
<file path=[Content_Types].xml><?xml version="1.0" encoding="utf-8"?>
<Types xmlns="http://schemas.openxmlformats.org/package/2006/content-types">
  <Override PartName="/ppt/slides/slide47.xml" ContentType="application/vnd.openxmlformats-officedocument.presentationml.slide+xml"/>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notesSlides/notesSlide38.xml" ContentType="application/vnd.openxmlformats-officedocument.presentationml.notesSlide+xml"/>
  <Override PartName="/ppt/diagrams/data24.xml" ContentType="application/vnd.openxmlformats-officedocument.drawingml.diagramData+xml"/>
  <Override PartName="/ppt/diagrams/quickStyle39.xml" ContentType="application/vnd.openxmlformats-officedocument.drawingml.diagramStyl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slides/slide55.xml" ContentType="application/vnd.openxmlformats-officedocument.presentationml.slide+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diagrams/data43.xml" ContentType="application/vnd.openxmlformats-officedocument.drawingml.diagramData+xml"/>
  <Override PartName="/ppt/slides/slide33.xml" ContentType="application/vnd.openxmlformats-officedocument.presentationml.slide+xml"/>
  <Override PartName="/ppt/slides/slide44.xml" ContentType="application/vnd.openxmlformats-officedocument.presentationml.slide+xml"/>
  <Override PartName="/ppt/diagrams/data21.xml" ContentType="application/vnd.openxmlformats-officedocument.drawingml.diagramData+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diagrams/colors46.xml" ContentType="application/vnd.openxmlformats-officedocument.drawingml.diagramColors+xml"/>
  <Override PartName="/ppt/slides/slide49.xml" ContentType="application/vnd.openxmlformats-officedocument.presentationml.slide+xml"/>
  <Override PartName="/ppt/notesSlides/notesSlide4.xml" ContentType="application/vnd.openxmlformats-officedocument.presentationml.notesSlide+xml"/>
  <Override PartName="/ppt/diagrams/colors24.xml" ContentType="application/vnd.openxmlformats-officedocument.drawingml.diagramColors+xml"/>
  <Override PartName="/ppt/diagrams/data37.xml" ContentType="application/vnd.openxmlformats-officedocument.drawingml.diagramData+xml"/>
  <Override PartName="/ppt/slides/slide38.xml" ContentType="application/vnd.openxmlformats-officedocument.presentationml.slide+xml"/>
  <Override PartName="/ppt/diagrams/colors1.xml" ContentType="application/vnd.openxmlformats-officedocument.drawingml.diagramColors+xml"/>
  <Override PartName="/ppt/diagrams/colors13.xml" ContentType="application/vnd.openxmlformats-officedocument.drawingml.diagramColors+xml"/>
  <Override PartName="/ppt/diagrams/data26.xml" ContentType="application/vnd.openxmlformats-officedocument.drawingml.diagramData+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diagrams/quickStyle19.xml" ContentType="application/vnd.openxmlformats-officedocument.drawingml.diagramStyle+xml"/>
  <Override PartName="/ppt/diagrams/data40.xml" ContentType="application/vnd.openxmlformats-officedocument.drawingml.diagramData+xml"/>
  <Override PartName="/ppt/slides/slide41.xml" ContentType="application/vnd.openxmlformats-officedocument.presentationml.slide+xml"/>
  <Override PartName="/ppt/notesSlides/notesSlide43.xml" ContentType="application/vnd.openxmlformats-officedocument.presentationml.notesSlide+xml"/>
  <Override PartName="/ppt/slides/slide30.xml" ContentType="application/vnd.openxmlformats-officedocument.presentationml.slide+xml"/>
  <Override PartName="/ppt/notesSlides/notesSlide32.xml" ContentType="application/vnd.openxmlformats-officedocument.presentationml.notesSlide+xml"/>
  <Override PartName="/ppt/diagrams/layout19.xml" ContentType="application/vnd.openxmlformats-officedocument.drawingml.diagramLayout+xml"/>
  <Override PartName="/ppt/diagrams/quickStyle33.xml" ContentType="application/vnd.openxmlformats-officedocument.drawingml.diagramStyle+xml"/>
  <Override PartName="/ppt/diagrams/quickStyle44.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diagrams/layout44.xml" ContentType="application/vnd.openxmlformats-officedocument.drawingml.diagramLayout+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diagrams/colors43.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diagrams/data45.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diagrams/quickStyle45.xml" ContentType="application/vnd.openxmlformats-officedocument.drawingml.diagramStyle+xml"/>
  <Override PartName="/ppt/notesSlides/notesSlide44.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40.xml" ContentType="application/vnd.openxmlformats-officedocument.presentationml.notesSlid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diagrams/layout45.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diagrams/colors44.xml" ContentType="application/vnd.openxmlformats-officedocument.drawingml.diagramColors+xml"/>
  <Override PartName="/ppt/diagrams/data46.xml" ContentType="application/vnd.openxmlformats-officedocument.drawingml.diagramData+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notesSlides/notesSlide45.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diagrams/quickStyle35.xml" ContentType="application/vnd.openxmlformats-officedocument.drawingml.diagramStyle+xml"/>
  <Override PartName="/ppt/diagrams/quickStyle46.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diagrams/layout46.xml" ContentType="application/vnd.openxmlformats-officedocument.drawingml.diagramLayout+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diagrams/colors45.xml" ContentType="application/vnd.openxmlformats-officedocument.drawingml.diagramColors+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slides/slide48.xml" ContentType="application/vnd.openxmlformats-officedocument.presentationml.slide+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slides/slide51.xml" ContentType="application/vnd.openxmlformats-officedocument.presentationml.slid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diagrams/quickStyle43.xml" ContentType="application/vnd.openxmlformats-officedocument.drawingml.diagramStyl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diagrams/layout43.xml" ContentType="application/vnd.openxmlformats-officedocument.drawingml.diagramLayout+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diagrams/colors31.xml" ContentType="application/vnd.openxmlformats-officedocument.drawingml.diagramColors+xml"/>
  <Override PartName="/ppt/diagrams/colors42.xml" ContentType="application/vnd.openxmlformats-officedocument.drawingml.diagramColors+xml"/>
  <Override PartName="/ppt/diagrams/data44.xml" ContentType="application/vnd.openxmlformats-officedocument.drawingml.diagramData+xml"/>
  <Override PartName="/ppt/slideMasters/slideMaster1.xml" ContentType="application/vnd.openxmlformats-officedocument.presentationml.slideMaster+xml"/>
  <Override PartName="/ppt/slides/slide45.xml" ContentType="application/vnd.openxmlformats-officedocument.presentationml.slide+xml"/>
  <Override PartName="/ppt/diagrams/colors20.xml" ContentType="application/vnd.openxmlformats-officedocument.drawingml.diagramColors+xml"/>
  <Override PartName="/ppt/diagrams/data33.xml" ContentType="application/vnd.openxmlformats-officedocument.drawingml.diagramData+xml"/>
  <Override PartName="/ppt/notesSlides/notesSlide47.xml" ContentType="application/vnd.openxmlformats-officedocument.presentationml.notesSlide+xml"/>
  <Override PartName="/ppt/slides/slide34.xml" ContentType="application/vnd.openxmlformats-officedocument.presentationml.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data22.xml" ContentType="application/vnd.openxmlformats-officedocument.drawingml.diagramData+xml"/>
  <Override PartName="/ppt/diagrams/quickStyle37.xml" ContentType="application/vnd.openxmlformats-officedocument.drawingml.diagramStyl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3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58"/>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13" r:id="rId41"/>
    <p:sldId id="302" r:id="rId42"/>
    <p:sldId id="301" r:id="rId43"/>
    <p:sldId id="306" r:id="rId44"/>
    <p:sldId id="307" r:id="rId45"/>
    <p:sldId id="308" r:id="rId46"/>
    <p:sldId id="309" r:id="rId47"/>
    <p:sldId id="310" r:id="rId48"/>
    <p:sldId id="303" r:id="rId49"/>
    <p:sldId id="304" r:id="rId50"/>
    <p:sldId id="305" r:id="rId51"/>
    <p:sldId id="312" r:id="rId52"/>
    <p:sldId id="311" r:id="rId53"/>
    <p:sldId id="314" r:id="rId54"/>
    <p:sldId id="317" r:id="rId55"/>
    <p:sldId id="315" r:id="rId56"/>
    <p:sldId id="31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8027" autoAdjust="0"/>
  </p:normalViewPr>
  <p:slideViewPr>
    <p:cSldViewPr>
      <p:cViewPr>
        <p:scale>
          <a:sx n="100" d="100"/>
          <a:sy n="100" d="100"/>
        </p:scale>
        <p:origin x="-300" y="5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E943F19-3DAE-4186-9BE7-E6CEE7D3F5E7}" type="presOf" srcId="{0772301D-55F1-4577-A3CE-D1AD7C2EE7F0}" destId="{1B336C93-36CC-43E4-9C3A-5E93776AC6D0}" srcOrd="0" destOrd="0" presId="urn:microsoft.com/office/officeart/2005/8/layout/hList1"/>
    <dgm:cxn modelId="{40EC563F-38D0-4DE8-8E5F-3DD4F8663FF3}"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BF8A062-B471-45DC-84D9-7C286265C5A4}" type="presOf" srcId="{CF5579E7-AF1A-4734-A978-E51698534917}" destId="{099DF8CE-112C-4F4F-92D8-FC50938CC942}" srcOrd="0" destOrd="0" presId="urn:microsoft.com/office/officeart/2005/8/layout/hList1"/>
    <dgm:cxn modelId="{A87EADD8-6228-46B3-A7EB-8C83ABE06F64}" type="presParOf" srcId="{7DAE016E-B7E3-4053-95E4-1DBDE70559DB}" destId="{DA2F71BD-D1DD-42C9-9803-91AFB6182EA1}" srcOrd="0" destOrd="0" presId="urn:microsoft.com/office/officeart/2005/8/layout/hList1"/>
    <dgm:cxn modelId="{0E709104-683C-494A-B7F0-637B9CD6C9CC}" type="presParOf" srcId="{DA2F71BD-D1DD-42C9-9803-91AFB6182EA1}" destId="{1B336C93-36CC-43E4-9C3A-5E93776AC6D0}" srcOrd="0" destOrd="0" presId="urn:microsoft.com/office/officeart/2005/8/layout/hList1"/>
    <dgm:cxn modelId="{CDCEF732-7278-45F0-80B2-D034DE3AD0CA}"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80B032CA-A50F-458C-9BD8-B3156EA633AA}"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D64FEAD-A66A-4195-B4DA-D1A5C38688C5}" type="presOf" srcId="{0772301D-55F1-4577-A3CE-D1AD7C2EE7F0}" destId="{1B336C93-36CC-43E4-9C3A-5E93776AC6D0}" srcOrd="0" destOrd="0" presId="urn:microsoft.com/office/officeart/2005/8/layout/hList1"/>
    <dgm:cxn modelId="{8AF20252-A351-4853-9EA1-B6E27860FA3C}" type="presOf" srcId="{8AF5EB9F-3D83-4DE7-AC8D-B21F9583881A}" destId="{7DAE016E-B7E3-4053-95E4-1DBDE70559DB}" srcOrd="0" destOrd="0" presId="urn:microsoft.com/office/officeart/2005/8/layout/hList1"/>
    <dgm:cxn modelId="{7242484D-A44F-4D3A-9072-8E7CB65A227C}" type="presParOf" srcId="{7DAE016E-B7E3-4053-95E4-1DBDE70559DB}" destId="{DA2F71BD-D1DD-42C9-9803-91AFB6182EA1}" srcOrd="0" destOrd="0" presId="urn:microsoft.com/office/officeart/2005/8/layout/hList1"/>
    <dgm:cxn modelId="{337D5973-FC79-4D1F-9B39-B1FB6550DC0E}" type="presParOf" srcId="{DA2F71BD-D1DD-42C9-9803-91AFB6182EA1}" destId="{1B336C93-36CC-43E4-9C3A-5E93776AC6D0}" srcOrd="0" destOrd="0" presId="urn:microsoft.com/office/officeart/2005/8/layout/hList1"/>
    <dgm:cxn modelId="{2E9C87DA-C2DB-4B46-95DB-0DDD97397118}"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13636"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08A299F-503C-4C82-8028-C8DD38D0EE19}" type="presOf" srcId="{0772301D-55F1-4577-A3CE-D1AD7C2EE7F0}" destId="{1B336C93-36CC-43E4-9C3A-5E93776AC6D0}" srcOrd="0" destOrd="0" presId="urn:microsoft.com/office/officeart/2005/8/layout/hList1"/>
    <dgm:cxn modelId="{5C6AEE9E-422C-4FF1-B421-0767EB913ADD}" type="presOf" srcId="{8AF5EB9F-3D83-4DE7-AC8D-B21F9583881A}" destId="{7DAE016E-B7E3-4053-95E4-1DBDE70559DB}" srcOrd="0" destOrd="0" presId="urn:microsoft.com/office/officeart/2005/8/layout/hList1"/>
    <dgm:cxn modelId="{CD1374EB-B497-43F9-B77B-DBDF3C608159}"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0EDB34B-B02E-4C6A-910E-4EDA506EF777}" type="presParOf" srcId="{7DAE016E-B7E3-4053-95E4-1DBDE70559DB}" destId="{DA2F71BD-D1DD-42C9-9803-91AFB6182EA1}" srcOrd="0" destOrd="0" presId="urn:microsoft.com/office/officeart/2005/8/layout/hList1"/>
    <dgm:cxn modelId="{57B29208-9626-41F9-80C1-EB43C1B2D999}" type="presParOf" srcId="{DA2F71BD-D1DD-42C9-9803-91AFB6182EA1}" destId="{1B336C93-36CC-43E4-9C3A-5E93776AC6D0}" srcOrd="0" destOrd="0" presId="urn:microsoft.com/office/officeart/2005/8/layout/hList1"/>
    <dgm:cxn modelId="{8FE1F579-0C6D-45BD-87EA-FD4F103DC243}"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31589" custLinFactNeighborX="-72112" custLinFactNeighborY="-20000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EB25773-1384-42BE-9177-CE0539825E36}"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4508EB-6938-4F67-B6B9-396A10134F4B}"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1BA0DF0-2FBB-46CB-9B15-32898DD74C88}" type="presOf" srcId="{8AF5EB9F-3D83-4DE7-AC8D-B21F9583881A}" destId="{7DAE016E-B7E3-4053-95E4-1DBDE70559DB}" srcOrd="0" destOrd="0" presId="urn:microsoft.com/office/officeart/2005/8/layout/hList1"/>
    <dgm:cxn modelId="{C4BD0167-CEC9-40FD-8720-57FEFD26BC62}" type="presParOf" srcId="{7DAE016E-B7E3-4053-95E4-1DBDE70559DB}" destId="{DA2F71BD-D1DD-42C9-9803-91AFB6182EA1}" srcOrd="0" destOrd="0" presId="urn:microsoft.com/office/officeart/2005/8/layout/hList1"/>
    <dgm:cxn modelId="{4FA4AEC0-1586-4413-BA5E-C2DF598535AB}" type="presParOf" srcId="{DA2F71BD-D1DD-42C9-9803-91AFB6182EA1}" destId="{1B336C93-36CC-43E4-9C3A-5E93776AC6D0}" srcOrd="0" destOrd="0" presId="urn:microsoft.com/office/officeart/2005/8/layout/hList1"/>
    <dgm:cxn modelId="{51D0930B-1064-467A-9F01-D04DC1641A96}"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2B7E3562-AD95-4F55-8C72-76C83E8FD246}"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AD319CC4-E628-401B-84ED-9B40FC8D0E3A}" type="presOf" srcId="{8AF5EB9F-3D83-4DE7-AC8D-B21F9583881A}" destId="{7DAE016E-B7E3-4053-95E4-1DBDE70559DB}"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4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5BD5465D-5666-4FF3-950C-FB54C972131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DD84CC2E-F1B8-4CA0-A610-5F72555FADC2}" type="presOf" srcId="{CF5579E7-AF1A-4734-A978-E51698534917}" destId="{099DF8CE-112C-4F4F-92D8-FC50938CC942}"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4/28/2009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a:t>
            </a:r>
            <a:r>
              <a:rPr lang="en-US" sz="1200" kern="1200" dirty="0" smtClean="0">
                <a:solidFill>
                  <a:schemeClr val="tx1"/>
                </a:solidFill>
                <a:latin typeface="+mn-lt"/>
                <a:ea typeface="+mn-ea"/>
                <a:cs typeface="+mn-cs"/>
              </a:rPr>
              <a:t>DDD </a:t>
            </a:r>
            <a:r>
              <a:rPr lang="en-US" sz="1200" kern="1200" dirty="0" smtClean="0">
                <a:solidFill>
                  <a:schemeClr val="tx1"/>
                </a:solidFill>
                <a:latin typeface="+mn-lt"/>
                <a:ea typeface="+mn-ea"/>
                <a:cs typeface="+mn-cs"/>
              </a:rPr>
              <a:t>Sample application C# version. His focus is to turn modern tools and technologies into software building blocks that align with well known discovered principles and Agile practices</a:t>
            </a:r>
            <a:r>
              <a:rPr lang="en-US" sz="1200" kern="1200" dirty="0" smtClean="0">
                <a:solidFill>
                  <a:schemeClr val="tx1"/>
                </a:solidFill>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Changes in the model can change the</a:t>
            </a:r>
            <a:r>
              <a:rPr lang="en-US" b="1" baseline="0" dirty="0" smtClean="0"/>
              <a:t> language and vise versa, changes in the UL change the model.</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is very important is that</a:t>
            </a:r>
            <a:r>
              <a:rPr lang="en-US" baseline="0" dirty="0" smtClean="0"/>
              <a:t> the pattern and principles should have a business context and form.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Compose</a:t>
            </a:r>
            <a:r>
              <a:rPr lang="en-US" b="1" baseline="0" dirty="0" smtClean="0"/>
              <a:t> a complex specification but still pass as </a:t>
            </a:r>
            <a:r>
              <a:rPr lang="en-US" b="1" baseline="0" dirty="0" err="1" smtClean="0"/>
              <a:t>ISpecification</a:t>
            </a:r>
            <a:r>
              <a:rPr lang="en-US" b="1" baseline="0" dirty="0" smtClean="0"/>
              <a:t>.</a:t>
            </a:r>
          </a:p>
          <a:p>
            <a:endParaRPr lang="en-US" b="1" dirty="0" smtClean="0"/>
          </a:p>
          <a:p>
            <a:r>
              <a:rPr lang="en-US" dirty="0" smtClean="0"/>
              <a:t>Most development teams make an enormous effort to specify what data they want to use in their applications on paper, but as soon as coding starts, these specifications become a less important part of the code. Architects and developers are more interested in the how than in the what of application design. Therefore, specifications are often converted into parameters to methods instead of true first class citizens of the application.</a:t>
            </a:r>
          </a:p>
          <a:p>
            <a:endParaRPr lang="en-US" dirty="0" smtClean="0"/>
          </a:p>
          <a:p>
            <a:endParaRPr lang="en-US" dirty="0" smtClean="0"/>
          </a:p>
          <a:p>
            <a:r>
              <a:rPr lang="en-US" dirty="0" smtClean="0"/>
              <a:t>The specification pattern wants to break this habit as it embodies an abstraction of the conditions used to match an object against. In other words, a specification is a class that says what an object should look like in order to be used, instead of how it should be used. This allows the specification to be used in a number of scenarios while being defined only once in the application. The specification can than be used as parameter to a service, to filter a set of objects or it can be used as a business rule before the object is persisted in the </a:t>
            </a:r>
            <a:r>
              <a:rPr lang="en-US" dirty="0" err="1" smtClean="0"/>
              <a:t>datastore</a:t>
            </a:r>
            <a:r>
              <a:rPr lang="en-US" dirty="0" smtClean="0"/>
              <a: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48</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49</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returns from </a:t>
            </a:r>
            <a:r>
              <a:rPr lang="en-US" sz="1200" b="1" kern="1200" baseline="0" dirty="0" smtClean="0">
                <a:solidFill>
                  <a:schemeClr val="tx1"/>
                </a:solidFill>
                <a:latin typeface="+mn-lt"/>
                <a:ea typeface="+mn-ea"/>
                <a:cs typeface="+mn-cs"/>
              </a:rPr>
              <a:t>refactoring</a:t>
            </a:r>
            <a:r>
              <a:rPr lang="en-US" sz="1200" kern="1200" baseline="0" dirty="0" smtClean="0">
                <a:solidFill>
                  <a:schemeClr val="tx1"/>
                </a:solidFill>
                <a:latin typeface="+mn-lt"/>
                <a:ea typeface="+mn-ea"/>
                <a:cs typeface="+mn-cs"/>
              </a:rPr>
              <a:t> are not linear. Usually there is a marginal return for a small effort,</a:t>
            </a:r>
          </a:p>
          <a:p>
            <a:r>
              <a:rPr lang="en-US" sz="1200" kern="1200" baseline="0" dirty="0" smtClean="0">
                <a:solidFill>
                  <a:schemeClr val="tx1"/>
                </a:solidFill>
                <a:latin typeface="+mn-lt"/>
                <a:ea typeface="+mn-ea"/>
                <a:cs typeface="+mn-cs"/>
              </a:rPr>
              <a:t>and the small improvements add up. They fight entropy, and they are the frontline protection</a:t>
            </a:r>
          </a:p>
          <a:p>
            <a:r>
              <a:rPr lang="en-US" sz="1200" kern="1200" baseline="0" dirty="0" smtClean="0">
                <a:solidFill>
                  <a:schemeClr val="tx1"/>
                </a:solidFill>
                <a:latin typeface="+mn-lt"/>
                <a:ea typeface="+mn-ea"/>
                <a:cs typeface="+mn-cs"/>
              </a:rPr>
              <a:t>against a fossilized legacy. But some of the most important insights come abruptly and send a</a:t>
            </a:r>
          </a:p>
          <a:p>
            <a:r>
              <a:rPr lang="en-US" sz="1200" kern="1200" baseline="0" dirty="0" smtClean="0">
                <a:solidFill>
                  <a:schemeClr val="tx1"/>
                </a:solidFill>
                <a:latin typeface="+mn-lt"/>
                <a:ea typeface="+mn-ea"/>
                <a:cs typeface="+mn-cs"/>
              </a:rPr>
              <a:t>shock through the project.</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53</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4/28/2009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4/28/2009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4/28/2009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4/28/2009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4/28/2009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4/28/2009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4/28/2009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4/28/2009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6.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7.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8.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40.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image" Target="../media/image24.png"/><Relationship Id="rId16" Type="http://schemas.openxmlformats.org/officeDocument/2006/relationships/diagramLayout" Target="../diagrams/layout38.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10" Type="http://schemas.openxmlformats.org/officeDocument/2006/relationships/diagramColors" Target="../diagrams/colors36.xml"/><Relationship Id="rId19" Type="http://schemas.openxmlformats.org/officeDocument/2006/relationships/image" Target="../media/image25.png"/><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s>
</file>

<file path=ppt/slides/_rels/slide46.xml.rels><?xml version="1.0" encoding="UTF-8" standalone="yes"?>
<Relationships xmlns="http://schemas.openxmlformats.org/package/2006/relationships"><Relationship Id="rId8" Type="http://schemas.openxmlformats.org/officeDocument/2006/relationships/diagramQuickStyle" Target="../diagrams/quickStyle40.xml"/><Relationship Id="rId13" Type="http://schemas.openxmlformats.org/officeDocument/2006/relationships/diagramColors" Target="../diagrams/colors41.xml"/><Relationship Id="rId18" Type="http://schemas.openxmlformats.org/officeDocument/2006/relationships/diagramData" Target="../diagrams/data43.xml"/><Relationship Id="rId3" Type="http://schemas.openxmlformats.org/officeDocument/2006/relationships/diagramLayout" Target="../diagrams/layout39.xml"/><Relationship Id="rId21" Type="http://schemas.openxmlformats.org/officeDocument/2006/relationships/diagramColors" Target="../diagrams/colors43.xml"/><Relationship Id="rId7" Type="http://schemas.openxmlformats.org/officeDocument/2006/relationships/diagramLayout" Target="../diagrams/layout40.xml"/><Relationship Id="rId12" Type="http://schemas.openxmlformats.org/officeDocument/2006/relationships/diagramQuickStyle" Target="../diagrams/quickStyle41.xml"/><Relationship Id="rId17" Type="http://schemas.openxmlformats.org/officeDocument/2006/relationships/diagramColors" Target="../diagrams/colors42.xml"/><Relationship Id="rId2" Type="http://schemas.openxmlformats.org/officeDocument/2006/relationships/diagramData" Target="../diagrams/data39.xml"/><Relationship Id="rId16" Type="http://schemas.openxmlformats.org/officeDocument/2006/relationships/diagramQuickStyle" Target="../diagrams/quickStyle42.xml"/><Relationship Id="rId20" Type="http://schemas.openxmlformats.org/officeDocument/2006/relationships/diagramQuickStyle" Target="../diagrams/quickStyle43.xml"/><Relationship Id="rId1" Type="http://schemas.openxmlformats.org/officeDocument/2006/relationships/slideLayout" Target="../slideLayouts/slideLayout2.xml"/><Relationship Id="rId6" Type="http://schemas.openxmlformats.org/officeDocument/2006/relationships/diagramData" Target="../diagrams/data40.xml"/><Relationship Id="rId11" Type="http://schemas.openxmlformats.org/officeDocument/2006/relationships/diagramLayout" Target="../diagrams/layout41.xml"/><Relationship Id="rId5" Type="http://schemas.openxmlformats.org/officeDocument/2006/relationships/diagramColors" Target="../diagrams/colors39.xml"/><Relationship Id="rId15" Type="http://schemas.openxmlformats.org/officeDocument/2006/relationships/diagramLayout" Target="../diagrams/layout42.xml"/><Relationship Id="rId10" Type="http://schemas.openxmlformats.org/officeDocument/2006/relationships/diagramData" Target="../diagrams/data41.xml"/><Relationship Id="rId19" Type="http://schemas.openxmlformats.org/officeDocument/2006/relationships/diagramLayout" Target="../diagrams/layout43.xml"/><Relationship Id="rId4" Type="http://schemas.openxmlformats.org/officeDocument/2006/relationships/diagramQuickStyle" Target="../diagrams/quickStyle39.xml"/><Relationship Id="rId9" Type="http://schemas.openxmlformats.org/officeDocument/2006/relationships/diagramColors" Target="../diagrams/colors40.xml"/><Relationship Id="rId14" Type="http://schemas.openxmlformats.org/officeDocument/2006/relationships/diagramData" Target="../diagrams/data42.xml"/></Relationships>
</file>

<file path=ppt/slides/_rels/slide47.xml.rels><?xml version="1.0" encoding="UTF-8" standalone="yes"?>
<Relationships xmlns="http://schemas.openxmlformats.org/package/2006/relationships"><Relationship Id="rId8" Type="http://schemas.openxmlformats.org/officeDocument/2006/relationships/diagramLayout" Target="../diagrams/layout45.xml"/><Relationship Id="rId13" Type="http://schemas.openxmlformats.org/officeDocument/2006/relationships/diagramQuickStyle" Target="../diagrams/quickStyle46.xml"/><Relationship Id="rId3" Type="http://schemas.openxmlformats.org/officeDocument/2006/relationships/diagramData" Target="../diagrams/data44.xml"/><Relationship Id="rId7" Type="http://schemas.openxmlformats.org/officeDocument/2006/relationships/diagramData" Target="../diagrams/data45.xml"/><Relationship Id="rId12" Type="http://schemas.openxmlformats.org/officeDocument/2006/relationships/diagramLayout" Target="../diagrams/layout46.xml"/><Relationship Id="rId17" Type="http://schemas.openxmlformats.org/officeDocument/2006/relationships/image" Target="../media/image29.png"/><Relationship Id="rId2" Type="http://schemas.openxmlformats.org/officeDocument/2006/relationships/image" Target="../media/image26.png"/><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Colors" Target="../diagrams/colors44.xml"/><Relationship Id="rId11" Type="http://schemas.openxmlformats.org/officeDocument/2006/relationships/diagramData" Target="../diagrams/data46.xml"/><Relationship Id="rId5" Type="http://schemas.openxmlformats.org/officeDocument/2006/relationships/diagramQuickStyle" Target="../diagrams/quickStyle44.xml"/><Relationship Id="rId15" Type="http://schemas.openxmlformats.org/officeDocument/2006/relationships/image" Target="../media/image27.png"/><Relationship Id="rId10" Type="http://schemas.openxmlformats.org/officeDocument/2006/relationships/diagramColors" Target="../diagrams/colors45.xml"/><Relationship Id="rId4" Type="http://schemas.openxmlformats.org/officeDocument/2006/relationships/diagramLayout" Target="../diagrams/layout44.xml"/><Relationship Id="rId9" Type="http://schemas.openxmlformats.org/officeDocument/2006/relationships/diagramQuickStyle" Target="../diagrams/quickStyle45.xml"/><Relationship Id="rId14" Type="http://schemas.openxmlformats.org/officeDocument/2006/relationships/diagramColors" Target="../diagrams/colors4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a:t>
            </a:r>
            <a:r>
              <a:rPr lang="en-US" dirty="0" smtClean="0"/>
              <a:t>://</a:t>
            </a:r>
            <a:r>
              <a:rPr lang="en-US" dirty="0" smtClean="0"/>
              <a:t>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67917"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057400"/>
            <a:ext cx="3819525" cy="253365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4800600"/>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858000" y="2209800"/>
            <a:ext cx="1219200" cy="1066800"/>
          </a:xfrm>
          <a:prstGeom prst="curvedConnector3">
            <a:avLst>
              <a:gd name="adj1" fmla="val 21094"/>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16200000" flipH="1">
            <a:off x="5562600" y="4343400"/>
            <a:ext cx="1828800" cy="1524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477000" y="4267200"/>
            <a:ext cx="1600200" cy="838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a:t>
            </a:r>
            <a:r>
              <a:rPr lang="en-US" dirty="0" smtClean="0"/>
              <a:t>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334000" y="50292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3" name="Content Placeholder 2"/>
          <p:cNvSpPr>
            <a:spLocks noGrp="1"/>
          </p:cNvSpPr>
          <p:nvPr>
            <p:ph idx="1"/>
          </p:nvPr>
        </p:nvSpPr>
        <p:spPr>
          <a:xfrm>
            <a:off x="457200" y="1752600"/>
            <a:ext cx="8229600" cy="1066800"/>
          </a:xfrm>
        </p:spPr>
        <p:txBody>
          <a:bodyPr/>
          <a:lstStyle/>
          <a:p>
            <a:pPr>
              <a:buNone/>
            </a:pPr>
            <a:r>
              <a:rPr lang="en-US" dirty="0" smtClean="0"/>
              <a:t>DDD doesn’t ignore Design Principles OR Design Patterns </a:t>
            </a:r>
          </a:p>
          <a:p>
            <a:pPr marL="514350" indent="-514350">
              <a:buAutoNum type="arabicPeriod"/>
            </a:pPr>
            <a:endParaRPr lang="en-US" dirty="0"/>
          </a:p>
        </p:txBody>
      </p:sp>
      <p:sp>
        <p:nvSpPr>
          <p:cNvPr id="4" name="Rectangle 3"/>
          <p:cNvSpPr/>
          <p:nvPr/>
        </p:nvSpPr>
        <p:spPr>
          <a:xfrm>
            <a:off x="685800" y="3429000"/>
            <a:ext cx="4538550" cy="523220"/>
          </a:xfrm>
          <a:prstGeom prst="rect">
            <a:avLst/>
          </a:prstGeom>
        </p:spPr>
        <p:txBody>
          <a:bodyPr wrap="none">
            <a:spAutoFit/>
          </a:bodyPr>
          <a:lstStyle/>
          <a:p>
            <a:r>
              <a:rPr lang="en-US" sz="2800" dirty="0" smtClean="0"/>
              <a:t>S.O.L.I.D.,…  Design Principles </a:t>
            </a:r>
            <a:endParaRPr lang="en-US" sz="2800" dirty="0"/>
          </a:p>
        </p:txBody>
      </p:sp>
      <p:sp>
        <p:nvSpPr>
          <p:cNvPr id="5" name="Rectangle 4"/>
          <p:cNvSpPr/>
          <p:nvPr/>
        </p:nvSpPr>
        <p:spPr>
          <a:xfrm>
            <a:off x="1600200" y="4419600"/>
            <a:ext cx="6802375" cy="461665"/>
          </a:xfrm>
          <a:prstGeom prst="rect">
            <a:avLst/>
          </a:prstGeom>
        </p:spPr>
        <p:txBody>
          <a:bodyPr wrap="none">
            <a:spAutoFit/>
          </a:bodyPr>
          <a:lstStyle/>
          <a:p>
            <a:r>
              <a:rPr lang="en-US" sz="2400" dirty="0" smtClean="0"/>
              <a:t>Strategy, Composite, Specification,…  Design Patterns</a:t>
            </a: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90600"/>
            <a:ext cx="4114800" cy="792162"/>
          </a:xfrm>
        </p:spPr>
        <p:txBody>
          <a:bodyPr/>
          <a:lstStyle/>
          <a:p>
            <a:r>
              <a:rPr lang="en-US" dirty="0" smtClean="0"/>
              <a:t>Specification</a:t>
            </a:r>
            <a:endParaRPr lang="en-US" dirty="0"/>
          </a:p>
        </p:txBody>
      </p:sp>
      <p:pic>
        <p:nvPicPr>
          <p:cNvPr id="1027" name="Picture 3"/>
          <p:cNvPicPr>
            <a:picLocks noChangeAspect="1" noChangeArrowheads="1"/>
          </p:cNvPicPr>
          <p:nvPr/>
        </p:nvPicPr>
        <p:blipFill>
          <a:blip r:embed="rId3"/>
          <a:srcRect/>
          <a:stretch>
            <a:fillRect/>
          </a:stretch>
        </p:blipFill>
        <p:spPr bwMode="auto">
          <a:xfrm>
            <a:off x="3886200" y="0"/>
            <a:ext cx="5076825" cy="6705600"/>
          </a:xfrm>
          <a:prstGeom prst="rect">
            <a:avLst/>
          </a:prstGeom>
          <a:noFill/>
          <a:ln w="9525">
            <a:noFill/>
            <a:miter lim="800000"/>
            <a:headEnd/>
            <a:tailEnd/>
          </a:ln>
          <a:effectLst/>
        </p:spPr>
      </p:pic>
      <p:sp>
        <p:nvSpPr>
          <p:cNvPr id="6" name="Rounded Rectangle 5"/>
          <p:cNvSpPr/>
          <p:nvPr/>
        </p:nvSpPr>
        <p:spPr>
          <a:xfrm>
            <a:off x="4191000" y="609600"/>
            <a:ext cx="4724400" cy="1066800"/>
          </a:xfrm>
          <a:prstGeom prst="roundRect">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0" y="3048000"/>
            <a:ext cx="3962400" cy="1477328"/>
          </a:xfrm>
          <a:prstGeom prst="rect">
            <a:avLst/>
          </a:prstGeom>
          <a:noFill/>
        </p:spPr>
        <p:txBody>
          <a:bodyPr wrap="square" rtlCol="0">
            <a:spAutoFit/>
          </a:bodyPr>
          <a:lstStyle/>
          <a:p>
            <a:r>
              <a:rPr lang="en-US" dirty="0" smtClean="0"/>
              <a:t>1. Repositories - to specify Queries</a:t>
            </a:r>
          </a:p>
          <a:p>
            <a:r>
              <a:rPr lang="en-US" dirty="0" smtClean="0"/>
              <a:t>2. Factories – to specify Object Creation requirements</a:t>
            </a:r>
          </a:p>
          <a:p>
            <a:r>
              <a:rPr lang="en-US" dirty="0" smtClean="0"/>
              <a:t>3. For validation</a:t>
            </a:r>
          </a:p>
          <a:p>
            <a:endParaRPr lang="en-US" dirty="0"/>
          </a:p>
        </p:txBody>
      </p:sp>
      <p:sp>
        <p:nvSpPr>
          <p:cNvPr id="8" name="Rectangle 7"/>
          <p:cNvSpPr/>
          <p:nvPr/>
        </p:nvSpPr>
        <p:spPr>
          <a:xfrm>
            <a:off x="304800" y="2667000"/>
            <a:ext cx="2226892" cy="369332"/>
          </a:xfrm>
          <a:prstGeom prst="rect">
            <a:avLst/>
          </a:prstGeom>
        </p:spPr>
        <p:txBody>
          <a:bodyPr wrap="none">
            <a:spAutoFit/>
          </a:bodyPr>
          <a:lstStyle/>
          <a:p>
            <a:r>
              <a:rPr lang="en-US" dirty="0" smtClean="0"/>
              <a:t>- Could be used with: </a:t>
            </a:r>
            <a:endParaRPr lang="en-US" dirty="0"/>
          </a:p>
        </p:txBody>
      </p:sp>
      <p:sp>
        <p:nvSpPr>
          <p:cNvPr id="9" name="Rectangle 8"/>
          <p:cNvSpPr/>
          <p:nvPr/>
        </p:nvSpPr>
        <p:spPr>
          <a:xfrm>
            <a:off x="228600" y="2209800"/>
            <a:ext cx="2066656" cy="369332"/>
          </a:xfrm>
          <a:prstGeom prst="rect">
            <a:avLst/>
          </a:prstGeom>
        </p:spPr>
        <p:txBody>
          <a:bodyPr wrap="none">
            <a:spAutoFit/>
          </a:bodyPr>
          <a:lstStyle/>
          <a:p>
            <a:r>
              <a:rPr lang="en-US" dirty="0" smtClean="0"/>
              <a:t>- Allow to Compose </a:t>
            </a:r>
            <a:endParaRPr lang="en-US" dirty="0"/>
          </a:p>
        </p:txBody>
      </p:sp>
      <p:sp>
        <p:nvSpPr>
          <p:cNvPr id="10" name="TextBox 9"/>
          <p:cNvSpPr txBox="1"/>
          <p:nvPr/>
        </p:nvSpPr>
        <p:spPr>
          <a:xfrm>
            <a:off x="228600" y="1828800"/>
            <a:ext cx="3258136" cy="369332"/>
          </a:xfrm>
          <a:prstGeom prst="rect">
            <a:avLst/>
          </a:prstGeom>
          <a:noFill/>
        </p:spPr>
        <p:txBody>
          <a:bodyPr wrap="none" rtlCol="0">
            <a:spAutoFit/>
          </a:bodyPr>
          <a:lstStyle/>
          <a:p>
            <a:r>
              <a:rPr lang="en-US" dirty="0" smtClean="0"/>
              <a:t>- Makes the model more explicit</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381000"/>
          </a:xfrm>
        </p:spPr>
        <p:txBody>
          <a:bodyPr>
            <a:normAutofit fontScale="90000"/>
          </a:bodyPr>
          <a:lstStyle/>
          <a:p>
            <a:r>
              <a:rPr lang="en-US" dirty="0" smtClean="0"/>
              <a:t>Real Sample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3048000" y="1752600"/>
            <a:ext cx="5648325" cy="1809750"/>
          </a:xfrm>
          <a:prstGeom prst="rect">
            <a:avLst/>
          </a:prstGeom>
          <a:noFill/>
          <a:ln w="9525">
            <a:noFill/>
            <a:miter lim="800000"/>
            <a:headEnd/>
            <a:tailEnd/>
          </a:ln>
          <a:effectLst/>
        </p:spPr>
      </p:pic>
      <p:graphicFrame>
        <p:nvGraphicFramePr>
          <p:cNvPr id="7" name="Diagram 6"/>
          <p:cNvGraphicFramePr/>
          <p:nvPr/>
        </p:nvGraphicFramePr>
        <p:xfrm>
          <a:off x="609600" y="5334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2971800" y="5334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2286000" y="9144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0" name="Diagram 9"/>
          <p:cNvGraphicFramePr/>
          <p:nvPr/>
        </p:nvGraphicFramePr>
        <p:xfrm>
          <a:off x="6248400" y="609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11" name="Elbow Connector 10"/>
          <p:cNvCxnSpPr/>
          <p:nvPr/>
        </p:nvCxnSpPr>
        <p:spPr>
          <a:xfrm>
            <a:off x="4800600" y="914400"/>
            <a:ext cx="13716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cxnSp>
        <p:nvCxnSpPr>
          <p:cNvPr id="12" name="Elbow Connector 11"/>
          <p:cNvCxnSpPr/>
          <p:nvPr/>
        </p:nvCxnSpPr>
        <p:spPr>
          <a:xfrm>
            <a:off x="4800600" y="1295400"/>
            <a:ext cx="1447800" cy="1588"/>
          </a:xfrm>
          <a:prstGeom prst="bentConnector3">
            <a:avLst>
              <a:gd name="adj1" fmla="val 5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5029200" y="457200"/>
            <a:ext cx="766557" cy="369332"/>
          </a:xfrm>
          <a:prstGeom prst="rect">
            <a:avLst/>
          </a:prstGeom>
          <a:noFill/>
        </p:spPr>
        <p:txBody>
          <a:bodyPr wrap="none" rtlCol="0">
            <a:spAutoFit/>
          </a:bodyPr>
          <a:lstStyle/>
          <a:p>
            <a:pPr lvl="0"/>
            <a:r>
              <a:rPr lang="en-US" b="1" dirty="0" smtClean="0"/>
              <a:t>Origin</a:t>
            </a:r>
          </a:p>
        </p:txBody>
      </p:sp>
      <p:sp>
        <p:nvSpPr>
          <p:cNvPr id="23" name="TextBox 22"/>
          <p:cNvSpPr txBox="1"/>
          <p:nvPr/>
        </p:nvSpPr>
        <p:spPr>
          <a:xfrm>
            <a:off x="4953000" y="13716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28" name="Straight Connector 27"/>
          <p:cNvCxnSpPr/>
          <p:nvPr/>
        </p:nvCxnSpPr>
        <p:spPr>
          <a:xfrm rot="16200000" flipV="1">
            <a:off x="3848100" y="1181100"/>
            <a:ext cx="914400" cy="22860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29" name="Diagram 15"/>
          <p:cNvGraphicFramePr/>
          <p:nvPr/>
        </p:nvGraphicFramePr>
        <p:xfrm>
          <a:off x="533400" y="182880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0" name="Straight Connector 17"/>
          <p:cNvCxnSpPr/>
          <p:nvPr/>
        </p:nvCxnSpPr>
        <p:spPr>
          <a:xfrm rot="5400000">
            <a:off x="1110456" y="1632744"/>
            <a:ext cx="381000" cy="11112"/>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1371600" y="1524001"/>
            <a:ext cx="990599" cy="369332"/>
          </a:xfrm>
          <a:prstGeom prst="rect">
            <a:avLst/>
          </a:prstGeom>
          <a:noFill/>
        </p:spPr>
        <p:txBody>
          <a:bodyPr wrap="square" rtlCol="0">
            <a:spAutoFit/>
          </a:bodyPr>
          <a:lstStyle/>
          <a:p>
            <a:r>
              <a:rPr lang="en-US" dirty="0" smtClean="0"/>
              <a:t>0..1</a:t>
            </a:r>
            <a:endParaRPr lang="en-US" dirty="0"/>
          </a:p>
        </p:txBody>
      </p:sp>
      <p:cxnSp>
        <p:nvCxnSpPr>
          <p:cNvPr id="39" name="Straight Connector 38"/>
          <p:cNvCxnSpPr/>
          <p:nvPr/>
        </p:nvCxnSpPr>
        <p:spPr>
          <a:xfrm rot="10800000">
            <a:off x="1981200" y="2057400"/>
            <a:ext cx="3886200" cy="304800"/>
          </a:xfrm>
          <a:prstGeom prst="line">
            <a:avLst/>
          </a:prstGeom>
        </p:spPr>
        <p:style>
          <a:lnRef idx="3">
            <a:schemeClr val="accent2"/>
          </a:lnRef>
          <a:fillRef idx="0">
            <a:schemeClr val="accent2"/>
          </a:fillRef>
          <a:effectRef idx="2">
            <a:schemeClr val="accent2"/>
          </a:effectRef>
          <a:fontRef idx="minor">
            <a:schemeClr val="tx1"/>
          </a:fontRef>
        </p:style>
      </p:cxnSp>
      <p:pic>
        <p:nvPicPr>
          <p:cNvPr id="2051" name="Picture 3"/>
          <p:cNvPicPr>
            <a:picLocks noChangeAspect="1" noChangeArrowheads="1"/>
          </p:cNvPicPr>
          <p:nvPr/>
        </p:nvPicPr>
        <p:blipFill>
          <a:blip r:embed="rId19"/>
          <a:srcRect/>
          <a:stretch>
            <a:fillRect/>
          </a:stretch>
        </p:blipFill>
        <p:spPr bwMode="auto">
          <a:xfrm>
            <a:off x="152400" y="3733800"/>
            <a:ext cx="5562600" cy="2447925"/>
          </a:xfrm>
          <a:prstGeom prst="rect">
            <a:avLst/>
          </a:prstGeom>
          <a:noFill/>
          <a:ln w="9525">
            <a:noFill/>
            <a:miter lim="800000"/>
            <a:headEnd/>
            <a:tailEnd/>
          </a:ln>
          <a:effectLst/>
        </p:spPr>
      </p:pic>
      <p:sp>
        <p:nvSpPr>
          <p:cNvPr id="47" name="TextBox 46"/>
          <p:cNvSpPr txBox="1"/>
          <p:nvPr/>
        </p:nvSpPr>
        <p:spPr>
          <a:xfrm>
            <a:off x="304800" y="3276600"/>
            <a:ext cx="817531" cy="369332"/>
          </a:xfrm>
          <a:prstGeom prst="rect">
            <a:avLst/>
          </a:prstGeom>
          <a:noFill/>
        </p:spPr>
        <p:txBody>
          <a:bodyPr wrap="none" rtlCol="0">
            <a:spAutoFit/>
          </a:bodyPr>
          <a:lstStyle/>
          <a:p>
            <a:r>
              <a:rPr lang="en-US" dirty="0" smtClean="0"/>
              <a:t>Usage: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1295400" y="24384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3"/>
          <p:cNvGraphicFramePr/>
          <p:nvPr/>
        </p:nvGraphicFramePr>
        <p:xfrm>
          <a:off x="4419600" y="2381250"/>
          <a:ext cx="16764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2" name="Diagram 3"/>
          <p:cNvGraphicFramePr/>
          <p:nvPr/>
        </p:nvGraphicFramePr>
        <p:xfrm>
          <a:off x="2571750" y="4114800"/>
          <a:ext cx="1676400" cy="9652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13" name="Diagram 3"/>
          <p:cNvGraphicFramePr/>
          <p:nvPr/>
        </p:nvGraphicFramePr>
        <p:xfrm>
          <a:off x="4419600" y="4114800"/>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4" name="Diagram 3"/>
          <p:cNvGraphicFramePr/>
          <p:nvPr/>
        </p:nvGraphicFramePr>
        <p:xfrm>
          <a:off x="6296025" y="4124325"/>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15" name="Flowchart: Decision 14"/>
          <p:cNvSpPr/>
          <p:nvPr/>
        </p:nvSpPr>
        <p:spPr>
          <a:xfrm>
            <a:off x="2971800" y="266700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3200400" y="274320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429000" y="327660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4839494" y="369490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5410200" y="327660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962400" y="9906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a:t>
            </a:r>
            <a:r>
              <a:rPr lang="en-US" dirty="0" smtClean="0"/>
              <a:t>Policy</a:t>
            </a:r>
            <a:endParaRPr lang="en-US" dirty="0"/>
          </a:p>
        </p:txBody>
      </p:sp>
      <p:pic>
        <p:nvPicPr>
          <p:cNvPr id="3074" name="Picture 2"/>
          <p:cNvPicPr>
            <a:picLocks noChangeAspect="1" noChangeArrowheads="1"/>
          </p:cNvPicPr>
          <p:nvPr/>
        </p:nvPicPr>
        <p:blipFill>
          <a:blip r:embed="rId2"/>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5"/>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6"/>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pic>
        <p:nvPicPr>
          <p:cNvPr id="3078" name="Picture 6"/>
          <p:cNvPicPr>
            <a:picLocks noChangeAspect="1" noChangeArrowheads="1"/>
          </p:cNvPicPr>
          <p:nvPr/>
        </p:nvPicPr>
        <p:blipFill>
          <a:blip r:embed="rId17"/>
          <a:srcRect/>
          <a:stretch>
            <a:fillRect/>
          </a:stretch>
        </p:blipFill>
        <p:spPr bwMode="auto">
          <a:xfrm>
            <a:off x="914400" y="5105400"/>
            <a:ext cx="7477125" cy="1304925"/>
          </a:xfrm>
          <a:prstGeom prst="rect">
            <a:avLst/>
          </a:prstGeom>
          <a:noFill/>
          <a:ln w="9525">
            <a:noFill/>
            <a:miter lim="800000"/>
            <a:headEnd/>
            <a:tailEnd/>
          </a:ln>
          <a:effectLst/>
        </p:spPr>
      </p:pic>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72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3"/>
          <a:srcRect/>
          <a:stretch>
            <a:fillRect/>
          </a:stretch>
        </p:blipFill>
        <p:spPr bwMode="auto">
          <a:xfrm>
            <a:off x="3200400" y="1600200"/>
            <a:ext cx="5210175" cy="3886200"/>
          </a:xfrm>
          <a:prstGeom prst="rect">
            <a:avLst/>
          </a:prstGeom>
          <a:noFill/>
          <a:ln w="9525">
            <a:noFill/>
            <a:miter lim="800000"/>
            <a:headEnd/>
            <a:tailEnd/>
          </a:ln>
          <a:effectLst/>
        </p:spPr>
      </p:pic>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a:t>
            </a:r>
            <a:r>
              <a:rPr lang="en-US" b="1" dirty="0" smtClean="0"/>
              <a:t>Façade\Transfer Assembler Patterns</a:t>
            </a:r>
            <a:endParaRPr lang="en-US" b="1" dirty="0" smtClean="0"/>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2162"/>
          </a:xfrm>
        </p:spPr>
        <p:txBody>
          <a:bodyPr/>
          <a:lstStyle/>
          <a:p>
            <a:r>
              <a:rPr lang="en-US" dirty="0" smtClean="0"/>
              <a:t>MVC &amp; Remote Facade</a:t>
            </a:r>
            <a:endParaRPr lang="en-US" dirty="0"/>
          </a:p>
        </p:txBody>
      </p:sp>
      <p:sp>
        <p:nvSpPr>
          <p:cNvPr id="5" name="TextBox 4"/>
          <p:cNvSpPr txBox="1"/>
          <p:nvPr/>
        </p:nvSpPr>
        <p:spPr>
          <a:xfrm>
            <a:off x="3048000" y="3581400"/>
            <a:ext cx="1608004" cy="369332"/>
          </a:xfrm>
          <a:prstGeom prst="rect">
            <a:avLst/>
          </a:prstGeom>
          <a:noFill/>
        </p:spPr>
        <p:txBody>
          <a:bodyPr wrap="none" rtlCol="0">
            <a:spAutoFit/>
          </a:bodyPr>
          <a:lstStyle/>
          <a:p>
            <a:r>
              <a:rPr lang="en-US" dirty="0" smtClean="0"/>
              <a:t>TO BE DEFINED</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&amp; Domain Model</a:t>
            </a:r>
            <a:endParaRPr lang="en-US" dirty="0"/>
          </a:p>
        </p:txBody>
      </p:sp>
      <p:sp>
        <p:nvSpPr>
          <p:cNvPr id="4" name="TextBox 3"/>
          <p:cNvSpPr txBox="1"/>
          <p:nvPr/>
        </p:nvSpPr>
        <p:spPr>
          <a:xfrm>
            <a:off x="3124200" y="3124200"/>
            <a:ext cx="1608004" cy="369332"/>
          </a:xfrm>
          <a:prstGeom prst="rect">
            <a:avLst/>
          </a:prstGeom>
          <a:noFill/>
        </p:spPr>
        <p:txBody>
          <a:bodyPr wrap="none" rtlCol="0">
            <a:spAutoFit/>
          </a:bodyPr>
          <a:lstStyle/>
          <a:p>
            <a:r>
              <a:rPr lang="en-US" dirty="0" smtClean="0"/>
              <a:t>TO BE DEFINED</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a:t>
            </a:r>
            <a:r>
              <a:rPr lang="en-US" dirty="0" smtClean="0"/>
              <a: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3733800"/>
          </a:xfrm>
        </p:spPr>
        <p:txBody>
          <a:bodyPr>
            <a:normAutofit/>
          </a:bodyPr>
          <a:lstStyle/>
          <a:p>
            <a:r>
              <a:rPr lang="en-US" dirty="0" smtClean="0"/>
              <a:t>Iterative Development</a:t>
            </a:r>
          </a:p>
          <a:p>
            <a:r>
              <a:rPr lang="en-US" dirty="0" smtClean="0"/>
              <a:t>Developers and domain experts have close relationship</a:t>
            </a:r>
          </a:p>
          <a:p>
            <a:r>
              <a:rPr lang="en-US" dirty="0" smtClean="0"/>
              <a:t>TDD &amp; PI</a:t>
            </a:r>
          </a:p>
          <a:p>
            <a:r>
              <a:rPr lang="en-US" dirty="0" smtClean="0"/>
              <a:t>Continuous Refactoring</a:t>
            </a:r>
          </a:p>
          <a:p>
            <a:r>
              <a:rPr lang="en-US" dirty="0" smtClean="0"/>
              <a:t>Continuous Integration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2362200"/>
            <a:ext cx="8229600" cy="1447800"/>
          </a:xfrm>
        </p:spPr>
        <p:txBody>
          <a:bodyPr/>
          <a:lstStyle/>
          <a:p>
            <a:r>
              <a:rPr lang="en-US" dirty="0" smtClean="0"/>
              <a:t>Anemic Domain Model</a:t>
            </a:r>
          </a:p>
          <a:p>
            <a:r>
              <a:rPr lang="en-US" dirty="0" smtClean="0"/>
              <a:t>Big Design Up-Front  (BDUF)</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a:t>
            </a:r>
            <a:r>
              <a:rPr lang="en-US" dirty="0" smtClean="0">
                <a:hlinkClick r:id="rId3"/>
              </a:rPr>
              <a:t>Software</a:t>
            </a:r>
            <a:endParaRPr lang="en-US" dirty="0" smtClean="0"/>
          </a:p>
          <a:p>
            <a:r>
              <a:rPr lang="en-US" dirty="0" smtClean="0">
                <a:hlinkClick r:id="rId4"/>
              </a:rPr>
              <a:t>Domain Driven Design </a:t>
            </a:r>
            <a:r>
              <a:rPr lang="en-US" dirty="0" smtClean="0">
                <a:hlinkClick r:id="rId4"/>
              </a:rPr>
              <a:t>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t>
            </a:r>
            <a:r>
              <a:rPr lang="en-US" dirty="0" smtClean="0">
                <a:hlinkClick r:id="rId6"/>
              </a:rPr>
              <a:t>Architecture</a:t>
            </a:r>
            <a:endParaRPr lang="en-US" dirty="0" smtClean="0"/>
          </a:p>
          <a:p>
            <a:r>
              <a:rPr lang="en-US" dirty="0" smtClean="0">
                <a:hlinkClick r:id="rId7"/>
              </a:rPr>
              <a:t>.NET Domain-Driven Design with C#: Problem - Design </a:t>
            </a:r>
            <a:r>
              <a:rPr lang="en-US" dirty="0" smtClean="0">
                <a:hlinkClick r:id="rId7"/>
              </a:rPr>
              <a:t>–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a:t>
            </a:r>
            <a:r>
              <a:rPr lang="en-US" dirty="0" smtClean="0">
                <a:hlinkClick r:id="rId10"/>
              </a:rPr>
              <a:t>Blog Post - Domain </a:t>
            </a:r>
            <a:r>
              <a:rPr lang="en-US" dirty="0" smtClean="0">
                <a:hlinkClick r:id="rId10"/>
              </a:rPr>
              <a:t>Driven Design: </a:t>
            </a:r>
            <a:r>
              <a:rPr lang="en-US" dirty="0" smtClean="0">
                <a:hlinkClick r:id="rId10"/>
              </a:rPr>
              <a:t>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4917</TotalTime>
  <Words>5101</Words>
  <Application>Microsoft Office PowerPoint</Application>
  <PresentationFormat>On-screen Show (4:3)</PresentationFormat>
  <Paragraphs>721</Paragraphs>
  <Slides>56</Slides>
  <Notes>47</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Cargo Sample</vt:lpstr>
      <vt:lpstr>Slide 32</vt:lpstr>
      <vt:lpstr>Slide 33</vt:lpstr>
      <vt:lpstr>Slide 34</vt:lpstr>
      <vt:lpstr>Collaboration: gathering requirements</vt:lpstr>
      <vt:lpstr>Model Evolution: Step 1</vt:lpstr>
      <vt:lpstr>Model Evolution: Step 2</vt:lpstr>
      <vt:lpstr>Slide 38</vt:lpstr>
      <vt:lpstr>Slide 39</vt:lpstr>
      <vt:lpstr>Cargo’s Ubiquitous Language</vt:lpstr>
      <vt:lpstr>Domain Model Isolation</vt:lpstr>
      <vt:lpstr>Slide 42</vt:lpstr>
      <vt:lpstr>How about design principles &amp; patterns within Domain Layer?</vt:lpstr>
      <vt:lpstr>Specification</vt:lpstr>
      <vt:lpstr>Real Sample</vt:lpstr>
      <vt:lpstr>Strategy (a.k.a Policy)</vt:lpstr>
      <vt:lpstr>Refactoring to Policy</vt:lpstr>
      <vt:lpstr>Slide 48</vt:lpstr>
      <vt:lpstr>Expose to External World</vt:lpstr>
      <vt:lpstr>MVC &amp; Remote Facade</vt:lpstr>
      <vt:lpstr>MVC &amp; Domain Model</vt:lpstr>
      <vt:lpstr>Tools and Frameworks</vt:lpstr>
      <vt:lpstr>Agile Practices</vt:lpstr>
      <vt:lpstr>DDD Anti-patterns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1034</cp:revision>
  <dcterms:created xsi:type="dcterms:W3CDTF">2009-04-10T08:31:11Z</dcterms:created>
  <dcterms:modified xsi:type="dcterms:W3CDTF">2009-04-28T13:07:29Z</dcterms:modified>
</cp:coreProperties>
</file>