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notesSlides/notesSlide38.xml" ContentType="application/vnd.openxmlformats-officedocument.presentationml.notesSlide+xml"/>
  <Override PartName="/ppt/diagrams/quickStyle39.xml" ContentType="application/vnd.openxmlformats-officedocument.drawingml.diagramStyl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diagrams/quickStyle31.xml" ContentType="application/vnd.openxmlformats-officedocument.drawingml.diagramStyl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diagrams/colors46.xml" ContentType="application/vnd.openxmlformats-officedocument.drawingml.diagramColors+xml"/>
  <Override PartName="/ppt/slides/slide49.xml" ContentType="application/vnd.openxmlformats-officedocument.presentationml.slide+xml"/>
  <Override PartName="/ppt/notesSlides/notesSlide4.xml" ContentType="application/vnd.openxmlformats-officedocument.presentationml.notesSlide+xml"/>
  <Override PartName="/ppt/diagrams/colors24.xml" ContentType="application/vnd.openxmlformats-officedocument.drawingml.diagramColors+xml"/>
  <Override PartName="/ppt/diagrams/data37.xml" ContentType="application/vnd.openxmlformats-officedocument.drawingml.diagramData+xml"/>
  <Override PartName="/ppt/slides/slide38.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diagrams/quickStyle19.xml" ContentType="application/vnd.openxmlformats-officedocument.drawingml.diagramStyle+xml"/>
  <Override PartName="/ppt/diagrams/data40.xml" ContentType="application/vnd.openxmlformats-officedocument.drawingml.diagramData+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30.xml" ContentType="application/vnd.openxmlformats-officedocument.presentationml.slide+xml"/>
  <Override PartName="/ppt/notesSlides/notesSlide32.xml" ContentType="application/vnd.openxmlformats-officedocument.presentationml.notesSlide+xml"/>
  <Override PartName="/ppt/diagrams/layout19.xml" ContentType="application/vnd.openxmlformats-officedocument.drawingml.diagramLayout+xml"/>
  <Override PartName="/ppt/diagrams/quickStyle33.xml" ContentType="application/vnd.openxmlformats-officedocument.drawingml.diagramStyle+xml"/>
  <Override PartName="/ppt/diagrams/quickStyle44.xml" ContentType="application/vnd.openxmlformats-officedocument.drawingml.diagramStyl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quickStyle22.xml" ContentType="application/vnd.openxmlformats-officedocument.drawingml.diagramStyle+xml"/>
  <Override PartName="/ppt/diagrams/colors29.xml" ContentType="application/vnd.openxmlformats-officedocument.drawingml.diagramColors+xml"/>
  <Override PartName="/ppt/diagrams/layout44.xml" ContentType="application/vnd.openxmlformats-officedocument.drawingml.diagramLayout+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43.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notesSlides/notesSlide37.xml" ContentType="application/vnd.openxmlformats-officedocument.presentationml.notesSlide+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notesSlides/notesSlide44.xml" ContentType="application/vnd.openxmlformats-officedocument.presentationml.notesSlide+xml"/>
  <Override PartName="/ppt/diagrams/quickStyle45.xml" ContentType="application/vnd.openxmlformats-officedocument.drawingml.diagramStyl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notesSlides/notesSlide40.xml" ContentType="application/vnd.openxmlformats-officedocument.presentationml.notesSlide+xml"/>
  <Override PartName="/ppt/diagrams/colors37.xml" ContentType="application/vnd.openxmlformats-officedocument.drawingml.diagramColors+xml"/>
  <Override PartName="/ppt/diagrams/quickStyle41.xml" ContentType="application/vnd.openxmlformats-officedocument.drawingml.diagramStyle+xml"/>
  <Override PartName="/ppt/diagrams/layout45.xml" ContentType="application/vnd.openxmlformats-officedocument.drawingml.diagramLayout+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diagrams/data20.xml" ContentType="application/vnd.openxmlformats-officedocument.drawingml.diagramData+xml"/>
  <Override PartName="/ppt/diagrams/quickStyle35.xml" ContentType="application/vnd.openxmlformats-officedocument.drawingml.diagramStyle+xml"/>
  <Override PartName="/ppt/diagrams/quickStyle46.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layout46.xml" ContentType="application/vnd.openxmlformats-officedocument.drawingml.diagramLayout+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slides/slide48.xml" ContentType="application/vnd.openxmlformats-officedocument.presentationml.slide+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slides/slide51.xml" ContentType="application/vnd.openxmlformats-officedocument.presentationml.slide+xml"/>
  <Override PartName="/ppt/diagrams/quickStyle18.xml" ContentType="application/vnd.openxmlformats-officedocument.drawingml.diagramStyle+xml"/>
  <Override PartName="/ppt/diagrams/layout29.xml" ContentType="application/vnd.openxmlformats-officedocument.drawingml.diagramLayout+xml"/>
  <Override PartName="/ppt/notesSlides/notesSlide53.xml" ContentType="application/vnd.openxmlformats-officedocument.presentationml.notesSlide+xml"/>
  <Override PartName="/ppt/slides/slide40.xml" ContentType="application/vnd.openxmlformats-officedocument.presentationml.slide+xml"/>
  <Override PartName="/ppt/diagrams/layout18.xml" ContentType="application/vnd.openxmlformats-officedocument.drawingml.diagramLayout+xml"/>
  <Override PartName="/ppt/notesSlides/notesSlide42.xml" ContentType="application/vnd.openxmlformats-officedocument.presentationml.notesSlide+xml"/>
  <Override PartName="/ppt/diagrams/quickStyle43.xml" ContentType="application/vnd.openxmlformats-officedocument.drawingml.diagramStyl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diagrams/layout43.xml" ContentType="application/vnd.openxmlformats-officedocument.drawingml.diagramLayout+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slides/slide45.xml" ContentType="application/vnd.openxmlformats-officedocument.presentationml.slide+xml"/>
  <Override PartName="/ppt/diagrams/colors20.xml" ContentType="application/vnd.openxmlformats-officedocument.drawingml.diagramColors+xml"/>
  <Override PartName="/ppt/diagrams/data33.xml" ContentType="application/vnd.openxmlformats-officedocument.drawingml.diagramData+xml"/>
  <Override PartName="/ppt/notesSlides/notesSlide47.xml" ContentType="application/vnd.openxmlformats-officedocument.presentationml.notesSlide+xml"/>
  <Override PartName="/ppt/slides/slide34.xml" ContentType="application/vnd.openxmlformats-officedocument.presentationml.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data22.xml" ContentType="application/vnd.openxmlformats-officedocument.drawingml.diagramData+xml"/>
  <Override PartName="/ppt/diagrams/quickStyle37.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37.xml" ContentType="application/vnd.openxmlformats-officedocument.drawingml.diagramLayout+xml"/>
  <Override PartName="/ppt/diagrams/layout15.xml" ContentType="application/vnd.openxmlformats-officedocument.drawingml.diagramLayout+xml"/>
  <Override PartName="/ppt/diagrams/layout26.xml" ContentType="application/vnd.openxmlformats-officedocument.drawingml.diagramLayout+xml"/>
  <Override PartName="/ppt/notesSlides/notesSlide5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58"/>
  </p:notesMasterIdLst>
  <p:sldIdLst>
    <p:sldId id="256" r:id="rId2"/>
    <p:sldId id="258" r:id="rId3"/>
    <p:sldId id="257" r:id="rId4"/>
    <p:sldId id="264" r:id="rId5"/>
    <p:sldId id="319" r:id="rId6"/>
    <p:sldId id="269" r:id="rId7"/>
    <p:sldId id="267" r:id="rId8"/>
    <p:sldId id="266" r:id="rId9"/>
    <p:sldId id="272" r:id="rId10"/>
    <p:sldId id="274" r:id="rId11"/>
    <p:sldId id="273" r:id="rId12"/>
    <p:sldId id="276" r:id="rId13"/>
    <p:sldId id="259" r:id="rId14"/>
    <p:sldId id="260" r:id="rId15"/>
    <p:sldId id="277" r:id="rId16"/>
    <p:sldId id="275"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4" r:id="rId31"/>
    <p:sldId id="293" r:id="rId32"/>
    <p:sldId id="292" r:id="rId33"/>
    <p:sldId id="295" r:id="rId34"/>
    <p:sldId id="296" r:id="rId35"/>
    <p:sldId id="297" r:id="rId36"/>
    <p:sldId id="298" r:id="rId37"/>
    <p:sldId id="299" r:id="rId38"/>
    <p:sldId id="313" r:id="rId39"/>
    <p:sldId id="302" r:id="rId40"/>
    <p:sldId id="301" r:id="rId41"/>
    <p:sldId id="306" r:id="rId42"/>
    <p:sldId id="307" r:id="rId43"/>
    <p:sldId id="308" r:id="rId44"/>
    <p:sldId id="309" r:id="rId45"/>
    <p:sldId id="310" r:id="rId46"/>
    <p:sldId id="303" r:id="rId47"/>
    <p:sldId id="304" r:id="rId48"/>
    <p:sldId id="305" r:id="rId49"/>
    <p:sldId id="312" r:id="rId50"/>
    <p:sldId id="278" r:id="rId51"/>
    <p:sldId id="317" r:id="rId52"/>
    <p:sldId id="314" r:id="rId53"/>
    <p:sldId id="311" r:id="rId54"/>
    <p:sldId id="318" r:id="rId55"/>
    <p:sldId id="315" r:id="rId56"/>
    <p:sldId id="316" r:id="rId5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819" autoAdjust="0"/>
    <p:restoredTop sz="58427" autoAdjust="0"/>
  </p:normalViewPr>
  <p:slideViewPr>
    <p:cSldViewPr>
      <p:cViewPr>
        <p:scale>
          <a:sx n="100" d="100"/>
          <a:sy n="100" d="100"/>
        </p:scale>
        <p:origin x="330" y="8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186BABBB-D5F1-42BD-AA7F-693E3C20E704}" type="presOf" srcId="{8AF5EB9F-3D83-4DE7-AC8D-B21F9583881A}" destId="{7DAE016E-B7E3-4053-95E4-1DBDE70559DB}" srcOrd="0" destOrd="0" presId="urn:microsoft.com/office/officeart/2005/8/layout/hList1"/>
    <dgm:cxn modelId="{975726FE-903F-42CF-8418-5F279D9F1AD3}"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E943F19-3DAE-4186-9BE7-E6CEE7D3F5E7}" type="presOf" srcId="{0772301D-55F1-4577-A3CE-D1AD7C2EE7F0}" destId="{1B336C93-36CC-43E4-9C3A-5E93776AC6D0}" srcOrd="0" destOrd="0" presId="urn:microsoft.com/office/officeart/2005/8/layout/hList1"/>
    <dgm:cxn modelId="{40EC563F-38D0-4DE8-8E5F-3DD4F8663FF3}"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BF8A062-B471-45DC-84D9-7C286265C5A4}" type="presOf" srcId="{CF5579E7-AF1A-4734-A978-E51698534917}" destId="{099DF8CE-112C-4F4F-92D8-FC50938CC942}" srcOrd="0" destOrd="0" presId="urn:microsoft.com/office/officeart/2005/8/layout/hList1"/>
    <dgm:cxn modelId="{A87EADD8-6228-46B3-A7EB-8C83ABE06F64}" type="presParOf" srcId="{7DAE016E-B7E3-4053-95E4-1DBDE70559DB}" destId="{DA2F71BD-D1DD-42C9-9803-91AFB6182EA1}" srcOrd="0" destOrd="0" presId="urn:microsoft.com/office/officeart/2005/8/layout/hList1"/>
    <dgm:cxn modelId="{0E709104-683C-494A-B7F0-637B9CD6C9CC}" type="presParOf" srcId="{DA2F71BD-D1DD-42C9-9803-91AFB6182EA1}" destId="{1B336C93-36CC-43E4-9C3A-5E93776AC6D0}" srcOrd="0" destOrd="0" presId="urn:microsoft.com/office/officeart/2005/8/layout/hList1"/>
    <dgm:cxn modelId="{CDCEF732-7278-45F0-80B2-D034DE3AD0CA}"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80B032CA-A50F-458C-9BD8-B3156EA633AA}"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D64FEAD-A66A-4195-B4DA-D1A5C38688C5}" type="presOf" srcId="{0772301D-55F1-4577-A3CE-D1AD7C2EE7F0}" destId="{1B336C93-36CC-43E4-9C3A-5E93776AC6D0}" srcOrd="0" destOrd="0" presId="urn:microsoft.com/office/officeart/2005/8/layout/hList1"/>
    <dgm:cxn modelId="{8AF20252-A351-4853-9EA1-B6E27860FA3C}" type="presOf" srcId="{8AF5EB9F-3D83-4DE7-AC8D-B21F9583881A}" destId="{7DAE016E-B7E3-4053-95E4-1DBDE70559DB}" srcOrd="0" destOrd="0" presId="urn:microsoft.com/office/officeart/2005/8/layout/hList1"/>
    <dgm:cxn modelId="{7242484D-A44F-4D3A-9072-8E7CB65A227C}" type="presParOf" srcId="{7DAE016E-B7E3-4053-95E4-1DBDE70559DB}" destId="{DA2F71BD-D1DD-42C9-9803-91AFB6182EA1}" srcOrd="0" destOrd="0" presId="urn:microsoft.com/office/officeart/2005/8/layout/hList1"/>
    <dgm:cxn modelId="{337D5973-FC79-4D1F-9B39-B1FB6550DC0E}" type="presParOf" srcId="{DA2F71BD-D1DD-42C9-9803-91AFB6182EA1}" destId="{1B336C93-36CC-43E4-9C3A-5E93776AC6D0}" srcOrd="0" destOrd="0" presId="urn:microsoft.com/office/officeart/2005/8/layout/hList1"/>
    <dgm:cxn modelId="{2E9C87DA-C2DB-4B46-95DB-0DDD97397118}"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13636"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08A299F-503C-4C82-8028-C8DD38D0EE19}" type="presOf" srcId="{0772301D-55F1-4577-A3CE-D1AD7C2EE7F0}" destId="{1B336C93-36CC-43E4-9C3A-5E93776AC6D0}" srcOrd="0" destOrd="0" presId="urn:microsoft.com/office/officeart/2005/8/layout/hList1"/>
    <dgm:cxn modelId="{5C6AEE9E-422C-4FF1-B421-0767EB913ADD}" type="presOf" srcId="{8AF5EB9F-3D83-4DE7-AC8D-B21F9583881A}" destId="{7DAE016E-B7E3-4053-95E4-1DBDE70559DB}" srcOrd="0" destOrd="0" presId="urn:microsoft.com/office/officeart/2005/8/layout/hList1"/>
    <dgm:cxn modelId="{CD1374EB-B497-43F9-B77B-DBDF3C608159}"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B0EDB34B-B02E-4C6A-910E-4EDA506EF777}" type="presParOf" srcId="{7DAE016E-B7E3-4053-95E4-1DBDE70559DB}" destId="{DA2F71BD-D1DD-42C9-9803-91AFB6182EA1}" srcOrd="0" destOrd="0" presId="urn:microsoft.com/office/officeart/2005/8/layout/hList1"/>
    <dgm:cxn modelId="{57B29208-9626-41F9-80C1-EB43C1B2D999}" type="presParOf" srcId="{DA2F71BD-D1DD-42C9-9803-91AFB6182EA1}" destId="{1B336C93-36CC-43E4-9C3A-5E93776AC6D0}" srcOrd="0" destOrd="0" presId="urn:microsoft.com/office/officeart/2005/8/layout/hList1"/>
    <dgm:cxn modelId="{8FE1F579-0C6D-45BD-87EA-FD4F103DC243}"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31589" custLinFactNeighborX="-72112" custLinFactNeighborY="-20000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EB25773-1384-42BE-9177-CE0539825E36}"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34508EB-6938-4F67-B6B9-396A10134F4B}"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1BA0DF0-2FBB-46CB-9B15-32898DD74C88}" type="presOf" srcId="{8AF5EB9F-3D83-4DE7-AC8D-B21F9583881A}" destId="{7DAE016E-B7E3-4053-95E4-1DBDE70559DB}" srcOrd="0" destOrd="0" presId="urn:microsoft.com/office/officeart/2005/8/layout/hList1"/>
    <dgm:cxn modelId="{C4BD0167-CEC9-40FD-8720-57FEFD26BC62}" type="presParOf" srcId="{7DAE016E-B7E3-4053-95E4-1DBDE70559DB}" destId="{DA2F71BD-D1DD-42C9-9803-91AFB6182EA1}" srcOrd="0" destOrd="0" presId="urn:microsoft.com/office/officeart/2005/8/layout/hList1"/>
    <dgm:cxn modelId="{4FA4AEC0-1586-4413-BA5E-C2DF598535AB}" type="presParOf" srcId="{DA2F71BD-D1DD-42C9-9803-91AFB6182EA1}" destId="{1B336C93-36CC-43E4-9C3A-5E93776AC6D0}" srcOrd="0" destOrd="0" presId="urn:microsoft.com/office/officeart/2005/8/layout/hList1"/>
    <dgm:cxn modelId="{51D0930B-1064-467A-9F01-D04DC1641A96}"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884F567-D5A3-4DF6-969A-91D4492F0E38}"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4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AA3A4C8-F784-4514-A83D-F8608ABE8E31}" type="presOf" srcId="{CF5579E7-AF1A-4734-A978-E51698534917}" destId="{099DF8CE-112C-4F4F-92D8-FC50938CC942}" srcOrd="0" destOrd="0" presId="urn:microsoft.com/office/officeart/2005/8/layout/hList1"/>
    <dgm:cxn modelId="{FEF3893C-8199-4F51-8044-D5FCD9509614}" type="presOf" srcId="{8AF5EB9F-3D83-4DE7-AC8D-B21F9583881A}" destId="{7DAE016E-B7E3-4053-95E4-1DBDE70559DB}"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4B025BB-2E79-40D8-8C4B-B985B2186BF8}" type="datetimeFigureOut">
              <a:rPr lang="en-US" smtClean="0"/>
              <a:pPr/>
              <a:t>5/7/2009</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mk:@MSITStore:F:\Docs\0321127420%20Patterns%20of%20Enterprise%20Application%20Architecture.chm::/0321127420_ch09lev1sec2.html#ch09lev1sec2"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smtClean="0"/>
              <a:t>Synopsis</a:t>
            </a:r>
            <a:r>
              <a:rPr lang="en-US" sz="1300" dirty="0" smtClean="0"/>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300" i="1" dirty="0" smtClean="0"/>
              <a:t>“The key to controlling complexity is a good domain model.”</a:t>
            </a:r>
            <a:r>
              <a:rPr lang="en-US" sz="1300" dirty="0" smtClean="0"/>
              <a:t> – Martin Fowler, in foreword for the book “</a:t>
            </a:r>
            <a:r>
              <a:rPr lang="en-US" sz="1300" i="1" dirty="0" smtClean="0"/>
              <a:t>Domain-Driven Design: Tackling Complexity in the Heart of Software”</a:t>
            </a:r>
            <a:r>
              <a:rPr lang="en-US" sz="1300" dirty="0" smtClean="0"/>
              <a:t> written by Eric Evans. </a:t>
            </a:r>
          </a:p>
          <a:p>
            <a:endParaRPr lang="en-US" sz="1300" dirty="0" smtClean="0"/>
          </a:p>
          <a:p>
            <a:pPr defTabSz="966612">
              <a:defRPr/>
            </a:pPr>
            <a:r>
              <a:rPr lang="en-US" sz="1300" b="1" dirty="0" smtClean="0"/>
              <a:t>Artur Trosin </a:t>
            </a:r>
            <a:r>
              <a:rPr lang="en-US" sz="1300" dirty="0" smtClean="0"/>
              <a:t>is software architect at </a:t>
            </a:r>
            <a:r>
              <a:rPr lang="en-US" sz="1300" dirty="0" err="1" smtClean="0"/>
              <a:t>Endava</a:t>
            </a:r>
            <a:r>
              <a:rPr lang="en-US" sz="1300" dirty="0" smtClean="0"/>
              <a:t>; he has practical experience applying Domain Driven Design using .Net technologies and is very interested in various methods and techniques of improving software quality through simple and maintainable solutions. He is also open source 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0000" lnSpcReduction="20000"/>
          </a:bodyPr>
          <a:lstStyle/>
          <a:p>
            <a:r>
              <a:rPr lang="en-US" dirty="0" err="1" smtClean="0"/>
              <a:t>Acum</a:t>
            </a:r>
            <a:r>
              <a:rPr lang="en-US" dirty="0" smtClean="0"/>
              <a:t> </a:t>
            </a:r>
            <a:r>
              <a:rPr lang="en-US" dirty="0" err="1" smtClean="0"/>
              <a:t>mai</a:t>
            </a:r>
            <a:r>
              <a:rPr lang="en-US" dirty="0" smtClean="0"/>
              <a:t> </a:t>
            </a:r>
            <a:r>
              <a:rPr lang="en-US" dirty="0" err="1" smtClean="0"/>
              <a:t>avem</a:t>
            </a:r>
            <a:r>
              <a:rPr lang="en-US" baseline="0" dirty="0" smtClean="0"/>
              <a:t> o </a:t>
            </a:r>
            <a:r>
              <a:rPr lang="en-US" baseline="0" dirty="0" err="1" smtClean="0"/>
              <a:t>problema</a:t>
            </a:r>
            <a:r>
              <a:rPr lang="en-US" baseline="0" dirty="0" smtClean="0"/>
              <a:t> de </a:t>
            </a:r>
            <a:r>
              <a:rPr lang="en-US" baseline="0" dirty="0" err="1" smtClean="0"/>
              <a:t>rezolvat</a:t>
            </a:r>
            <a:r>
              <a:rPr lang="en-US" dirty="0" smtClean="0"/>
              <a:t>, </a:t>
            </a:r>
          </a:p>
          <a:p>
            <a:r>
              <a:rPr lang="en-US" dirty="0" err="1" smtClean="0"/>
              <a:t>Pe</a:t>
            </a:r>
            <a:r>
              <a:rPr lang="en-US" dirty="0" smtClean="0"/>
              <a:t> de o parte </a:t>
            </a:r>
            <a:r>
              <a:rPr lang="en-US" dirty="0" err="1" smtClean="0"/>
              <a:t>sunt</a:t>
            </a:r>
            <a:r>
              <a:rPr lang="en-US" dirty="0" smtClean="0"/>
              <a:t> </a:t>
            </a:r>
            <a:r>
              <a:rPr lang="en-US" dirty="0" smtClean="0"/>
              <a:t>Business </a:t>
            </a:r>
            <a:r>
              <a:rPr lang="en-US" dirty="0" err="1" smtClean="0"/>
              <a:t>Expertii</a:t>
            </a:r>
            <a:r>
              <a:rPr lang="en-US" dirty="0" smtClean="0"/>
              <a:t> </a:t>
            </a:r>
            <a:r>
              <a:rPr lang="en-US" dirty="0" smtClean="0"/>
              <a:t>care au </a:t>
            </a:r>
            <a:r>
              <a:rPr lang="en-US" dirty="0" smtClean="0"/>
              <a:t>un set de </a:t>
            </a:r>
            <a:r>
              <a:rPr lang="en-US" dirty="0" err="1" smtClean="0"/>
              <a:t>termeni</a:t>
            </a:r>
            <a:r>
              <a:rPr lang="en-US" dirty="0" smtClean="0"/>
              <a:t>, </a:t>
            </a:r>
            <a:r>
              <a:rPr lang="en-US" dirty="0" err="1" smtClean="0"/>
              <a:t>si</a:t>
            </a:r>
            <a:r>
              <a:rPr lang="en-US" dirty="0" smtClean="0"/>
              <a:t> jargon </a:t>
            </a:r>
            <a:r>
              <a:rPr lang="en-US" dirty="0" err="1" smtClean="0"/>
              <a:t>pe</a:t>
            </a:r>
            <a:r>
              <a:rPr lang="en-US" dirty="0" smtClean="0"/>
              <a:t> care </a:t>
            </a:r>
            <a:r>
              <a:rPr lang="en-US" dirty="0" err="1" smtClean="0"/>
              <a:t>developerii</a:t>
            </a:r>
            <a:r>
              <a:rPr lang="en-US" dirty="0" smtClean="0"/>
              <a:t> </a:t>
            </a:r>
            <a:r>
              <a:rPr lang="en-US" dirty="0" smtClean="0"/>
              <a:t>cu </a:t>
            </a:r>
            <a:r>
              <a:rPr lang="en-US" dirty="0" err="1" smtClean="0"/>
              <a:t>greu</a:t>
            </a:r>
            <a:r>
              <a:rPr lang="en-US" dirty="0" smtClean="0"/>
              <a:t> </a:t>
            </a:r>
            <a:r>
              <a:rPr lang="en-US" dirty="0" err="1" smtClean="0"/>
              <a:t>il</a:t>
            </a:r>
            <a:r>
              <a:rPr lang="en-US" dirty="0" smtClean="0"/>
              <a:t> </a:t>
            </a:r>
            <a:r>
              <a:rPr lang="en-US" dirty="0" err="1" smtClean="0"/>
              <a:t>inteleg</a:t>
            </a:r>
            <a:r>
              <a:rPr lang="en-US" baseline="0" dirty="0" smtClean="0"/>
              <a:t>.</a:t>
            </a:r>
            <a:endParaRPr lang="en-US" baseline="0" dirty="0" smtClean="0"/>
          </a:p>
          <a:p>
            <a:r>
              <a:rPr lang="en-US" b="1" baseline="0" dirty="0" smtClean="0"/>
              <a:t>CLICK 1</a:t>
            </a:r>
          </a:p>
          <a:p>
            <a:r>
              <a:rPr lang="en-US" baseline="0" dirty="0" smtClean="0"/>
              <a:t>Tot </a:t>
            </a:r>
            <a:r>
              <a:rPr lang="en-US" baseline="0" dirty="0" err="1" smtClean="0"/>
              <a:t>asa</a:t>
            </a:r>
            <a:r>
              <a:rPr lang="en-US" baseline="0" dirty="0" smtClean="0"/>
              <a:t> se </a:t>
            </a:r>
            <a:r>
              <a:rPr lang="en-US" baseline="0" dirty="0" err="1" smtClean="0"/>
              <a:t>intimpla</a:t>
            </a:r>
            <a:r>
              <a:rPr lang="en-US" baseline="0" dirty="0" smtClean="0"/>
              <a:t> </a:t>
            </a:r>
            <a:r>
              <a:rPr lang="en-US" baseline="0" dirty="0" err="1" smtClean="0"/>
              <a:t>si</a:t>
            </a:r>
            <a:r>
              <a:rPr lang="en-US" baseline="0" dirty="0" smtClean="0"/>
              <a:t> cu business </a:t>
            </a:r>
            <a:r>
              <a:rPr lang="en-US" baseline="0" dirty="0" err="1" smtClean="0"/>
              <a:t>expertii</a:t>
            </a:r>
            <a:r>
              <a:rPr lang="en-US" baseline="0" dirty="0" smtClean="0"/>
              <a:t> care </a:t>
            </a:r>
            <a:r>
              <a:rPr lang="en-US" baseline="0" dirty="0" err="1" smtClean="0"/>
              <a:t>foarte</a:t>
            </a:r>
            <a:r>
              <a:rPr lang="en-US" baseline="0" dirty="0" smtClean="0"/>
              <a:t> </a:t>
            </a:r>
            <a:r>
              <a:rPr lang="en-US" baseline="0" dirty="0" err="1" smtClean="0"/>
              <a:t>putin</a:t>
            </a:r>
            <a:r>
              <a:rPr lang="en-US" baseline="0" dirty="0" smtClean="0"/>
              <a:t> </a:t>
            </a:r>
            <a:r>
              <a:rPr lang="en-US" baseline="0" dirty="0" err="1" smtClean="0"/>
              <a:t>inteleg</a:t>
            </a:r>
            <a:r>
              <a:rPr lang="en-US" baseline="0" dirty="0" smtClean="0"/>
              <a:t> </a:t>
            </a:r>
            <a:r>
              <a:rPr lang="en-US" baseline="0" dirty="0" err="1" smtClean="0"/>
              <a:t>termenii</a:t>
            </a:r>
            <a:r>
              <a:rPr lang="en-US" baseline="0" dirty="0" smtClean="0"/>
              <a:t> </a:t>
            </a:r>
            <a:r>
              <a:rPr lang="en-US" baseline="0" dirty="0" err="1" smtClean="0"/>
              <a:t>technici</a:t>
            </a:r>
            <a:r>
              <a:rPr lang="en-US" baseline="0" dirty="0" smtClean="0"/>
              <a:t> </a:t>
            </a:r>
            <a:r>
              <a:rPr lang="en-US" baseline="0" dirty="0" err="1" smtClean="0"/>
              <a:t>pe</a:t>
            </a:r>
            <a:r>
              <a:rPr lang="en-US" baseline="0" dirty="0" smtClean="0"/>
              <a:t> care software </a:t>
            </a:r>
            <a:r>
              <a:rPr lang="en-US" baseline="0" dirty="0" err="1" smtClean="0"/>
              <a:t>developerii</a:t>
            </a:r>
            <a:r>
              <a:rPr lang="en-US" baseline="0" dirty="0" smtClean="0"/>
              <a:t> </a:t>
            </a:r>
            <a:r>
              <a:rPr lang="en-US" baseline="0" dirty="0" smtClean="0"/>
              <a:t>ii </a:t>
            </a:r>
            <a:r>
              <a:rPr lang="en-US" baseline="0" dirty="0" err="1" smtClean="0"/>
              <a:t>folosesc</a:t>
            </a:r>
            <a:endParaRPr lang="en-US" baseline="0" dirty="0" smtClean="0"/>
          </a:p>
          <a:p>
            <a:r>
              <a:rPr lang="en-US" baseline="0" dirty="0" smtClean="0"/>
              <a:t>de </a:t>
            </a:r>
            <a:r>
              <a:rPr lang="en-US" baseline="0" dirty="0" err="1" smtClean="0"/>
              <a:t>zi</a:t>
            </a:r>
            <a:r>
              <a:rPr lang="en-US" baseline="0" dirty="0" smtClean="0"/>
              <a:t> cu </a:t>
            </a:r>
            <a:r>
              <a:rPr lang="en-US" baseline="0" dirty="0" err="1" smtClean="0"/>
              <a:t>zi</a:t>
            </a:r>
            <a:r>
              <a:rPr lang="en-US" baseline="0" dirty="0" smtClean="0"/>
              <a:t>, ca de ex: foreign key, table, row, constructor, </a:t>
            </a:r>
            <a:r>
              <a:rPr lang="en-US" baseline="0" dirty="0" err="1" smtClean="0"/>
              <a:t>ect</a:t>
            </a:r>
            <a:r>
              <a:rPr lang="en-US" baseline="0" dirty="0" smtClean="0"/>
              <a:t>..</a:t>
            </a:r>
          </a:p>
          <a:p>
            <a:endParaRPr lang="en-US" dirty="0" smtClean="0"/>
          </a:p>
          <a:p>
            <a:r>
              <a:rPr lang="en-US" dirty="0" err="1" smtClean="0"/>
              <a:t>Pina</a:t>
            </a:r>
            <a:r>
              <a:rPr lang="en-US" dirty="0" smtClean="0"/>
              <a:t> la </a:t>
            </a:r>
            <a:r>
              <a:rPr lang="en-US" dirty="0" err="1" smtClean="0"/>
              <a:t>urma</a:t>
            </a:r>
            <a:r>
              <a:rPr lang="en-US" dirty="0" smtClean="0"/>
              <a:t> </a:t>
            </a:r>
            <a:r>
              <a:rPr lang="en-US" dirty="0" err="1" smtClean="0"/>
              <a:t>termenologia</a:t>
            </a:r>
            <a:r>
              <a:rPr lang="en-US" baseline="0" dirty="0" smtClean="0"/>
              <a:t> </a:t>
            </a:r>
            <a:r>
              <a:rPr lang="en-US" baseline="0" dirty="0" err="1" smtClean="0"/>
              <a:t>folosita</a:t>
            </a:r>
            <a:r>
              <a:rPr lang="en-US" baseline="0" dirty="0" smtClean="0"/>
              <a:t> in </a:t>
            </a:r>
            <a:r>
              <a:rPr lang="en-US" baseline="0" dirty="0" err="1" smtClean="0"/>
              <a:t>discutii</a:t>
            </a:r>
            <a:r>
              <a:rPr lang="en-US" baseline="0" dirty="0" smtClean="0"/>
              <a:t> de </a:t>
            </a:r>
            <a:r>
              <a:rPr lang="en-US" baseline="0" dirty="0" err="1" smtClean="0"/>
              <a:t>zi</a:t>
            </a:r>
            <a:r>
              <a:rPr lang="en-US" baseline="0" dirty="0" smtClean="0"/>
              <a:t> cu </a:t>
            </a:r>
            <a:r>
              <a:rPr lang="en-US" baseline="0" dirty="0" err="1" smtClean="0"/>
              <a:t>zi</a:t>
            </a:r>
            <a:r>
              <a:rPr lang="en-US" baseline="0" dirty="0" smtClean="0"/>
              <a:t> </a:t>
            </a:r>
            <a:r>
              <a:rPr lang="en-US" baseline="0" dirty="0" err="1" smtClean="0"/>
              <a:t>este</a:t>
            </a:r>
            <a:r>
              <a:rPr lang="en-US" baseline="0" dirty="0" smtClean="0"/>
              <a:t> </a:t>
            </a:r>
            <a:r>
              <a:rPr lang="en-US" baseline="0" dirty="0" err="1" smtClean="0"/>
              <a:t>desconectata</a:t>
            </a:r>
            <a:r>
              <a:rPr lang="en-US" baseline="0" dirty="0" smtClean="0"/>
              <a:t> de </a:t>
            </a:r>
            <a:r>
              <a:rPr lang="en-US" baseline="0" dirty="0" err="1" smtClean="0"/>
              <a:t>termenologia</a:t>
            </a:r>
            <a:r>
              <a:rPr lang="en-US" baseline="0" dirty="0" smtClean="0"/>
              <a:t> </a:t>
            </a:r>
            <a:r>
              <a:rPr lang="en-US" baseline="0" dirty="0" err="1" smtClean="0"/>
              <a:t>utilizata</a:t>
            </a:r>
            <a:r>
              <a:rPr lang="en-US" baseline="0" dirty="0" smtClean="0"/>
              <a:t> in </a:t>
            </a:r>
            <a:r>
              <a:rPr lang="en-US" baseline="0" dirty="0" err="1" smtClean="0"/>
              <a:t>cod.Sau</a:t>
            </a:r>
            <a:r>
              <a:rPr lang="en-US" baseline="0" dirty="0" smtClean="0"/>
              <a:t> </a:t>
            </a:r>
            <a:r>
              <a:rPr lang="en-US" baseline="0" dirty="0" err="1" smtClean="0"/>
              <a:t>chiar</a:t>
            </a:r>
            <a:r>
              <a:rPr lang="en-US" baseline="0" dirty="0" smtClean="0"/>
              <a:t> </a:t>
            </a:r>
            <a:r>
              <a:rPr lang="en-US" baseline="0" dirty="0" err="1" smtClean="0"/>
              <a:t>aceeasi</a:t>
            </a:r>
            <a:r>
              <a:rPr lang="en-US" baseline="0" dirty="0" smtClean="0"/>
              <a:t> </a:t>
            </a:r>
            <a:r>
              <a:rPr lang="en-US" baseline="0" dirty="0" err="1" smtClean="0"/>
              <a:t>persoana</a:t>
            </a:r>
            <a:r>
              <a:rPr lang="en-US" baseline="0" dirty="0" smtClean="0"/>
              <a:t> </a:t>
            </a:r>
            <a:r>
              <a:rPr lang="en-US" baseline="0" dirty="0" err="1" smtClean="0"/>
              <a:t>poate</a:t>
            </a:r>
            <a:r>
              <a:rPr lang="en-US" baseline="0" dirty="0" smtClean="0"/>
              <a:t> </a:t>
            </a:r>
            <a:r>
              <a:rPr lang="en-US" baseline="0" dirty="0" err="1" smtClean="0"/>
              <a:t>folosi</a:t>
            </a:r>
            <a:r>
              <a:rPr lang="en-US" baseline="0" dirty="0" smtClean="0"/>
              <a:t> </a:t>
            </a:r>
            <a:r>
              <a:rPr lang="en-US" baseline="0" dirty="0" err="1" smtClean="0"/>
              <a:t>diferiti</a:t>
            </a:r>
            <a:r>
              <a:rPr lang="en-US" baseline="0" dirty="0" smtClean="0"/>
              <a:t> </a:t>
            </a:r>
            <a:r>
              <a:rPr lang="en-US" baseline="0" dirty="0" err="1" smtClean="0"/>
              <a:t>termeni</a:t>
            </a:r>
            <a:r>
              <a:rPr lang="en-US" baseline="0" dirty="0" smtClean="0"/>
              <a:t>  </a:t>
            </a:r>
            <a:r>
              <a:rPr lang="en-US" baseline="0" dirty="0" smtClean="0"/>
              <a:t>in forma </a:t>
            </a:r>
            <a:r>
              <a:rPr lang="en-US" baseline="0" dirty="0" err="1" smtClean="0"/>
              <a:t>scrisa</a:t>
            </a:r>
            <a:r>
              <a:rPr lang="en-US" baseline="0" dirty="0" smtClean="0"/>
              <a:t> </a:t>
            </a:r>
            <a:r>
              <a:rPr lang="en-US" baseline="0" dirty="0" err="1" smtClean="0"/>
              <a:t>si</a:t>
            </a:r>
            <a:r>
              <a:rPr lang="en-US" baseline="0" dirty="0" smtClean="0"/>
              <a:t> </a:t>
            </a:r>
            <a:r>
              <a:rPr lang="en-US" baseline="0" dirty="0" err="1" smtClean="0"/>
              <a:t>pentru</a:t>
            </a:r>
            <a:r>
              <a:rPr lang="en-US" baseline="0" dirty="0" smtClean="0"/>
              <a:t> a </a:t>
            </a:r>
            <a:r>
              <a:rPr lang="en-US" baseline="0" dirty="0" err="1" smtClean="0"/>
              <a:t>discuta</a:t>
            </a:r>
            <a:r>
              <a:rPr lang="en-US" baseline="0" dirty="0" smtClean="0"/>
              <a:t>.</a:t>
            </a:r>
          </a:p>
          <a:p>
            <a:r>
              <a:rPr lang="en-US" baseline="0" dirty="0" smtClean="0"/>
              <a:t>In </a:t>
            </a:r>
            <a:r>
              <a:rPr lang="en-US" baseline="0" dirty="0" err="1" smtClean="0"/>
              <a:t>asa</a:t>
            </a:r>
            <a:r>
              <a:rPr lang="en-US" baseline="0" dirty="0" smtClean="0"/>
              <a:t> </a:t>
            </a:r>
            <a:r>
              <a:rPr lang="en-US" baseline="0" dirty="0" err="1" smtClean="0"/>
              <a:t>caz</a:t>
            </a:r>
            <a:r>
              <a:rPr lang="en-US" baseline="0" dirty="0" smtClean="0"/>
              <a:t> </a:t>
            </a:r>
            <a:r>
              <a:rPr lang="en-US" baseline="0" dirty="0" err="1" smtClean="0"/>
              <a:t>inevitabil</a:t>
            </a:r>
            <a:r>
              <a:rPr lang="en-US" baseline="0" dirty="0" smtClean="0"/>
              <a:t> </a:t>
            </a:r>
            <a:r>
              <a:rPr lang="en-US" baseline="0" dirty="0" err="1" smtClean="0"/>
              <a:t>apar</a:t>
            </a:r>
            <a:r>
              <a:rPr lang="en-US" baseline="0" dirty="0" smtClean="0"/>
              <a:t> </a:t>
            </a:r>
            <a:r>
              <a:rPr lang="en-US" baseline="0" dirty="0" err="1" smtClean="0"/>
              <a:t>translarile</a:t>
            </a:r>
            <a:r>
              <a:rPr lang="en-US" baseline="0" dirty="0" smtClean="0"/>
              <a:t> </a:t>
            </a:r>
            <a:r>
              <a:rPr lang="en-US" baseline="0" dirty="0" err="1" smtClean="0"/>
              <a:t>intre</a:t>
            </a:r>
            <a:r>
              <a:rPr lang="en-US" baseline="0" dirty="0" smtClean="0"/>
              <a:t> </a:t>
            </a:r>
            <a:r>
              <a:rPr lang="en-US" baseline="0" dirty="0" err="1" smtClean="0"/>
              <a:t>limbaj</a:t>
            </a:r>
            <a:r>
              <a:rPr lang="en-US" baseline="0" dirty="0" smtClean="0"/>
              <a:t> </a:t>
            </a:r>
            <a:r>
              <a:rPr lang="en-US" baseline="0" dirty="0" err="1" smtClean="0"/>
              <a:t>tehnic</a:t>
            </a:r>
            <a:r>
              <a:rPr lang="en-US" baseline="0" dirty="0" smtClean="0"/>
              <a:t> </a:t>
            </a:r>
            <a:r>
              <a:rPr lang="en-US" baseline="0" dirty="0" err="1" smtClean="0"/>
              <a:t>si</a:t>
            </a:r>
            <a:r>
              <a:rPr lang="en-US" baseline="0" dirty="0" smtClean="0"/>
              <a:t> </a:t>
            </a:r>
            <a:r>
              <a:rPr lang="en-US" baseline="0" dirty="0" err="1" smtClean="0"/>
              <a:t>cel</a:t>
            </a:r>
            <a:r>
              <a:rPr lang="en-US" baseline="0" dirty="0" smtClean="0"/>
              <a:t> a domain </a:t>
            </a:r>
            <a:r>
              <a:rPr lang="en-US" baseline="0" dirty="0" err="1" smtClean="0"/>
              <a:t>expertilor</a:t>
            </a:r>
            <a:r>
              <a:rPr lang="en-US" baseline="0" dirty="0" smtClean="0"/>
              <a:t> </a:t>
            </a:r>
            <a:r>
              <a:rPr lang="en-US" baseline="0" dirty="0" err="1" smtClean="0"/>
              <a:t>ceeia</a:t>
            </a:r>
            <a:r>
              <a:rPr lang="en-US" baseline="0" dirty="0" smtClean="0"/>
              <a:t> duce la o </a:t>
            </a:r>
            <a:r>
              <a:rPr lang="en-US" baseline="0" dirty="0" err="1" smtClean="0"/>
              <a:t>colaborare</a:t>
            </a:r>
            <a:r>
              <a:rPr lang="en-US" baseline="0" dirty="0" smtClean="0"/>
              <a:t> </a:t>
            </a:r>
            <a:r>
              <a:rPr lang="en-US" baseline="0" dirty="0" err="1" smtClean="0"/>
              <a:t>anemica</a:t>
            </a:r>
            <a:r>
              <a:rPr lang="en-US" baseline="0" dirty="0" smtClean="0"/>
              <a:t>,</a:t>
            </a:r>
          </a:p>
          <a:p>
            <a:r>
              <a:rPr lang="en-US" baseline="0" dirty="0" err="1" smtClean="0"/>
              <a:t>si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probleme</a:t>
            </a:r>
            <a:r>
              <a:rPr lang="en-US" baseline="0" dirty="0" smtClean="0"/>
              <a:t> </a:t>
            </a:r>
            <a:r>
              <a:rPr lang="en-US" baseline="0" dirty="0" err="1" smtClean="0"/>
              <a:t>serioase</a:t>
            </a:r>
            <a:r>
              <a:rPr lang="en-US" baseline="0" dirty="0" smtClean="0"/>
              <a:t> in </a:t>
            </a:r>
            <a:r>
              <a:rPr lang="en-US" baseline="0" dirty="0" err="1" smtClean="0"/>
              <a:t>proiect</a:t>
            </a:r>
            <a:r>
              <a:rPr lang="en-US" baseline="0" dirty="0" smtClean="0"/>
              <a:t>.</a:t>
            </a:r>
          </a:p>
          <a:p>
            <a:endParaRPr lang="en-US" baseline="0" dirty="0" smtClean="0"/>
          </a:p>
          <a:p>
            <a:r>
              <a:rPr lang="en-US" baseline="0" dirty="0" smtClean="0"/>
              <a:t>Solutia </a:t>
            </a:r>
            <a:r>
              <a:rPr lang="en-US" baseline="0" dirty="0" err="1" smtClean="0"/>
              <a:t>este</a:t>
            </a:r>
            <a:r>
              <a:rPr lang="en-US" baseline="0" dirty="0" smtClean="0"/>
              <a:t> </a:t>
            </a:r>
            <a:r>
              <a:rPr lang="en-US" sz="1300" b="1" dirty="0" smtClean="0"/>
              <a:t>UBIQUITOUS LANGUAGE, </a:t>
            </a:r>
          </a:p>
          <a:p>
            <a:r>
              <a:rPr lang="en-US" sz="1300" b="1" dirty="0" smtClean="0"/>
              <a:t>CLICK 2</a:t>
            </a:r>
          </a:p>
          <a:p>
            <a:r>
              <a:rPr lang="en-US" sz="1300" b="1" dirty="0" err="1" smtClean="0"/>
              <a:t>acest</a:t>
            </a:r>
            <a:r>
              <a:rPr lang="en-US" sz="1300" b="1" dirty="0" smtClean="0"/>
              <a:t> </a:t>
            </a:r>
            <a:r>
              <a:rPr lang="en-US" sz="1300" b="1" dirty="0" err="1" smtClean="0"/>
              <a:t>limbaj</a:t>
            </a:r>
            <a:r>
              <a:rPr lang="en-US" sz="1300" b="1" dirty="0" smtClean="0"/>
              <a:t> </a:t>
            </a:r>
            <a:r>
              <a:rPr lang="en-US" sz="1300" b="1" dirty="0" err="1" smtClean="0"/>
              <a:t>il</a:t>
            </a:r>
            <a:r>
              <a:rPr lang="en-US" sz="1300" b="1" dirty="0" smtClean="0"/>
              <a:t> </a:t>
            </a:r>
            <a:r>
              <a:rPr lang="en-US" sz="1300" b="1" dirty="0" err="1" smtClean="0"/>
              <a:t>folosim</a:t>
            </a:r>
            <a:r>
              <a:rPr lang="en-US" sz="1300" b="1" dirty="0" smtClean="0"/>
              <a:t> </a:t>
            </a:r>
            <a:r>
              <a:rPr lang="en-US" sz="1300" b="1" dirty="0" err="1" smtClean="0"/>
              <a:t>pentru</a:t>
            </a:r>
            <a:r>
              <a:rPr lang="en-US" sz="1300" b="1" dirty="0" smtClean="0"/>
              <a:t> a </a:t>
            </a:r>
            <a:r>
              <a:rPr lang="en-US" sz="1300" b="1" dirty="0" err="1" smtClean="0"/>
              <a:t>comunica</a:t>
            </a:r>
            <a:r>
              <a:rPr lang="en-US" sz="1300" b="1" dirty="0" smtClean="0"/>
              <a:t> cu business </a:t>
            </a:r>
            <a:r>
              <a:rPr lang="en-US" sz="1300" b="1" dirty="0" err="1" smtClean="0"/>
              <a:t>experti</a:t>
            </a:r>
            <a:r>
              <a:rPr lang="en-US" sz="1300" b="1" dirty="0" smtClean="0"/>
              <a:t>, cu </a:t>
            </a:r>
            <a:r>
              <a:rPr lang="en-US" sz="1300" b="1" dirty="0" err="1" smtClean="0"/>
              <a:t>echipa</a:t>
            </a:r>
            <a:r>
              <a:rPr lang="en-US" sz="1300" b="1" dirty="0" smtClean="0"/>
              <a:t>,</a:t>
            </a:r>
          </a:p>
          <a:p>
            <a:r>
              <a:rPr lang="en-US" sz="1300" b="1" dirty="0" smtClean="0"/>
              <a:t>In </a:t>
            </a:r>
            <a:r>
              <a:rPr lang="en-US" sz="1300" b="1" dirty="0" err="1" smtClean="0"/>
              <a:t>diferite</a:t>
            </a:r>
            <a:r>
              <a:rPr lang="en-US" sz="1300" b="1" dirty="0" smtClean="0"/>
              <a:t> </a:t>
            </a:r>
            <a:r>
              <a:rPr lang="en-US" sz="1300" b="1" dirty="0" err="1" smtClean="0"/>
              <a:t>forme</a:t>
            </a:r>
            <a:r>
              <a:rPr lang="en-US" sz="1300" b="1" dirty="0" smtClean="0"/>
              <a:t>, </a:t>
            </a:r>
            <a:r>
              <a:rPr lang="en-US" sz="1300" b="1" dirty="0" err="1" smtClean="0"/>
              <a:t>diagrame</a:t>
            </a:r>
            <a:r>
              <a:rPr lang="en-US" sz="1300" b="1" dirty="0" smtClean="0"/>
              <a:t>, code, </a:t>
            </a:r>
            <a:r>
              <a:rPr lang="en-US" sz="1300" b="1" dirty="0" err="1" smtClean="0"/>
              <a:t>discutii</a:t>
            </a:r>
            <a:r>
              <a:rPr lang="en-US" sz="1300" b="1" dirty="0" smtClean="0"/>
              <a:t> </a:t>
            </a:r>
            <a:r>
              <a:rPr lang="en-US" sz="1300" b="1" dirty="0" err="1" smtClean="0"/>
              <a:t>ect</a:t>
            </a:r>
            <a:r>
              <a:rPr lang="en-US" sz="1300" b="1" dirty="0" smtClean="0"/>
              <a:t>…</a:t>
            </a:r>
          </a:p>
          <a:p>
            <a:r>
              <a:rPr lang="en-US" sz="1300" b="1" dirty="0" err="1" smtClean="0"/>
              <a:t>Schimbarile</a:t>
            </a:r>
            <a:r>
              <a:rPr lang="en-US" sz="1300" b="1" dirty="0" smtClean="0"/>
              <a:t> in UBIQUITOUS LANGUAGE se </a:t>
            </a:r>
            <a:r>
              <a:rPr lang="en-US" sz="1300" b="1" dirty="0" err="1" smtClean="0"/>
              <a:t>reflecta</a:t>
            </a:r>
            <a:r>
              <a:rPr lang="en-US" sz="1300" b="1" dirty="0" smtClean="0"/>
              <a:t> in domain model, code, </a:t>
            </a:r>
            <a:r>
              <a:rPr lang="en-US" sz="1300" b="1" dirty="0" err="1" smtClean="0"/>
              <a:t>ect</a:t>
            </a:r>
            <a:r>
              <a:rPr lang="en-US" sz="1300" b="1" dirty="0" smtClean="0"/>
              <a:t>…</a:t>
            </a:r>
          </a:p>
          <a:p>
            <a:r>
              <a:rPr lang="en-US" sz="1300" b="1" dirty="0" smtClean="0"/>
              <a:t>Si </a:t>
            </a:r>
            <a:r>
              <a:rPr lang="en-US" sz="1300" b="1" dirty="0" err="1" smtClean="0"/>
              <a:t>invers</a:t>
            </a:r>
            <a:r>
              <a:rPr lang="en-US" sz="1300" b="1" dirty="0" smtClean="0"/>
              <a:t> </a:t>
            </a:r>
            <a:r>
              <a:rPr lang="en-US" sz="1300" b="1" dirty="0" err="1" smtClean="0"/>
              <a:t>daca</a:t>
            </a:r>
            <a:r>
              <a:rPr lang="en-US" sz="1300" b="1" dirty="0" smtClean="0"/>
              <a:t> </a:t>
            </a:r>
            <a:r>
              <a:rPr lang="en-US" sz="1300" b="1" dirty="0" err="1" smtClean="0"/>
              <a:t>apar</a:t>
            </a:r>
            <a:r>
              <a:rPr lang="en-US" sz="1300" b="1" dirty="0" smtClean="0"/>
              <a:t> </a:t>
            </a:r>
            <a:r>
              <a:rPr lang="en-US" sz="1300" b="1" dirty="0" err="1" smtClean="0"/>
              <a:t>schimbari</a:t>
            </a:r>
            <a:r>
              <a:rPr lang="en-US" sz="1300" b="1" dirty="0" smtClean="0"/>
              <a:t> model </a:t>
            </a:r>
            <a:r>
              <a:rPr lang="en-US" sz="1300" b="1" dirty="0" err="1" smtClean="0"/>
              <a:t>apar</a:t>
            </a:r>
            <a:r>
              <a:rPr lang="en-US" sz="1300" b="1" dirty="0" smtClean="0"/>
              <a:t> </a:t>
            </a:r>
            <a:r>
              <a:rPr lang="en-US" sz="1300" b="1" dirty="0" err="1" smtClean="0"/>
              <a:t>si</a:t>
            </a:r>
            <a:r>
              <a:rPr lang="en-US" sz="1300" b="1" dirty="0" smtClean="0"/>
              <a:t> </a:t>
            </a:r>
            <a:r>
              <a:rPr lang="en-US" sz="1300" b="1" dirty="0" err="1" smtClean="0"/>
              <a:t>schimbari</a:t>
            </a:r>
            <a:r>
              <a:rPr lang="en-US" sz="1300" b="1" dirty="0" smtClean="0"/>
              <a:t> in </a:t>
            </a:r>
            <a:r>
              <a:rPr lang="en-US" sz="1300" b="1" dirty="0" err="1" smtClean="0"/>
              <a:t>limbaj</a:t>
            </a:r>
            <a:r>
              <a:rPr lang="en-US" sz="1300" b="1" dirty="0" smtClean="0"/>
              <a:t>, </a:t>
            </a:r>
            <a:r>
              <a:rPr lang="en-US" sz="1300" b="1" dirty="0" err="1" smtClean="0"/>
              <a:t>diagrame</a:t>
            </a:r>
            <a:r>
              <a:rPr lang="en-US" sz="1300" b="1" dirty="0" smtClean="0"/>
              <a:t>, </a:t>
            </a:r>
            <a:r>
              <a:rPr lang="en-US" sz="1300" b="1" dirty="0" err="1" smtClean="0"/>
              <a:t>ect</a:t>
            </a:r>
            <a:r>
              <a:rPr lang="en-US" sz="1300" b="1" dirty="0" smtClean="0"/>
              <a:t>…</a:t>
            </a:r>
          </a:p>
          <a:p>
            <a:endParaRPr lang="en-US" baseline="0" dirty="0" smtClean="0"/>
          </a:p>
          <a:p>
            <a:r>
              <a:rPr lang="en-US" b="1" baseline="0" dirty="0" smtClean="0"/>
              <a:t>CLICK 3</a:t>
            </a:r>
          </a:p>
          <a:p>
            <a:endParaRPr lang="en-US" baseline="0" dirty="0" smtClean="0"/>
          </a:p>
          <a:p>
            <a:r>
              <a:rPr lang="en-US" baseline="0" dirty="0" err="1" smtClean="0"/>
              <a:t>Pina</a:t>
            </a:r>
            <a:r>
              <a:rPr lang="en-US" baseline="0" dirty="0" smtClean="0"/>
              <a:t> la </a:t>
            </a:r>
            <a:r>
              <a:rPr lang="en-US" baseline="0" dirty="0" err="1" smtClean="0"/>
              <a:t>sfirsit</a:t>
            </a:r>
            <a:r>
              <a:rPr lang="en-US" baseline="0" dirty="0" smtClean="0"/>
              <a:t> Domain Model </a:t>
            </a:r>
            <a:r>
              <a:rPr lang="en-US" baseline="0" dirty="0" err="1" smtClean="0"/>
              <a:t>si</a:t>
            </a:r>
            <a:r>
              <a:rPr lang="en-US" baseline="0" dirty="0" smtClean="0"/>
              <a:t> </a:t>
            </a:r>
            <a:r>
              <a:rPr lang="en-US" baseline="0" dirty="0" err="1" smtClean="0"/>
              <a:t>Ubiquitious</a:t>
            </a:r>
            <a:r>
              <a:rPr lang="en-US" baseline="0" dirty="0" smtClean="0"/>
              <a:t> Language care </a:t>
            </a:r>
            <a:r>
              <a:rPr lang="en-US" baseline="0" dirty="0" err="1" smtClean="0"/>
              <a:t>reprezinta</a:t>
            </a:r>
            <a:r>
              <a:rPr lang="en-US" baseline="0" dirty="0" smtClean="0"/>
              <a:t> </a:t>
            </a:r>
            <a:r>
              <a:rPr lang="en-US" baseline="0" dirty="0" err="1" smtClean="0"/>
              <a:t>suma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de la business </a:t>
            </a:r>
            <a:r>
              <a:rPr lang="en-US" baseline="0" dirty="0" err="1" smtClean="0"/>
              <a:t>experti</a:t>
            </a:r>
            <a:endParaRPr lang="en-US" baseline="0" dirty="0" smtClean="0"/>
          </a:p>
          <a:p>
            <a:r>
              <a:rPr lang="en-US" baseline="0" dirty="0" smtClean="0"/>
              <a:t>se </a:t>
            </a:r>
            <a:r>
              <a:rPr lang="en-US" baseline="0" dirty="0" err="1" smtClean="0"/>
              <a:t>reflecta</a:t>
            </a:r>
            <a:r>
              <a:rPr lang="en-US" baseline="0" dirty="0" smtClean="0"/>
              <a:t> in software. Este </a:t>
            </a:r>
            <a:r>
              <a:rPr lang="en-US" baseline="0" dirty="0" err="1" smtClean="0"/>
              <a:t>foarte</a:t>
            </a:r>
            <a:r>
              <a:rPr lang="en-US" baseline="0" dirty="0" smtClean="0"/>
              <a:t> important </a:t>
            </a:r>
            <a:r>
              <a:rPr lang="en-US" baseline="0" dirty="0" err="1" smtClean="0"/>
              <a:t>aceasta</a:t>
            </a:r>
            <a:r>
              <a:rPr lang="en-US" baseline="0" dirty="0" smtClean="0"/>
              <a:t> </a:t>
            </a:r>
            <a:r>
              <a:rPr lang="en-US" baseline="0" dirty="0" err="1" smtClean="0"/>
              <a:t>reflectare</a:t>
            </a:r>
            <a:r>
              <a:rPr lang="en-US" baseline="0" dirty="0" smtClean="0"/>
              <a:t> </a:t>
            </a:r>
            <a:r>
              <a:rPr lang="en-US" baseline="0" dirty="0" err="1" smtClean="0"/>
              <a:t>sa</a:t>
            </a:r>
            <a:r>
              <a:rPr lang="en-US" baseline="0" dirty="0" smtClean="0"/>
              <a:t> fie, </a:t>
            </a:r>
            <a:r>
              <a:rPr lang="en-US" baseline="0" dirty="0" err="1" smtClean="0"/>
              <a:t>dealtfel</a:t>
            </a:r>
            <a:r>
              <a:rPr lang="en-US" baseline="0" dirty="0" smtClean="0"/>
              <a:t> </a:t>
            </a:r>
            <a:r>
              <a:rPr lang="en-US" baseline="0" dirty="0" err="1" smtClean="0"/>
              <a:t>valoare</a:t>
            </a:r>
            <a:r>
              <a:rPr lang="en-US" baseline="0" dirty="0" smtClean="0"/>
              <a:t> </a:t>
            </a:r>
            <a:r>
              <a:rPr lang="en-US" baseline="0" dirty="0" err="1" smtClean="0"/>
              <a:t>modelului</a:t>
            </a:r>
            <a:r>
              <a:rPr lang="en-US" baseline="0" dirty="0" smtClean="0"/>
              <a:t> </a:t>
            </a:r>
            <a:r>
              <a:rPr lang="en-US" baseline="0" dirty="0" err="1" smtClean="0"/>
              <a:t>scade</a:t>
            </a:r>
            <a:r>
              <a:rPr lang="en-US" baseline="0" dirty="0" smtClean="0"/>
              <a:t>.</a:t>
            </a:r>
          </a:p>
          <a:p>
            <a:endParaRPr lang="en-US" baseline="0" dirty="0" smtClean="0"/>
          </a:p>
          <a:p>
            <a:r>
              <a:rPr lang="en-US" dirty="0" smtClean="0"/>
              <a:t>-----------------------------------------------------------------------</a:t>
            </a:r>
          </a:p>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300" b="1" dirty="0" smtClean="0"/>
              <a:t>Recognize that a change in the UBIQUITOUS LANGUAGE is a change to the model.</a:t>
            </a:r>
            <a:endParaRPr lang="en-US" b="1" dirty="0" smtClean="0"/>
          </a:p>
          <a:p>
            <a:endParaRPr lang="en-US" dirty="0" smtClean="0"/>
          </a:p>
          <a:p>
            <a:endParaRPr lang="en-US" dirty="0" smtClean="0"/>
          </a:p>
          <a:p>
            <a:r>
              <a:rPr lang="en-US" dirty="0" smtClean="0"/>
              <a:t>Iteratively </a:t>
            </a:r>
          </a:p>
          <a:p>
            <a:r>
              <a:rPr lang="en-US" dirty="0" smtClean="0"/>
              <a:t>Intention</a:t>
            </a:r>
            <a:r>
              <a:rPr lang="en-US" baseline="0" dirty="0" smtClean="0"/>
              <a:t> revealing  interface</a:t>
            </a:r>
          </a:p>
          <a:p>
            <a:r>
              <a:rPr lang="en-US" sz="1300" b="1" i="1" dirty="0" smtClean="0"/>
              <a:t>Binding the model and the implementation.</a:t>
            </a:r>
          </a:p>
          <a:p>
            <a:r>
              <a:rPr lang="en-US" sz="1300" b="1" i="1" dirty="0" smtClean="0"/>
              <a:t>Cultivating a language based on the model.</a:t>
            </a:r>
          </a:p>
          <a:p>
            <a:r>
              <a:rPr lang="en-US" sz="1300" b="1" i="1" dirty="0" smtClean="0"/>
              <a:t>Developing a knowledge-rich model</a:t>
            </a:r>
            <a:r>
              <a:rPr lang="en-US" sz="1300" i="1" dirty="0" smtClean="0"/>
              <a:t>. The objects had behavior and enforced rules. The model</a:t>
            </a:r>
          </a:p>
          <a:p>
            <a:r>
              <a:rPr lang="en-US" sz="1300" dirty="0" smtClean="0"/>
              <a:t>wasn't just a data schema; it was integral to solving a complex problem. It captured</a:t>
            </a:r>
          </a:p>
          <a:p>
            <a:r>
              <a:rPr lang="en-US" sz="1300" dirty="0" smtClean="0"/>
              <a:t>knowledge of various kinds.</a:t>
            </a:r>
          </a:p>
          <a:p>
            <a:r>
              <a:rPr lang="en-US" sz="1300" b="1" i="1" dirty="0" smtClean="0"/>
              <a:t>Distilling the model. </a:t>
            </a:r>
            <a:r>
              <a:rPr lang="en-US" sz="1300" i="1" dirty="0" smtClean="0"/>
              <a:t>Important concepts were added to the model as it became more</a:t>
            </a:r>
          </a:p>
          <a:p>
            <a:r>
              <a:rPr lang="en-US" sz="1300" dirty="0" smtClean="0"/>
              <a:t>complete, but equally important, concepts were dropped when they didn't prove useful or</a:t>
            </a:r>
          </a:p>
          <a:p>
            <a:r>
              <a:rPr lang="en-US" sz="1300" dirty="0" smtClean="0"/>
              <a:t>central. When an unneeded concept was tied to one that was needed, a new model was</a:t>
            </a:r>
          </a:p>
          <a:p>
            <a:r>
              <a:rPr lang="en-US" sz="1300" dirty="0" smtClean="0"/>
              <a:t>found that distinguished the essential concept so that the other could be dropped.</a:t>
            </a:r>
          </a:p>
          <a:p>
            <a:r>
              <a:rPr lang="en-US" sz="1300" b="1" i="1" dirty="0" smtClean="0"/>
              <a:t>Brainstorming and experimenting. The language, combined with sketche</a:t>
            </a:r>
            <a:r>
              <a:rPr lang="en-US" sz="1300" i="1" dirty="0" smtClean="0"/>
              <a:t>s and a</a:t>
            </a:r>
          </a:p>
          <a:p>
            <a:r>
              <a:rPr lang="en-US" sz="1300" dirty="0" smtClean="0"/>
              <a:t>brainstorming attitude, turned our discussions into laboratories of the model, in which</a:t>
            </a:r>
          </a:p>
          <a:p>
            <a:r>
              <a:rPr lang="en-US" sz="1300" dirty="0" smtClean="0"/>
              <a:t>hundreds of experimental variations could be exercised, tried, and judged. As the team went</a:t>
            </a:r>
          </a:p>
          <a:p>
            <a:r>
              <a:rPr lang="en-US" sz="1300" dirty="0" smtClean="0"/>
              <a:t>through scenarios, the spoken expressions themselves provided a quick viability test of a</a:t>
            </a:r>
          </a:p>
          <a:p>
            <a:r>
              <a:rPr lang="en-US" sz="1300" dirty="0" smtClean="0"/>
              <a:t>proposed model, as the ear could quickly detect either the clarity and ease or the</a:t>
            </a:r>
          </a:p>
          <a:p>
            <a:r>
              <a:rPr lang="en-US" sz="1300" dirty="0" smtClean="0"/>
              <a:t>awkwardness of expression.</a:t>
            </a:r>
            <a:endParaRPr lang="en-US" baseline="0" dirty="0" smtClean="0"/>
          </a:p>
          <a:p>
            <a:r>
              <a:rPr lang="en-US" sz="1300" b="1" dirty="0" smtClean="0"/>
              <a:t>This kind of </a:t>
            </a:r>
            <a:r>
              <a:rPr lang="en-US" sz="1300" b="1" i="1" dirty="0" smtClean="0"/>
              <a:t>knowledge crunching turns the</a:t>
            </a:r>
          </a:p>
          <a:p>
            <a:r>
              <a:rPr lang="en-US" sz="1300" b="1" dirty="0" smtClean="0"/>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smtClean="0"/>
          </a:p>
          <a:p>
            <a:endParaRPr lang="en-US" dirty="0" smtClean="0"/>
          </a:p>
          <a:p>
            <a:r>
              <a:rPr lang="en-US" dirty="0" smtClean="0"/>
              <a:t>----------------------------------------------------------------------------</a:t>
            </a:r>
          </a:p>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300" b="1" dirty="0" smtClean="0"/>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Ubiquitous Language – </a:t>
            </a:r>
            <a:r>
              <a:rPr lang="en-US" dirty="0" err="1" smtClean="0"/>
              <a:t>este</a:t>
            </a:r>
            <a:r>
              <a:rPr lang="en-US" dirty="0" smtClean="0"/>
              <a:t> un </a:t>
            </a:r>
            <a:r>
              <a:rPr lang="en-US" dirty="0" err="1" smtClean="0"/>
              <a:t>limbaj</a:t>
            </a:r>
            <a:r>
              <a:rPr lang="en-US" dirty="0" smtClean="0"/>
              <a:t> </a:t>
            </a:r>
            <a:r>
              <a:rPr lang="en-US" dirty="0" err="1" smtClean="0"/>
              <a:t>structurat</a:t>
            </a:r>
            <a:r>
              <a:rPr lang="en-US" dirty="0" smtClean="0"/>
              <a:t> </a:t>
            </a:r>
            <a:r>
              <a:rPr lang="en-US" dirty="0" err="1" smtClean="0"/>
              <a:t>pe</a:t>
            </a:r>
            <a:r>
              <a:rPr lang="en-US" dirty="0" smtClean="0"/>
              <a:t> </a:t>
            </a:r>
            <a:r>
              <a:rPr lang="en-US" dirty="0" err="1" smtClean="0"/>
              <a:t>baza</a:t>
            </a:r>
            <a:r>
              <a:rPr lang="en-US" dirty="0" smtClean="0"/>
              <a:t> la domain model </a:t>
            </a:r>
            <a:r>
              <a:rPr lang="en-US" dirty="0" err="1" smtClean="0"/>
              <a:t>si</a:t>
            </a:r>
            <a:r>
              <a:rPr lang="en-US" dirty="0" smtClean="0"/>
              <a:t> </a:t>
            </a:r>
            <a:r>
              <a:rPr lang="en-US" dirty="0" err="1" smtClean="0"/>
              <a:t>este</a:t>
            </a:r>
            <a:r>
              <a:rPr lang="en-US" dirty="0" smtClean="0"/>
              <a:t> </a:t>
            </a:r>
            <a:r>
              <a:rPr lang="en-US" dirty="0" err="1" smtClean="0"/>
              <a:t>folosit</a:t>
            </a:r>
            <a:r>
              <a:rPr lang="en-US" dirty="0" smtClean="0"/>
              <a:t> de </a:t>
            </a:r>
            <a:r>
              <a:rPr lang="en-US" dirty="0" err="1" smtClean="0"/>
              <a:t>toti</a:t>
            </a:r>
            <a:r>
              <a:rPr lang="en-US" dirty="0" smtClean="0"/>
              <a:t> </a:t>
            </a:r>
            <a:r>
              <a:rPr lang="en-US" dirty="0" err="1" smtClean="0"/>
              <a:t>membrii</a:t>
            </a:r>
            <a:r>
              <a:rPr lang="en-US" baseline="0" dirty="0" smtClean="0"/>
              <a:t> </a:t>
            </a:r>
            <a:r>
              <a:rPr lang="en-US" baseline="0" dirty="0" err="1" smtClean="0"/>
              <a:t>echipei</a:t>
            </a:r>
            <a:r>
              <a:rPr lang="en-US" baseline="0" dirty="0" smtClean="0"/>
              <a:t> </a:t>
            </a:r>
            <a:r>
              <a:rPr lang="en-US" baseline="0" dirty="0" err="1" smtClean="0"/>
              <a:t>pentru</a:t>
            </a:r>
            <a:r>
              <a:rPr lang="en-US" baseline="0" dirty="0" smtClean="0"/>
              <a:t> </a:t>
            </a:r>
          </a:p>
          <a:p>
            <a:r>
              <a:rPr lang="en-US" baseline="0" dirty="0" smtClean="0"/>
              <a:t>A face </a:t>
            </a:r>
            <a:r>
              <a:rPr lang="en-US" baseline="0" dirty="0" err="1" smtClean="0"/>
              <a:t>legatura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activitatile</a:t>
            </a:r>
            <a:r>
              <a:rPr lang="en-US" baseline="0" dirty="0" smtClean="0"/>
              <a:t> </a:t>
            </a:r>
            <a:r>
              <a:rPr lang="en-US" baseline="0" dirty="0" err="1" smtClean="0"/>
              <a:t>echipei</a:t>
            </a:r>
            <a:r>
              <a:rPr lang="en-US" baseline="0" dirty="0" smtClean="0"/>
              <a:t> cu software.</a:t>
            </a:r>
          </a:p>
          <a:p>
            <a:endParaRPr lang="en-US" baseline="0" dirty="0" smtClean="0"/>
          </a:p>
          <a:p>
            <a:r>
              <a:rPr lang="en-US" baseline="0" dirty="0" smtClean="0"/>
              <a:t>IN </a:t>
            </a:r>
            <a:r>
              <a:rPr lang="en-US" baseline="0" dirty="0" err="1" smtClean="0"/>
              <a:t>cercul</a:t>
            </a:r>
            <a:r>
              <a:rPr lang="en-US" baseline="0" dirty="0" smtClean="0"/>
              <a:t> de </a:t>
            </a:r>
            <a:r>
              <a:rPr lang="en-US" baseline="0" dirty="0" err="1" smtClean="0"/>
              <a:t>stinga</a:t>
            </a:r>
            <a:r>
              <a:rPr lang="en-US" baseline="0" dirty="0" smtClean="0"/>
              <a:t> </a:t>
            </a:r>
            <a:endParaRPr lang="en-US" baseline="0" dirty="0" smtClean="0"/>
          </a:p>
          <a:p>
            <a:r>
              <a:rPr lang="en-US" b="1" baseline="0" dirty="0" smtClean="0"/>
              <a:t>CLICK1</a:t>
            </a:r>
          </a:p>
          <a:p>
            <a:r>
              <a:rPr lang="en-US" baseline="0" dirty="0" err="1" smtClean="0"/>
              <a:t>este</a:t>
            </a:r>
            <a:r>
              <a:rPr lang="en-US" baseline="0" dirty="0" smtClean="0"/>
              <a:t> </a:t>
            </a:r>
            <a:r>
              <a:rPr lang="en-US" baseline="0" dirty="0" err="1" smtClean="0"/>
              <a:t>multimea</a:t>
            </a:r>
            <a:r>
              <a:rPr lang="en-US" baseline="0" dirty="0" smtClean="0"/>
              <a:t> de </a:t>
            </a:r>
            <a:r>
              <a:rPr lang="en-US" baseline="0" dirty="0" err="1" smtClean="0"/>
              <a:t>termeni</a:t>
            </a:r>
            <a:r>
              <a:rPr lang="en-US" baseline="0" dirty="0" smtClean="0"/>
              <a:t> </a:t>
            </a:r>
            <a:r>
              <a:rPr lang="en-US" baseline="0" dirty="0" err="1" smtClean="0"/>
              <a:t>folositi</a:t>
            </a:r>
            <a:r>
              <a:rPr lang="en-US" baseline="0" dirty="0" smtClean="0"/>
              <a:t> de business </a:t>
            </a:r>
            <a:r>
              <a:rPr lang="en-US" baseline="0" dirty="0" err="1" smtClean="0"/>
              <a:t>experti</a:t>
            </a:r>
            <a:r>
              <a:rPr lang="en-US" baseline="0" dirty="0" smtClean="0"/>
              <a:t> </a:t>
            </a:r>
            <a:r>
              <a:rPr lang="en-US" baseline="0" dirty="0" err="1" smtClean="0"/>
              <a:t>pentru</a:t>
            </a:r>
            <a:r>
              <a:rPr lang="en-US" baseline="0" dirty="0" smtClean="0"/>
              <a:t> a </a:t>
            </a:r>
            <a:r>
              <a:rPr lang="en-US" baseline="0" dirty="0" err="1" smtClean="0"/>
              <a:t>conlucra</a:t>
            </a:r>
            <a:r>
              <a:rPr lang="en-US" baseline="0" dirty="0" smtClean="0"/>
              <a:t> </a:t>
            </a:r>
            <a:r>
              <a:rPr lang="en-US" baseline="0" dirty="0" err="1" smtClean="0"/>
              <a:t>intr</a:t>
            </a:r>
            <a:r>
              <a:rPr lang="en-US" baseline="0" dirty="0" smtClean="0"/>
              <a:t>-un </a:t>
            </a:r>
            <a:r>
              <a:rPr lang="en-US" baseline="0" dirty="0" smtClean="0"/>
              <a:t>business </a:t>
            </a:r>
            <a:r>
              <a:rPr lang="en-US" baseline="0" dirty="0" err="1" smtClean="0"/>
              <a:t>domein</a:t>
            </a:r>
            <a:r>
              <a:rPr lang="en-US" baseline="0" dirty="0" smtClean="0"/>
              <a:t>.</a:t>
            </a:r>
            <a:endParaRPr lang="en-US" baseline="0" dirty="0" smtClean="0"/>
          </a:p>
          <a:p>
            <a:r>
              <a:rPr lang="en-US" baseline="0" dirty="0" smtClean="0"/>
              <a:t>In </a:t>
            </a:r>
            <a:r>
              <a:rPr lang="en-US" baseline="0" dirty="0" err="1" smtClean="0"/>
              <a:t>cercul</a:t>
            </a:r>
            <a:r>
              <a:rPr lang="en-US" baseline="0" dirty="0" smtClean="0"/>
              <a:t> din </a:t>
            </a:r>
            <a:r>
              <a:rPr lang="en-US" baseline="0" dirty="0" err="1" smtClean="0"/>
              <a:t>dreapta</a:t>
            </a:r>
            <a:r>
              <a:rPr lang="en-US" baseline="0" dirty="0" smtClean="0"/>
              <a:t> </a:t>
            </a:r>
            <a:r>
              <a:rPr lang="en-US" baseline="0" dirty="0" err="1" smtClean="0"/>
              <a:t>sunt</a:t>
            </a:r>
            <a:r>
              <a:rPr lang="en-US" baseline="0" dirty="0" smtClean="0"/>
              <a:t> </a:t>
            </a:r>
            <a:r>
              <a:rPr lang="en-US" baseline="0" dirty="0" err="1" smtClean="0"/>
              <a:t>termeni</a:t>
            </a:r>
            <a:r>
              <a:rPr lang="en-US" baseline="0" dirty="0" smtClean="0"/>
              <a:t> </a:t>
            </a:r>
            <a:r>
              <a:rPr lang="en-US" baseline="0" dirty="0" err="1" smtClean="0"/>
              <a:t>folositi</a:t>
            </a:r>
            <a:r>
              <a:rPr lang="en-US" baseline="0" dirty="0" smtClean="0"/>
              <a:t> de </a:t>
            </a:r>
            <a:r>
              <a:rPr lang="en-US" baseline="0" dirty="0" err="1" smtClean="0"/>
              <a:t>developeri</a:t>
            </a:r>
            <a:r>
              <a:rPr lang="en-US" baseline="0" dirty="0" smtClean="0"/>
              <a:t>. </a:t>
            </a:r>
            <a:endParaRPr lang="en-US" baseline="0" dirty="0" smtClean="0"/>
          </a:p>
          <a:p>
            <a:r>
              <a:rPr lang="en-US" b="1" baseline="0" dirty="0" smtClean="0"/>
              <a:t>CLICK2</a:t>
            </a:r>
            <a:endParaRPr lang="en-US" b="1" baseline="0" dirty="0" smtClean="0"/>
          </a:p>
          <a:p>
            <a:r>
              <a:rPr lang="en-US" baseline="0" dirty="0" err="1" smtClean="0"/>
              <a:t>Intersectia</a:t>
            </a:r>
            <a:r>
              <a:rPr lang="en-US" baseline="0" dirty="0" smtClean="0"/>
              <a:t> </a:t>
            </a:r>
            <a:r>
              <a:rPr lang="en-US" baseline="0" dirty="0" err="1" smtClean="0"/>
              <a:t>lor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a:t>
            </a:r>
            <a:r>
              <a:rPr lang="en-US" baseline="0" dirty="0" err="1" smtClean="0"/>
              <a:t>este</a:t>
            </a:r>
            <a:r>
              <a:rPr lang="en-US" baseline="0" dirty="0" smtClean="0"/>
              <a:t> Ubiquitous Language.</a:t>
            </a:r>
            <a:endParaRPr lang="en-US" dirty="0" smtClean="0"/>
          </a:p>
          <a:p>
            <a:r>
              <a:rPr lang="en-US" dirty="0" smtClean="0"/>
              <a:t>------------------------------------------------------------------------------------------</a:t>
            </a:r>
          </a:p>
          <a:p>
            <a:r>
              <a:rPr lang="en-US" dirty="0" smtClean="0"/>
              <a:t>Ubiquitous Language - A language structured around the domain model and used by all team members to connect all the activities of the team with the software.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300" dirty="0" smtClean="0"/>
              <a:t>Technical people often feel the need to "shield" the business experts from the domain model. They</a:t>
            </a:r>
          </a:p>
          <a:p>
            <a:r>
              <a:rPr lang="en-US" sz="1300" dirty="0" smtClean="0"/>
              <a:t>say:</a:t>
            </a:r>
          </a:p>
          <a:p>
            <a:r>
              <a:rPr lang="en-US" sz="1300" dirty="0" smtClean="0"/>
              <a:t>"Too abstract for them."</a:t>
            </a:r>
          </a:p>
          <a:p>
            <a:r>
              <a:rPr lang="en-US" sz="1300" dirty="0" smtClean="0"/>
              <a:t>"They don't understand objects."</a:t>
            </a:r>
          </a:p>
          <a:p>
            <a:r>
              <a:rPr lang="en-US" sz="1300" dirty="0" smtClean="0"/>
              <a:t>"We have to collect requirements in their terminology."</a:t>
            </a:r>
          </a:p>
          <a:p>
            <a:r>
              <a:rPr lang="en-US" sz="1300" dirty="0" smtClean="0"/>
              <a:t>These are just a few of the reasons I've heard for having two languages on the team. Forget</a:t>
            </a:r>
          </a:p>
          <a:p>
            <a:r>
              <a:rPr lang="en-US" sz="1300" dirty="0" smtClean="0"/>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dirty="0" smtClean="0"/>
              <a:t>,</a:t>
            </a:r>
            <a:r>
              <a:rPr lang="en-US" baseline="0" dirty="0" smtClean="0"/>
              <a:t> </a:t>
            </a:r>
            <a:r>
              <a:rPr lang="en-US" baseline="0" dirty="0" err="1" smtClean="0"/>
              <a:t>ce</a:t>
            </a:r>
            <a:r>
              <a:rPr lang="en-US" baseline="0" dirty="0" smtClean="0"/>
              <a:t> </a:t>
            </a:r>
            <a:r>
              <a:rPr lang="en-US" baseline="0" dirty="0" err="1" smtClean="0"/>
              <a:t>este</a:t>
            </a:r>
            <a:r>
              <a:rPr lang="en-US" dirty="0" smtClean="0"/>
              <a:t> DDD?</a:t>
            </a:r>
          </a:p>
          <a:p>
            <a:r>
              <a:rPr lang="en-US" dirty="0" smtClean="0"/>
              <a:t>In general DDD nu</a:t>
            </a:r>
            <a:r>
              <a:rPr lang="en-US" baseline="0" dirty="0" smtClean="0"/>
              <a:t> </a:t>
            </a:r>
            <a:r>
              <a:rPr lang="en-US" baseline="0" dirty="0" err="1" smtClean="0"/>
              <a:t>este</a:t>
            </a:r>
            <a:r>
              <a:rPr lang="en-US" baseline="0" dirty="0" smtClean="0"/>
              <a:t> o </a:t>
            </a:r>
            <a:r>
              <a:rPr lang="en-US" baseline="0" dirty="0" err="1" smtClean="0"/>
              <a:t>tehnologie</a:t>
            </a:r>
            <a:r>
              <a:rPr lang="en-US" baseline="0" dirty="0" smtClean="0"/>
              <a:t>, un standard </a:t>
            </a:r>
            <a:r>
              <a:rPr lang="en-US" baseline="0" dirty="0" err="1" smtClean="0"/>
              <a:t>sau</a:t>
            </a:r>
            <a:r>
              <a:rPr lang="en-US" baseline="0" dirty="0" smtClean="0"/>
              <a:t> framework…</a:t>
            </a:r>
          </a:p>
          <a:p>
            <a:pPr defTabSz="966612">
              <a:defRPr/>
            </a:pPr>
            <a:r>
              <a:rPr lang="en-US" baseline="0" dirty="0" smtClean="0"/>
              <a:t>DDD </a:t>
            </a:r>
            <a:r>
              <a:rPr lang="en-US" baseline="0" dirty="0" err="1" smtClean="0"/>
              <a:t>este</a:t>
            </a:r>
            <a:r>
              <a:rPr lang="en-US" baseline="0" dirty="0" smtClean="0"/>
              <a:t> </a:t>
            </a:r>
            <a:r>
              <a:rPr lang="en-US" baseline="0" dirty="0" err="1" smtClean="0"/>
              <a:t>tehnology</a:t>
            </a:r>
            <a:r>
              <a:rPr lang="en-US" baseline="0" dirty="0" smtClean="0"/>
              <a:t> agnostic.</a:t>
            </a:r>
          </a:p>
          <a:p>
            <a:r>
              <a:rPr lang="en-US" baseline="0" dirty="0" smtClean="0"/>
              <a:t>Este un mod de </a:t>
            </a:r>
            <a:r>
              <a:rPr lang="en-US" baseline="0" dirty="0" err="1" smtClean="0"/>
              <a:t>gindire</a:t>
            </a:r>
            <a:r>
              <a:rPr lang="en-US" baseline="0" dirty="0" smtClean="0"/>
              <a:t> </a:t>
            </a:r>
            <a:r>
              <a:rPr lang="en-US" baseline="0" dirty="0" err="1" smtClean="0"/>
              <a:t>ce</a:t>
            </a:r>
            <a:r>
              <a:rPr lang="en-US" baseline="0" dirty="0" smtClean="0"/>
              <a:t> se tine </a:t>
            </a:r>
            <a:r>
              <a:rPr lang="en-US" baseline="0" dirty="0" err="1" smtClean="0"/>
              <a:t>pe</a:t>
            </a:r>
            <a:r>
              <a:rPr lang="en-US" baseline="0" dirty="0" smtClean="0"/>
              <a:t> un set de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patterne</a:t>
            </a:r>
            <a:r>
              <a:rPr lang="en-US" baseline="0" dirty="0" smtClean="0"/>
              <a:t> </a:t>
            </a:r>
            <a:r>
              <a:rPr lang="en-US" baseline="0" dirty="0" err="1" smtClean="0"/>
              <a:t>si</a:t>
            </a:r>
            <a:r>
              <a:rPr lang="en-US" baseline="0" dirty="0" smtClean="0"/>
              <a:t> </a:t>
            </a:r>
            <a:r>
              <a:rPr lang="en-US" baseline="0" dirty="0" err="1" smtClean="0"/>
              <a:t>practici</a:t>
            </a:r>
            <a:r>
              <a:rPr lang="en-US" baseline="0" dirty="0" smtClean="0"/>
              <a:t>. </a:t>
            </a:r>
            <a:endParaRPr lang="en-US" baseline="0" dirty="0" smtClean="0"/>
          </a:p>
          <a:p>
            <a:r>
              <a:rPr lang="en-US" baseline="0" dirty="0" err="1" smtClean="0"/>
              <a:t>Aceste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nu au </a:t>
            </a:r>
            <a:r>
              <a:rPr lang="en-US" baseline="0" dirty="0" err="1" smtClean="0"/>
              <a:t>fost</a:t>
            </a:r>
            <a:r>
              <a:rPr lang="en-US" baseline="0" dirty="0" smtClean="0"/>
              <a:t> </a:t>
            </a:r>
            <a:r>
              <a:rPr lang="en-US" baseline="0" dirty="0" err="1" smtClean="0"/>
              <a:t>inventate</a:t>
            </a:r>
            <a:r>
              <a:rPr lang="en-US" baseline="0" dirty="0" smtClean="0"/>
              <a:t> </a:t>
            </a:r>
            <a:r>
              <a:rPr lang="en-US" baseline="0" dirty="0" err="1" smtClean="0"/>
              <a:t>dar</a:t>
            </a:r>
            <a:r>
              <a:rPr lang="en-US" baseline="0" dirty="0" smtClean="0"/>
              <a:t> au </a:t>
            </a:r>
            <a:r>
              <a:rPr lang="en-US" baseline="0" dirty="0" err="1" smtClean="0"/>
              <a:t>fost</a:t>
            </a:r>
            <a:r>
              <a:rPr lang="en-US" baseline="0" dirty="0" smtClean="0"/>
              <a:t> </a:t>
            </a:r>
            <a:r>
              <a:rPr lang="en-US" baseline="0" dirty="0" err="1" smtClean="0"/>
              <a:t>descoperite</a:t>
            </a:r>
            <a:r>
              <a:rPr lang="en-US" baseline="0" dirty="0" smtClean="0"/>
              <a:t> </a:t>
            </a:r>
            <a:r>
              <a:rPr lang="en-US" baseline="0" dirty="0" err="1" smtClean="0"/>
              <a:t>si</a:t>
            </a:r>
            <a:r>
              <a:rPr lang="en-US" baseline="0" dirty="0" smtClean="0"/>
              <a:t> </a:t>
            </a:r>
            <a:r>
              <a:rPr lang="en-US" baseline="0" dirty="0" err="1" smtClean="0"/>
              <a:t>folosite</a:t>
            </a:r>
            <a:r>
              <a:rPr lang="en-US" baseline="0" dirty="0" smtClean="0"/>
              <a:t> de </a:t>
            </a:r>
            <a:r>
              <a:rPr lang="en-US" baseline="0" dirty="0" err="1" smtClean="0"/>
              <a:t>mult</a:t>
            </a:r>
            <a:r>
              <a:rPr lang="en-US" baseline="0" dirty="0" smtClean="0"/>
              <a:t> </a:t>
            </a:r>
            <a:r>
              <a:rPr lang="en-US" baseline="0" dirty="0" err="1" smtClean="0"/>
              <a:t>timp</a:t>
            </a:r>
            <a:r>
              <a:rPr lang="en-US" baseline="0" dirty="0" smtClean="0"/>
              <a:t>, </a:t>
            </a:r>
          </a:p>
          <a:p>
            <a:r>
              <a:rPr lang="en-US" baseline="0" dirty="0" err="1" smtClean="0"/>
              <a:t>pentru</a:t>
            </a:r>
            <a:r>
              <a:rPr lang="en-US" baseline="0" dirty="0" smtClean="0"/>
              <a:t> a reduce </a:t>
            </a:r>
            <a:r>
              <a:rPr lang="en-US" baseline="0" dirty="0" err="1" smtClean="0"/>
              <a:t>complexitatea</a:t>
            </a:r>
            <a:r>
              <a:rPr lang="en-US" baseline="0" dirty="0" smtClean="0"/>
              <a:t> </a:t>
            </a:r>
            <a:r>
              <a:rPr lang="en-US" baseline="0" dirty="0" err="1" smtClean="0"/>
              <a:t>accidentala</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a </a:t>
            </a:r>
            <a:r>
              <a:rPr lang="en-US" baseline="0" dirty="0" err="1" smtClean="0"/>
              <a:t>facut</a:t>
            </a:r>
            <a:r>
              <a:rPr lang="en-US" baseline="0" dirty="0" smtClean="0"/>
              <a:t> Eric Evans in </a:t>
            </a:r>
            <a:r>
              <a:rPr lang="en-US" baseline="0" dirty="0" err="1" smtClean="0"/>
              <a:t>cartea</a:t>
            </a:r>
            <a:r>
              <a:rPr lang="en-US" baseline="0" dirty="0" smtClean="0"/>
              <a:t> </a:t>
            </a:r>
            <a:r>
              <a:rPr lang="en-US" baseline="0" dirty="0" err="1" smtClean="0"/>
              <a:t>sa</a:t>
            </a:r>
            <a:r>
              <a:rPr lang="en-US" baseline="0" dirty="0" smtClean="0"/>
              <a:t> in </a:t>
            </a:r>
            <a:r>
              <a:rPr lang="en-US" baseline="0" dirty="0" err="1" smtClean="0"/>
              <a:t>marea</a:t>
            </a:r>
            <a:r>
              <a:rPr lang="en-US" baseline="0" dirty="0" smtClean="0"/>
              <a:t> </a:t>
            </a:r>
            <a:r>
              <a:rPr lang="en-US" baseline="0" dirty="0" smtClean="0"/>
              <a:t>parte a </a:t>
            </a:r>
            <a:r>
              <a:rPr lang="en-US" baseline="0" dirty="0" err="1" smtClean="0"/>
              <a:t>systematizat</a:t>
            </a:r>
            <a:r>
              <a:rPr lang="en-US" baseline="0" dirty="0" smtClean="0"/>
              <a:t>. </a:t>
            </a:r>
          </a:p>
          <a:p>
            <a:r>
              <a:rPr lang="en-US" baseline="0" dirty="0" smtClean="0"/>
              <a:t>Multi DDD </a:t>
            </a:r>
            <a:r>
              <a:rPr lang="en-US" baseline="0" dirty="0" err="1" smtClean="0"/>
              <a:t>specialisti</a:t>
            </a:r>
            <a:r>
              <a:rPr lang="en-US" baseline="0" dirty="0" smtClean="0"/>
              <a:t> spun ca DDD </a:t>
            </a:r>
            <a:r>
              <a:rPr lang="en-US" baseline="0" dirty="0" err="1" smtClean="0"/>
              <a:t>este</a:t>
            </a:r>
            <a:r>
              <a:rPr lang="en-US" baseline="0" dirty="0" smtClean="0"/>
              <a:t> </a:t>
            </a:r>
            <a:r>
              <a:rPr lang="en-US" baseline="0" dirty="0" err="1" smtClean="0"/>
              <a:t>Obiect</a:t>
            </a:r>
            <a:r>
              <a:rPr lang="en-US" baseline="0" dirty="0" smtClean="0"/>
              <a:t> Oriented </a:t>
            </a:r>
            <a:r>
              <a:rPr lang="en-US" baseline="0" dirty="0" err="1" smtClean="0"/>
              <a:t>programing</a:t>
            </a:r>
            <a:r>
              <a:rPr lang="en-US" baseline="0" dirty="0" smtClean="0"/>
              <a:t>, design,… </a:t>
            </a:r>
            <a:r>
              <a:rPr lang="en-US" baseline="0" dirty="0" err="1" smtClean="0"/>
              <a:t>facut</a:t>
            </a:r>
            <a:r>
              <a:rPr lang="en-US" baseline="0" dirty="0" smtClean="0"/>
              <a:t> in mod correct.</a:t>
            </a:r>
          </a:p>
          <a:p>
            <a:r>
              <a:rPr lang="en-US" baseline="0" dirty="0" err="1" smtClean="0"/>
              <a:t>Careva</a:t>
            </a:r>
            <a:r>
              <a:rPr lang="en-US" baseline="0" dirty="0" smtClean="0"/>
              <a:t> </a:t>
            </a:r>
            <a:r>
              <a:rPr lang="en-US" baseline="0" dirty="0" err="1" smtClean="0"/>
              <a:t>principii</a:t>
            </a:r>
            <a:r>
              <a:rPr lang="en-US" baseline="0" dirty="0" smtClean="0"/>
              <a:t> de </a:t>
            </a:r>
            <a:r>
              <a:rPr lang="en-US" baseline="0" dirty="0" err="1" smtClean="0"/>
              <a:t>baza</a:t>
            </a:r>
            <a:r>
              <a:rPr lang="en-US" baseline="0" dirty="0" smtClean="0"/>
              <a:t> </a:t>
            </a:r>
            <a:r>
              <a:rPr lang="en-US" baseline="0" dirty="0" err="1" smtClean="0"/>
              <a:t>deacum</a:t>
            </a:r>
            <a:r>
              <a:rPr lang="en-US" baseline="0" dirty="0" smtClean="0"/>
              <a:t> le-am </a:t>
            </a:r>
            <a:r>
              <a:rPr lang="en-US" baseline="0" dirty="0" err="1" smtClean="0"/>
              <a:t>discutat</a:t>
            </a:r>
            <a:r>
              <a:rPr lang="en-US" baseline="0" dirty="0" smtClean="0"/>
              <a:t>, </a:t>
            </a:r>
            <a:r>
              <a:rPr lang="en-US" baseline="0" dirty="0" err="1" smtClean="0"/>
              <a:t>despre</a:t>
            </a:r>
            <a:r>
              <a:rPr lang="en-US" baseline="0" dirty="0" smtClean="0"/>
              <a:t> </a:t>
            </a:r>
            <a:r>
              <a:rPr lang="en-US" baseline="0" dirty="0" err="1" smtClean="0"/>
              <a:t>patterne</a:t>
            </a:r>
            <a:r>
              <a:rPr lang="en-US" baseline="0" dirty="0" smtClean="0"/>
              <a:t> v-</a:t>
            </a:r>
            <a:r>
              <a:rPr lang="en-US" baseline="0" dirty="0" err="1" smtClean="0"/>
              <a:t>om</a:t>
            </a:r>
            <a:r>
              <a:rPr lang="en-US" baseline="0" dirty="0" smtClean="0"/>
              <a:t> </a:t>
            </a:r>
            <a:r>
              <a:rPr lang="en-US" baseline="0" dirty="0" err="1" smtClean="0"/>
              <a:t>discuta</a:t>
            </a:r>
            <a:r>
              <a:rPr lang="en-US" baseline="0" dirty="0" smtClean="0"/>
              <a:t> in </a:t>
            </a:r>
            <a:r>
              <a:rPr lang="en-US" baseline="0" dirty="0" err="1" smtClean="0"/>
              <a:t>continuare</a:t>
            </a:r>
            <a:r>
              <a:rPr lang="en-US" baseline="0" dirty="0" smtClean="0"/>
              <a:t>.</a:t>
            </a:r>
          </a:p>
          <a:p>
            <a:endParaRPr lang="en-US" dirty="0" smtClean="0"/>
          </a:p>
          <a:p>
            <a:r>
              <a:rPr lang="en-US" dirty="0" smtClean="0"/>
              <a:t>---------------------------------------------</a:t>
            </a:r>
          </a:p>
          <a:p>
            <a:endParaRPr lang="en-US" dirty="0" smtClean="0"/>
          </a:p>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a:t>
            </a:r>
            <a:r>
              <a:rPr lang="en-US" dirty="0" smtClean="0"/>
              <a:t> </a:t>
            </a:r>
            <a:r>
              <a:rPr lang="en-US" dirty="0" err="1" smtClean="0"/>
              <a:t>pina</a:t>
            </a:r>
            <a:r>
              <a:rPr lang="en-US" dirty="0" smtClean="0"/>
              <a:t> </a:t>
            </a:r>
            <a:r>
              <a:rPr lang="en-US" dirty="0" err="1" smtClean="0"/>
              <a:t>acum</a:t>
            </a:r>
            <a:r>
              <a:rPr lang="en-US" dirty="0" smtClean="0"/>
              <a:t> in </a:t>
            </a:r>
            <a:r>
              <a:rPr lang="en-US" dirty="0" err="1" smtClean="0"/>
              <a:t>marea</a:t>
            </a:r>
            <a:r>
              <a:rPr lang="en-US" dirty="0" smtClean="0"/>
              <a:t> parte am </a:t>
            </a:r>
            <a:r>
              <a:rPr lang="en-US" dirty="0" err="1" smtClean="0"/>
              <a:t>discutat</a:t>
            </a:r>
            <a:r>
              <a:rPr lang="en-US" dirty="0" smtClean="0"/>
              <a:t> </a:t>
            </a:r>
            <a:r>
              <a:rPr lang="en-US" dirty="0" err="1" smtClean="0"/>
              <a:t>despre</a:t>
            </a:r>
            <a:r>
              <a:rPr lang="en-US" dirty="0" smtClean="0"/>
              <a:t> </a:t>
            </a:r>
            <a:r>
              <a:rPr lang="en-US" dirty="0" err="1" smtClean="0"/>
              <a:t>careva</a:t>
            </a:r>
            <a:r>
              <a:rPr lang="en-US" dirty="0" smtClean="0"/>
              <a:t> </a:t>
            </a:r>
            <a:r>
              <a:rPr lang="en-US" dirty="0" err="1" smtClean="0"/>
              <a:t>principii</a:t>
            </a:r>
            <a:r>
              <a:rPr lang="en-US" baseline="0" dirty="0" smtClean="0"/>
              <a:t> DDD, </a:t>
            </a:r>
            <a:r>
              <a:rPr lang="en-US" baseline="0" dirty="0" err="1" smtClean="0"/>
              <a:t>acum</a:t>
            </a:r>
            <a:r>
              <a:rPr lang="en-US" baseline="0" dirty="0" smtClean="0"/>
              <a:t> </a:t>
            </a:r>
            <a:r>
              <a:rPr lang="en-US" baseline="0" dirty="0" err="1" smtClean="0"/>
              <a:t>ar</a:t>
            </a:r>
            <a:r>
              <a:rPr lang="en-US" baseline="0" dirty="0" smtClean="0"/>
              <a:t> </a:t>
            </a:r>
            <a:r>
              <a:rPr lang="en-US" baseline="0" dirty="0" err="1" smtClean="0"/>
              <a:t>sa</a:t>
            </a:r>
            <a:endParaRPr lang="en-US" baseline="0" dirty="0" smtClean="0"/>
          </a:p>
          <a:p>
            <a:r>
              <a:rPr lang="en-US" baseline="0" dirty="0" err="1" smtClean="0"/>
              <a:t>Discut</a:t>
            </a:r>
            <a:r>
              <a:rPr lang="en-US" baseline="0" dirty="0" smtClean="0"/>
              <a:t> </a:t>
            </a:r>
            <a:r>
              <a:rPr lang="en-US" baseline="0" dirty="0" err="1" smtClean="0"/>
              <a:t>despre</a:t>
            </a:r>
            <a:r>
              <a:rPr lang="en-US" baseline="0" dirty="0" smtClean="0"/>
              <a:t> </a:t>
            </a:r>
            <a:r>
              <a:rPr lang="en-US" baseline="0" dirty="0" err="1" smtClean="0"/>
              <a:t>paterne</a:t>
            </a:r>
            <a:r>
              <a:rPr lang="en-US" baseline="0" dirty="0" smtClean="0"/>
              <a:t> care se </a:t>
            </a:r>
            <a:r>
              <a:rPr lang="en-US" baseline="0" dirty="0" err="1" smtClean="0"/>
              <a:t>foloses</a:t>
            </a:r>
            <a:r>
              <a:rPr lang="en-US" baseline="0" dirty="0" smtClean="0"/>
              <a:t> in DDD </a:t>
            </a:r>
            <a:r>
              <a:rPr lang="en-US" baseline="0" dirty="0" err="1" smtClean="0"/>
              <a:t>pentru</a:t>
            </a:r>
            <a:r>
              <a:rPr lang="en-US" baseline="0" dirty="0" smtClean="0"/>
              <a:t> </a:t>
            </a:r>
            <a:r>
              <a:rPr lang="en-US" baseline="0" dirty="0" err="1" smtClean="0"/>
              <a:t>crea</a:t>
            </a:r>
            <a:r>
              <a:rPr lang="en-US" baseline="0" dirty="0" smtClean="0"/>
              <a:t> un </a:t>
            </a:r>
            <a:r>
              <a:rPr lang="en-US" baseline="0" dirty="0" err="1" smtClean="0"/>
              <a:t>doman</a:t>
            </a:r>
            <a:r>
              <a:rPr lang="en-US" baseline="0" dirty="0" smtClean="0"/>
              <a:t> model </a:t>
            </a:r>
            <a:r>
              <a:rPr lang="en-US" baseline="0" dirty="0" err="1" smtClean="0"/>
              <a:t>si</a:t>
            </a:r>
            <a:r>
              <a:rPr lang="en-US" baseline="0" dirty="0" smtClean="0"/>
              <a:t> o </a:t>
            </a:r>
            <a:r>
              <a:rPr lang="en-US" baseline="0" dirty="0" err="1" smtClean="0"/>
              <a:t>architectura</a:t>
            </a:r>
            <a:r>
              <a:rPr lang="en-US" baseline="0" dirty="0" smtClean="0"/>
              <a:t> care </a:t>
            </a:r>
            <a:r>
              <a:rPr lang="en-US" baseline="0" dirty="0" err="1" smtClean="0"/>
              <a:t>este</a:t>
            </a:r>
            <a:r>
              <a:rPr lang="en-US" baseline="0" dirty="0" smtClean="0"/>
              <a:t> </a:t>
            </a:r>
            <a:r>
              <a:rPr lang="en-US" baseline="0" dirty="0" err="1" smtClean="0"/>
              <a:t>recomandata</a:t>
            </a:r>
            <a:r>
              <a:rPr lang="en-US" baseline="0" dirty="0" smtClean="0"/>
              <a:t> in </a:t>
            </a:r>
            <a:r>
              <a:rPr lang="en-US" baseline="0" dirty="0" err="1" smtClean="0"/>
              <a:t>proiecte</a:t>
            </a:r>
            <a:r>
              <a:rPr lang="en-US" baseline="0" dirty="0" smtClean="0"/>
              <a:t> DDD.</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Acesta</a:t>
            </a:r>
            <a:r>
              <a:rPr lang="en-US" dirty="0" smtClean="0"/>
              <a:t> </a:t>
            </a:r>
            <a:r>
              <a:rPr lang="en-US" dirty="0" err="1" smtClean="0"/>
              <a:t>este</a:t>
            </a:r>
            <a:r>
              <a:rPr lang="en-US" dirty="0" smtClean="0"/>
              <a:t> un layering</a:t>
            </a:r>
            <a:r>
              <a:rPr lang="en-US" baseline="0" dirty="0" smtClean="0"/>
              <a:t> </a:t>
            </a:r>
            <a:r>
              <a:rPr lang="en-US" baseline="0" dirty="0" err="1" smtClean="0"/>
              <a:t>clasic</a:t>
            </a:r>
            <a:r>
              <a:rPr lang="en-US" baseline="0" dirty="0" smtClean="0"/>
              <a:t>, care se </a:t>
            </a:r>
            <a:r>
              <a:rPr lang="en-US" baseline="0" dirty="0" err="1" smtClean="0"/>
              <a:t>bazeaza</a:t>
            </a:r>
            <a:r>
              <a:rPr lang="en-US" baseline="0" dirty="0" smtClean="0"/>
              <a:t> </a:t>
            </a:r>
            <a:r>
              <a:rPr lang="en-US" baseline="0" dirty="0" err="1" smtClean="0"/>
              <a:t>pe</a:t>
            </a:r>
            <a:r>
              <a:rPr lang="en-US" baseline="0" dirty="0" smtClean="0"/>
              <a:t> 3 </a:t>
            </a:r>
            <a:r>
              <a:rPr lang="en-US" baseline="0" dirty="0" err="1" smtClean="0"/>
              <a:t>layere</a:t>
            </a:r>
            <a:r>
              <a:rPr lang="en-US" baseline="0" dirty="0" smtClean="0"/>
              <a:t> </a:t>
            </a:r>
            <a:r>
              <a:rPr lang="en-US" baseline="0" dirty="0" err="1" smtClean="0"/>
              <a:t>principale</a:t>
            </a:r>
            <a:r>
              <a:rPr lang="en-US" baseline="0" dirty="0" smtClean="0"/>
              <a:t>, </a:t>
            </a:r>
            <a:r>
              <a:rPr lang="en-US" baseline="0" dirty="0" err="1" smtClean="0"/>
              <a:t>desigur</a:t>
            </a:r>
            <a:r>
              <a:rPr lang="en-US" baseline="0" dirty="0" smtClean="0"/>
              <a:t> pot </a:t>
            </a:r>
            <a:r>
              <a:rPr lang="en-US" baseline="0" dirty="0" err="1" smtClean="0"/>
              <a:t>fi</a:t>
            </a:r>
            <a:r>
              <a:rPr lang="en-US" baseline="0" dirty="0" smtClean="0"/>
              <a:t> </a:t>
            </a:r>
            <a:r>
              <a:rPr lang="en-US" baseline="0" dirty="0" err="1" smtClean="0"/>
              <a:t>si</a:t>
            </a:r>
            <a:r>
              <a:rPr lang="en-US" baseline="0" dirty="0" smtClean="0"/>
              <a:t>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dar</a:t>
            </a:r>
            <a:r>
              <a:rPr lang="en-US" baseline="0" dirty="0" smtClean="0"/>
              <a:t> de </a:t>
            </a:r>
            <a:r>
              <a:rPr lang="en-US" baseline="0" dirty="0" err="1" smtClean="0"/>
              <a:t>baza</a:t>
            </a:r>
            <a:r>
              <a:rPr lang="en-US" baseline="0" dirty="0" smtClean="0"/>
              <a:t> is: UI, Business, </a:t>
            </a:r>
            <a:r>
              <a:rPr lang="en-US" baseline="0" dirty="0" err="1" smtClean="0"/>
              <a:t>si</a:t>
            </a:r>
            <a:r>
              <a:rPr lang="en-US" baseline="0" dirty="0" smtClean="0"/>
              <a:t> Data Access,</a:t>
            </a:r>
          </a:p>
          <a:p>
            <a:r>
              <a:rPr lang="en-US" baseline="0" dirty="0" smtClean="0"/>
              <a:t>Si un set de </a:t>
            </a:r>
            <a:r>
              <a:rPr lang="en-US" baseline="0" dirty="0" err="1" smtClean="0"/>
              <a:t>obiecte</a:t>
            </a:r>
            <a:r>
              <a:rPr lang="en-US" baseline="0" dirty="0" smtClean="0"/>
              <a:t> care </a:t>
            </a:r>
            <a:r>
              <a:rPr lang="en-US" baseline="0" dirty="0" err="1" smtClean="0"/>
              <a:t>reprezinta</a:t>
            </a:r>
            <a:r>
              <a:rPr lang="en-US" baseline="0" dirty="0" smtClean="0"/>
              <a:t> date care </a:t>
            </a:r>
            <a:r>
              <a:rPr lang="en-US" baseline="0" dirty="0" err="1" smtClean="0"/>
              <a:t>traverseaza</a:t>
            </a:r>
            <a:r>
              <a:rPr lang="en-US" baseline="0" dirty="0" smtClean="0"/>
              <a:t> </a:t>
            </a:r>
            <a:r>
              <a:rPr lang="en-US" baseline="0" dirty="0" err="1" smtClean="0"/>
              <a:t>aceste</a:t>
            </a:r>
            <a:r>
              <a:rPr lang="en-US" baseline="0" dirty="0" smtClean="0"/>
              <a:t> </a:t>
            </a:r>
            <a:r>
              <a:rPr lang="en-US" baseline="0" dirty="0" err="1" smtClean="0"/>
              <a:t>layere</a:t>
            </a:r>
            <a:r>
              <a:rPr lang="en-US" baseline="0" dirty="0" smtClean="0"/>
              <a:t> </a:t>
            </a:r>
            <a:r>
              <a:rPr lang="en-US" baseline="0" dirty="0" err="1" smtClean="0"/>
              <a:t>pentru</a:t>
            </a:r>
            <a:r>
              <a:rPr lang="en-US" baseline="0" dirty="0" smtClean="0"/>
              <a:t> a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in </a:t>
            </a:r>
            <a:r>
              <a:rPr lang="en-US" baseline="0" dirty="0" err="1" smtClean="0"/>
              <a:t>realitate</a:t>
            </a:r>
            <a:r>
              <a:rPr lang="en-US" baseline="0" dirty="0" smtClean="0"/>
              <a:t> se </a:t>
            </a:r>
            <a:r>
              <a:rPr lang="en-US" baseline="0" dirty="0" err="1" smtClean="0"/>
              <a:t>intimpla</a:t>
            </a:r>
            <a:r>
              <a:rPr lang="en-US" baseline="0" dirty="0" smtClean="0"/>
              <a:t> </a:t>
            </a:r>
            <a:r>
              <a:rPr lang="en-US" baseline="0" dirty="0" err="1" smtClean="0"/>
              <a:t>este</a:t>
            </a:r>
            <a:r>
              <a:rPr lang="en-US" baseline="0" dirty="0" smtClean="0"/>
              <a:t> ca business entities </a:t>
            </a:r>
            <a:r>
              <a:rPr lang="en-US" baseline="0" dirty="0" err="1" smtClean="0"/>
              <a:t>este</a:t>
            </a:r>
            <a:r>
              <a:rPr lang="en-US" baseline="0" dirty="0" smtClean="0"/>
              <a:t> un set de </a:t>
            </a:r>
            <a:r>
              <a:rPr lang="en-US" baseline="0" dirty="0" err="1" smtClean="0"/>
              <a:t>methode</a:t>
            </a:r>
            <a:r>
              <a:rPr lang="en-US" baseline="0" dirty="0" smtClean="0"/>
              <a:t> care </a:t>
            </a:r>
            <a:r>
              <a:rPr lang="en-US" baseline="0" dirty="0" err="1" smtClean="0"/>
              <a:t>manipuleaza</a:t>
            </a:r>
            <a:r>
              <a:rPr lang="en-US" baseline="0" dirty="0" smtClean="0"/>
              <a:t> </a:t>
            </a:r>
            <a:r>
              <a:rPr lang="en-US" baseline="0" dirty="0" err="1" smtClean="0"/>
              <a:t>datele</a:t>
            </a:r>
            <a:endParaRPr lang="en-US" baseline="0" dirty="0" smtClean="0"/>
          </a:p>
          <a:p>
            <a:r>
              <a:rPr lang="en-US" baseline="0" dirty="0" smtClean="0"/>
              <a:t>Si transmit la </a:t>
            </a:r>
            <a:r>
              <a:rPr lang="en-US" baseline="0" dirty="0" err="1" smtClean="0"/>
              <a:t>urmatorul</a:t>
            </a:r>
            <a:r>
              <a:rPr lang="en-US" baseline="0" dirty="0" smtClean="0"/>
              <a:t> layer. Dar </a:t>
            </a:r>
            <a:r>
              <a:rPr lang="en-US" baseline="0" dirty="0" err="1" smtClean="0"/>
              <a:t>datele</a:t>
            </a:r>
            <a:r>
              <a:rPr lang="en-US" baseline="0" dirty="0" smtClean="0"/>
              <a:t> POCO, Record Sets, </a:t>
            </a:r>
            <a:r>
              <a:rPr lang="en-US" baseline="0" dirty="0" err="1" smtClean="0"/>
              <a:t>ect</a:t>
            </a:r>
            <a:r>
              <a:rPr lang="en-US" baseline="0" dirty="0" smtClean="0"/>
              <a:t>.. care se transmit </a:t>
            </a:r>
            <a:r>
              <a:rPr lang="en-US" baseline="0" dirty="0" err="1" smtClean="0"/>
              <a:t>intre</a:t>
            </a:r>
            <a:r>
              <a:rPr lang="en-US" baseline="0" dirty="0" smtClean="0"/>
              <a:t> </a:t>
            </a:r>
            <a:r>
              <a:rPr lang="en-US" baseline="0" dirty="0" err="1" smtClean="0"/>
              <a:t>laiere</a:t>
            </a:r>
            <a:r>
              <a:rPr lang="en-US" baseline="0" dirty="0" smtClean="0"/>
              <a:t> </a:t>
            </a:r>
          </a:p>
          <a:p>
            <a:r>
              <a:rPr lang="en-US" baseline="0" dirty="0" err="1" smtClean="0"/>
              <a:t>sunt</a:t>
            </a:r>
            <a:r>
              <a:rPr lang="en-US" baseline="0" dirty="0" smtClean="0"/>
              <a:t> De </a:t>
            </a:r>
            <a:r>
              <a:rPr lang="en-US" baseline="0" dirty="0" err="1" smtClean="0"/>
              <a:t>fapt</a:t>
            </a:r>
            <a:r>
              <a:rPr lang="en-US" baseline="0" dirty="0" smtClean="0"/>
              <a:t> </a:t>
            </a:r>
            <a:r>
              <a:rPr lang="en-US" baseline="0" dirty="0" err="1" smtClean="0"/>
              <a:t>aproape</a:t>
            </a:r>
            <a:r>
              <a:rPr lang="en-US" baseline="0" dirty="0" smtClean="0"/>
              <a:t> ii </a:t>
            </a:r>
            <a:r>
              <a:rPr lang="en-US" baseline="0" dirty="0" err="1" smtClean="0"/>
              <a:t>unu</a:t>
            </a:r>
            <a:r>
              <a:rPr lang="en-US" baseline="0" dirty="0" smtClean="0"/>
              <a:t> la </a:t>
            </a:r>
            <a:r>
              <a:rPr lang="en-US" baseline="0" dirty="0" err="1" smtClean="0"/>
              <a:t>unu</a:t>
            </a:r>
            <a:r>
              <a:rPr lang="en-US" baseline="0" dirty="0" smtClean="0"/>
              <a:t> cu DB schema, </a:t>
            </a:r>
            <a:r>
              <a:rPr lang="en-US" baseline="0" dirty="0" err="1" smtClean="0"/>
              <a:t>si</a:t>
            </a:r>
            <a:r>
              <a:rPr lang="en-US" baseline="0" dirty="0" smtClean="0"/>
              <a:t> nu </a:t>
            </a:r>
            <a:r>
              <a:rPr lang="en-US" baseline="0" dirty="0" err="1" smtClean="0"/>
              <a:t>contin</a:t>
            </a:r>
            <a:r>
              <a:rPr lang="en-US" baseline="0" dirty="0" smtClean="0"/>
              <a:t> </a:t>
            </a:r>
            <a:r>
              <a:rPr lang="en-US" baseline="0" dirty="0" err="1" smtClean="0"/>
              <a:t>logica</a:t>
            </a:r>
            <a:r>
              <a:rPr lang="en-US" baseline="0" dirty="0" smtClean="0"/>
              <a:t>.</a:t>
            </a:r>
          </a:p>
          <a:p>
            <a:endParaRPr lang="en-US" baseline="0" dirty="0" smtClean="0"/>
          </a:p>
          <a:p>
            <a:r>
              <a:rPr lang="en-US" dirty="0" smtClean="0"/>
              <a:t>Ca </a:t>
            </a:r>
            <a:r>
              <a:rPr lang="en-US" dirty="0" err="1" smtClean="0"/>
              <a:t>rezultat</a:t>
            </a:r>
            <a:r>
              <a:rPr lang="en-US" dirty="0" smtClean="0"/>
              <a:t> state</a:t>
            </a:r>
            <a:r>
              <a:rPr lang="en-US" baseline="0" dirty="0" smtClean="0"/>
              <a:t> </a:t>
            </a:r>
            <a:r>
              <a:rPr lang="en-US" baseline="0" dirty="0" err="1" smtClean="0"/>
              <a:t>si</a:t>
            </a:r>
            <a:r>
              <a:rPr lang="en-US" baseline="0" dirty="0" smtClean="0"/>
              <a:t> </a:t>
            </a:r>
            <a:r>
              <a:rPr lang="en-US" baseline="0" dirty="0" err="1" smtClean="0"/>
              <a:t>behaviour</a:t>
            </a:r>
            <a:r>
              <a:rPr lang="en-US" baseline="0" dirty="0" smtClean="0"/>
              <a:t> </a:t>
            </a:r>
            <a:r>
              <a:rPr lang="en-US" baseline="0" dirty="0" err="1" smtClean="0"/>
              <a:t>sunt</a:t>
            </a:r>
            <a:r>
              <a:rPr lang="en-US" baseline="0" dirty="0" smtClean="0"/>
              <a:t> </a:t>
            </a:r>
            <a:r>
              <a:rPr lang="en-US" baseline="0" dirty="0" err="1" smtClean="0"/>
              <a:t>despartite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pierderea</a:t>
            </a:r>
            <a:r>
              <a:rPr lang="en-US" baseline="0" dirty="0" smtClean="0"/>
              <a:t> </a:t>
            </a:r>
            <a:r>
              <a:rPr lang="en-US" baseline="0" dirty="0" err="1" smtClean="0"/>
              <a:t>principiilor</a:t>
            </a:r>
            <a:r>
              <a:rPr lang="en-US" baseline="0" dirty="0" smtClean="0"/>
              <a:t> OO </a:t>
            </a:r>
            <a:r>
              <a:rPr lang="en-US" baseline="0" dirty="0" err="1" smtClean="0"/>
              <a:t>si</a:t>
            </a:r>
            <a:r>
              <a:rPr lang="en-US" baseline="0" dirty="0" smtClean="0"/>
              <a:t> la anemic domain layer, care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r>
              <a:rPr lang="en-US" baseline="0" dirty="0" smtClean="0"/>
              <a:t> Un </a:t>
            </a:r>
            <a:r>
              <a:rPr lang="en-US" baseline="0" dirty="0" smtClean="0"/>
              <a:t>Anti-</a:t>
            </a:r>
            <a:r>
              <a:rPr lang="en-US" baseline="0" dirty="0" err="1" smtClean="0"/>
              <a:t>patern</a:t>
            </a:r>
            <a:r>
              <a:rPr lang="en-US" baseline="0" dirty="0" smtClean="0"/>
              <a:t>.</a:t>
            </a:r>
            <a:endParaRPr lang="en-US" dirty="0" smtClean="0"/>
          </a:p>
          <a:p>
            <a:r>
              <a:rPr lang="en-US" dirty="0" smtClean="0"/>
              <a:t>------------------------------------------------</a:t>
            </a:r>
          </a:p>
          <a:p>
            <a:r>
              <a:rPr lang="en-US" dirty="0" smtClean="0"/>
              <a:t>No domain</a:t>
            </a:r>
            <a:r>
              <a:rPr lang="en-US" baseline="0" dirty="0" smtClean="0"/>
              <a:t> layer</a:t>
            </a:r>
          </a:p>
          <a:p>
            <a:endParaRPr lang="en-US" baseline="0" dirty="0" smtClean="0"/>
          </a:p>
          <a:p>
            <a:pPr defTabSz="966612">
              <a:defRPr/>
            </a:pPr>
            <a:r>
              <a:rPr lang="en-US" dirty="0" smtClean="0"/>
              <a:t>State and Behavior are separated, usually that leads to</a:t>
            </a:r>
            <a:r>
              <a:rPr lang="en-US" baseline="0" dirty="0" smtClean="0"/>
              <a:t> Anemic domain model anti-pattern</a:t>
            </a:r>
          </a:p>
          <a:p>
            <a:pPr defTabSz="966612">
              <a:defRPr/>
            </a:pPr>
            <a:r>
              <a:rPr lang="en-US" baseline="0" dirty="0" smtClean="0"/>
              <a:t>OO principles are lost,  business entities has direct  access to infrastructure (e.g. Data Access) </a:t>
            </a:r>
          </a:p>
          <a:p>
            <a:pPr defTabSz="966612">
              <a:defRPr/>
            </a:pPr>
            <a:r>
              <a:rPr lang="en-US" baseline="0" dirty="0" smtClean="0"/>
              <a:t>Becomes DB driven with entities that mimics DB schema with setter and getter (in case of POCO),</a:t>
            </a:r>
          </a:p>
          <a:p>
            <a:pPr defTabSz="966612">
              <a:defRPr/>
            </a:pPr>
            <a:r>
              <a:rPr lang="en-US" baseline="0" dirty="0" smtClean="0"/>
              <a:t>in particular a lot of logic is in SP or UI </a:t>
            </a:r>
          </a:p>
          <a:p>
            <a:pPr defTabSz="966612">
              <a:defRPr/>
            </a:pPr>
            <a:endParaRPr lang="en-US" baseline="0" dirty="0" smtClean="0"/>
          </a:p>
          <a:p>
            <a:pPr defTabSz="966612">
              <a:defRPr/>
            </a:pPr>
            <a:r>
              <a:rPr lang="en-US" baseline="0" dirty="0" smtClean="0"/>
              <a:t>For some project that doesn’t require complex logic but and mainly CRUD, that could be ok.</a:t>
            </a:r>
          </a:p>
          <a:p>
            <a:pPr defTabSz="966612">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diagrame</a:t>
            </a:r>
            <a:r>
              <a:rPr lang="en-US" dirty="0" smtClean="0"/>
              <a:t> care </a:t>
            </a:r>
            <a:r>
              <a:rPr lang="en-US" dirty="0" err="1" smtClean="0"/>
              <a:t>reprezinta</a:t>
            </a:r>
            <a:r>
              <a:rPr lang="en-US" baseline="0" dirty="0" smtClean="0"/>
              <a:t> layering </a:t>
            </a:r>
            <a:r>
              <a:rPr lang="en-US" baseline="0" dirty="0" err="1" smtClean="0"/>
              <a:t>recomandat</a:t>
            </a:r>
            <a:r>
              <a:rPr lang="en-US" baseline="0" dirty="0" smtClean="0"/>
              <a:t> in </a:t>
            </a:r>
            <a:r>
              <a:rPr lang="en-US" baseline="0" dirty="0" err="1" smtClean="0"/>
              <a:t>cadrul</a:t>
            </a:r>
            <a:r>
              <a:rPr lang="en-US" baseline="0" dirty="0" smtClean="0"/>
              <a:t> </a:t>
            </a:r>
            <a:r>
              <a:rPr lang="en-US" baseline="0" dirty="0" err="1" smtClean="0"/>
              <a:t>proiectelor</a:t>
            </a:r>
            <a:r>
              <a:rPr lang="en-US" baseline="0" dirty="0" smtClean="0"/>
              <a:t> DDD.</a:t>
            </a:r>
          </a:p>
          <a:p>
            <a:endParaRPr lang="en-US" baseline="0" dirty="0" smtClean="0"/>
          </a:p>
          <a:p>
            <a:r>
              <a:rPr lang="en-US" baseline="0" dirty="0" smtClean="0"/>
              <a:t>Domain Layer </a:t>
            </a:r>
            <a:r>
              <a:rPr lang="en-US" baseline="0" dirty="0" err="1" smtClean="0"/>
              <a:t>este</a:t>
            </a:r>
            <a:r>
              <a:rPr lang="en-US" baseline="0" dirty="0" smtClean="0"/>
              <a:t> </a:t>
            </a:r>
            <a:r>
              <a:rPr lang="en-US" baseline="0" dirty="0" err="1" smtClean="0"/>
              <a:t>layerul</a:t>
            </a:r>
            <a:r>
              <a:rPr lang="en-US" baseline="0" dirty="0" smtClean="0"/>
              <a:t> principal in care domain </a:t>
            </a:r>
            <a:r>
              <a:rPr lang="en-US" baseline="0" dirty="0" err="1" smtClean="0"/>
              <a:t>modelul</a:t>
            </a:r>
            <a:r>
              <a:rPr lang="en-US" baseline="0" dirty="0" smtClean="0"/>
              <a:t> de </a:t>
            </a:r>
            <a:r>
              <a:rPr lang="en-US" baseline="0" dirty="0" err="1" smtClean="0"/>
              <a:t>fapt</a:t>
            </a:r>
            <a:r>
              <a:rPr lang="en-US" baseline="0" dirty="0" smtClean="0"/>
              <a:t> se </a:t>
            </a:r>
            <a:r>
              <a:rPr lang="en-US" baseline="0" dirty="0" err="1" smtClean="0"/>
              <a:t>afla</a:t>
            </a:r>
            <a:r>
              <a:rPr lang="en-US" baseline="0" dirty="0" smtClean="0"/>
              <a:t>. Inca un </a:t>
            </a:r>
            <a:r>
              <a:rPr lang="en-US" baseline="0" dirty="0" err="1" smtClean="0"/>
              <a:t>momente</a:t>
            </a:r>
            <a:r>
              <a:rPr lang="en-US" baseline="0" dirty="0" smtClean="0"/>
              <a:t> </a:t>
            </a:r>
            <a:r>
              <a:rPr lang="en-US" baseline="0" dirty="0" err="1" smtClean="0"/>
              <a:t>inportant</a:t>
            </a:r>
            <a:endParaRPr lang="en-US" baseline="0" dirty="0" smtClean="0"/>
          </a:p>
          <a:p>
            <a:r>
              <a:rPr lang="en-US" baseline="0" dirty="0" smtClean="0"/>
              <a:t>Este ca Domain Layer nu are </a:t>
            </a:r>
            <a:r>
              <a:rPr lang="en-US" baseline="0" dirty="0" err="1" smtClean="0"/>
              <a:t>dependente</a:t>
            </a:r>
            <a:r>
              <a:rPr lang="en-US" baseline="0" dirty="0" smtClean="0"/>
              <a:t>, </a:t>
            </a:r>
            <a:r>
              <a:rPr lang="en-US" baseline="0" dirty="0" err="1" smtClean="0"/>
              <a:t>referinte</a:t>
            </a:r>
            <a:r>
              <a:rPr lang="en-US" baseline="0" dirty="0" smtClean="0"/>
              <a:t> </a:t>
            </a:r>
            <a:r>
              <a:rPr lang="en-US" baseline="0" dirty="0" smtClean="0"/>
              <a:t>la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sau</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dependentele</a:t>
            </a:r>
            <a:endParaRPr lang="en-US" baseline="0" dirty="0" smtClean="0"/>
          </a:p>
          <a:p>
            <a:r>
              <a:rPr lang="en-US" baseline="0" dirty="0" smtClean="0"/>
              <a:t>se tin la minimum, </a:t>
            </a:r>
            <a:r>
              <a:rPr lang="en-US" baseline="0" dirty="0" smtClean="0"/>
              <a:t>ex: </a:t>
            </a:r>
            <a:r>
              <a:rPr lang="en-US" baseline="0" dirty="0" err="1" smtClean="0"/>
              <a:t>Infrastructura</a:t>
            </a:r>
            <a:r>
              <a:rPr lang="en-US" baseline="0" dirty="0" smtClean="0"/>
              <a:t> de validation.</a:t>
            </a:r>
          </a:p>
          <a:p>
            <a:endParaRPr lang="en-US" dirty="0" smtClean="0"/>
          </a:p>
          <a:p>
            <a:r>
              <a:rPr lang="en-US" dirty="0" smtClean="0"/>
              <a:t>La domain layer pot </a:t>
            </a:r>
            <a:r>
              <a:rPr lang="en-US" dirty="0" err="1" smtClean="0"/>
              <a:t>fi</a:t>
            </a:r>
            <a:r>
              <a:rPr lang="en-US" dirty="0" smtClean="0"/>
              <a:t> </a:t>
            </a:r>
            <a:r>
              <a:rPr lang="en-US" dirty="0" err="1" smtClean="0"/>
              <a:t>referinte</a:t>
            </a:r>
            <a:r>
              <a:rPr lang="en-US" dirty="0" smtClean="0"/>
              <a:t> din </a:t>
            </a:r>
            <a:r>
              <a:rPr lang="en-US" dirty="0" err="1" smtClean="0"/>
              <a:t>alte</a:t>
            </a:r>
            <a:r>
              <a:rPr lang="en-US" dirty="0" smtClean="0"/>
              <a:t> </a:t>
            </a:r>
            <a:r>
              <a:rPr lang="en-US" dirty="0" err="1" smtClean="0"/>
              <a:t>layere</a:t>
            </a:r>
            <a:r>
              <a:rPr lang="en-US" dirty="0" smtClean="0"/>
              <a:t>.</a:t>
            </a:r>
          </a:p>
          <a:p>
            <a:endParaRPr lang="en-US" dirty="0" smtClean="0"/>
          </a:p>
          <a:p>
            <a:r>
              <a:rPr lang="en-US" dirty="0" err="1" smtClean="0"/>
              <a:t>Infrastructura</a:t>
            </a:r>
            <a:r>
              <a:rPr lang="en-US" dirty="0" smtClean="0"/>
              <a:t> </a:t>
            </a:r>
            <a:r>
              <a:rPr lang="en-US" dirty="0" err="1" smtClean="0"/>
              <a:t>este</a:t>
            </a:r>
            <a:r>
              <a:rPr lang="en-US" dirty="0" smtClean="0"/>
              <a:t> </a:t>
            </a:r>
            <a:r>
              <a:rPr lang="en-US" dirty="0" err="1" smtClean="0"/>
              <a:t>reprezentat</a:t>
            </a:r>
            <a:r>
              <a:rPr lang="en-US" baseline="0" dirty="0" smtClean="0"/>
              <a:t> ca un layer </a:t>
            </a:r>
            <a:r>
              <a:rPr lang="en-US" baseline="0" dirty="0" err="1" smtClean="0"/>
              <a:t>dar</a:t>
            </a:r>
            <a:r>
              <a:rPr lang="en-US" baseline="0" dirty="0" smtClean="0"/>
              <a:t> de </a:t>
            </a:r>
            <a:r>
              <a:rPr lang="en-US" baseline="0" dirty="0" err="1" smtClean="0"/>
              <a:t>fapt</a:t>
            </a:r>
            <a:r>
              <a:rPr lang="en-US" baseline="0" dirty="0" smtClean="0"/>
              <a:t>, </a:t>
            </a:r>
            <a:r>
              <a:rPr lang="en-US" baseline="0" dirty="0" err="1" smtClean="0"/>
              <a:t>acest</a:t>
            </a:r>
            <a:r>
              <a:rPr lang="en-US" baseline="0" dirty="0" smtClean="0"/>
              <a:t> layer </a:t>
            </a:r>
            <a:r>
              <a:rPr lang="en-US" baseline="0" dirty="0" err="1" smtClean="0"/>
              <a:t>poate</a:t>
            </a:r>
            <a:r>
              <a:rPr lang="en-US" baseline="0" dirty="0" smtClean="0"/>
              <a:t> </a:t>
            </a:r>
            <a:r>
              <a:rPr lang="en-US" baseline="0" dirty="0" err="1" smtClean="0"/>
              <a:t>reprezenta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ca de ex:</a:t>
            </a:r>
          </a:p>
          <a:p>
            <a:r>
              <a:rPr lang="en-US" baseline="0" dirty="0" err="1" smtClean="0"/>
              <a:t>Persistenta</a:t>
            </a:r>
            <a:r>
              <a:rPr lang="en-US" baseline="0" dirty="0" smtClean="0"/>
              <a:t>, logging, </a:t>
            </a:r>
            <a:r>
              <a:rPr lang="en-US" baseline="0" dirty="0" err="1" smtClean="0"/>
              <a:t>validare</a:t>
            </a:r>
            <a:r>
              <a:rPr lang="en-US" baseline="0" dirty="0" smtClean="0"/>
              <a:t>, AOP, DI,…</a:t>
            </a:r>
            <a:endParaRPr lang="en-US" dirty="0" smtClean="0"/>
          </a:p>
          <a:p>
            <a:endParaRPr lang="en-US" dirty="0" smtClean="0"/>
          </a:p>
          <a:p>
            <a:r>
              <a:rPr lang="en-US" dirty="0" smtClean="0"/>
              <a:t>Application</a:t>
            </a:r>
            <a:r>
              <a:rPr lang="en-US" baseline="0" dirty="0" smtClean="0"/>
              <a:t> Layer, in </a:t>
            </a:r>
            <a:r>
              <a:rPr lang="en-US" baseline="0" dirty="0" err="1" smtClean="0"/>
              <a:t>marea</a:t>
            </a:r>
            <a:r>
              <a:rPr lang="en-US" baseline="0" dirty="0" smtClean="0"/>
              <a:t> parte </a:t>
            </a:r>
            <a:r>
              <a:rPr lang="en-US" baseline="0" dirty="0" err="1" smtClean="0"/>
              <a:t>contine</a:t>
            </a:r>
            <a:r>
              <a:rPr lang="en-US" baseline="0" dirty="0" smtClean="0"/>
              <a:t> Service-</a:t>
            </a:r>
            <a:r>
              <a:rPr lang="en-US" baseline="0" dirty="0" err="1" smtClean="0"/>
              <a:t>uri</a:t>
            </a:r>
            <a:r>
              <a:rPr lang="en-US" baseline="0" dirty="0" smtClean="0"/>
              <a:t>, care </a:t>
            </a:r>
            <a:r>
              <a:rPr lang="en-US" dirty="0" smtClean="0"/>
              <a:t> pot </a:t>
            </a:r>
            <a:r>
              <a:rPr lang="en-US" dirty="0" err="1" smtClean="0"/>
              <a:t>combina</a:t>
            </a:r>
            <a:r>
              <a:rPr lang="en-US" dirty="0" smtClean="0"/>
              <a:t> </a:t>
            </a:r>
            <a:r>
              <a:rPr lang="en-US" dirty="0" err="1" smtClean="0"/>
              <a:t>elemente</a:t>
            </a:r>
            <a:r>
              <a:rPr lang="en-US" dirty="0" smtClean="0"/>
              <a:t> de workflow, cache, </a:t>
            </a:r>
            <a:r>
              <a:rPr lang="en-US" dirty="0" err="1" smtClean="0"/>
              <a:t>infrastructura</a:t>
            </a:r>
            <a:r>
              <a:rPr lang="en-US" dirty="0" smtClean="0"/>
              <a:t> ca transaction management,</a:t>
            </a:r>
            <a:r>
              <a:rPr lang="en-US" baseline="0" dirty="0" smtClean="0"/>
              <a:t> logging,…</a:t>
            </a:r>
            <a:r>
              <a:rPr lang="en-US" baseline="0" dirty="0" err="1" smtClean="0"/>
              <a:t>ect</a:t>
            </a:r>
            <a:r>
              <a:rPr lang="en-US" baseline="0" dirty="0" smtClean="0"/>
              <a:t>..</a:t>
            </a:r>
          </a:p>
          <a:p>
            <a:r>
              <a:rPr lang="en-US" baseline="0" dirty="0" err="1" smtClean="0"/>
              <a:t>si</a:t>
            </a:r>
            <a:r>
              <a:rPr lang="en-US" baseline="0" dirty="0" smtClean="0"/>
              <a:t> a </a:t>
            </a:r>
            <a:r>
              <a:rPr lang="en-US" baseline="0" dirty="0" err="1" smtClean="0"/>
              <a:t>folosi</a:t>
            </a:r>
            <a:r>
              <a:rPr lang="en-US" baseline="0" dirty="0" smtClean="0"/>
              <a:t> </a:t>
            </a:r>
            <a:r>
              <a:rPr lang="en-US" baseline="0" dirty="0" err="1" smtClean="0"/>
              <a:t>obiecte</a:t>
            </a:r>
            <a:r>
              <a:rPr lang="en-US" baseline="0" dirty="0" smtClean="0"/>
              <a:t> domain </a:t>
            </a:r>
            <a:r>
              <a:rPr lang="en-US" baseline="0" dirty="0" err="1" smtClean="0"/>
              <a:t>pentru</a:t>
            </a:r>
            <a:r>
              <a:rPr lang="en-US" baseline="0" dirty="0" smtClean="0"/>
              <a:t> </a:t>
            </a:r>
            <a:r>
              <a:rPr lang="en-US" baseline="0" dirty="0" err="1" smtClean="0"/>
              <a:t>pentru</a:t>
            </a:r>
            <a:r>
              <a:rPr lang="en-US" baseline="0" dirty="0" smtClean="0"/>
              <a:t> a </a:t>
            </a:r>
            <a:r>
              <a:rPr lang="en-US" baseline="0" dirty="0" err="1" smtClean="0"/>
              <a:t>realiza</a:t>
            </a:r>
            <a:r>
              <a:rPr lang="en-US" baseline="0" dirty="0" smtClean="0"/>
              <a:t> </a:t>
            </a:r>
            <a:r>
              <a:rPr lang="en-US" baseline="0" dirty="0" err="1" smtClean="0"/>
              <a:t>diferite</a:t>
            </a:r>
            <a:r>
              <a:rPr lang="en-US" baseline="0" dirty="0" smtClean="0"/>
              <a:t> use case-</a:t>
            </a:r>
            <a:r>
              <a:rPr lang="en-US" baseline="0" dirty="0" err="1" smtClean="0"/>
              <a:t>uri</a:t>
            </a:r>
            <a:r>
              <a:rPr lang="en-US" baseline="0" dirty="0" smtClean="0"/>
              <a:t> a supra </a:t>
            </a:r>
            <a:r>
              <a:rPr lang="en-US" baseline="0" dirty="0" err="1" smtClean="0"/>
              <a:t>modelului</a:t>
            </a:r>
            <a:r>
              <a:rPr lang="en-US" baseline="0" dirty="0" smtClean="0"/>
              <a:t>. </a:t>
            </a:r>
          </a:p>
          <a:p>
            <a:r>
              <a:rPr lang="en-US" baseline="0" dirty="0" err="1" smtClean="0"/>
              <a:t>Inportant</a:t>
            </a:r>
            <a:r>
              <a:rPr lang="en-US" baseline="0" dirty="0" smtClean="0"/>
              <a:t> </a:t>
            </a:r>
            <a:r>
              <a:rPr lang="en-US" baseline="0" dirty="0" err="1" smtClean="0"/>
              <a:t>este</a:t>
            </a:r>
            <a:r>
              <a:rPr lang="en-US" baseline="0" dirty="0" smtClean="0"/>
              <a:t> ca </a:t>
            </a:r>
            <a:r>
              <a:rPr lang="en-US" baseline="0" dirty="0" err="1" smtClean="0"/>
              <a:t>acest</a:t>
            </a:r>
            <a:r>
              <a:rPr lang="en-US" baseline="0" dirty="0" smtClean="0"/>
              <a:t> application layer </a:t>
            </a:r>
            <a:r>
              <a:rPr lang="en-US" baseline="0" dirty="0" err="1" smtClean="0"/>
              <a:t>sa</a:t>
            </a:r>
            <a:r>
              <a:rPr lang="en-US" baseline="0" dirty="0" smtClean="0"/>
              <a:t> nu </a:t>
            </a:r>
            <a:r>
              <a:rPr lang="en-US" baseline="0" dirty="0" err="1" smtClean="0"/>
              <a:t>contina</a:t>
            </a:r>
            <a:r>
              <a:rPr lang="en-US" baseline="0" dirty="0" smtClean="0"/>
              <a:t> </a:t>
            </a:r>
            <a:r>
              <a:rPr lang="en-US" baseline="0" dirty="0" err="1" smtClean="0"/>
              <a:t>multa</a:t>
            </a:r>
            <a:r>
              <a:rPr lang="en-US" baseline="0" dirty="0" smtClean="0"/>
              <a:t> </a:t>
            </a:r>
            <a:r>
              <a:rPr lang="en-US" baseline="0" dirty="0" err="1" smtClean="0"/>
              <a:t>logica</a:t>
            </a:r>
            <a:r>
              <a:rPr lang="en-US" baseline="0" dirty="0" smtClean="0"/>
              <a:t> </a:t>
            </a:r>
            <a:r>
              <a:rPr lang="en-US" baseline="0" dirty="0" err="1" smtClean="0"/>
              <a:t>caci</a:t>
            </a:r>
            <a:r>
              <a:rPr lang="en-US" baseline="0" dirty="0" smtClean="0"/>
              <a:t> </a:t>
            </a:r>
            <a:r>
              <a:rPr lang="en-US" baseline="0" dirty="0" err="1" smtClean="0"/>
              <a:t>acest</a:t>
            </a:r>
            <a:r>
              <a:rPr lang="en-US" baseline="0" dirty="0" smtClean="0"/>
              <a:t> layer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uneste</a:t>
            </a:r>
            <a:r>
              <a:rPr lang="en-US" baseline="0" dirty="0" smtClean="0"/>
              <a:t> </a:t>
            </a:r>
            <a:r>
              <a:rPr lang="en-US" baseline="0" dirty="0" err="1" smtClean="0"/>
              <a:t>infrastructura</a:t>
            </a:r>
            <a:r>
              <a:rPr lang="en-US" baseline="0" dirty="0" smtClean="0"/>
              <a:t> </a:t>
            </a:r>
            <a:r>
              <a:rPr lang="en-US" baseline="0" dirty="0" err="1" smtClean="0"/>
              <a:t>si</a:t>
            </a:r>
            <a:r>
              <a:rPr lang="en-US" baseline="0" dirty="0" smtClean="0"/>
              <a:t> domain </a:t>
            </a:r>
            <a:r>
              <a:rPr lang="en-US" baseline="0" dirty="0" err="1" smtClean="0"/>
              <a:t>si</a:t>
            </a:r>
            <a:r>
              <a:rPr lang="en-US" baseline="0" dirty="0" smtClean="0"/>
              <a:t> </a:t>
            </a:r>
            <a:r>
              <a:rPr lang="en-US" baseline="0" dirty="0" err="1" smtClean="0"/>
              <a:t>delegeaza</a:t>
            </a:r>
            <a:r>
              <a:rPr lang="en-US" baseline="0" dirty="0" smtClean="0"/>
              <a:t> </a:t>
            </a:r>
            <a:r>
              <a:rPr lang="en-US" baseline="0" dirty="0" err="1" smtClean="0"/>
              <a:t>logica</a:t>
            </a:r>
            <a:r>
              <a:rPr lang="en-US" baseline="0" dirty="0" smtClean="0"/>
              <a:t> la </a:t>
            </a:r>
            <a:r>
              <a:rPr lang="en-US" baseline="0" dirty="0" err="1" smtClean="0"/>
              <a:t>compoenente</a:t>
            </a:r>
            <a:r>
              <a:rPr lang="en-US" baseline="0" dirty="0" smtClean="0"/>
              <a:t> respective. </a:t>
            </a:r>
            <a:endParaRPr lang="en-US" baseline="0" dirty="0" smtClean="0"/>
          </a:p>
          <a:p>
            <a:endParaRPr lang="en-US" baseline="0" dirty="0" smtClean="0"/>
          </a:p>
          <a:p>
            <a:r>
              <a:rPr lang="en-US" baseline="0" dirty="0" smtClean="0"/>
              <a:t>Presentation Layer –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prezinta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Ca </a:t>
            </a:r>
            <a:r>
              <a:rPr lang="en-US" baseline="0" dirty="0" err="1" smtClean="0"/>
              <a:t>rezultat</a:t>
            </a:r>
            <a:r>
              <a:rPr lang="en-US" baseline="0" dirty="0" smtClean="0"/>
              <a:t> a </a:t>
            </a:r>
            <a:r>
              <a:rPr lang="en-US" baseline="0" dirty="0" err="1" smtClean="0"/>
              <a:t>acestui</a:t>
            </a:r>
            <a:r>
              <a:rPr lang="en-US" baseline="0" dirty="0" smtClean="0"/>
              <a:t> mod de </a:t>
            </a:r>
            <a:r>
              <a:rPr lang="en-US" baseline="0" dirty="0" err="1" smtClean="0"/>
              <a:t>organizare</a:t>
            </a:r>
            <a:r>
              <a:rPr lang="en-US" baseline="0" dirty="0" smtClean="0"/>
              <a:t> a </a:t>
            </a:r>
            <a:r>
              <a:rPr lang="en-US" baseline="0" dirty="0" err="1" smtClean="0"/>
              <a:t>layerelor</a:t>
            </a:r>
            <a:r>
              <a:rPr lang="en-US" baseline="0" dirty="0" smtClean="0"/>
              <a:t> </a:t>
            </a:r>
            <a:r>
              <a:rPr lang="en-US" baseline="0" dirty="0" err="1" smtClean="0"/>
              <a:t>este</a:t>
            </a:r>
            <a:r>
              <a:rPr lang="en-US" baseline="0" dirty="0" smtClean="0"/>
              <a:t> ca Domain Model </a:t>
            </a:r>
            <a:r>
              <a:rPr lang="en-US" baseline="0" dirty="0" err="1" smtClean="0"/>
              <a:t>este</a:t>
            </a:r>
            <a:r>
              <a:rPr lang="en-US" baseline="0" dirty="0" smtClean="0"/>
              <a:t> ISOLAT de </a:t>
            </a:r>
            <a:r>
              <a:rPr lang="en-US" baseline="0" dirty="0" err="1" smtClean="0"/>
              <a:t>toate</a:t>
            </a:r>
            <a:r>
              <a:rPr lang="en-US" baseline="0" dirty="0" smtClean="0"/>
              <a:t> </a:t>
            </a:r>
            <a:r>
              <a:rPr lang="en-US" baseline="0" dirty="0" err="1" smtClean="0"/>
              <a:t>celalte</a:t>
            </a:r>
            <a:r>
              <a:rPr lang="en-US" baseline="0" dirty="0" smtClean="0"/>
              <a:t> </a:t>
            </a:r>
            <a:r>
              <a:rPr lang="en-US" baseline="0" dirty="0" err="1" smtClean="0"/>
              <a:t>aspecte</a:t>
            </a:r>
            <a:endParaRPr lang="en-US" baseline="0" dirty="0" smtClean="0"/>
          </a:p>
          <a:p>
            <a:r>
              <a:rPr lang="en-US" baseline="0" dirty="0" smtClean="0"/>
              <a:t>Care pot </a:t>
            </a:r>
            <a:r>
              <a:rPr lang="en-US" baseline="0" dirty="0" err="1" smtClean="0"/>
              <a:t>influenta</a:t>
            </a:r>
            <a:r>
              <a:rPr lang="en-US" baseline="0" dirty="0" smtClean="0"/>
              <a:t> domain layer-u in </a:t>
            </a:r>
            <a:r>
              <a:rPr lang="en-US" baseline="0" dirty="0" smtClean="0"/>
              <a:t>mod </a:t>
            </a:r>
            <a:r>
              <a:rPr lang="en-US" baseline="0" dirty="0" err="1" smtClean="0"/>
              <a:t>negativ</a:t>
            </a:r>
            <a:r>
              <a:rPr lang="en-US" baseline="0" dirty="0" smtClean="0"/>
              <a:t>.</a:t>
            </a:r>
          </a:p>
          <a:p>
            <a:endParaRPr lang="en-US" baseline="0" dirty="0" smtClean="0"/>
          </a:p>
          <a:p>
            <a:r>
              <a:rPr lang="en-US" dirty="0" smtClean="0"/>
              <a:t>--------------------------------------------------------------------------------------------------</a:t>
            </a:r>
          </a:p>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err="1" smtClean="0"/>
              <a:t>Dupa</a:t>
            </a:r>
            <a:r>
              <a:rPr lang="en-US" b="1" dirty="0" smtClean="0"/>
              <a:t> Martin Fowler </a:t>
            </a:r>
            <a:r>
              <a:rPr lang="en-US" b="1" dirty="0" err="1" smtClean="0"/>
              <a:t>sunt</a:t>
            </a:r>
            <a:r>
              <a:rPr lang="en-US" b="1" dirty="0" smtClean="0"/>
              <a:t> </a:t>
            </a:r>
            <a:r>
              <a:rPr lang="en-US" b="1" dirty="0" err="1" smtClean="0"/>
              <a:t>trei</a:t>
            </a:r>
            <a:r>
              <a:rPr lang="en-US" b="1" dirty="0" smtClean="0"/>
              <a:t> </a:t>
            </a:r>
            <a:r>
              <a:rPr lang="en-US" b="1" dirty="0" err="1" smtClean="0"/>
              <a:t>paterne</a:t>
            </a:r>
            <a:r>
              <a:rPr lang="en-US" b="1" dirty="0" smtClean="0"/>
              <a:t> de</a:t>
            </a:r>
            <a:r>
              <a:rPr lang="en-US" b="1" baseline="0" dirty="0" smtClean="0"/>
              <a:t> </a:t>
            </a:r>
            <a:r>
              <a:rPr lang="en-US" b="1" baseline="0" dirty="0" err="1" smtClean="0"/>
              <a:t>organizare</a:t>
            </a:r>
            <a:r>
              <a:rPr lang="en-US" b="1" baseline="0" dirty="0" smtClean="0"/>
              <a:t> a domain </a:t>
            </a:r>
            <a:r>
              <a:rPr lang="en-US" b="1" baseline="0" dirty="0" err="1" smtClean="0"/>
              <a:t>logicii</a:t>
            </a:r>
            <a:r>
              <a:rPr lang="en-US" b="1" baseline="0" dirty="0" smtClean="0"/>
              <a:t>:</a:t>
            </a:r>
          </a:p>
          <a:p>
            <a:r>
              <a:rPr lang="en-US" b="1" baseline="0" dirty="0" smtClean="0"/>
              <a:t>Transaction script – in care </a:t>
            </a:r>
            <a:r>
              <a:rPr lang="en-US" b="1" baseline="0" dirty="0" err="1" smtClean="0"/>
              <a:t>este</a:t>
            </a:r>
            <a:r>
              <a:rPr lang="en-US" b="1" baseline="0" dirty="0" smtClean="0"/>
              <a:t> </a:t>
            </a:r>
            <a:r>
              <a:rPr lang="en-US" b="1" baseline="0" dirty="0" err="1" smtClean="0"/>
              <a:t>logica</a:t>
            </a:r>
            <a:r>
              <a:rPr lang="en-US" b="1" baseline="0" dirty="0" smtClean="0"/>
              <a:t> </a:t>
            </a:r>
            <a:r>
              <a:rPr lang="en-US" b="1" baseline="0" dirty="0" err="1" smtClean="0"/>
              <a:t>este</a:t>
            </a:r>
            <a:r>
              <a:rPr lang="en-US" b="1" baseline="0" dirty="0" smtClean="0"/>
              <a:t> </a:t>
            </a:r>
            <a:r>
              <a:rPr lang="en-US" b="1" baseline="0" dirty="0" err="1" smtClean="0"/>
              <a:t>organizata</a:t>
            </a:r>
            <a:r>
              <a:rPr lang="en-US" b="1" baseline="0" dirty="0" smtClean="0"/>
              <a:t> ca un set de </a:t>
            </a:r>
            <a:r>
              <a:rPr lang="en-US" b="1" baseline="0" dirty="0" err="1" smtClean="0"/>
              <a:t>chemari</a:t>
            </a:r>
            <a:r>
              <a:rPr lang="en-US" b="1" baseline="0" dirty="0" smtClean="0"/>
              <a:t> de </a:t>
            </a:r>
            <a:r>
              <a:rPr lang="en-US" b="1" baseline="0" dirty="0" err="1" smtClean="0"/>
              <a:t>methode</a:t>
            </a:r>
            <a:r>
              <a:rPr lang="en-US" b="1" baseline="0" dirty="0" smtClean="0"/>
              <a:t>, care </a:t>
            </a:r>
            <a:r>
              <a:rPr lang="en-US" b="1" baseline="0" dirty="0" err="1" smtClean="0"/>
              <a:t>primesc</a:t>
            </a:r>
            <a:r>
              <a:rPr lang="en-US" b="1" baseline="0" dirty="0" smtClean="0"/>
              <a:t> date din UI, </a:t>
            </a:r>
            <a:r>
              <a:rPr lang="en-US" b="1" baseline="0" dirty="0" err="1" smtClean="0"/>
              <a:t>fac</a:t>
            </a:r>
            <a:r>
              <a:rPr lang="en-US" b="1" baseline="0" dirty="0" smtClean="0"/>
              <a:t> </a:t>
            </a:r>
            <a:r>
              <a:rPr lang="en-US" b="1" baseline="0" dirty="0" err="1" smtClean="0"/>
              <a:t>cerva</a:t>
            </a:r>
            <a:r>
              <a:rPr lang="en-US" b="1" baseline="0" dirty="0" smtClean="0"/>
              <a:t> </a:t>
            </a:r>
            <a:r>
              <a:rPr lang="en-US" b="1" baseline="0" dirty="0" err="1" smtClean="0"/>
              <a:t>calculari</a:t>
            </a:r>
            <a:r>
              <a:rPr lang="en-US" b="1" baseline="0" dirty="0" smtClean="0"/>
              <a:t> </a:t>
            </a:r>
            <a:r>
              <a:rPr lang="en-US" b="1" baseline="0" dirty="0" err="1" smtClean="0"/>
              <a:t>si</a:t>
            </a:r>
            <a:r>
              <a:rPr lang="en-US" b="1" baseline="0" dirty="0" smtClean="0"/>
              <a:t> </a:t>
            </a:r>
            <a:r>
              <a:rPr lang="en-US" b="1" baseline="0" dirty="0" err="1" smtClean="0"/>
              <a:t>salveaza</a:t>
            </a:r>
            <a:r>
              <a:rPr lang="en-US" b="1" baseline="0" dirty="0" smtClean="0"/>
              <a:t> in DB.</a:t>
            </a:r>
          </a:p>
          <a:p>
            <a:r>
              <a:rPr lang="en-US" b="1" baseline="0" dirty="0" smtClean="0"/>
              <a:t>Domain Model – in care </a:t>
            </a:r>
            <a:r>
              <a:rPr lang="en-US" b="1" baseline="0" dirty="0" err="1" smtClean="0"/>
              <a:t>Logica</a:t>
            </a:r>
            <a:r>
              <a:rPr lang="en-US" b="1" baseline="0" dirty="0" smtClean="0"/>
              <a:t> </a:t>
            </a:r>
            <a:r>
              <a:rPr lang="en-US" b="1" baseline="0" dirty="0" err="1" smtClean="0"/>
              <a:t>si</a:t>
            </a:r>
            <a:r>
              <a:rPr lang="en-US" b="1" baseline="0" dirty="0" smtClean="0"/>
              <a:t> </a:t>
            </a:r>
            <a:r>
              <a:rPr lang="en-US" b="1" baseline="0" dirty="0" err="1" smtClean="0"/>
              <a:t>starea</a:t>
            </a:r>
            <a:r>
              <a:rPr lang="en-US" b="1" baseline="0" dirty="0" smtClean="0"/>
              <a:t> ii in </a:t>
            </a:r>
            <a:r>
              <a:rPr lang="en-US" b="1" baseline="0" dirty="0" err="1" smtClean="0"/>
              <a:t>acelasi</a:t>
            </a:r>
            <a:r>
              <a:rPr lang="en-US" b="1" baseline="0" dirty="0" smtClean="0"/>
              <a:t> </a:t>
            </a:r>
            <a:r>
              <a:rPr lang="en-US" b="1" baseline="0" dirty="0" err="1" smtClean="0"/>
              <a:t>obiect</a:t>
            </a:r>
            <a:endParaRPr lang="en-US" b="1" baseline="0" dirty="0" smtClean="0"/>
          </a:p>
          <a:p>
            <a:r>
              <a:rPr lang="en-US" b="1" baseline="0" dirty="0" smtClean="0"/>
              <a:t>Si Table Module – care </a:t>
            </a:r>
            <a:r>
              <a:rPr lang="en-US" b="1" baseline="0" dirty="0" err="1" smtClean="0"/>
              <a:t>este</a:t>
            </a:r>
            <a:r>
              <a:rPr lang="en-US" b="1" baseline="0" dirty="0" smtClean="0"/>
              <a:t> la prima </a:t>
            </a:r>
            <a:r>
              <a:rPr lang="en-US" b="1" baseline="0" dirty="0" err="1" smtClean="0"/>
              <a:t>vedere</a:t>
            </a:r>
            <a:r>
              <a:rPr lang="en-US" b="1" baseline="0" dirty="0" smtClean="0"/>
              <a:t> </a:t>
            </a:r>
            <a:r>
              <a:rPr lang="en-US" b="1" baseline="0" dirty="0" err="1" smtClean="0"/>
              <a:t>asemanator</a:t>
            </a:r>
            <a:r>
              <a:rPr lang="en-US" b="1" baseline="0" dirty="0" smtClean="0"/>
              <a:t> cu Domain Model </a:t>
            </a:r>
            <a:r>
              <a:rPr lang="en-US" b="1" baseline="0" dirty="0" err="1" smtClean="0"/>
              <a:t>dar</a:t>
            </a:r>
            <a:r>
              <a:rPr lang="en-US" b="1" baseline="0" dirty="0" smtClean="0"/>
              <a:t> </a:t>
            </a:r>
            <a:r>
              <a:rPr lang="en-US" b="1" baseline="0" dirty="0" err="1" smtClean="0"/>
              <a:t>principala</a:t>
            </a:r>
            <a:r>
              <a:rPr lang="en-US" b="1" baseline="0" dirty="0" smtClean="0"/>
              <a:t> </a:t>
            </a:r>
            <a:r>
              <a:rPr lang="en-US" b="1" baseline="0" dirty="0" err="1" smtClean="0"/>
              <a:t>diferenta</a:t>
            </a:r>
            <a:r>
              <a:rPr lang="en-US" b="1" baseline="0" dirty="0" smtClean="0"/>
              <a:t> </a:t>
            </a:r>
            <a:r>
              <a:rPr lang="en-US" b="1" baseline="0" dirty="0" err="1" smtClean="0"/>
              <a:t>este</a:t>
            </a:r>
            <a:r>
              <a:rPr lang="en-US" b="1" baseline="0" dirty="0" smtClean="0"/>
              <a:t> ca </a:t>
            </a:r>
            <a:r>
              <a:rPr lang="en-US" b="1" baseline="0" dirty="0" err="1" smtClean="0"/>
              <a:t>daca</a:t>
            </a:r>
            <a:r>
              <a:rPr lang="en-US" b="1" baseline="0" dirty="0" smtClean="0"/>
              <a:t> o </a:t>
            </a:r>
            <a:r>
              <a:rPr lang="en-US" b="1" baseline="0" dirty="0" err="1" smtClean="0"/>
              <a:t>clasa</a:t>
            </a:r>
            <a:r>
              <a:rPr lang="en-US" b="1" baseline="0" dirty="0" smtClean="0"/>
              <a:t> din </a:t>
            </a:r>
            <a:r>
              <a:rPr lang="en-US" b="1" baseline="0" dirty="0" err="1" smtClean="0"/>
              <a:t>dupa</a:t>
            </a:r>
            <a:r>
              <a:rPr lang="en-US" b="1" baseline="0" dirty="0" smtClean="0"/>
              <a:t> Domain Model </a:t>
            </a:r>
            <a:r>
              <a:rPr lang="en-US" b="1" baseline="0" dirty="0" err="1" smtClean="0"/>
              <a:t>patern</a:t>
            </a:r>
            <a:r>
              <a:rPr lang="en-US" b="1" baseline="0" dirty="0" smtClean="0"/>
              <a:t> </a:t>
            </a:r>
            <a:r>
              <a:rPr lang="en-US" b="1" baseline="0" dirty="0" err="1" smtClean="0"/>
              <a:t>reprezinta</a:t>
            </a:r>
            <a:r>
              <a:rPr lang="en-US" b="1" baseline="0" dirty="0" smtClean="0"/>
              <a:t> un </a:t>
            </a:r>
            <a:r>
              <a:rPr lang="en-US" b="1" baseline="0" dirty="0" err="1" smtClean="0"/>
              <a:t>singur</a:t>
            </a:r>
            <a:r>
              <a:rPr lang="en-US" b="1" baseline="0" dirty="0" smtClean="0"/>
              <a:t> row din table in Table Module o </a:t>
            </a:r>
            <a:r>
              <a:rPr lang="en-US" b="1" baseline="0" dirty="0" err="1" smtClean="0"/>
              <a:t>clasa</a:t>
            </a:r>
            <a:r>
              <a:rPr lang="en-US" b="1" baseline="0" dirty="0" smtClean="0"/>
              <a:t> </a:t>
            </a:r>
            <a:r>
              <a:rPr lang="en-US" b="1" baseline="0" dirty="0" err="1" smtClean="0"/>
              <a:t>reprezinta</a:t>
            </a:r>
            <a:r>
              <a:rPr lang="en-US" b="1" baseline="0" dirty="0" smtClean="0"/>
              <a:t> </a:t>
            </a:r>
            <a:r>
              <a:rPr lang="en-US" b="1" baseline="0" dirty="0" err="1" smtClean="0"/>
              <a:t>mai</a:t>
            </a:r>
            <a:r>
              <a:rPr lang="en-US" b="1" baseline="0" dirty="0" smtClean="0"/>
              <a:t> </a:t>
            </a:r>
            <a:r>
              <a:rPr lang="en-US" b="1" baseline="0" dirty="0" err="1" smtClean="0"/>
              <a:t>multe</a:t>
            </a:r>
            <a:r>
              <a:rPr lang="en-US" b="1" baseline="0" dirty="0" smtClean="0"/>
              <a:t> </a:t>
            </a:r>
            <a:r>
              <a:rPr lang="en-US" b="1" baseline="0" dirty="0" err="1" smtClean="0"/>
              <a:t>recorduri</a:t>
            </a:r>
            <a:r>
              <a:rPr lang="en-US" b="1" baseline="0" dirty="0" smtClean="0"/>
              <a:t> din </a:t>
            </a:r>
            <a:r>
              <a:rPr lang="en-US" b="1" baseline="0" dirty="0" err="1" smtClean="0"/>
              <a:t>tabel</a:t>
            </a:r>
            <a:r>
              <a:rPr lang="en-US" b="1" baseline="0" dirty="0" smtClean="0"/>
              <a:t>.</a:t>
            </a:r>
          </a:p>
          <a:p>
            <a:endParaRPr lang="en-US" b="1" baseline="0" dirty="0" smtClean="0"/>
          </a:p>
          <a:p>
            <a:r>
              <a:rPr lang="en-US" b="1" baseline="0" dirty="0" err="1" smtClean="0"/>
              <a:t>Acum</a:t>
            </a:r>
            <a:r>
              <a:rPr lang="en-US" b="1" baseline="0" dirty="0" smtClean="0"/>
              <a:t> </a:t>
            </a:r>
            <a:r>
              <a:rPr lang="en-US" b="1" baseline="0" dirty="0" err="1" smtClean="0"/>
              <a:t>putem</a:t>
            </a:r>
            <a:r>
              <a:rPr lang="en-US" b="1" baseline="0" dirty="0" smtClean="0"/>
              <a:t> </a:t>
            </a:r>
            <a:r>
              <a:rPr lang="en-US" b="1" baseline="0" dirty="0" err="1" smtClean="0"/>
              <a:t>trage</a:t>
            </a:r>
            <a:r>
              <a:rPr lang="en-US" b="1" baseline="0" dirty="0" smtClean="0"/>
              <a:t> </a:t>
            </a:r>
            <a:r>
              <a:rPr lang="en-US" b="1" baseline="0" dirty="0" err="1" smtClean="0"/>
              <a:t>careva</a:t>
            </a:r>
            <a:r>
              <a:rPr lang="en-US" b="1" baseline="0" dirty="0" smtClean="0"/>
              <a:t> </a:t>
            </a:r>
            <a:r>
              <a:rPr lang="en-US" b="1" baseline="0" dirty="0" err="1" smtClean="0"/>
              <a:t>concluzii</a:t>
            </a:r>
            <a:r>
              <a:rPr lang="en-US" b="1" baseline="0" dirty="0" smtClean="0"/>
              <a:t> </a:t>
            </a:r>
            <a:r>
              <a:rPr lang="en-US" b="1" baseline="0" dirty="0" err="1" smtClean="0"/>
              <a:t>interesante</a:t>
            </a:r>
            <a:r>
              <a:rPr lang="en-US" b="1" baseline="0" dirty="0" smtClean="0"/>
              <a:t>,</a:t>
            </a:r>
          </a:p>
          <a:p>
            <a:r>
              <a:rPr lang="en-US" b="1" baseline="0" dirty="0" err="1" smtClean="0"/>
              <a:t>Pentru</a:t>
            </a:r>
            <a:r>
              <a:rPr lang="en-US" b="1" baseline="0" dirty="0" smtClean="0"/>
              <a:t> a </a:t>
            </a:r>
            <a:r>
              <a:rPr lang="en-US" b="1" baseline="0" dirty="0" err="1" smtClean="0"/>
              <a:t>incepe</a:t>
            </a:r>
            <a:r>
              <a:rPr lang="en-US" b="1" baseline="0" dirty="0" smtClean="0"/>
              <a:t> development cu Table Module </a:t>
            </a:r>
            <a:r>
              <a:rPr lang="en-US" b="1" baseline="0" dirty="0" err="1" smtClean="0"/>
              <a:t>sau</a:t>
            </a:r>
            <a:r>
              <a:rPr lang="en-US" b="1" baseline="0" dirty="0" smtClean="0"/>
              <a:t> Transaction scrip </a:t>
            </a:r>
            <a:r>
              <a:rPr lang="en-US" b="1" baseline="0" dirty="0" err="1" smtClean="0"/>
              <a:t>necesita</a:t>
            </a:r>
            <a:r>
              <a:rPr lang="en-US" b="1" baseline="0" dirty="0" smtClean="0"/>
              <a:t> </a:t>
            </a:r>
            <a:r>
              <a:rPr lang="en-US" b="1" baseline="0" dirty="0" err="1" smtClean="0"/>
              <a:t>relativ</a:t>
            </a:r>
            <a:r>
              <a:rPr lang="en-US" b="1" baseline="0" dirty="0" smtClean="0"/>
              <a:t> </a:t>
            </a:r>
            <a:r>
              <a:rPr lang="en-US" b="1" baseline="0" dirty="0" err="1" smtClean="0"/>
              <a:t>putin</a:t>
            </a:r>
            <a:r>
              <a:rPr lang="en-US" b="1" baseline="0" dirty="0" smtClean="0"/>
              <a:t> effort </a:t>
            </a:r>
            <a:r>
              <a:rPr lang="en-US" b="1" baseline="0" dirty="0" err="1" smtClean="0"/>
              <a:t>daca</a:t>
            </a:r>
            <a:r>
              <a:rPr lang="en-US" b="1" baseline="0" dirty="0" smtClean="0"/>
              <a:t> de </a:t>
            </a:r>
            <a:r>
              <a:rPr lang="en-US" b="1" baseline="0" dirty="0" err="1" smtClean="0"/>
              <a:t>comparat</a:t>
            </a:r>
            <a:r>
              <a:rPr lang="en-US" b="1" baseline="0" dirty="0" smtClean="0"/>
              <a:t> cu Domain Model pattern,</a:t>
            </a:r>
          </a:p>
          <a:p>
            <a:r>
              <a:rPr lang="en-US" b="1" baseline="0" dirty="0" smtClean="0"/>
              <a:t>DAR </a:t>
            </a:r>
            <a:r>
              <a:rPr lang="en-US" b="1" baseline="0" dirty="0" err="1" smtClean="0"/>
              <a:t>daca</a:t>
            </a:r>
            <a:r>
              <a:rPr lang="en-US" b="1" baseline="0" dirty="0" smtClean="0"/>
              <a:t> </a:t>
            </a:r>
            <a:r>
              <a:rPr lang="en-US" b="1" baseline="0" dirty="0" err="1" smtClean="0"/>
              <a:t>complexitatea</a:t>
            </a:r>
            <a:r>
              <a:rPr lang="en-US" b="1" baseline="0" dirty="0" smtClean="0"/>
              <a:t> </a:t>
            </a:r>
            <a:r>
              <a:rPr lang="en-US" b="1" baseline="0" dirty="0" err="1" smtClean="0"/>
              <a:t>creste</a:t>
            </a:r>
            <a:r>
              <a:rPr lang="en-US" b="1" baseline="0" dirty="0" smtClean="0"/>
              <a:t> a domain </a:t>
            </a:r>
            <a:r>
              <a:rPr lang="en-US" b="1" baseline="0" dirty="0" err="1" smtClean="0"/>
              <a:t>logicii</a:t>
            </a:r>
            <a:r>
              <a:rPr lang="en-US" b="1" baseline="0" dirty="0" smtClean="0"/>
              <a:t> care </a:t>
            </a:r>
            <a:r>
              <a:rPr lang="en-US" b="1" baseline="0" dirty="0" err="1" smtClean="0"/>
              <a:t>urmeaza</a:t>
            </a:r>
            <a:r>
              <a:rPr lang="en-US" b="1" baseline="0" dirty="0" smtClean="0"/>
              <a:t> de a </a:t>
            </a:r>
            <a:r>
              <a:rPr lang="en-US" b="1" baseline="0" dirty="0" err="1" smtClean="0"/>
              <a:t>implementa</a:t>
            </a:r>
            <a:r>
              <a:rPr lang="en-US" b="1" baseline="0" dirty="0" smtClean="0"/>
              <a:t> </a:t>
            </a:r>
            <a:r>
              <a:rPr lang="en-US" b="1" baseline="0" dirty="0" err="1" smtClean="0"/>
              <a:t>atunci</a:t>
            </a:r>
            <a:r>
              <a:rPr lang="en-US" b="1" baseline="0" dirty="0" smtClean="0"/>
              <a:t> </a:t>
            </a:r>
            <a:r>
              <a:rPr lang="en-US" b="1" baseline="0" dirty="0" err="1" smtClean="0"/>
              <a:t>efortul</a:t>
            </a:r>
            <a:r>
              <a:rPr lang="en-US" b="1" baseline="0" dirty="0" smtClean="0"/>
              <a:t> de a </a:t>
            </a:r>
            <a:r>
              <a:rPr lang="en-US" b="1" baseline="0" dirty="0" err="1" smtClean="0"/>
              <a:t>implementa</a:t>
            </a:r>
            <a:r>
              <a:rPr lang="en-US" b="1" baseline="0" dirty="0" smtClean="0"/>
              <a:t> </a:t>
            </a:r>
            <a:r>
              <a:rPr lang="en-US" b="1" baseline="0" dirty="0" err="1" smtClean="0"/>
              <a:t>creste</a:t>
            </a:r>
            <a:r>
              <a:rPr lang="en-US" b="1" baseline="0" dirty="0" smtClean="0"/>
              <a:t> exponential,</a:t>
            </a:r>
          </a:p>
          <a:p>
            <a:r>
              <a:rPr lang="en-US" b="1" baseline="0" dirty="0" err="1" smtClean="0"/>
              <a:t>Pe</a:t>
            </a:r>
            <a:r>
              <a:rPr lang="en-US" b="1" baseline="0" dirty="0" smtClean="0"/>
              <a:t> </a:t>
            </a:r>
            <a:r>
              <a:rPr lang="en-US" b="1" baseline="0" dirty="0" err="1" smtClean="0"/>
              <a:t>cind</a:t>
            </a:r>
            <a:r>
              <a:rPr lang="en-US" b="1" baseline="0" dirty="0" smtClean="0"/>
              <a:t> la domain model ii </a:t>
            </a:r>
            <a:r>
              <a:rPr lang="en-US" b="1" baseline="0" dirty="0" err="1" smtClean="0"/>
              <a:t>liniar</a:t>
            </a:r>
            <a:r>
              <a:rPr lang="en-US" b="1" baseline="0" dirty="0" smtClean="0"/>
              <a:t>.</a:t>
            </a:r>
          </a:p>
          <a:p>
            <a:r>
              <a:rPr lang="en-US" b="1" baseline="0" dirty="0" smtClean="0"/>
              <a:t> </a:t>
            </a:r>
            <a:endParaRPr lang="en-US" b="1" dirty="0" smtClean="0"/>
          </a:p>
          <a:p>
            <a:r>
              <a:rPr lang="en-US" b="1" dirty="0" smtClean="0"/>
              <a:t>----------------------------------------------------------------------------------------------------------------------------</a:t>
            </a:r>
          </a:p>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i="0" dirty="0" smtClean="0"/>
              <a:t>DDD</a:t>
            </a:r>
            <a:r>
              <a:rPr lang="en-US" b="1" i="0" baseline="0" dirty="0" smtClean="0"/>
              <a:t> se </a:t>
            </a:r>
            <a:r>
              <a:rPr lang="en-US" b="1" i="0" baseline="0" dirty="0" err="1" smtClean="0"/>
              <a:t>bazeaza</a:t>
            </a:r>
            <a:r>
              <a:rPr lang="en-US" b="1" i="0" baseline="0" dirty="0" smtClean="0"/>
              <a:t> </a:t>
            </a:r>
            <a:r>
              <a:rPr lang="en-US" b="1" i="0" baseline="0" dirty="0" err="1" smtClean="0"/>
              <a:t>pe</a:t>
            </a:r>
            <a:r>
              <a:rPr lang="en-US" b="1" i="0" baseline="0" dirty="0" smtClean="0"/>
              <a:t> </a:t>
            </a:r>
            <a:r>
              <a:rPr lang="en-US" b="1" i="0" baseline="0" dirty="0" err="1" smtClean="0"/>
              <a:t>modele</a:t>
            </a:r>
            <a:r>
              <a:rPr lang="en-US" b="1" i="0" baseline="0" dirty="0" smtClean="0"/>
              <a:t> </a:t>
            </a:r>
            <a:r>
              <a:rPr lang="en-US" b="1" i="0" baseline="0" dirty="0" err="1" smtClean="0"/>
              <a:t>si</a:t>
            </a:r>
            <a:r>
              <a:rPr lang="en-US" b="1" i="0" baseline="0" dirty="0" smtClean="0"/>
              <a:t> design </a:t>
            </a:r>
            <a:r>
              <a:rPr lang="en-US" b="1" i="0" baseline="0" dirty="0" err="1" smtClean="0"/>
              <a:t>bazat</a:t>
            </a:r>
            <a:r>
              <a:rPr lang="en-US" b="1" i="0" baseline="0" dirty="0" smtClean="0"/>
              <a:t> </a:t>
            </a:r>
            <a:r>
              <a:rPr lang="en-US" b="1" i="0" baseline="0" dirty="0" err="1" smtClean="0"/>
              <a:t>pe</a:t>
            </a:r>
            <a:r>
              <a:rPr lang="en-US" b="1" i="0" baseline="0" dirty="0" smtClean="0"/>
              <a:t> model.</a:t>
            </a:r>
          </a:p>
          <a:p>
            <a:r>
              <a:rPr lang="en-US" b="1" i="0" baseline="0" dirty="0" err="1" smtClean="0"/>
              <a:t>Deci</a:t>
            </a:r>
            <a:r>
              <a:rPr lang="en-US" b="1" i="0" baseline="0" dirty="0" smtClean="0"/>
              <a:t> </a:t>
            </a:r>
            <a:r>
              <a:rPr lang="en-US" b="1" i="0" baseline="0" dirty="0" err="1" smtClean="0"/>
              <a:t>daca</a:t>
            </a:r>
            <a:r>
              <a:rPr lang="en-US" b="1" i="0" baseline="0" dirty="0" smtClean="0"/>
              <a:t> ne </a:t>
            </a:r>
            <a:r>
              <a:rPr lang="en-US" b="1" i="0" baseline="0" dirty="0" err="1" smtClean="0"/>
              <a:t>ducem</a:t>
            </a:r>
            <a:r>
              <a:rPr lang="en-US" b="1" i="0" baseline="0" dirty="0" smtClean="0"/>
              <a:t> </a:t>
            </a:r>
            <a:r>
              <a:rPr lang="en-US" b="1" i="0" baseline="0" dirty="0" err="1" smtClean="0"/>
              <a:t>pe</a:t>
            </a:r>
            <a:r>
              <a:rPr lang="en-US" b="1" i="0" baseline="0" dirty="0" smtClean="0"/>
              <a:t> </a:t>
            </a:r>
            <a:r>
              <a:rPr lang="en-US" b="1" i="0" baseline="0" dirty="0" err="1" smtClean="0"/>
              <a:t>calea</a:t>
            </a:r>
            <a:r>
              <a:rPr lang="en-US" b="1" i="0" baseline="0" dirty="0" smtClean="0"/>
              <a:t> de model driven design </a:t>
            </a:r>
            <a:r>
              <a:rPr lang="en-US" b="1" i="0" baseline="0" dirty="0" err="1" smtClean="0"/>
              <a:t>atunci</a:t>
            </a:r>
            <a:r>
              <a:rPr lang="en-US" b="1" i="0" baseline="0" dirty="0" smtClean="0"/>
              <a:t> </a:t>
            </a:r>
            <a:r>
              <a:rPr lang="en-US" b="1" i="0" baseline="0" dirty="0" err="1" smtClean="0"/>
              <a:t>aceasta</a:t>
            </a:r>
            <a:r>
              <a:rPr lang="en-US" b="1" i="0" baseline="0" dirty="0" smtClean="0"/>
              <a:t> </a:t>
            </a:r>
            <a:r>
              <a:rPr lang="en-US" b="1" i="0" baseline="0" dirty="0" err="1" smtClean="0"/>
              <a:t>cale</a:t>
            </a:r>
            <a:r>
              <a:rPr lang="en-US" b="1" i="0" baseline="0" dirty="0" smtClean="0"/>
              <a:t> </a:t>
            </a:r>
            <a:r>
              <a:rPr lang="en-US" b="1" i="0" baseline="0" dirty="0" err="1" smtClean="0"/>
              <a:t>este</a:t>
            </a:r>
            <a:r>
              <a:rPr lang="en-US" b="1" i="0" baseline="0" dirty="0" smtClean="0"/>
              <a:t> </a:t>
            </a:r>
            <a:r>
              <a:rPr lang="en-US" b="1" i="0" baseline="0" dirty="0" err="1" smtClean="0"/>
              <a:t>incompatibili</a:t>
            </a:r>
            <a:r>
              <a:rPr lang="en-US" b="1" i="0" baseline="0" dirty="0" smtClean="0"/>
              <a:t> </a:t>
            </a:r>
            <a:r>
              <a:rPr lang="en-US" b="1" i="0" baseline="0" dirty="0" err="1" smtClean="0"/>
              <a:t>si</a:t>
            </a:r>
            <a:r>
              <a:rPr lang="en-US" b="1" i="0" baseline="0" dirty="0" smtClean="0"/>
              <a:t>  mutual </a:t>
            </a:r>
            <a:r>
              <a:rPr lang="en-US" b="1" i="0" baseline="0" dirty="0" err="1" smtClean="0"/>
              <a:t>exclusiva</a:t>
            </a:r>
            <a:endParaRPr lang="en-US" b="1" i="0" baseline="0" dirty="0" smtClean="0"/>
          </a:p>
          <a:p>
            <a:r>
              <a:rPr lang="en-US" b="1" i="0" baseline="0" dirty="0" smtClean="0"/>
              <a:t>cu </a:t>
            </a:r>
            <a:r>
              <a:rPr lang="en-US" b="1" i="0" baseline="0" dirty="0" err="1" smtClean="0"/>
              <a:t>calea</a:t>
            </a:r>
            <a:r>
              <a:rPr lang="en-US" b="1" i="0" baseline="0" dirty="0" smtClean="0"/>
              <a:t> Smart UI.  </a:t>
            </a:r>
          </a:p>
          <a:p>
            <a:r>
              <a:rPr lang="en-US" b="1" i="0" baseline="0" dirty="0" smtClean="0"/>
              <a:t>CLICK 1</a:t>
            </a:r>
          </a:p>
          <a:p>
            <a:r>
              <a:rPr lang="en-US" b="1" i="0" baseline="0" dirty="0" err="1" smtClean="0"/>
              <a:t>Unde</a:t>
            </a:r>
            <a:r>
              <a:rPr lang="en-US" b="1" i="0" baseline="0" dirty="0" smtClean="0"/>
              <a:t> </a:t>
            </a:r>
            <a:r>
              <a:rPr lang="en-US" b="1" i="0" baseline="0" dirty="0" err="1" smtClean="0"/>
              <a:t>toata</a:t>
            </a:r>
            <a:r>
              <a:rPr lang="en-US" b="1" i="0" baseline="0" dirty="0" smtClean="0"/>
              <a:t> </a:t>
            </a:r>
            <a:r>
              <a:rPr lang="en-US" b="1" i="0" baseline="0" dirty="0" err="1" smtClean="0"/>
              <a:t>logica</a:t>
            </a:r>
            <a:r>
              <a:rPr lang="en-US" b="1" i="0" baseline="0" dirty="0" smtClean="0"/>
              <a:t> </a:t>
            </a:r>
            <a:r>
              <a:rPr lang="en-US" b="1" i="0" baseline="0" dirty="0" err="1" smtClean="0"/>
              <a:t>este</a:t>
            </a:r>
            <a:r>
              <a:rPr lang="en-US" b="1" i="0" baseline="0" dirty="0" smtClean="0"/>
              <a:t> in UI.</a:t>
            </a:r>
          </a:p>
          <a:p>
            <a:endParaRPr lang="en-US" b="1" i="1" dirty="0" smtClean="0"/>
          </a:p>
          <a:p>
            <a:r>
              <a:rPr lang="en-US" b="1" i="0" dirty="0" smtClean="0"/>
              <a:t>CLICK2</a:t>
            </a:r>
          </a:p>
          <a:p>
            <a:r>
              <a:rPr lang="en-US" b="1" i="0" dirty="0" smtClean="0"/>
              <a:t>Layered Architecture</a:t>
            </a:r>
            <a:r>
              <a:rPr lang="en-US" b="1" i="0" baseline="0" dirty="0" smtClean="0"/>
              <a:t> </a:t>
            </a:r>
            <a:r>
              <a:rPr lang="en-US" b="1" i="0" baseline="0" dirty="0" err="1" smtClean="0"/>
              <a:t>dupa</a:t>
            </a:r>
            <a:r>
              <a:rPr lang="en-US" b="1" i="0" baseline="0" dirty="0" smtClean="0"/>
              <a:t> cite am </a:t>
            </a:r>
            <a:r>
              <a:rPr lang="en-US" b="1" i="0" baseline="0" dirty="0" err="1" smtClean="0"/>
              <a:t>vazut</a:t>
            </a:r>
            <a:r>
              <a:rPr lang="en-US" b="1" i="0" baseline="0" dirty="0" smtClean="0"/>
              <a:t> ne </a:t>
            </a:r>
            <a:r>
              <a:rPr lang="en-US" b="1" i="0" baseline="0" dirty="0" err="1" smtClean="0"/>
              <a:t>permite</a:t>
            </a:r>
            <a:r>
              <a:rPr lang="en-US" b="1" i="0" baseline="0" dirty="0" smtClean="0"/>
              <a:t> </a:t>
            </a:r>
            <a:r>
              <a:rPr lang="en-US" b="1" i="0" baseline="0" dirty="0" err="1" smtClean="0"/>
              <a:t>sa</a:t>
            </a:r>
            <a:r>
              <a:rPr lang="en-US" b="1" i="0" baseline="0" dirty="0" smtClean="0"/>
              <a:t> </a:t>
            </a:r>
            <a:r>
              <a:rPr lang="en-US" b="1" i="0" baseline="0" dirty="0" err="1" smtClean="0"/>
              <a:t>izolam</a:t>
            </a:r>
            <a:r>
              <a:rPr lang="en-US" b="1" i="0" baseline="0" dirty="0" smtClean="0"/>
              <a:t> domain layer de </a:t>
            </a:r>
            <a:r>
              <a:rPr lang="en-US" b="1" i="0" baseline="0" dirty="0" err="1" smtClean="0"/>
              <a:t>celelalte</a:t>
            </a:r>
            <a:r>
              <a:rPr lang="en-US" b="1" i="0" baseline="0" dirty="0" smtClean="0"/>
              <a:t> </a:t>
            </a:r>
            <a:r>
              <a:rPr lang="en-US" b="1" i="0" baseline="0" dirty="0" err="1" smtClean="0"/>
              <a:t>layere</a:t>
            </a:r>
            <a:r>
              <a:rPr lang="en-US" b="1" i="0" baseline="0" dirty="0" smtClean="0"/>
              <a:t>.</a:t>
            </a:r>
          </a:p>
          <a:p>
            <a:endParaRPr lang="en-US" b="1" i="0" dirty="0" smtClean="0"/>
          </a:p>
          <a:p>
            <a:r>
              <a:rPr lang="en-US" b="1" i="0" dirty="0" err="1" smtClean="0"/>
              <a:t>Acum</a:t>
            </a:r>
            <a:r>
              <a:rPr lang="en-US" b="1" i="0" dirty="0" smtClean="0"/>
              <a:t> Building Blocks </a:t>
            </a:r>
            <a:r>
              <a:rPr lang="en-US" b="1" i="0" dirty="0" err="1" smtClean="0"/>
              <a:t>pentru</a:t>
            </a:r>
            <a:r>
              <a:rPr lang="en-US" b="1" i="0" dirty="0" smtClean="0"/>
              <a:t> un domain model </a:t>
            </a:r>
            <a:r>
              <a:rPr lang="en-US" b="1" i="0" dirty="0" err="1" smtClean="0"/>
              <a:t>sunt</a:t>
            </a:r>
            <a:r>
              <a:rPr lang="en-US" b="1" i="0" dirty="0" smtClean="0"/>
              <a:t>:</a:t>
            </a:r>
          </a:p>
          <a:p>
            <a:r>
              <a:rPr lang="en-US" b="1" i="1" dirty="0" smtClean="0"/>
              <a:t>CLICK3</a:t>
            </a:r>
          </a:p>
          <a:p>
            <a:r>
              <a:rPr lang="en-US" b="1" i="0" dirty="0" smtClean="0"/>
              <a:t>Entity</a:t>
            </a:r>
            <a:r>
              <a:rPr lang="en-US" b="0" i="0" dirty="0" smtClean="0"/>
              <a:t>–</a:t>
            </a:r>
            <a:r>
              <a:rPr lang="en-US" b="0" i="0" dirty="0" err="1" smtClean="0"/>
              <a:t>reprezinta</a:t>
            </a:r>
            <a:r>
              <a:rPr lang="en-US" b="0" i="0" dirty="0" smtClean="0"/>
              <a:t> un </a:t>
            </a:r>
            <a:r>
              <a:rPr lang="en-US" b="0" i="0" dirty="0" err="1" smtClean="0"/>
              <a:t>obiect</a:t>
            </a:r>
            <a:r>
              <a:rPr lang="en-US" b="0" i="0" dirty="0" smtClean="0"/>
              <a:t> in domain model care are o </a:t>
            </a:r>
            <a:r>
              <a:rPr lang="en-US" b="0" i="0" dirty="0" err="1" smtClean="0"/>
              <a:t>identitate</a:t>
            </a:r>
            <a:r>
              <a:rPr lang="en-US" b="0" i="0" dirty="0" smtClean="0"/>
              <a:t>, </a:t>
            </a:r>
            <a:r>
              <a:rPr lang="en-US" b="0" i="0" dirty="0" err="1" smtClean="0"/>
              <a:t>entitatile</a:t>
            </a:r>
            <a:r>
              <a:rPr lang="en-US" b="0" i="0" dirty="0" smtClean="0"/>
              <a:t>  se </a:t>
            </a:r>
            <a:r>
              <a:rPr lang="en-US" b="0" i="0" dirty="0" err="1" smtClean="0"/>
              <a:t>definiesc</a:t>
            </a:r>
            <a:r>
              <a:rPr lang="en-US" b="0" i="0" dirty="0" smtClean="0"/>
              <a:t> </a:t>
            </a:r>
            <a:r>
              <a:rPr lang="en-US" b="0" i="0" dirty="0" err="1" smtClean="0"/>
              <a:t>dupa</a:t>
            </a:r>
            <a:r>
              <a:rPr lang="en-US" b="0" i="0" dirty="0" smtClean="0"/>
              <a:t> o </a:t>
            </a:r>
            <a:r>
              <a:rPr lang="en-US" b="0" i="0" dirty="0" err="1" smtClean="0"/>
              <a:t>identiate</a:t>
            </a:r>
            <a:r>
              <a:rPr lang="en-US" b="0" i="0" dirty="0" smtClean="0"/>
              <a:t> </a:t>
            </a:r>
            <a:r>
              <a:rPr lang="en-US" b="0" i="0" dirty="0" err="1" smtClean="0"/>
              <a:t>si</a:t>
            </a:r>
            <a:r>
              <a:rPr lang="en-US" b="0" i="0" dirty="0" smtClean="0"/>
              <a:t> </a:t>
            </a:r>
          </a:p>
          <a:p>
            <a:r>
              <a:rPr lang="en-US" b="0" i="0" dirty="0" smtClean="0"/>
              <a:t>nu</a:t>
            </a:r>
            <a:r>
              <a:rPr lang="en-US" b="0" i="0" baseline="0" dirty="0" smtClean="0"/>
              <a:t> </a:t>
            </a:r>
            <a:r>
              <a:rPr lang="en-US" b="0" i="0" baseline="0" dirty="0" err="1" smtClean="0"/>
              <a:t>attributele</a:t>
            </a:r>
            <a:r>
              <a:rPr lang="en-US" b="0" i="0" baseline="0" dirty="0" smtClean="0"/>
              <a:t> </a:t>
            </a:r>
            <a:r>
              <a:rPr lang="en-US" b="0" i="0" baseline="0" dirty="0" err="1" smtClean="0"/>
              <a:t>obiectului</a:t>
            </a:r>
            <a:r>
              <a:rPr lang="en-US" b="0" i="0" baseline="0" dirty="0" smtClean="0"/>
              <a:t>.</a:t>
            </a:r>
          </a:p>
          <a:p>
            <a:r>
              <a:rPr lang="en-US" b="0" i="0" baseline="0" dirty="0" smtClean="0"/>
              <a:t>Ex:  </a:t>
            </a:r>
            <a:r>
              <a:rPr lang="en-US" b="0" i="0" baseline="0" dirty="0" err="1" smtClean="0"/>
              <a:t>Daca</a:t>
            </a:r>
            <a:r>
              <a:rPr lang="en-US" b="0" i="0" baseline="0" dirty="0" smtClean="0"/>
              <a:t> intro </a:t>
            </a:r>
            <a:r>
              <a:rPr lang="en-US" b="0" i="0" baseline="0" dirty="0" err="1" smtClean="0"/>
              <a:t>banca</a:t>
            </a:r>
            <a:r>
              <a:rPr lang="en-US" b="0" i="0" baseline="0" dirty="0" smtClean="0"/>
              <a:t> o </a:t>
            </a:r>
            <a:r>
              <a:rPr lang="en-US" b="0" i="0" baseline="0" dirty="0" err="1" smtClean="0"/>
              <a:t>perosana</a:t>
            </a:r>
            <a:r>
              <a:rPr lang="en-US" b="0" i="0" baseline="0" dirty="0" smtClean="0"/>
              <a:t> </a:t>
            </a:r>
            <a:r>
              <a:rPr lang="en-US" b="0" i="0" baseline="0" dirty="0" err="1" smtClean="0"/>
              <a:t>ia</a:t>
            </a:r>
            <a:r>
              <a:rPr lang="en-US" b="0" i="0" baseline="0" dirty="0" smtClean="0"/>
              <a:t> un credit </a:t>
            </a:r>
            <a:r>
              <a:rPr lang="en-US" b="0" i="0" baseline="0" dirty="0" err="1" smtClean="0"/>
              <a:t>aceasta</a:t>
            </a:r>
            <a:r>
              <a:rPr lang="en-US" b="0" i="0" baseline="0" dirty="0" smtClean="0"/>
              <a:t> </a:t>
            </a:r>
            <a:r>
              <a:rPr lang="en-US" b="0" i="0" baseline="0" dirty="0" err="1" smtClean="0"/>
              <a:t>persoane</a:t>
            </a:r>
            <a:r>
              <a:rPr lang="en-US" b="0" i="0" baseline="0" dirty="0" smtClean="0"/>
              <a:t> </a:t>
            </a:r>
            <a:r>
              <a:rPr lang="en-US" b="0" i="0" baseline="0" dirty="0" err="1" smtClean="0"/>
              <a:t>i</a:t>
            </a:r>
            <a:r>
              <a:rPr lang="en-US" b="0" i="0" baseline="0" dirty="0" smtClean="0"/>
              <a:t> se </a:t>
            </a:r>
            <a:r>
              <a:rPr lang="en-US" b="0" i="0" baseline="0" dirty="0" err="1" smtClean="0"/>
              <a:t>ia</a:t>
            </a:r>
            <a:r>
              <a:rPr lang="en-US" b="0" i="0" baseline="0" dirty="0" smtClean="0"/>
              <a:t> </a:t>
            </a:r>
            <a:r>
              <a:rPr lang="en-US" b="0" i="0" baseline="0" dirty="0" err="1" smtClean="0"/>
              <a:t>numarul</a:t>
            </a:r>
            <a:r>
              <a:rPr lang="en-US" b="0" i="0" baseline="0" dirty="0" smtClean="0"/>
              <a:t> din </a:t>
            </a:r>
            <a:r>
              <a:rPr lang="en-US" b="0" i="0" baseline="0" dirty="0" err="1" smtClean="0"/>
              <a:t>pasaport</a:t>
            </a:r>
            <a:r>
              <a:rPr lang="en-US" b="0" i="0" baseline="0" dirty="0" smtClean="0"/>
              <a:t> </a:t>
            </a:r>
            <a:r>
              <a:rPr lang="en-US" b="0" i="0" baseline="0" dirty="0" err="1" smtClean="0"/>
              <a:t>si</a:t>
            </a:r>
            <a:r>
              <a:rPr lang="en-US" b="0" i="0" baseline="0" dirty="0" smtClean="0"/>
              <a:t> se </a:t>
            </a:r>
            <a:r>
              <a:rPr lang="en-US" b="0" i="0" baseline="0" dirty="0" err="1" smtClean="0"/>
              <a:t>asociaza</a:t>
            </a:r>
            <a:r>
              <a:rPr lang="en-US" b="0" i="0" baseline="0" dirty="0" smtClean="0"/>
              <a:t> la </a:t>
            </a:r>
          </a:p>
          <a:p>
            <a:r>
              <a:rPr lang="en-US" b="0" i="0" baseline="0" dirty="0" smtClean="0"/>
              <a:t>contract. </a:t>
            </a:r>
            <a:r>
              <a:rPr lang="en-US" b="0" i="0" baseline="0" dirty="0" err="1" smtClean="0"/>
              <a:t>Acest</a:t>
            </a:r>
            <a:r>
              <a:rPr lang="en-US" b="0" i="0" baseline="0" dirty="0" smtClean="0"/>
              <a:t> </a:t>
            </a:r>
            <a:r>
              <a:rPr lang="en-US" b="0" i="0" baseline="0" dirty="0" err="1" smtClean="0"/>
              <a:t>numar</a:t>
            </a:r>
            <a:r>
              <a:rPr lang="en-US" b="0" i="0" baseline="0" dirty="0" smtClean="0"/>
              <a:t> in contract </a:t>
            </a:r>
            <a:r>
              <a:rPr lang="en-US" b="0" i="0" baseline="0" dirty="0" err="1" smtClean="0"/>
              <a:t>identifica</a:t>
            </a:r>
            <a:r>
              <a:rPr lang="en-US" b="0" i="0" baseline="0" dirty="0" smtClean="0"/>
              <a:t> </a:t>
            </a:r>
            <a:r>
              <a:rPr lang="en-US" b="0" i="0" baseline="0" dirty="0" err="1" smtClean="0"/>
              <a:t>perosana</a:t>
            </a:r>
            <a:r>
              <a:rPr lang="en-US" b="0" i="0" baseline="0" dirty="0" smtClean="0"/>
              <a:t> care a </a:t>
            </a:r>
            <a:r>
              <a:rPr lang="en-US" b="0" i="0" baseline="0" dirty="0" err="1" smtClean="0"/>
              <a:t>luat</a:t>
            </a:r>
            <a:r>
              <a:rPr lang="en-US" b="0" i="0" baseline="0" dirty="0" smtClean="0"/>
              <a:t> credit. </a:t>
            </a:r>
            <a:r>
              <a:rPr lang="en-US" b="0" i="0" baseline="0" dirty="0" err="1" smtClean="0"/>
              <a:t>Noi</a:t>
            </a:r>
            <a:r>
              <a:rPr lang="en-US" b="0" i="0" baseline="0" dirty="0" smtClean="0"/>
              <a:t> nu </a:t>
            </a:r>
            <a:r>
              <a:rPr lang="en-US" b="0" i="0" baseline="0" dirty="0" err="1" smtClean="0"/>
              <a:t>putem</a:t>
            </a:r>
            <a:r>
              <a:rPr lang="en-US" b="0" i="0" baseline="0" dirty="0" smtClean="0"/>
              <a:t> face </a:t>
            </a:r>
            <a:r>
              <a:rPr lang="en-US" b="0" i="0" baseline="0" dirty="0" err="1" smtClean="0"/>
              <a:t>destinctie</a:t>
            </a:r>
            <a:r>
              <a:rPr lang="en-US" b="0" i="0" baseline="0" dirty="0" smtClean="0"/>
              <a:t> </a:t>
            </a:r>
            <a:r>
              <a:rPr lang="en-US" b="0" i="0" baseline="0" dirty="0" err="1" smtClean="0"/>
              <a:t>dupa</a:t>
            </a:r>
            <a:r>
              <a:rPr lang="en-US" b="0" i="0" baseline="0" dirty="0" smtClean="0"/>
              <a:t> </a:t>
            </a:r>
          </a:p>
          <a:p>
            <a:r>
              <a:rPr lang="en-US" b="0" i="0" baseline="0" dirty="0" err="1" smtClean="0"/>
              <a:t>alte</a:t>
            </a:r>
            <a:r>
              <a:rPr lang="en-US" b="0" i="0" baseline="0" dirty="0" smtClean="0"/>
              <a:t> </a:t>
            </a:r>
            <a:r>
              <a:rPr lang="en-US" b="0" i="0" baseline="0" dirty="0" err="1" smtClean="0"/>
              <a:t>proprietati</a:t>
            </a:r>
            <a:r>
              <a:rPr lang="en-US" b="0" i="0" baseline="0" dirty="0" smtClean="0"/>
              <a:t>,  de </a:t>
            </a:r>
            <a:r>
              <a:rPr lang="en-US" b="0" i="0" baseline="0" dirty="0" err="1" smtClean="0"/>
              <a:t>exemplu</a:t>
            </a:r>
            <a:r>
              <a:rPr lang="en-US" b="0" i="0" baseline="0" dirty="0" smtClean="0"/>
              <a:t> ca </a:t>
            </a:r>
            <a:r>
              <a:rPr lang="en-US" b="0" i="0" baseline="0" dirty="0" err="1" smtClean="0"/>
              <a:t>numele</a:t>
            </a:r>
            <a:r>
              <a:rPr lang="en-US" b="0" i="0" baseline="0" dirty="0" smtClean="0"/>
              <a:t> </a:t>
            </a:r>
            <a:r>
              <a:rPr lang="en-US" b="0" i="0" baseline="0" dirty="0" err="1" smtClean="0"/>
              <a:t>si</a:t>
            </a:r>
            <a:r>
              <a:rPr lang="en-US" b="0" i="0" baseline="0" dirty="0" smtClean="0"/>
              <a:t> </a:t>
            </a:r>
            <a:r>
              <a:rPr lang="en-US" b="0" i="0" baseline="0" dirty="0" err="1" smtClean="0"/>
              <a:t>pernumele</a:t>
            </a:r>
            <a:r>
              <a:rPr lang="en-US" b="0" i="0" baseline="0" dirty="0" smtClean="0"/>
              <a:t>, </a:t>
            </a:r>
            <a:r>
              <a:rPr lang="en-US" b="0" i="0" baseline="0" dirty="0" err="1" smtClean="0"/>
              <a:t>locul</a:t>
            </a:r>
            <a:r>
              <a:rPr lang="en-US" b="0" i="0" baseline="0" dirty="0" smtClean="0"/>
              <a:t> de </a:t>
            </a:r>
            <a:r>
              <a:rPr lang="en-US" b="0" i="0" baseline="0" dirty="0" err="1" smtClean="0"/>
              <a:t>trai</a:t>
            </a:r>
            <a:r>
              <a:rPr lang="en-US" b="0" i="0" baseline="0" dirty="0" smtClean="0"/>
              <a:t> </a:t>
            </a:r>
            <a:r>
              <a:rPr lang="en-US" b="0" i="0" baseline="0" dirty="0" err="1" smtClean="0"/>
              <a:t>deoarece</a:t>
            </a:r>
            <a:r>
              <a:rPr lang="en-US" b="0" i="0" baseline="0" dirty="0" smtClean="0"/>
              <a:t> </a:t>
            </a:r>
            <a:r>
              <a:rPr lang="en-US" b="0" i="0" baseline="0" dirty="0" err="1" smtClean="0"/>
              <a:t>ele</a:t>
            </a:r>
            <a:r>
              <a:rPr lang="en-US" b="0" i="0" baseline="0" dirty="0" smtClean="0"/>
              <a:t> pot </a:t>
            </a:r>
            <a:r>
              <a:rPr lang="en-US" b="0" i="0" baseline="0" dirty="0" err="1" smtClean="0"/>
              <a:t>fi</a:t>
            </a:r>
            <a:r>
              <a:rPr lang="en-US" b="0" i="0" baseline="0" dirty="0" smtClean="0"/>
              <a:t> </a:t>
            </a:r>
            <a:r>
              <a:rPr lang="en-US" b="0" i="0" baseline="0" dirty="0" err="1" smtClean="0"/>
              <a:t>schimbate</a:t>
            </a:r>
            <a:r>
              <a:rPr lang="en-US" b="0" i="0" baseline="0" dirty="0" smtClean="0"/>
              <a:t>.</a:t>
            </a:r>
          </a:p>
          <a:p>
            <a:endParaRPr lang="en-US" b="1" i="1" baseline="0" dirty="0" smtClean="0"/>
          </a:p>
          <a:p>
            <a:r>
              <a:rPr lang="en-US" b="1" i="0" baseline="0" dirty="0" smtClean="0"/>
              <a:t>Nu </a:t>
            </a:r>
            <a:r>
              <a:rPr lang="en-US" b="1" i="0" baseline="0" dirty="0" err="1" smtClean="0"/>
              <a:t>toate</a:t>
            </a:r>
            <a:r>
              <a:rPr lang="en-US" b="1" i="0" baseline="0" dirty="0" smtClean="0"/>
              <a:t> </a:t>
            </a:r>
            <a:r>
              <a:rPr lang="en-US" b="1" i="0" baseline="0" dirty="0" err="1" smtClean="0"/>
              <a:t>obiectele</a:t>
            </a:r>
            <a:r>
              <a:rPr lang="en-US" b="1" i="0" baseline="0" dirty="0" smtClean="0"/>
              <a:t> au un </a:t>
            </a:r>
            <a:r>
              <a:rPr lang="en-US" b="1" i="0" baseline="0" dirty="0" err="1" smtClean="0"/>
              <a:t>careva</a:t>
            </a:r>
            <a:r>
              <a:rPr lang="en-US" b="1" i="0" baseline="0" dirty="0" smtClean="0"/>
              <a:t> </a:t>
            </a:r>
            <a:r>
              <a:rPr lang="en-US" b="1" i="0" baseline="0" dirty="0" smtClean="0"/>
              <a:t>Id natural.</a:t>
            </a:r>
            <a:endParaRPr lang="en-US" b="1" i="0" baseline="0" dirty="0" smtClean="0"/>
          </a:p>
          <a:p>
            <a:r>
              <a:rPr lang="en-US" b="1" i="1" baseline="0" dirty="0" smtClean="0"/>
              <a:t>CLICK4</a:t>
            </a:r>
          </a:p>
          <a:p>
            <a:endParaRPr lang="en-US" b="1" i="1" baseline="0" dirty="0" smtClean="0"/>
          </a:p>
          <a:p>
            <a:r>
              <a:rPr lang="en-US" b="1" i="1" baseline="0" dirty="0" smtClean="0"/>
              <a:t>Value Objects – </a:t>
            </a:r>
            <a:r>
              <a:rPr lang="en-US" b="0" i="0" baseline="0" dirty="0" err="1" smtClean="0"/>
              <a:t>sunt</a:t>
            </a:r>
            <a:r>
              <a:rPr lang="en-US" b="0" i="0" baseline="0" dirty="0" smtClean="0"/>
              <a:t> </a:t>
            </a:r>
            <a:r>
              <a:rPr lang="en-US" b="0" i="0" baseline="0" dirty="0" err="1" smtClean="0"/>
              <a:t>obiecte</a:t>
            </a:r>
            <a:r>
              <a:rPr lang="en-US" b="0" i="0" baseline="0" dirty="0" smtClean="0"/>
              <a:t> in domain model care nu au o </a:t>
            </a:r>
            <a:r>
              <a:rPr lang="en-US" b="0" i="0" baseline="0" dirty="0" err="1" smtClean="0"/>
              <a:t>identiate</a:t>
            </a:r>
            <a:r>
              <a:rPr lang="en-US" b="0" i="0" baseline="0" dirty="0" smtClean="0"/>
              <a:t> </a:t>
            </a:r>
            <a:r>
              <a:rPr lang="en-US" b="0" i="0" baseline="0" dirty="0" err="1" smtClean="0"/>
              <a:t>conceptuala</a:t>
            </a:r>
            <a:r>
              <a:rPr lang="en-US" b="0" i="0" baseline="0" dirty="0" smtClean="0"/>
              <a:t>. </a:t>
            </a:r>
            <a:r>
              <a:rPr lang="en-US" b="0" i="0" baseline="0" dirty="0" err="1" smtClean="0"/>
              <a:t>Aceste</a:t>
            </a:r>
            <a:r>
              <a:rPr lang="en-US" b="0" i="0" baseline="0" dirty="0" smtClean="0"/>
              <a:t> </a:t>
            </a:r>
            <a:r>
              <a:rPr lang="en-US" b="0" i="0" baseline="0" dirty="0" err="1" smtClean="0"/>
              <a:t>obiecte</a:t>
            </a:r>
            <a:endParaRPr lang="en-US" b="0" i="0" baseline="0" dirty="0" smtClean="0"/>
          </a:p>
          <a:p>
            <a:r>
              <a:rPr lang="en-US" b="0" i="0" baseline="0" dirty="0" err="1" smtClean="0"/>
              <a:t>descriu</a:t>
            </a:r>
            <a:r>
              <a:rPr lang="en-US" b="0" i="0" baseline="0" dirty="0" smtClean="0"/>
              <a:t> </a:t>
            </a:r>
            <a:r>
              <a:rPr lang="en-US" b="0" i="0" baseline="0" dirty="0" err="1" smtClean="0"/>
              <a:t>careva</a:t>
            </a:r>
            <a:r>
              <a:rPr lang="en-US" b="0" i="0" baseline="0" dirty="0" smtClean="0"/>
              <a:t> </a:t>
            </a:r>
            <a:r>
              <a:rPr lang="en-US" b="0" i="0" baseline="0" dirty="0" err="1" smtClean="0"/>
              <a:t>caracteristici</a:t>
            </a:r>
            <a:r>
              <a:rPr lang="en-US" b="0" i="0" baseline="0" dirty="0" smtClean="0"/>
              <a:t> a </a:t>
            </a:r>
            <a:r>
              <a:rPr lang="en-US" b="0" i="0" baseline="0" dirty="0" err="1" smtClean="0"/>
              <a:t>unui</a:t>
            </a:r>
            <a:r>
              <a:rPr lang="en-US" b="0" i="0" baseline="0" dirty="0" smtClean="0"/>
              <a:t> </a:t>
            </a:r>
            <a:r>
              <a:rPr lang="en-US" b="0" i="0" baseline="0" dirty="0" err="1" smtClean="0"/>
              <a:t>substantiv</a:t>
            </a:r>
            <a:r>
              <a:rPr lang="en-US" b="0" i="0" baseline="0" dirty="0" smtClean="0"/>
              <a:t>.</a:t>
            </a:r>
          </a:p>
          <a:p>
            <a:endParaRPr lang="en-US" b="0" i="0" baseline="0" dirty="0" smtClean="0"/>
          </a:p>
          <a:p>
            <a:r>
              <a:rPr lang="en-US" b="0" i="0" baseline="0" dirty="0" smtClean="0"/>
              <a:t>Un </a:t>
            </a:r>
            <a:r>
              <a:rPr lang="en-US" b="0" i="0" baseline="0" dirty="0" err="1" smtClean="0"/>
              <a:t>exemplu</a:t>
            </a:r>
            <a:r>
              <a:rPr lang="en-US" b="0" i="0" baseline="0" dirty="0" smtClean="0"/>
              <a:t> </a:t>
            </a:r>
            <a:r>
              <a:rPr lang="en-US" b="0" i="0" baseline="0" dirty="0" err="1" smtClean="0"/>
              <a:t>este</a:t>
            </a:r>
            <a:r>
              <a:rPr lang="en-US" b="0" i="0" baseline="0" dirty="0" smtClean="0"/>
              <a:t> </a:t>
            </a:r>
            <a:r>
              <a:rPr lang="en-US" b="0" i="0" baseline="0" dirty="0" err="1" smtClean="0"/>
              <a:t>Culoarea</a:t>
            </a:r>
            <a:r>
              <a:rPr lang="en-US" b="0" i="0" baseline="0" dirty="0" smtClean="0"/>
              <a:t> care </a:t>
            </a:r>
            <a:r>
              <a:rPr lang="en-US" b="0" i="0" baseline="0" dirty="0" err="1" smtClean="0"/>
              <a:t>este</a:t>
            </a:r>
            <a:r>
              <a:rPr lang="en-US" b="0" i="0" baseline="0" dirty="0" smtClean="0"/>
              <a:t> </a:t>
            </a:r>
            <a:r>
              <a:rPr lang="en-US" b="0" i="0" baseline="0" dirty="0" err="1" smtClean="0"/>
              <a:t>defenita</a:t>
            </a:r>
            <a:r>
              <a:rPr lang="en-US" b="0" i="0" baseline="0" dirty="0" smtClean="0"/>
              <a:t> ca 3 </a:t>
            </a:r>
            <a:r>
              <a:rPr lang="en-US" b="0" i="0" baseline="0" dirty="0" err="1" smtClean="0"/>
              <a:t>proprietati</a:t>
            </a:r>
            <a:r>
              <a:rPr lang="en-US" b="0" i="0" baseline="0" dirty="0" smtClean="0"/>
              <a:t>, R G B. </a:t>
            </a:r>
          </a:p>
          <a:p>
            <a:r>
              <a:rPr lang="en-US" b="0" i="0" baseline="0" dirty="0" err="1" smtClean="0"/>
              <a:t>Deobicei</a:t>
            </a:r>
            <a:r>
              <a:rPr lang="en-US" b="0" i="0" baseline="0" dirty="0" smtClean="0"/>
              <a:t> </a:t>
            </a:r>
            <a:r>
              <a:rPr lang="en-US" b="0" i="0" baseline="0" dirty="0" err="1" smtClean="0"/>
              <a:t>aceste</a:t>
            </a:r>
            <a:r>
              <a:rPr lang="en-US" b="0" i="0" baseline="0" dirty="0" smtClean="0"/>
              <a:t> </a:t>
            </a:r>
            <a:r>
              <a:rPr lang="en-US" b="0" i="0" baseline="0" dirty="0" err="1" smtClean="0"/>
              <a:t>obiecte</a:t>
            </a:r>
            <a:r>
              <a:rPr lang="en-US" b="0" i="0" baseline="0" dirty="0" smtClean="0"/>
              <a:t> se </a:t>
            </a:r>
            <a:r>
              <a:rPr lang="en-US" b="0" i="0" baseline="0" dirty="0" err="1" smtClean="0"/>
              <a:t>realizeaza</a:t>
            </a:r>
            <a:r>
              <a:rPr lang="en-US" b="0" i="0" baseline="0" dirty="0" smtClean="0"/>
              <a:t> ca </a:t>
            </a:r>
            <a:r>
              <a:rPr lang="en-US" b="0" i="0" baseline="0" dirty="0" err="1" smtClean="0"/>
              <a:t>imutable</a:t>
            </a:r>
            <a:r>
              <a:rPr lang="en-US" b="0" i="0" baseline="0" dirty="0" smtClean="0"/>
              <a:t>,  </a:t>
            </a:r>
            <a:r>
              <a:rPr lang="en-US" b="0" i="0" baseline="0" dirty="0" err="1" smtClean="0"/>
              <a:t>adica</a:t>
            </a:r>
            <a:r>
              <a:rPr lang="en-US" b="0" i="0" baseline="0" dirty="0" smtClean="0"/>
              <a:t> R, G </a:t>
            </a:r>
            <a:r>
              <a:rPr lang="en-US" b="0" i="0" baseline="0" dirty="0" err="1" smtClean="0"/>
              <a:t>si</a:t>
            </a:r>
            <a:r>
              <a:rPr lang="en-US" b="0" i="0" baseline="0" dirty="0" smtClean="0"/>
              <a:t> B </a:t>
            </a:r>
            <a:r>
              <a:rPr lang="en-US" b="0" i="0" baseline="0" dirty="0" smtClean="0"/>
              <a:t>se transmit in </a:t>
            </a:r>
            <a:r>
              <a:rPr lang="en-US" b="0" i="0" baseline="0" dirty="0" smtClean="0"/>
              <a:t>constructor </a:t>
            </a:r>
            <a:endParaRPr lang="en-US" b="0" i="0" baseline="0" dirty="0" smtClean="0"/>
          </a:p>
          <a:p>
            <a:r>
              <a:rPr lang="en-US" b="0" i="0" baseline="0" dirty="0" err="1" smtClean="0"/>
              <a:t>Dupa</a:t>
            </a:r>
            <a:r>
              <a:rPr lang="en-US" b="0" i="0" baseline="0" dirty="0" smtClean="0"/>
              <a:t> </a:t>
            </a:r>
            <a:r>
              <a:rPr lang="en-US" b="0" i="0" baseline="0" dirty="0" err="1" smtClean="0"/>
              <a:t>ce</a:t>
            </a:r>
            <a:r>
              <a:rPr lang="en-US" b="0" i="0" baseline="0" dirty="0" smtClean="0"/>
              <a:t> </a:t>
            </a:r>
            <a:r>
              <a:rPr lang="en-US" b="0" i="0" baseline="0" dirty="0" err="1" smtClean="0"/>
              <a:t>aceste</a:t>
            </a:r>
            <a:r>
              <a:rPr lang="en-US" b="0" i="0" baseline="0" dirty="0" smtClean="0"/>
              <a:t> </a:t>
            </a:r>
            <a:r>
              <a:rPr lang="en-US" b="0" i="0" baseline="0" dirty="0" smtClean="0"/>
              <a:t>3 </a:t>
            </a:r>
            <a:r>
              <a:rPr lang="en-US" b="0" i="0" baseline="0" dirty="0" err="1" smtClean="0"/>
              <a:t>proprietati</a:t>
            </a:r>
            <a:r>
              <a:rPr lang="en-US" b="0" i="0" baseline="0" dirty="0" smtClean="0"/>
              <a:t>  au </a:t>
            </a:r>
            <a:r>
              <a:rPr lang="en-US" b="0" i="0" baseline="0" dirty="0" err="1" smtClean="0"/>
              <a:t>getteri</a:t>
            </a:r>
            <a:r>
              <a:rPr lang="en-US" b="0" i="0" baseline="0" dirty="0" smtClean="0"/>
              <a:t> </a:t>
            </a:r>
            <a:r>
              <a:rPr lang="en-US" b="0" i="0" baseline="0" dirty="0" err="1" smtClean="0"/>
              <a:t>dar</a:t>
            </a:r>
            <a:r>
              <a:rPr lang="en-US" b="0" i="0" baseline="0" dirty="0" smtClean="0"/>
              <a:t> nu au </a:t>
            </a:r>
            <a:r>
              <a:rPr lang="en-US" b="0" i="0" baseline="0" dirty="0" err="1" smtClean="0"/>
              <a:t>setteri</a:t>
            </a:r>
            <a:r>
              <a:rPr lang="en-US" b="0" i="0" baseline="0" dirty="0" smtClean="0"/>
              <a:t>… </a:t>
            </a:r>
            <a:r>
              <a:rPr lang="en-US" b="0" i="0" baseline="0" dirty="0" err="1" smtClean="0"/>
              <a:t>deoarece</a:t>
            </a:r>
            <a:r>
              <a:rPr lang="en-US" b="0" i="0" baseline="0" dirty="0" smtClean="0"/>
              <a:t> </a:t>
            </a:r>
            <a:r>
              <a:rPr lang="en-US" b="0" i="0" baseline="0" dirty="0" err="1" smtClean="0"/>
              <a:t>schimbarea</a:t>
            </a:r>
            <a:r>
              <a:rPr lang="en-US" b="0" i="0" baseline="0" dirty="0" smtClean="0"/>
              <a:t> </a:t>
            </a:r>
            <a:r>
              <a:rPr lang="en-US" b="0" i="0" baseline="0" dirty="0" err="1" smtClean="0"/>
              <a:t>unei</a:t>
            </a:r>
            <a:r>
              <a:rPr lang="en-US" b="0" i="0" baseline="0" dirty="0" smtClean="0"/>
              <a:t> </a:t>
            </a:r>
            <a:r>
              <a:rPr lang="en-US" b="0" i="0" baseline="0" dirty="0" err="1" smtClean="0"/>
              <a:t>proprietati</a:t>
            </a:r>
            <a:r>
              <a:rPr lang="en-US" b="0" i="0" baseline="0" dirty="0" smtClean="0"/>
              <a:t> duce la </a:t>
            </a:r>
            <a:r>
              <a:rPr lang="en-US" b="0" i="0" baseline="0" dirty="0" err="1" smtClean="0"/>
              <a:t>alta</a:t>
            </a:r>
            <a:r>
              <a:rPr lang="en-US" b="0" i="0" baseline="0" dirty="0" smtClean="0"/>
              <a:t> </a:t>
            </a:r>
          </a:p>
          <a:p>
            <a:r>
              <a:rPr lang="en-US" b="0" i="0" baseline="0" dirty="0" err="1" smtClean="0"/>
              <a:t>Culoare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nu </a:t>
            </a:r>
            <a:r>
              <a:rPr lang="en-US" b="0" i="0" baseline="0" dirty="0" err="1" smtClean="0"/>
              <a:t>este</a:t>
            </a:r>
            <a:r>
              <a:rPr lang="en-US" b="0" i="0" baseline="0" dirty="0" smtClean="0"/>
              <a:t> </a:t>
            </a:r>
            <a:r>
              <a:rPr lang="en-US" b="0" i="0" baseline="0" dirty="0" err="1" smtClean="0"/>
              <a:t>ce</a:t>
            </a:r>
            <a:r>
              <a:rPr lang="en-US" b="0" i="0" baseline="0" dirty="0" smtClean="0"/>
              <a:t> </a:t>
            </a:r>
            <a:r>
              <a:rPr lang="en-US" b="0" i="0" baseline="0" dirty="0" smtClean="0"/>
              <a:t>ne </a:t>
            </a:r>
            <a:r>
              <a:rPr lang="en-US" b="0" i="0" baseline="0" dirty="0" err="1" smtClean="0"/>
              <a:t>asteptam</a:t>
            </a:r>
            <a:r>
              <a:rPr lang="en-US" b="0" i="0" baseline="0" dirty="0" smtClean="0"/>
              <a:t> de la </a:t>
            </a:r>
            <a:r>
              <a:rPr lang="en-US" b="0" i="0" baseline="0" dirty="0" err="1" smtClean="0"/>
              <a:t>asa</a:t>
            </a:r>
            <a:r>
              <a:rPr lang="en-US" b="0" i="0" baseline="0" dirty="0" smtClean="0"/>
              <a:t> </a:t>
            </a:r>
            <a:r>
              <a:rPr lang="en-US" b="0" i="0" baseline="0" dirty="0" err="1" smtClean="0"/>
              <a:t>obiect</a:t>
            </a:r>
            <a:r>
              <a:rPr lang="en-US" b="0" i="0" baseline="0" dirty="0" smtClean="0"/>
              <a:t>.</a:t>
            </a:r>
            <a:endParaRPr lang="en-US" b="0" i="0" baseline="0" dirty="0" smtClean="0"/>
          </a:p>
          <a:p>
            <a:endParaRPr lang="en-US" b="1" i="1" baseline="0" dirty="0" smtClean="0"/>
          </a:p>
          <a:p>
            <a:r>
              <a:rPr lang="en-US" b="1" i="0" baseline="0" dirty="0" smtClean="0"/>
              <a:t>Mai </a:t>
            </a:r>
            <a:r>
              <a:rPr lang="en-US" b="1" i="0" baseline="0" dirty="0" err="1" smtClean="0"/>
              <a:t>mult</a:t>
            </a:r>
            <a:r>
              <a:rPr lang="en-US" b="1" i="0" baseline="0" dirty="0" smtClean="0"/>
              <a:t> ca </a:t>
            </a:r>
            <a:r>
              <a:rPr lang="en-US" b="1" i="0" baseline="0" dirty="0" err="1" smtClean="0"/>
              <a:t>atit</a:t>
            </a:r>
            <a:r>
              <a:rPr lang="en-US" b="1" i="0" baseline="0" dirty="0" smtClean="0"/>
              <a:t> un </a:t>
            </a:r>
            <a:r>
              <a:rPr lang="en-US" b="1" i="0" baseline="0" dirty="0" err="1" smtClean="0"/>
              <a:t>obiect</a:t>
            </a:r>
            <a:r>
              <a:rPr lang="en-US" b="1" i="0" baseline="0" dirty="0" smtClean="0"/>
              <a:t> </a:t>
            </a:r>
            <a:r>
              <a:rPr lang="en-US" b="1" i="0" baseline="0" dirty="0" err="1" smtClean="0"/>
              <a:t>inr</a:t>
            </a:r>
            <a:r>
              <a:rPr lang="en-US" b="1" i="0" baseline="0" dirty="0" smtClean="0"/>
              <a:t>-un </a:t>
            </a:r>
            <a:r>
              <a:rPr lang="en-US" b="1" i="0" baseline="0" dirty="0" err="1" smtClean="0"/>
              <a:t>sistem</a:t>
            </a:r>
            <a:r>
              <a:rPr lang="en-US" b="1" i="0" baseline="0" dirty="0" smtClean="0"/>
              <a:t> </a:t>
            </a:r>
            <a:r>
              <a:rPr lang="en-US" b="1" i="0" baseline="0" dirty="0" err="1" smtClean="0"/>
              <a:t>poate</a:t>
            </a:r>
            <a:r>
              <a:rPr lang="en-US" b="1" i="0" baseline="0" dirty="0" smtClean="0"/>
              <a:t> </a:t>
            </a:r>
            <a:r>
              <a:rPr lang="en-US" b="1" i="0" baseline="0" dirty="0" err="1" smtClean="0"/>
              <a:t>fi</a:t>
            </a:r>
            <a:r>
              <a:rPr lang="en-US" b="1" i="0" baseline="0" dirty="0" smtClean="0"/>
              <a:t> </a:t>
            </a:r>
            <a:r>
              <a:rPr lang="en-US" b="1" i="0" baseline="0" dirty="0" err="1" smtClean="0"/>
              <a:t>Entitate</a:t>
            </a:r>
            <a:r>
              <a:rPr lang="en-US" b="1" i="0" baseline="0" dirty="0" smtClean="0"/>
              <a:t> </a:t>
            </a:r>
            <a:r>
              <a:rPr lang="en-US" b="1" i="0" baseline="0" dirty="0" err="1" smtClean="0"/>
              <a:t>dar</a:t>
            </a:r>
            <a:r>
              <a:rPr lang="en-US" b="1" i="0" baseline="0" dirty="0" smtClean="0"/>
              <a:t> in </a:t>
            </a:r>
            <a:r>
              <a:rPr lang="en-US" b="1" i="0" baseline="0" dirty="0" err="1" smtClean="0"/>
              <a:t>alta</a:t>
            </a:r>
            <a:r>
              <a:rPr lang="en-US" b="1" i="0" baseline="0" dirty="0" smtClean="0"/>
              <a:t> Value object.</a:t>
            </a:r>
          </a:p>
          <a:p>
            <a:r>
              <a:rPr lang="en-US" b="1" i="0" baseline="0" dirty="0" smtClean="0"/>
              <a:t>Cu value objects </a:t>
            </a:r>
            <a:r>
              <a:rPr lang="en-US" b="1" i="0" baseline="0" dirty="0" err="1" smtClean="0"/>
              <a:t>este</a:t>
            </a:r>
            <a:r>
              <a:rPr lang="en-US" b="1" i="0" baseline="0" dirty="0" smtClean="0"/>
              <a:t> </a:t>
            </a:r>
            <a:r>
              <a:rPr lang="en-US" b="1" i="0" baseline="0" dirty="0" err="1" smtClean="0"/>
              <a:t>mai</a:t>
            </a:r>
            <a:r>
              <a:rPr lang="en-US" b="1" i="0" baseline="0" dirty="0" smtClean="0"/>
              <a:t> </a:t>
            </a:r>
            <a:r>
              <a:rPr lang="en-US" b="1" i="0" baseline="0" dirty="0" err="1" smtClean="0"/>
              <a:t>simplu</a:t>
            </a:r>
            <a:r>
              <a:rPr lang="en-US" b="1" i="0" baseline="0" dirty="0" smtClean="0"/>
              <a:t> de </a:t>
            </a:r>
            <a:r>
              <a:rPr lang="en-US" b="1" i="0" baseline="0" dirty="0" err="1" smtClean="0"/>
              <a:t>implementat</a:t>
            </a:r>
            <a:r>
              <a:rPr lang="en-US" b="1" i="0" baseline="0" dirty="0" smtClean="0"/>
              <a:t> </a:t>
            </a:r>
            <a:r>
              <a:rPr lang="en-US" b="1" i="0" baseline="0" dirty="0" err="1" smtClean="0"/>
              <a:t>si</a:t>
            </a:r>
            <a:r>
              <a:rPr lang="en-US" b="1" i="0" baseline="0" dirty="0" smtClean="0"/>
              <a:t> de </a:t>
            </a:r>
            <a:r>
              <a:rPr lang="en-US" b="1" i="0" baseline="0" dirty="0" err="1" smtClean="0"/>
              <a:t>mentinut</a:t>
            </a:r>
            <a:r>
              <a:rPr lang="en-US" b="1" i="0" baseline="0" dirty="0" smtClean="0"/>
              <a:t>, </a:t>
            </a:r>
            <a:r>
              <a:rPr lang="en-US" b="1" i="0" baseline="0" dirty="0" err="1" smtClean="0"/>
              <a:t>ele</a:t>
            </a:r>
            <a:r>
              <a:rPr lang="en-US" b="1" i="0" baseline="0" dirty="0" smtClean="0"/>
              <a:t> </a:t>
            </a:r>
            <a:r>
              <a:rPr lang="en-US" b="1" i="0" baseline="0" dirty="0" err="1" smtClean="0"/>
              <a:t>chiar</a:t>
            </a:r>
            <a:r>
              <a:rPr lang="en-US" b="1" i="0" baseline="0" dirty="0" smtClean="0"/>
              <a:t> pot </a:t>
            </a:r>
            <a:r>
              <a:rPr lang="en-US" b="1" i="0" baseline="0" dirty="0" err="1" smtClean="0"/>
              <a:t>ridica</a:t>
            </a:r>
            <a:r>
              <a:rPr lang="en-US" b="1" i="0" baseline="0" dirty="0" smtClean="0"/>
              <a:t> </a:t>
            </a:r>
            <a:r>
              <a:rPr lang="en-US" b="1" i="0" baseline="0" dirty="0" err="1" smtClean="0"/>
              <a:t>performanta</a:t>
            </a:r>
            <a:r>
              <a:rPr lang="en-US" b="1" i="0" baseline="0" dirty="0" smtClean="0"/>
              <a:t> </a:t>
            </a:r>
          </a:p>
          <a:p>
            <a:r>
              <a:rPr lang="en-US" b="1" i="0" baseline="0" dirty="0" err="1" smtClean="0"/>
              <a:t>sau</a:t>
            </a:r>
            <a:r>
              <a:rPr lang="en-US" b="1" i="0" baseline="0" dirty="0" smtClean="0"/>
              <a:t>  a </a:t>
            </a:r>
            <a:r>
              <a:rPr lang="en-US" b="1" i="0" baseline="0" dirty="0" err="1" smtClean="0"/>
              <a:t>micsora</a:t>
            </a:r>
            <a:r>
              <a:rPr lang="en-US" b="1" i="0" baseline="0" dirty="0" smtClean="0"/>
              <a:t> </a:t>
            </a:r>
            <a:r>
              <a:rPr lang="en-US" b="1" i="0" baseline="0" dirty="0" err="1" smtClean="0"/>
              <a:t>memoria</a:t>
            </a:r>
            <a:r>
              <a:rPr lang="en-US" b="1" i="0" baseline="0" dirty="0" smtClean="0"/>
              <a:t> </a:t>
            </a:r>
            <a:r>
              <a:rPr lang="en-US" b="1" i="0" baseline="0" dirty="0" err="1" smtClean="0"/>
              <a:t>utilizata</a:t>
            </a:r>
            <a:r>
              <a:rPr lang="en-US" b="1" i="0" baseline="0" dirty="0" smtClean="0"/>
              <a:t> in </a:t>
            </a:r>
            <a:r>
              <a:rPr lang="en-US" b="1" i="0" baseline="0" dirty="0" err="1" smtClean="0"/>
              <a:t>careva</a:t>
            </a:r>
            <a:r>
              <a:rPr lang="en-US" b="1" i="0" baseline="0" dirty="0" smtClean="0"/>
              <a:t> </a:t>
            </a:r>
            <a:r>
              <a:rPr lang="en-US" b="1" i="0" baseline="0" dirty="0" err="1" smtClean="0"/>
              <a:t>cazuri</a:t>
            </a:r>
            <a:r>
              <a:rPr lang="en-US" b="1" i="0" baseline="0" dirty="0" smtClean="0"/>
              <a:t>.</a:t>
            </a:r>
          </a:p>
          <a:p>
            <a:endParaRPr lang="en-US" b="1" i="1" dirty="0" smtClean="0"/>
          </a:p>
          <a:p>
            <a:r>
              <a:rPr lang="en-US" b="1" i="1" dirty="0" smtClean="0"/>
              <a:t>CLICK5</a:t>
            </a:r>
          </a:p>
          <a:p>
            <a:r>
              <a:rPr lang="en-US" b="1" i="1" dirty="0" smtClean="0"/>
              <a:t>Service – </a:t>
            </a:r>
            <a:r>
              <a:rPr lang="en-US" b="0" i="0" dirty="0" err="1" smtClean="0"/>
              <a:t>este</a:t>
            </a:r>
            <a:r>
              <a:rPr lang="en-US" b="0" i="0" dirty="0" smtClean="0"/>
              <a:t> o </a:t>
            </a:r>
            <a:r>
              <a:rPr lang="en-US" b="0" i="0" dirty="0" err="1" smtClean="0"/>
              <a:t>operatie</a:t>
            </a:r>
            <a:r>
              <a:rPr lang="en-US" b="0" i="0" dirty="0" smtClean="0"/>
              <a:t>  care </a:t>
            </a:r>
            <a:r>
              <a:rPr lang="en-US" b="0" i="0" dirty="0" err="1" smtClean="0"/>
              <a:t>apare</a:t>
            </a:r>
            <a:r>
              <a:rPr lang="en-US" b="0" i="0" dirty="0" smtClean="0"/>
              <a:t> in Domain  </a:t>
            </a:r>
            <a:r>
              <a:rPr lang="en-US" b="0" i="0" dirty="0" err="1" smtClean="0"/>
              <a:t>dar</a:t>
            </a:r>
            <a:r>
              <a:rPr lang="en-US" b="0" i="0" dirty="0" smtClean="0"/>
              <a:t> care nu se  </a:t>
            </a:r>
            <a:r>
              <a:rPr lang="en-US" b="0" i="0" dirty="0" err="1" smtClean="0"/>
              <a:t>incadreaza</a:t>
            </a:r>
            <a:r>
              <a:rPr lang="en-US" b="0" i="0" dirty="0" smtClean="0"/>
              <a:t> in mod normal in </a:t>
            </a:r>
            <a:r>
              <a:rPr lang="en-US" b="0" i="0" dirty="0" smtClean="0"/>
              <a:t>Entity </a:t>
            </a:r>
            <a:r>
              <a:rPr lang="en-US" b="0" i="0" dirty="0" err="1" smtClean="0"/>
              <a:t>sau</a:t>
            </a:r>
            <a:r>
              <a:rPr lang="en-US" b="0" i="0" dirty="0" smtClean="0"/>
              <a:t> Value </a:t>
            </a:r>
            <a:r>
              <a:rPr lang="en-US" b="0" i="0" dirty="0" smtClean="0"/>
              <a:t>Object.</a:t>
            </a:r>
            <a:endParaRPr lang="en-US" b="0" i="0" dirty="0" smtClean="0"/>
          </a:p>
          <a:p>
            <a:r>
              <a:rPr lang="en-US" b="0" i="0" dirty="0" smtClean="0"/>
              <a:t>Ex: Transfer de </a:t>
            </a:r>
            <a:r>
              <a:rPr lang="en-US" b="0" i="0" dirty="0" err="1" smtClean="0"/>
              <a:t>bani</a:t>
            </a:r>
            <a:r>
              <a:rPr lang="en-US" b="0" i="0" dirty="0" smtClean="0"/>
              <a:t> </a:t>
            </a:r>
            <a:r>
              <a:rPr lang="en-US" b="0" i="0" dirty="0" err="1" smtClean="0"/>
              <a:t>pe</a:t>
            </a:r>
            <a:r>
              <a:rPr lang="en-US" b="0" i="0" dirty="0" smtClean="0"/>
              <a:t> un cont </a:t>
            </a:r>
            <a:r>
              <a:rPr lang="en-US" b="0" i="0" dirty="0" err="1" smtClean="0"/>
              <a:t>pe</a:t>
            </a:r>
            <a:r>
              <a:rPr lang="en-US" b="0" i="0" baseline="0" dirty="0" smtClean="0"/>
              <a:t> </a:t>
            </a:r>
            <a:r>
              <a:rPr lang="en-US" b="0" i="0" baseline="0" dirty="0" err="1" smtClean="0"/>
              <a:t>altu</a:t>
            </a:r>
            <a:r>
              <a:rPr lang="en-US" b="0" i="0" baseline="0" dirty="0" smtClean="0"/>
              <a:t>, in </a:t>
            </a:r>
            <a:r>
              <a:rPr lang="en-US" b="0" i="0" baseline="0" dirty="0" err="1" smtClean="0"/>
              <a:t>cazul</a:t>
            </a:r>
            <a:r>
              <a:rPr lang="en-US" b="0" i="0" baseline="0" dirty="0" smtClean="0"/>
              <a:t> </a:t>
            </a:r>
            <a:r>
              <a:rPr lang="en-US" b="0" i="0" baseline="0" dirty="0" err="1" smtClean="0"/>
              <a:t>dat</a:t>
            </a:r>
            <a:r>
              <a:rPr lang="en-US" b="0" i="0" baseline="0" dirty="0" smtClean="0"/>
              <a:t> </a:t>
            </a:r>
            <a:r>
              <a:rPr lang="en-US" b="0" i="0" baseline="0" dirty="0" err="1" smtClean="0"/>
              <a:t>avem</a:t>
            </a:r>
            <a:r>
              <a:rPr lang="en-US" b="0" i="0" baseline="0" dirty="0" smtClean="0"/>
              <a:t> implicate 2  </a:t>
            </a:r>
            <a:r>
              <a:rPr lang="en-US" b="0" i="0" baseline="0" dirty="0" err="1" smtClean="0"/>
              <a:t>instante</a:t>
            </a:r>
            <a:r>
              <a:rPr lang="en-US" b="0" i="0" baseline="0" dirty="0" smtClean="0"/>
              <a:t> de </a:t>
            </a:r>
            <a:r>
              <a:rPr lang="en-US" b="0" i="0" baseline="0" dirty="0" err="1" smtClean="0"/>
              <a:t>Entitati</a:t>
            </a:r>
            <a:r>
              <a:rPr lang="en-US" b="0" i="0" baseline="0" dirty="0" smtClean="0"/>
              <a:t> care </a:t>
            </a:r>
            <a:r>
              <a:rPr lang="en-US" b="0" i="0" baseline="0" dirty="0" err="1" smtClean="0"/>
              <a:t>reprezinta</a:t>
            </a:r>
            <a:r>
              <a:rPr lang="en-US" b="0" i="0" baseline="0" dirty="0" smtClean="0"/>
              <a:t> account</a:t>
            </a:r>
            <a:r>
              <a:rPr lang="en-US" b="0" i="0" baseline="0" dirty="0" smtClean="0"/>
              <a:t>.</a:t>
            </a:r>
          </a:p>
          <a:p>
            <a:r>
              <a:rPr lang="en-US" b="0" i="0" baseline="0" dirty="0" smtClean="0"/>
              <a:t>In </a:t>
            </a:r>
            <a:r>
              <a:rPr lang="en-US" b="0" i="0" baseline="0" dirty="0" err="1" smtClean="0"/>
              <a:t>asa</a:t>
            </a:r>
            <a:r>
              <a:rPr lang="en-US" b="0" i="0" baseline="0" dirty="0" smtClean="0"/>
              <a:t> </a:t>
            </a:r>
            <a:r>
              <a:rPr lang="en-US" b="0" i="0" baseline="0" dirty="0" err="1" smtClean="0"/>
              <a:t>caz</a:t>
            </a:r>
            <a:r>
              <a:rPr lang="en-US" b="0" i="0" baseline="0" dirty="0" smtClean="0"/>
              <a:t> </a:t>
            </a:r>
            <a:r>
              <a:rPr lang="en-US" b="0" i="0" baseline="0" dirty="0" err="1" smtClean="0"/>
              <a:t>Operatia</a:t>
            </a:r>
            <a:r>
              <a:rPr lang="en-US" b="0" i="0" baseline="0" dirty="0" smtClean="0"/>
              <a:t> de transfer nu </a:t>
            </a:r>
            <a:r>
              <a:rPr lang="en-US" b="0" i="0" baseline="0" dirty="0" err="1" smtClean="0"/>
              <a:t>este</a:t>
            </a:r>
            <a:r>
              <a:rPr lang="en-US" b="0" i="0" baseline="0" dirty="0" smtClean="0"/>
              <a:t> natural </a:t>
            </a:r>
            <a:r>
              <a:rPr lang="en-US" b="0" i="0" baseline="0" dirty="0" err="1" smtClean="0"/>
              <a:t>sa</a:t>
            </a:r>
            <a:r>
              <a:rPr lang="en-US" b="0" i="0" baseline="0" dirty="0" smtClean="0"/>
              <a:t> </a:t>
            </a:r>
            <a:r>
              <a:rPr lang="en-US" b="0" i="0" baseline="0" dirty="0" err="1" smtClean="0"/>
              <a:t>apartine</a:t>
            </a:r>
            <a:r>
              <a:rPr lang="en-US" b="0" i="0" baseline="0" dirty="0" smtClean="0"/>
              <a:t> </a:t>
            </a:r>
            <a:r>
              <a:rPr lang="en-US" b="0" i="0" baseline="0" dirty="0" err="1" smtClean="0"/>
              <a:t>entitatii</a:t>
            </a:r>
            <a:r>
              <a:rPr lang="en-US" b="0" i="0" baseline="0" dirty="0" smtClean="0"/>
              <a:t> Account de </a:t>
            </a:r>
            <a:r>
              <a:rPr lang="en-US" b="0" i="0" baseline="0" dirty="0" err="1" smtClean="0"/>
              <a:t>aceea</a:t>
            </a:r>
            <a:r>
              <a:rPr lang="en-US" b="0" i="0" baseline="0" dirty="0" smtClean="0"/>
              <a:t> se </a:t>
            </a:r>
            <a:r>
              <a:rPr lang="en-US" b="0" i="0" baseline="0" dirty="0" err="1" smtClean="0"/>
              <a:t>implementaza</a:t>
            </a:r>
            <a:r>
              <a:rPr lang="en-US" b="0" i="0" baseline="0" dirty="0" smtClean="0"/>
              <a:t> ca un Service.</a:t>
            </a:r>
            <a:endParaRPr lang="en-US" b="0" i="0" baseline="0" dirty="0" smtClean="0"/>
          </a:p>
          <a:p>
            <a:endParaRPr lang="en-US" b="1" i="1" baseline="0" dirty="0" smtClean="0"/>
          </a:p>
          <a:p>
            <a:r>
              <a:rPr lang="en-US" b="1" i="1" dirty="0" smtClean="0"/>
              <a:t>CLICK6</a:t>
            </a:r>
          </a:p>
          <a:p>
            <a:r>
              <a:rPr lang="en-US" b="1" i="1" dirty="0" smtClean="0"/>
              <a:t>Module- </a:t>
            </a:r>
            <a:r>
              <a:rPr lang="en-US" b="0" i="0" dirty="0" err="1" smtClean="0"/>
              <a:t>este</a:t>
            </a:r>
            <a:r>
              <a:rPr lang="en-US" b="0" i="0" dirty="0" smtClean="0"/>
              <a:t> un element de </a:t>
            </a:r>
            <a:r>
              <a:rPr lang="en-US" b="0" i="0" dirty="0" err="1" smtClean="0"/>
              <a:t>modelare</a:t>
            </a:r>
            <a:r>
              <a:rPr lang="en-US" b="0" i="0" dirty="0" smtClean="0"/>
              <a:t> </a:t>
            </a:r>
            <a:r>
              <a:rPr lang="en-US" b="0" i="0" dirty="0" err="1" smtClean="0"/>
              <a:t>si</a:t>
            </a:r>
            <a:r>
              <a:rPr lang="en-US" b="0" i="0" dirty="0" smtClean="0"/>
              <a:t> design la </a:t>
            </a:r>
            <a:r>
              <a:rPr lang="en-US" b="0" i="0" dirty="0" err="1" smtClean="0"/>
              <a:t>nivel</a:t>
            </a:r>
            <a:r>
              <a:rPr lang="en-US" b="0" i="0" dirty="0" smtClean="0"/>
              <a:t>  </a:t>
            </a:r>
            <a:r>
              <a:rPr lang="en-US" b="0" i="0" dirty="0" err="1" smtClean="0"/>
              <a:t>inalt</a:t>
            </a:r>
            <a:r>
              <a:rPr lang="en-US" b="0" i="0" baseline="0" dirty="0" smtClean="0"/>
              <a:t> care ne </a:t>
            </a:r>
            <a:r>
              <a:rPr lang="en-US" b="0" i="0" baseline="0" dirty="0" err="1" smtClean="0"/>
              <a:t>permite</a:t>
            </a:r>
            <a:r>
              <a:rPr lang="en-US" b="0" i="0" baseline="0" dirty="0" smtClean="0"/>
              <a:t> de a </a:t>
            </a:r>
            <a:r>
              <a:rPr lang="en-US" b="0" i="0" baseline="0" dirty="0" err="1" smtClean="0"/>
              <a:t>organiza</a:t>
            </a:r>
            <a:r>
              <a:rPr lang="en-US" b="0" i="0" baseline="0" dirty="0" smtClean="0"/>
              <a:t> in </a:t>
            </a:r>
            <a:r>
              <a:rPr lang="en-US" b="0" i="0" baseline="0" dirty="0" err="1" smtClean="0"/>
              <a:t>groupe</a:t>
            </a:r>
            <a:endParaRPr lang="en-US" b="0" i="0" baseline="0" dirty="0" smtClean="0"/>
          </a:p>
          <a:p>
            <a:r>
              <a:rPr lang="en-US" b="0" i="0" baseline="0" dirty="0" smtClean="0"/>
              <a:t>de </a:t>
            </a:r>
            <a:r>
              <a:rPr lang="en-US" b="0" i="0" baseline="0" dirty="0" err="1" smtClean="0"/>
              <a:t>obiecte</a:t>
            </a:r>
            <a:r>
              <a:rPr lang="en-US" b="0" i="0" baseline="0" dirty="0" smtClean="0"/>
              <a:t> </a:t>
            </a:r>
            <a:r>
              <a:rPr lang="en-US" b="0" i="0" baseline="0" dirty="0" smtClean="0"/>
              <a:t>care au un concept </a:t>
            </a:r>
            <a:r>
              <a:rPr lang="en-US" b="0" i="0" baseline="0" dirty="0" err="1" smtClean="0"/>
              <a:t>comun</a:t>
            </a:r>
            <a:r>
              <a:rPr lang="en-US" b="0" i="0" baseline="0" dirty="0" smtClean="0"/>
              <a:t>. </a:t>
            </a:r>
            <a:r>
              <a:rPr lang="en-US" b="0" i="0" baseline="0" dirty="0" err="1" smtClean="0"/>
              <a:t>Deobicei</a:t>
            </a:r>
            <a:r>
              <a:rPr lang="en-US" b="0" i="0" baseline="0" dirty="0" smtClean="0"/>
              <a:t> </a:t>
            </a:r>
            <a:r>
              <a:rPr lang="en-US" b="0" i="0" baseline="0" dirty="0" err="1" smtClean="0"/>
              <a:t>modulele</a:t>
            </a:r>
            <a:r>
              <a:rPr lang="en-US" b="0" i="0" baseline="0" dirty="0" smtClean="0"/>
              <a:t>  is </a:t>
            </a:r>
            <a:r>
              <a:rPr lang="en-US" b="0" i="0" baseline="0" dirty="0" err="1" smtClean="0"/>
              <a:t>decuplate</a:t>
            </a:r>
            <a:r>
              <a:rPr lang="en-US" b="0" i="0" baseline="0" dirty="0" smtClean="0"/>
              <a:t>  </a:t>
            </a:r>
            <a:r>
              <a:rPr lang="en-US" b="0" i="0" baseline="0" dirty="0" err="1" smtClean="0"/>
              <a:t>sau</a:t>
            </a:r>
            <a:r>
              <a:rPr lang="en-US" b="0" i="0" baseline="0" dirty="0" smtClean="0"/>
              <a:t> au o </a:t>
            </a:r>
            <a:r>
              <a:rPr lang="en-US" b="0" i="0" baseline="0" dirty="0" err="1" smtClean="0"/>
              <a:t>cuplare</a:t>
            </a:r>
            <a:r>
              <a:rPr lang="en-US" b="0" i="0" baseline="0" dirty="0" smtClean="0"/>
              <a:t> minima </a:t>
            </a:r>
            <a:r>
              <a:rPr lang="en-US" b="0" i="0" baseline="0" dirty="0" err="1" smtClean="0"/>
              <a:t>intre</a:t>
            </a:r>
            <a:r>
              <a:rPr lang="en-US" b="0" i="0" baseline="0" dirty="0" smtClean="0"/>
              <a:t> </a:t>
            </a:r>
            <a:r>
              <a:rPr lang="en-US" b="0" i="0" baseline="0" dirty="0" err="1" smtClean="0"/>
              <a:t>ele</a:t>
            </a:r>
            <a:r>
              <a:rPr lang="en-US" b="0" i="0" baseline="0" dirty="0" smtClean="0"/>
              <a:t>.</a:t>
            </a:r>
          </a:p>
          <a:p>
            <a:r>
              <a:rPr lang="en-US" b="0" i="0" baseline="0" dirty="0" err="1" smtClean="0"/>
              <a:t>Ex:</a:t>
            </a:r>
            <a:r>
              <a:rPr lang="en-US" b="0" i="0" dirty="0" err="1" smtClean="0"/>
              <a:t>Administration</a:t>
            </a:r>
            <a:r>
              <a:rPr lang="en-US" b="0" i="0" dirty="0" smtClean="0"/>
              <a:t>, Invoicing, Reports,… </a:t>
            </a:r>
          </a:p>
          <a:p>
            <a:endParaRPr lang="en-US" b="0" i="0" baseline="0" dirty="0" smtClean="0"/>
          </a:p>
          <a:p>
            <a:r>
              <a:rPr lang="en-US" b="0" i="0" baseline="0" dirty="0" smtClean="0"/>
              <a:t>CLICK7:</a:t>
            </a:r>
          </a:p>
          <a:p>
            <a:r>
              <a:rPr lang="en-US" b="0" i="0" baseline="0" dirty="0" smtClean="0"/>
              <a:t>Aggregate – </a:t>
            </a:r>
            <a:r>
              <a:rPr lang="en-US" b="0" i="0" baseline="0" dirty="0" err="1" smtClean="0"/>
              <a:t>reprezinta</a:t>
            </a:r>
            <a:r>
              <a:rPr lang="en-US" b="0" i="0" baseline="0" dirty="0" smtClean="0"/>
              <a:t> un cluster de </a:t>
            </a:r>
            <a:r>
              <a:rPr lang="en-US" b="0" i="0" baseline="0" dirty="0" err="1" smtClean="0"/>
              <a:t>obiecte</a:t>
            </a:r>
            <a:r>
              <a:rPr lang="en-US" b="0" i="0" baseline="0" dirty="0" smtClean="0"/>
              <a:t> associate care se </a:t>
            </a:r>
            <a:r>
              <a:rPr lang="en-US" b="0" i="0" baseline="0" dirty="0" err="1" smtClean="0"/>
              <a:t>trateaza</a:t>
            </a:r>
            <a:r>
              <a:rPr lang="en-US" b="0" i="0" baseline="0" dirty="0" smtClean="0"/>
              <a:t> ca un </a:t>
            </a:r>
            <a:r>
              <a:rPr lang="en-US" b="0" i="0" baseline="0" dirty="0" err="1" smtClean="0"/>
              <a:t>totintreg</a:t>
            </a:r>
            <a:r>
              <a:rPr lang="en-US" b="0" i="0" baseline="0" dirty="0" smtClean="0"/>
              <a:t> conceptual </a:t>
            </a:r>
            <a:r>
              <a:rPr lang="en-US" b="0" i="0" baseline="0" dirty="0" err="1" smtClean="0"/>
              <a:t>si</a:t>
            </a:r>
            <a:r>
              <a:rPr lang="en-US" b="0" i="0" baseline="0" dirty="0" smtClean="0"/>
              <a:t> </a:t>
            </a:r>
            <a:r>
              <a:rPr lang="en-US" b="0" i="0" baseline="0" dirty="0" smtClean="0"/>
              <a:t>se </a:t>
            </a:r>
            <a:r>
              <a:rPr lang="en-US" b="0" i="0" baseline="0" dirty="0" err="1" smtClean="0"/>
              <a:t>controleaza</a:t>
            </a:r>
            <a:endParaRPr lang="en-US" b="0" i="0" baseline="0" dirty="0" smtClean="0"/>
          </a:p>
          <a:p>
            <a:r>
              <a:rPr lang="en-US" b="0" i="0" baseline="0" dirty="0" smtClean="0"/>
              <a:t>de un aggregate root.</a:t>
            </a:r>
          </a:p>
          <a:p>
            <a:r>
              <a:rPr lang="en-US" b="0" i="0" baseline="0" dirty="0" smtClean="0"/>
              <a:t>Este </a:t>
            </a:r>
            <a:r>
              <a:rPr lang="en-US" b="0" i="0" baseline="0" dirty="0" err="1" smtClean="0"/>
              <a:t>foarte</a:t>
            </a:r>
            <a:r>
              <a:rPr lang="en-US" b="0" i="0" baseline="0" dirty="0" smtClean="0"/>
              <a:t> </a:t>
            </a:r>
            <a:r>
              <a:rPr lang="en-US" b="0" i="0" baseline="0" dirty="0" err="1" smtClean="0"/>
              <a:t>greu</a:t>
            </a:r>
            <a:r>
              <a:rPr lang="en-US" b="0" i="0" baseline="0" dirty="0" smtClean="0"/>
              <a:t> de </a:t>
            </a:r>
            <a:r>
              <a:rPr lang="en-US" b="0" i="0" baseline="0" dirty="0" err="1" smtClean="0"/>
              <a:t>garantat</a:t>
            </a:r>
            <a:r>
              <a:rPr lang="en-US" b="0" i="0" baseline="0" dirty="0" smtClean="0"/>
              <a:t> </a:t>
            </a:r>
            <a:r>
              <a:rPr lang="en-US" b="0" i="0" baseline="0" dirty="0" err="1" smtClean="0"/>
              <a:t>consistenta</a:t>
            </a:r>
            <a:r>
              <a:rPr lang="en-US" b="0" i="0" baseline="0" dirty="0" smtClean="0"/>
              <a:t> </a:t>
            </a:r>
            <a:r>
              <a:rPr lang="en-US" b="0" i="0" baseline="0" dirty="0" err="1" smtClean="0"/>
              <a:t>schimbarilor</a:t>
            </a:r>
            <a:r>
              <a:rPr lang="en-US" b="0" i="0" baseline="0" dirty="0" smtClean="0"/>
              <a:t> a </a:t>
            </a:r>
            <a:r>
              <a:rPr lang="en-US" b="0" i="0" baseline="0" dirty="0" err="1" smtClean="0"/>
              <a:t>obiectelor</a:t>
            </a:r>
            <a:r>
              <a:rPr lang="en-US" b="0" i="0" baseline="0" dirty="0" smtClean="0"/>
              <a:t> in model cu </a:t>
            </a:r>
            <a:r>
              <a:rPr lang="en-US" b="0" i="0" baseline="0" dirty="0" err="1" smtClean="0"/>
              <a:t>asociatii</a:t>
            </a:r>
            <a:r>
              <a:rPr lang="en-US" b="0" i="0" baseline="0" dirty="0" smtClean="0"/>
              <a:t> </a:t>
            </a:r>
            <a:r>
              <a:rPr lang="en-US" b="0" i="0" baseline="0" dirty="0" err="1" smtClean="0"/>
              <a:t>complexe</a:t>
            </a:r>
            <a:r>
              <a:rPr lang="en-US" b="0" i="0" baseline="0" dirty="0" smtClean="0"/>
              <a:t> </a:t>
            </a:r>
            <a:r>
              <a:rPr lang="en-US" b="0" i="0" baseline="0" dirty="0" err="1" smtClean="0"/>
              <a:t>si</a:t>
            </a:r>
            <a:r>
              <a:rPr lang="en-US" b="0" i="0" baseline="0" dirty="0" smtClean="0"/>
              <a:t> </a:t>
            </a:r>
            <a:r>
              <a:rPr lang="en-US" b="0" i="0" baseline="0" dirty="0" err="1" smtClean="0"/>
              <a:t>neclare</a:t>
            </a:r>
            <a:r>
              <a:rPr lang="en-US" b="0" i="0" baseline="0" dirty="0" smtClean="0"/>
              <a:t>. </a:t>
            </a:r>
            <a:endParaRPr lang="en-US" b="0" i="0" baseline="0" dirty="0" smtClean="0"/>
          </a:p>
          <a:p>
            <a:r>
              <a:rPr lang="en-US" b="0" i="0" baseline="0" dirty="0" err="1" smtClean="0"/>
              <a:t>Invariantele</a:t>
            </a:r>
            <a:r>
              <a:rPr lang="en-US" b="0" i="0" baseline="0" dirty="0" smtClean="0"/>
              <a:t> </a:t>
            </a:r>
            <a:r>
              <a:rPr lang="en-US" b="0" i="0" baseline="0" dirty="0" err="1" smtClean="0"/>
              <a:t>obiectelor</a:t>
            </a:r>
            <a:r>
              <a:rPr lang="en-US" b="0" i="0" baseline="0" dirty="0" smtClean="0"/>
              <a:t> </a:t>
            </a:r>
            <a:r>
              <a:rPr lang="en-US" b="0" i="0" baseline="0" dirty="0" err="1" smtClean="0"/>
              <a:t>trebuie</a:t>
            </a:r>
            <a:r>
              <a:rPr lang="en-US" b="0" i="0" baseline="0" dirty="0" smtClean="0"/>
              <a:t> </a:t>
            </a:r>
            <a:r>
              <a:rPr lang="en-US" b="0" i="0" baseline="0" dirty="0" err="1" smtClean="0"/>
              <a:t>sa</a:t>
            </a:r>
            <a:r>
              <a:rPr lang="en-US" b="0" i="0" baseline="0" dirty="0" smtClean="0"/>
              <a:t> fie </a:t>
            </a:r>
            <a:r>
              <a:rPr lang="en-US" b="0" i="0" baseline="0" dirty="0" err="1" smtClean="0"/>
              <a:t>aplicate</a:t>
            </a:r>
            <a:r>
              <a:rPr lang="en-US" b="0" i="0" baseline="0" dirty="0" smtClean="0"/>
              <a:t> nu </a:t>
            </a:r>
            <a:r>
              <a:rPr lang="en-US" b="0" i="0" baseline="0" dirty="0" err="1" smtClean="0"/>
              <a:t>numai</a:t>
            </a:r>
            <a:r>
              <a:rPr lang="en-US" b="0" i="0" baseline="0" dirty="0" smtClean="0"/>
              <a:t> la </a:t>
            </a:r>
            <a:r>
              <a:rPr lang="en-US" b="0" i="0" baseline="0" dirty="0" err="1" smtClean="0"/>
              <a:t>obiecte</a:t>
            </a:r>
            <a:r>
              <a:rPr lang="en-US" b="0" i="0" baseline="0" dirty="0" smtClean="0"/>
              <a:t> </a:t>
            </a:r>
            <a:r>
              <a:rPr lang="en-US" b="0" i="0" baseline="0" dirty="0" err="1" smtClean="0"/>
              <a:t>distincte</a:t>
            </a:r>
            <a:r>
              <a:rPr lang="en-US" b="0" i="0" baseline="0" dirty="0" smtClean="0"/>
              <a:t> </a:t>
            </a:r>
            <a:r>
              <a:rPr lang="en-US" b="0" i="0" baseline="0" dirty="0" err="1" smtClean="0"/>
              <a:t>dar</a:t>
            </a:r>
            <a:r>
              <a:rPr lang="en-US" b="0" i="0" baseline="0" dirty="0" smtClean="0"/>
              <a:t> </a:t>
            </a:r>
            <a:r>
              <a:rPr lang="en-US" b="0" i="0" baseline="0" dirty="0" err="1" smtClean="0"/>
              <a:t>si</a:t>
            </a:r>
            <a:r>
              <a:rPr lang="en-US" b="0" i="0" baseline="0" dirty="0" smtClean="0"/>
              <a:t> la </a:t>
            </a:r>
            <a:r>
              <a:rPr lang="en-US" b="0" i="0" baseline="0" dirty="0" err="1" smtClean="0"/>
              <a:t>grupe</a:t>
            </a:r>
            <a:r>
              <a:rPr lang="en-US" b="0" i="0" baseline="0" dirty="0" smtClean="0"/>
              <a:t> de </a:t>
            </a:r>
            <a:r>
              <a:rPr lang="en-US" b="0" i="0" baseline="0" dirty="0" err="1" smtClean="0"/>
              <a:t>obiecte</a:t>
            </a:r>
            <a:endParaRPr lang="en-US" b="0" i="0" baseline="0" dirty="0" smtClean="0"/>
          </a:p>
          <a:p>
            <a:r>
              <a:rPr lang="en-US" b="0" i="0" baseline="0" dirty="0" err="1" smtClean="0"/>
              <a:t>pentru</a:t>
            </a:r>
            <a:r>
              <a:rPr lang="en-US" b="0" i="0" baseline="0" dirty="0" smtClean="0"/>
              <a:t> a </a:t>
            </a:r>
            <a:r>
              <a:rPr lang="en-US" b="0" i="0" baseline="0" dirty="0" err="1" smtClean="0"/>
              <a:t>garanta</a:t>
            </a:r>
            <a:r>
              <a:rPr lang="en-US" b="0" i="0" baseline="0" dirty="0" smtClean="0"/>
              <a:t> </a:t>
            </a:r>
            <a:r>
              <a:rPr lang="en-US" b="0" i="0" baseline="0" dirty="0" err="1" smtClean="0"/>
              <a:t>consistentsa</a:t>
            </a:r>
            <a:r>
              <a:rPr lang="en-US" b="0" i="0" baseline="0" dirty="0" smtClean="0"/>
              <a:t> </a:t>
            </a:r>
            <a:r>
              <a:rPr lang="en-US" b="0" i="0" baseline="0" dirty="0" err="1" smtClean="0"/>
              <a:t>schimbarilor</a:t>
            </a:r>
            <a:r>
              <a:rPr lang="en-US" b="0" i="0" baseline="0" dirty="0" smtClean="0"/>
              <a:t>. </a:t>
            </a:r>
            <a:r>
              <a:rPr lang="en-US" b="0" i="0" baseline="0" dirty="0" err="1" smtClean="0"/>
              <a:t>Anume</a:t>
            </a:r>
            <a:r>
              <a:rPr lang="en-US" b="0" i="0" baseline="0" dirty="0" smtClean="0"/>
              <a:t> de </a:t>
            </a:r>
            <a:r>
              <a:rPr lang="en-US" b="0" i="0" baseline="0" dirty="0" err="1" smtClean="0"/>
              <a:t>aceste</a:t>
            </a:r>
            <a:r>
              <a:rPr lang="en-US" b="0" i="0" baseline="0" dirty="0" smtClean="0"/>
              <a:t> </a:t>
            </a:r>
            <a:r>
              <a:rPr lang="en-US" b="0" i="0" baseline="0" dirty="0" err="1" smtClean="0"/>
              <a:t>probleme</a:t>
            </a:r>
            <a:r>
              <a:rPr lang="en-US" b="0" i="0" baseline="0" dirty="0" smtClean="0"/>
              <a:t> un </a:t>
            </a:r>
            <a:r>
              <a:rPr lang="en-US" b="0" i="0" baseline="0" dirty="0" err="1" smtClean="0"/>
              <a:t>agregat</a:t>
            </a:r>
            <a:r>
              <a:rPr lang="en-US" b="0" i="0" baseline="0" dirty="0" smtClean="0"/>
              <a:t> </a:t>
            </a:r>
            <a:r>
              <a:rPr lang="en-US" b="0" i="0" baseline="0" dirty="0" err="1" smtClean="0"/>
              <a:t>este</a:t>
            </a:r>
            <a:r>
              <a:rPr lang="en-US" b="0" i="0" baseline="0" dirty="0" smtClean="0"/>
              <a:t> </a:t>
            </a:r>
            <a:r>
              <a:rPr lang="en-US" b="0" i="0" baseline="0" dirty="0" err="1" smtClean="0"/>
              <a:t>responsabil</a:t>
            </a:r>
            <a:r>
              <a:rPr lang="en-US" b="0" i="0" baseline="0" dirty="0" smtClean="0"/>
              <a:t>.</a:t>
            </a:r>
          </a:p>
          <a:p>
            <a:endParaRPr lang="en-US" b="0" i="0" baseline="0" dirty="0" smtClean="0"/>
          </a:p>
          <a:p>
            <a:r>
              <a:rPr lang="en-US" b="1" i="0" baseline="0" dirty="0" smtClean="0"/>
              <a:t>Ex: </a:t>
            </a:r>
            <a:r>
              <a:rPr lang="en-US" b="1" i="0" baseline="0" dirty="0" err="1" smtClean="0"/>
              <a:t>avem</a:t>
            </a:r>
            <a:r>
              <a:rPr lang="en-US" b="1" i="0" baseline="0" dirty="0" smtClean="0"/>
              <a:t> un Order care are o </a:t>
            </a:r>
            <a:r>
              <a:rPr lang="en-US" b="1" i="0" baseline="0" dirty="0" err="1" smtClean="0"/>
              <a:t>lista</a:t>
            </a:r>
            <a:r>
              <a:rPr lang="en-US" b="1" i="0" baseline="0" dirty="0" smtClean="0"/>
              <a:t> de Order Items, order item nu </a:t>
            </a:r>
            <a:r>
              <a:rPr lang="en-US" b="1" i="0" baseline="0" dirty="0" err="1" smtClean="0"/>
              <a:t>prea</a:t>
            </a:r>
            <a:r>
              <a:rPr lang="en-US" b="1" i="0" baseline="0" dirty="0" smtClean="0"/>
              <a:t> are </a:t>
            </a:r>
            <a:r>
              <a:rPr lang="en-US" b="1" i="0" baseline="0" dirty="0" err="1" smtClean="0"/>
              <a:t>sens</a:t>
            </a:r>
            <a:r>
              <a:rPr lang="en-US" b="1" i="0" baseline="0" dirty="0" smtClean="0"/>
              <a:t> </a:t>
            </a:r>
            <a:r>
              <a:rPr lang="en-US" b="1" i="0" baseline="0" dirty="0" err="1" smtClean="0"/>
              <a:t>fara</a:t>
            </a:r>
            <a:r>
              <a:rPr lang="en-US" b="1" i="0" baseline="0" dirty="0" smtClean="0"/>
              <a:t> Order, de </a:t>
            </a:r>
            <a:r>
              <a:rPr lang="en-US" b="1" i="0" baseline="0" dirty="0" err="1" smtClean="0"/>
              <a:t>aceea</a:t>
            </a:r>
            <a:r>
              <a:rPr lang="en-US" b="1" i="0" baseline="0" dirty="0" smtClean="0"/>
              <a:t> order </a:t>
            </a:r>
            <a:r>
              <a:rPr lang="en-US" b="1" i="0" baseline="0" dirty="0" err="1" smtClean="0"/>
              <a:t>este</a:t>
            </a:r>
            <a:endParaRPr lang="en-US" b="1" i="0" baseline="0" dirty="0" smtClean="0"/>
          </a:p>
          <a:p>
            <a:r>
              <a:rPr lang="en-US" b="1" i="0" baseline="0" dirty="0" smtClean="0"/>
              <a:t>un aggregate root, care are </a:t>
            </a:r>
            <a:r>
              <a:rPr lang="en-US" b="1" i="0" baseline="0" dirty="0" err="1" smtClean="0"/>
              <a:t>mai</a:t>
            </a:r>
            <a:r>
              <a:rPr lang="en-US" b="1" i="0" baseline="0" dirty="0" smtClean="0"/>
              <a:t> </a:t>
            </a:r>
            <a:r>
              <a:rPr lang="en-US" b="1" i="0" baseline="0" dirty="0" err="1" smtClean="0"/>
              <a:t>multe</a:t>
            </a:r>
            <a:r>
              <a:rPr lang="en-US" b="1" i="0" baseline="0" dirty="0" smtClean="0"/>
              <a:t> order items. </a:t>
            </a:r>
            <a:r>
              <a:rPr lang="en-US" b="1" i="0" baseline="0" dirty="0" err="1" smtClean="0"/>
              <a:t>Acum</a:t>
            </a:r>
            <a:r>
              <a:rPr lang="en-US" b="1" i="0" baseline="0" dirty="0" smtClean="0"/>
              <a:t>,.. un Order </a:t>
            </a:r>
            <a:r>
              <a:rPr lang="en-US" b="1" i="0" baseline="0" dirty="0" err="1" smtClean="0"/>
              <a:t>poate</a:t>
            </a:r>
            <a:r>
              <a:rPr lang="en-US" b="1" i="0" baseline="0" dirty="0" smtClean="0"/>
              <a:t> </a:t>
            </a:r>
            <a:r>
              <a:rPr lang="en-US" b="1" i="0" baseline="0" dirty="0" err="1" smtClean="0"/>
              <a:t>ave</a:t>
            </a:r>
            <a:r>
              <a:rPr lang="en-US" b="1" i="0" baseline="0" dirty="0" smtClean="0"/>
              <a:t> un set de </a:t>
            </a:r>
            <a:r>
              <a:rPr lang="en-US" b="1" i="0" baseline="0" dirty="0" err="1" smtClean="0"/>
              <a:t>invariate</a:t>
            </a:r>
            <a:r>
              <a:rPr lang="en-US" b="1" i="0" baseline="0" dirty="0" smtClean="0"/>
              <a:t>, </a:t>
            </a:r>
          </a:p>
          <a:p>
            <a:r>
              <a:rPr lang="en-US" b="1" i="0" baseline="0" dirty="0" smtClean="0"/>
              <a:t>ca de </a:t>
            </a:r>
            <a:r>
              <a:rPr lang="en-US" b="1" i="0" baseline="0" dirty="0" err="1" smtClean="0"/>
              <a:t>exmplu</a:t>
            </a:r>
            <a:r>
              <a:rPr lang="en-US" b="1" i="0" baseline="0" dirty="0" smtClean="0"/>
              <a:t>: ca </a:t>
            </a:r>
            <a:r>
              <a:rPr lang="en-US" b="1" i="0" baseline="0" dirty="0" err="1" smtClean="0"/>
              <a:t>oderu</a:t>
            </a:r>
            <a:r>
              <a:rPr lang="en-US" b="1" i="0" baseline="0" dirty="0" smtClean="0"/>
              <a:t> </a:t>
            </a:r>
            <a:r>
              <a:rPr lang="en-US" b="1" i="0" baseline="0" dirty="0" err="1" smtClean="0"/>
              <a:t>numaidecit</a:t>
            </a:r>
            <a:r>
              <a:rPr lang="en-US" b="1" i="0" baseline="0" dirty="0" smtClean="0"/>
              <a:t> </a:t>
            </a:r>
            <a:r>
              <a:rPr lang="en-US" b="1" i="0" baseline="0" dirty="0" err="1" smtClean="0"/>
              <a:t>trebuie</a:t>
            </a:r>
            <a:r>
              <a:rPr lang="en-US" b="1" i="0" baseline="0" dirty="0" smtClean="0"/>
              <a:t> </a:t>
            </a:r>
            <a:r>
              <a:rPr lang="en-US" b="1" i="0" baseline="0" dirty="0" err="1" smtClean="0"/>
              <a:t>sa</a:t>
            </a:r>
            <a:r>
              <a:rPr lang="en-US" b="1" i="0" baseline="0" dirty="0" smtClean="0"/>
              <a:t> </a:t>
            </a:r>
            <a:r>
              <a:rPr lang="en-US" b="1" i="0" baseline="0" dirty="0" err="1" smtClean="0"/>
              <a:t>aiba</a:t>
            </a:r>
            <a:r>
              <a:rPr lang="en-US" b="1" i="0" baseline="0" dirty="0" smtClean="0"/>
              <a:t> </a:t>
            </a:r>
            <a:r>
              <a:rPr lang="en-US" b="1" i="0" baseline="0" dirty="0" err="1" smtClean="0"/>
              <a:t>cel</a:t>
            </a:r>
            <a:r>
              <a:rPr lang="en-US" b="1" i="0" baseline="0" dirty="0" smtClean="0"/>
              <a:t> </a:t>
            </a:r>
            <a:r>
              <a:rPr lang="en-US" b="1" i="0" baseline="0" dirty="0" err="1" smtClean="0"/>
              <a:t>putin</a:t>
            </a:r>
            <a:r>
              <a:rPr lang="en-US" b="1" i="0" baseline="0" dirty="0" smtClean="0"/>
              <a:t> un Order Item </a:t>
            </a:r>
            <a:r>
              <a:rPr lang="en-US" b="1" i="0" baseline="0" dirty="0" err="1" smtClean="0"/>
              <a:t>sau</a:t>
            </a:r>
            <a:r>
              <a:rPr lang="en-US" b="1" i="0" baseline="0" dirty="0" smtClean="0"/>
              <a:t> </a:t>
            </a:r>
            <a:r>
              <a:rPr lang="en-US" b="1" i="0" baseline="0" dirty="0" err="1" smtClean="0"/>
              <a:t>suma</a:t>
            </a:r>
            <a:r>
              <a:rPr lang="en-US" b="1" i="0" baseline="0" dirty="0" smtClean="0"/>
              <a:t> order item-</a:t>
            </a:r>
            <a:r>
              <a:rPr lang="en-US" b="1" i="0" baseline="0" dirty="0" err="1" smtClean="0"/>
              <a:t>urilor</a:t>
            </a:r>
            <a:endParaRPr lang="en-US" b="1" i="0" baseline="0" dirty="0" smtClean="0"/>
          </a:p>
          <a:p>
            <a:r>
              <a:rPr lang="en-US" b="1" i="0" baseline="0" dirty="0" smtClean="0"/>
              <a:t>nu </a:t>
            </a:r>
            <a:r>
              <a:rPr lang="en-US" b="1" i="0" baseline="0" dirty="0" err="1" smtClean="0"/>
              <a:t>poate</a:t>
            </a:r>
            <a:r>
              <a:rPr lang="en-US" b="1" i="0" baseline="0" dirty="0" smtClean="0"/>
              <a:t> </a:t>
            </a:r>
            <a:r>
              <a:rPr lang="en-US" b="1" i="0" baseline="0" dirty="0" err="1" smtClean="0"/>
              <a:t>depasi</a:t>
            </a:r>
            <a:r>
              <a:rPr lang="en-US" b="1" i="0" baseline="0" dirty="0" smtClean="0"/>
              <a:t> 1000$.. De </a:t>
            </a:r>
            <a:r>
              <a:rPr lang="en-US" b="1" i="0" baseline="0" dirty="0" err="1" smtClean="0"/>
              <a:t>toate</a:t>
            </a:r>
            <a:r>
              <a:rPr lang="en-US" b="1" i="0" baseline="0" dirty="0" smtClean="0"/>
              <a:t> </a:t>
            </a:r>
            <a:r>
              <a:rPr lang="en-US" b="1" i="0" baseline="0" dirty="0" err="1" smtClean="0"/>
              <a:t>aceste</a:t>
            </a:r>
            <a:r>
              <a:rPr lang="en-US" b="1" i="0" baseline="0" dirty="0" smtClean="0"/>
              <a:t> </a:t>
            </a:r>
            <a:r>
              <a:rPr lang="en-US" b="1" i="0" baseline="0" dirty="0" err="1" smtClean="0"/>
              <a:t>invariante</a:t>
            </a:r>
            <a:r>
              <a:rPr lang="en-US" b="1" i="0" baseline="0" dirty="0" smtClean="0"/>
              <a:t> </a:t>
            </a:r>
            <a:r>
              <a:rPr lang="en-US" b="1" i="0" baseline="0" dirty="0" err="1" smtClean="0"/>
              <a:t>si</a:t>
            </a:r>
            <a:r>
              <a:rPr lang="en-US" b="1" i="0" baseline="0" dirty="0" smtClean="0"/>
              <a:t> </a:t>
            </a:r>
            <a:r>
              <a:rPr lang="en-US" b="1" i="0" baseline="0" dirty="0" err="1" smtClean="0"/>
              <a:t>inconsistente</a:t>
            </a:r>
            <a:r>
              <a:rPr lang="en-US" b="1" i="0" baseline="0" dirty="0" smtClean="0"/>
              <a:t> </a:t>
            </a:r>
            <a:r>
              <a:rPr lang="en-US" b="1" i="0" baseline="0" dirty="0" err="1" smtClean="0"/>
              <a:t>este</a:t>
            </a:r>
            <a:r>
              <a:rPr lang="en-US" b="1" i="0" baseline="0" dirty="0" smtClean="0"/>
              <a:t> </a:t>
            </a:r>
            <a:r>
              <a:rPr lang="en-US" b="1" i="0" baseline="0" dirty="0" err="1" smtClean="0"/>
              <a:t>responsabili</a:t>
            </a:r>
            <a:r>
              <a:rPr lang="en-US" b="1" i="0" baseline="0" dirty="0" smtClean="0"/>
              <a:t> </a:t>
            </a:r>
            <a:r>
              <a:rPr lang="en-US" b="1" i="0" baseline="0" dirty="0" err="1" smtClean="0"/>
              <a:t>obiectul</a:t>
            </a:r>
            <a:r>
              <a:rPr lang="en-US" b="1" i="0" baseline="0" dirty="0" smtClean="0"/>
              <a:t> Order, </a:t>
            </a:r>
          </a:p>
          <a:p>
            <a:r>
              <a:rPr lang="en-US" b="1" i="0" baseline="0" dirty="0" smtClean="0"/>
              <a:t>care cum </a:t>
            </a:r>
            <a:r>
              <a:rPr lang="en-US" b="1" i="0" baseline="0" dirty="0" err="1" smtClean="0"/>
              <a:t>si</a:t>
            </a:r>
            <a:r>
              <a:rPr lang="en-US" b="1" i="0" baseline="0" dirty="0" smtClean="0"/>
              <a:t> am </a:t>
            </a:r>
            <a:r>
              <a:rPr lang="en-US" b="1" i="0" baseline="0" dirty="0" err="1" smtClean="0"/>
              <a:t>spus</a:t>
            </a:r>
            <a:r>
              <a:rPr lang="en-US" b="1" i="0" baseline="0" dirty="0" smtClean="0"/>
              <a:t> </a:t>
            </a:r>
            <a:r>
              <a:rPr lang="en-US" b="1" i="0" baseline="0" dirty="0" err="1" smtClean="0"/>
              <a:t>este</a:t>
            </a:r>
            <a:r>
              <a:rPr lang="en-US" b="1" i="0" baseline="0" dirty="0" smtClean="0"/>
              <a:t> aggregate root.</a:t>
            </a:r>
          </a:p>
          <a:p>
            <a:endParaRPr lang="en-US" b="0" i="0" baseline="0" dirty="0" smtClean="0"/>
          </a:p>
          <a:p>
            <a:pPr defTabSz="966612">
              <a:defRPr/>
            </a:pPr>
            <a:r>
              <a:rPr lang="en-US" b="0" i="0" baseline="0" dirty="0" smtClean="0"/>
              <a:t>CLICK8:</a:t>
            </a:r>
          </a:p>
          <a:p>
            <a:r>
              <a:rPr lang="en-US" b="0" i="0" baseline="0" dirty="0" smtClean="0"/>
              <a:t>Factories-  </a:t>
            </a:r>
            <a:r>
              <a:rPr lang="en-US" b="0" i="0" baseline="0" dirty="0" err="1" smtClean="0"/>
              <a:t>Cind</a:t>
            </a:r>
            <a:r>
              <a:rPr lang="en-US" b="0" i="0" baseline="0" dirty="0" smtClean="0"/>
              <a:t> </a:t>
            </a:r>
            <a:r>
              <a:rPr lang="en-US" b="0" i="0" baseline="0" dirty="0" err="1" smtClean="0"/>
              <a:t>crearea</a:t>
            </a:r>
            <a:r>
              <a:rPr lang="en-US" b="0" i="0" baseline="0" dirty="0" smtClean="0"/>
              <a:t> </a:t>
            </a:r>
            <a:r>
              <a:rPr lang="en-US" b="0" i="0" baseline="0" dirty="0" err="1" smtClean="0"/>
              <a:t>unui</a:t>
            </a:r>
            <a:r>
              <a:rPr lang="en-US" b="0" i="0" baseline="0" dirty="0" smtClean="0"/>
              <a:t> </a:t>
            </a:r>
            <a:r>
              <a:rPr lang="en-US" b="0" i="0" baseline="0" dirty="0" err="1" smtClean="0"/>
              <a:t>obiect</a:t>
            </a:r>
            <a:r>
              <a:rPr lang="en-US" b="0" i="0" baseline="0" dirty="0" smtClean="0"/>
              <a:t> din domain model </a:t>
            </a:r>
            <a:r>
              <a:rPr lang="en-US" b="0" i="0" baseline="0" dirty="0" err="1" smtClean="0"/>
              <a:t>sau</a:t>
            </a:r>
            <a:r>
              <a:rPr lang="en-US" b="0" i="0" baseline="0" dirty="0" smtClean="0"/>
              <a:t> </a:t>
            </a:r>
            <a:r>
              <a:rPr lang="en-US" b="0" i="0" baseline="0" dirty="0" err="1" smtClean="0"/>
              <a:t>unui</a:t>
            </a:r>
            <a:r>
              <a:rPr lang="en-US" b="0" i="0" baseline="0" dirty="0" smtClean="0"/>
              <a:t> aggregate </a:t>
            </a:r>
            <a:r>
              <a:rPr lang="en-US" b="0" i="0" baseline="0" dirty="0" err="1" smtClean="0"/>
              <a:t>intreg</a:t>
            </a:r>
            <a:r>
              <a:rPr lang="en-US" b="0" i="0" baseline="0" dirty="0" smtClean="0"/>
              <a:t> </a:t>
            </a:r>
            <a:r>
              <a:rPr lang="en-US" b="0" i="0" baseline="0" dirty="0" err="1" smtClean="0"/>
              <a:t>devine</a:t>
            </a:r>
            <a:r>
              <a:rPr lang="en-US" b="0" i="0" baseline="0" dirty="0" smtClean="0"/>
              <a:t> </a:t>
            </a:r>
            <a:r>
              <a:rPr lang="en-US" b="0" i="0" baseline="0" dirty="0" err="1" smtClean="0"/>
              <a:t>complicat</a:t>
            </a:r>
            <a:r>
              <a:rPr lang="en-US" b="0" i="0" baseline="0" dirty="0" smtClean="0"/>
              <a:t> </a:t>
            </a:r>
            <a:r>
              <a:rPr lang="en-US" b="0" i="0" baseline="0" dirty="0" err="1" smtClean="0"/>
              <a:t>sau</a:t>
            </a:r>
            <a:r>
              <a:rPr lang="en-US" b="0" i="0" baseline="0" dirty="0" smtClean="0"/>
              <a:t> </a:t>
            </a:r>
            <a:r>
              <a:rPr lang="en-US" b="0" i="0" baseline="0" dirty="0" err="1" smtClean="0"/>
              <a:t>expune</a:t>
            </a:r>
            <a:endParaRPr lang="en-US" b="0" i="0" baseline="0" dirty="0" smtClean="0"/>
          </a:p>
          <a:p>
            <a:r>
              <a:rPr lang="en-US" b="0" i="0" baseline="0" dirty="0" err="1" smtClean="0"/>
              <a:t>prea</a:t>
            </a:r>
            <a:r>
              <a:rPr lang="en-US" b="0" i="0" baseline="0" dirty="0" smtClean="0"/>
              <a:t> </a:t>
            </a:r>
            <a:r>
              <a:rPr lang="en-US" b="0" i="0" baseline="0" dirty="0" err="1" smtClean="0"/>
              <a:t>multe</a:t>
            </a:r>
            <a:r>
              <a:rPr lang="en-US" b="0" i="0" baseline="0" dirty="0" smtClean="0"/>
              <a:t> </a:t>
            </a:r>
            <a:r>
              <a:rPr lang="en-US" b="0" i="0" baseline="0" dirty="0" err="1" smtClean="0"/>
              <a:t>detalii</a:t>
            </a:r>
            <a:r>
              <a:rPr lang="en-US" b="0" i="0" baseline="0" dirty="0" smtClean="0"/>
              <a:t> </a:t>
            </a:r>
            <a:r>
              <a:rPr lang="en-US" b="0" i="0" baseline="0" dirty="0" err="1" smtClean="0"/>
              <a:t>despre</a:t>
            </a:r>
            <a:r>
              <a:rPr lang="en-US" b="0" i="0" baseline="0" dirty="0" smtClean="0"/>
              <a:t> </a:t>
            </a:r>
            <a:r>
              <a:rPr lang="en-US" b="0" i="0" baseline="0" dirty="0" err="1" smtClean="0"/>
              <a:t>structura</a:t>
            </a:r>
            <a:r>
              <a:rPr lang="en-US" b="0" i="0" baseline="0" dirty="0" smtClean="0"/>
              <a:t> </a:t>
            </a:r>
            <a:r>
              <a:rPr lang="en-US" b="0" i="0" baseline="0" dirty="0" err="1" smtClean="0"/>
              <a:t>interna</a:t>
            </a:r>
            <a:r>
              <a:rPr lang="en-US" b="0" i="0" baseline="0" dirty="0" smtClean="0"/>
              <a:t>, Factories permit de a </a:t>
            </a:r>
            <a:r>
              <a:rPr lang="en-US" b="0" i="0" baseline="0" dirty="0" err="1" smtClean="0"/>
              <a:t>incapsula</a:t>
            </a:r>
            <a:r>
              <a:rPr lang="en-US" b="0" i="0" baseline="0" dirty="0" smtClean="0"/>
              <a:t>.</a:t>
            </a:r>
          </a:p>
          <a:p>
            <a:endParaRPr lang="en-US" b="0" i="0" baseline="0" dirty="0" smtClean="0"/>
          </a:p>
          <a:p>
            <a:r>
              <a:rPr lang="en-US" b="0" i="0" baseline="0" dirty="0" smtClean="0"/>
              <a:t>Cu Factory </a:t>
            </a:r>
            <a:r>
              <a:rPr lang="en-US" b="0" i="0" baseline="0" dirty="0" err="1" smtClean="0"/>
              <a:t>cred</a:t>
            </a:r>
            <a:r>
              <a:rPr lang="en-US" b="0" i="0" baseline="0" dirty="0" smtClean="0"/>
              <a:t> ca </a:t>
            </a:r>
            <a:r>
              <a:rPr lang="en-US" b="0" i="0" baseline="0" dirty="0" err="1" smtClean="0"/>
              <a:t>este</a:t>
            </a:r>
            <a:r>
              <a:rPr lang="en-US" b="0" i="0" baseline="0" dirty="0" smtClean="0"/>
              <a:t> </a:t>
            </a:r>
            <a:r>
              <a:rPr lang="en-US" b="0" i="0" baseline="0" dirty="0" err="1" smtClean="0"/>
              <a:t>clar</a:t>
            </a:r>
            <a:r>
              <a:rPr lang="en-US" b="0" i="0" baseline="0" dirty="0" smtClean="0"/>
              <a:t> </a:t>
            </a:r>
            <a:r>
              <a:rPr lang="en-US" b="0" i="0" baseline="0" dirty="0" err="1" smtClean="0"/>
              <a:t>si</a:t>
            </a:r>
            <a:r>
              <a:rPr lang="en-US" b="0" i="0" baseline="0" dirty="0" smtClean="0"/>
              <a:t> </a:t>
            </a:r>
            <a:r>
              <a:rPr lang="en-US" b="0" i="0" baseline="0" dirty="0" err="1" smtClean="0"/>
              <a:t>fara</a:t>
            </a:r>
            <a:r>
              <a:rPr lang="en-US" b="0" i="0" baseline="0" dirty="0" smtClean="0"/>
              <a:t> </a:t>
            </a:r>
            <a:r>
              <a:rPr lang="en-US" b="0" i="0" baseline="0" dirty="0" err="1" smtClean="0"/>
              <a:t>exemple</a:t>
            </a:r>
            <a:r>
              <a:rPr lang="en-US" b="0" i="0" baseline="0" dirty="0" smtClean="0"/>
              <a:t>, </a:t>
            </a:r>
            <a:r>
              <a:rPr lang="en-US" b="0" i="0" baseline="0" dirty="0" err="1" smtClean="0"/>
              <a:t>pentru</a:t>
            </a:r>
            <a:r>
              <a:rPr lang="en-US" b="0" i="0" baseline="0" dirty="0" smtClean="0"/>
              <a:t> a </a:t>
            </a:r>
            <a:r>
              <a:rPr lang="en-US" b="0" i="0" baseline="0" dirty="0" err="1" smtClean="0"/>
              <a:t>realiza</a:t>
            </a:r>
            <a:r>
              <a:rPr lang="en-US" b="0" i="0" baseline="0" dirty="0" smtClean="0"/>
              <a:t> factory se </a:t>
            </a:r>
            <a:r>
              <a:rPr lang="en-US" b="0" i="0" baseline="0" dirty="0" err="1" smtClean="0"/>
              <a:t>poate</a:t>
            </a:r>
            <a:r>
              <a:rPr lang="en-US" b="0" i="0" baseline="0" dirty="0" smtClean="0"/>
              <a:t> de </a:t>
            </a:r>
            <a:r>
              <a:rPr lang="en-US" b="0" i="0" baseline="0" dirty="0" err="1" smtClean="0"/>
              <a:t>folosit</a:t>
            </a:r>
            <a:r>
              <a:rPr lang="en-US" b="0" i="0" baseline="0" dirty="0" smtClean="0"/>
              <a:t>  Abstract Factory, Factory Method, Builder Pattern.</a:t>
            </a:r>
          </a:p>
          <a:p>
            <a:endParaRPr lang="en-US" b="0" i="0" baseline="0" dirty="0" smtClean="0"/>
          </a:p>
          <a:p>
            <a:r>
              <a:rPr lang="en-US" b="0" i="0" baseline="0" dirty="0" smtClean="0"/>
              <a:t>CLICK9:</a:t>
            </a:r>
          </a:p>
          <a:p>
            <a:r>
              <a:rPr lang="en-US" b="0" i="0" baseline="0" dirty="0" smtClean="0"/>
              <a:t>Repository – </a:t>
            </a:r>
            <a:r>
              <a:rPr lang="en-US" b="0" i="0" baseline="0" dirty="0" err="1" smtClean="0"/>
              <a:t>este</a:t>
            </a:r>
            <a:r>
              <a:rPr lang="en-US" b="0" i="0" baseline="0" dirty="0" smtClean="0"/>
              <a:t> un mediator </a:t>
            </a:r>
            <a:r>
              <a:rPr lang="en-US" b="0" i="0" baseline="0" dirty="0" err="1" smtClean="0"/>
              <a:t>intre</a:t>
            </a:r>
            <a:r>
              <a:rPr lang="en-US" b="0" i="0" baseline="0" dirty="0" smtClean="0"/>
              <a:t> domain layer </a:t>
            </a:r>
            <a:r>
              <a:rPr lang="en-US" b="0" i="0" baseline="0" dirty="0" err="1" smtClean="0"/>
              <a:t>si</a:t>
            </a:r>
            <a:r>
              <a:rPr lang="en-US" b="0" i="0" baseline="0" dirty="0" smtClean="0"/>
              <a:t> </a:t>
            </a:r>
            <a:r>
              <a:rPr lang="en-US" b="0" i="0" baseline="0" dirty="0" err="1" smtClean="0"/>
              <a:t>mecanismul</a:t>
            </a:r>
            <a:r>
              <a:rPr lang="en-US" b="0" i="0" baseline="0" dirty="0" smtClean="0"/>
              <a:t> de </a:t>
            </a:r>
            <a:r>
              <a:rPr lang="en-US" b="0" i="0" baseline="0" dirty="0" err="1" smtClean="0"/>
              <a:t>persistenta</a:t>
            </a:r>
            <a:r>
              <a:rPr lang="en-US" b="0" i="0" baseline="0" dirty="0" smtClean="0"/>
              <a:t>, care </a:t>
            </a:r>
            <a:r>
              <a:rPr lang="en-US" b="0" i="0" baseline="0" dirty="0" err="1" smtClean="0"/>
              <a:t>decupleaza</a:t>
            </a:r>
            <a:r>
              <a:rPr lang="en-US" b="0" i="0" baseline="0" dirty="0" smtClean="0"/>
              <a:t> domain model </a:t>
            </a:r>
          </a:p>
          <a:p>
            <a:r>
              <a:rPr lang="en-US" b="0" i="0" baseline="0" dirty="0" err="1" smtClean="0"/>
              <a:t>tehnologia</a:t>
            </a:r>
            <a:r>
              <a:rPr lang="en-US" b="0" i="0" baseline="0" dirty="0" smtClean="0"/>
              <a:t> </a:t>
            </a:r>
            <a:r>
              <a:rPr lang="en-US" b="0" i="0" baseline="0" dirty="0" err="1" smtClean="0"/>
              <a:t>si</a:t>
            </a:r>
            <a:r>
              <a:rPr lang="en-US" b="0" i="0" baseline="0" dirty="0" smtClean="0"/>
              <a:t> </a:t>
            </a:r>
            <a:r>
              <a:rPr lang="en-US" b="0" i="0" baseline="0" dirty="0" err="1" smtClean="0"/>
              <a:t>implementarea</a:t>
            </a:r>
            <a:r>
              <a:rPr lang="en-US" b="0" i="0" baseline="0" dirty="0" smtClean="0"/>
              <a:t> </a:t>
            </a:r>
            <a:r>
              <a:rPr lang="en-US" b="0" i="0" baseline="0" dirty="0" err="1" smtClean="0"/>
              <a:t>persistentei</a:t>
            </a:r>
            <a:r>
              <a:rPr lang="en-US" b="0" i="0" baseline="0" dirty="0" smtClean="0"/>
              <a:t>. Repository </a:t>
            </a:r>
            <a:r>
              <a:rPr lang="en-US" b="0" i="0" baseline="0" dirty="0" err="1" smtClean="0"/>
              <a:t>creaza</a:t>
            </a:r>
            <a:r>
              <a:rPr lang="en-US" b="0" i="0" baseline="0" dirty="0" smtClean="0"/>
              <a:t> </a:t>
            </a:r>
            <a:r>
              <a:rPr lang="en-US" b="0" i="0" baseline="0" dirty="0" err="1" smtClean="0"/>
              <a:t>iluzie</a:t>
            </a:r>
            <a:r>
              <a:rPr lang="en-US" b="0" i="0" baseline="0" dirty="0" smtClean="0"/>
              <a:t> a </a:t>
            </a:r>
            <a:r>
              <a:rPr lang="en-US" b="0" i="0" baseline="0" dirty="0" err="1" smtClean="0"/>
              <a:t>obiectele</a:t>
            </a:r>
            <a:r>
              <a:rPr lang="en-US" b="0" i="0" baseline="0" dirty="0" smtClean="0"/>
              <a:t> in </a:t>
            </a:r>
            <a:r>
              <a:rPr lang="en-US" b="0" i="0" baseline="0" dirty="0" err="1" smtClean="0"/>
              <a:t>memorie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ne </a:t>
            </a:r>
            <a:r>
              <a:rPr lang="en-US" b="0" i="0" baseline="0" dirty="0" err="1" smtClean="0"/>
              <a:t>expune</a:t>
            </a:r>
            <a:endParaRPr lang="en-US" b="0" i="0" baseline="0" dirty="0" smtClean="0"/>
          </a:p>
          <a:p>
            <a:r>
              <a:rPr lang="en-US" b="0" i="0" baseline="0" dirty="0" smtClean="0"/>
              <a:t>un model </a:t>
            </a:r>
            <a:r>
              <a:rPr lang="en-US" b="0" i="0" baseline="0" dirty="0" err="1" smtClean="0"/>
              <a:t>simplu</a:t>
            </a:r>
            <a:r>
              <a:rPr lang="en-US" b="0" i="0" baseline="0" dirty="0" smtClean="0"/>
              <a:t> de </a:t>
            </a:r>
            <a:r>
              <a:rPr lang="en-US" b="0" i="0" baseline="0" dirty="0" err="1" smtClean="0"/>
              <a:t>accesare</a:t>
            </a:r>
            <a:r>
              <a:rPr lang="en-US" b="0" i="0" baseline="0" dirty="0" smtClean="0"/>
              <a:t> a </a:t>
            </a:r>
            <a:r>
              <a:rPr lang="en-US" b="0" i="0" baseline="0" dirty="0" err="1" smtClean="0"/>
              <a:t>obiectelor</a:t>
            </a:r>
            <a:r>
              <a:rPr lang="en-US" b="0" i="0" baseline="0" dirty="0" smtClean="0"/>
              <a:t> </a:t>
            </a:r>
            <a:r>
              <a:rPr lang="en-US" b="0" i="0" baseline="0" dirty="0" err="1" smtClean="0"/>
              <a:t>persistente</a:t>
            </a:r>
            <a:r>
              <a:rPr lang="en-US" b="0" i="0" baseline="0" dirty="0" smtClean="0"/>
              <a:t>.</a:t>
            </a:r>
          </a:p>
          <a:p>
            <a:endParaRPr lang="en-US" b="0" i="0" baseline="0" dirty="0" smtClean="0"/>
          </a:p>
          <a:p>
            <a:endParaRPr lang="en-US" b="1" i="1" dirty="0" smtClean="0"/>
          </a:p>
          <a:p>
            <a:r>
              <a:rPr lang="en-US" b="1" i="1" dirty="0" err="1" smtClean="0"/>
              <a:t>NOTA:Toate</a:t>
            </a:r>
            <a:r>
              <a:rPr lang="en-US" b="1" i="1" dirty="0" smtClean="0"/>
              <a:t> </a:t>
            </a:r>
            <a:r>
              <a:rPr lang="en-US" b="1" i="1" dirty="0" err="1" smtClean="0"/>
              <a:t>aceste</a:t>
            </a:r>
            <a:r>
              <a:rPr lang="en-US" b="1" i="1" dirty="0" smtClean="0"/>
              <a:t> </a:t>
            </a:r>
            <a:r>
              <a:rPr lang="en-US" b="1" i="1" dirty="0" err="1" smtClean="0"/>
              <a:t>paterne</a:t>
            </a:r>
            <a:r>
              <a:rPr lang="en-US" b="1" i="1" dirty="0" smtClean="0"/>
              <a:t> se </a:t>
            </a:r>
            <a:r>
              <a:rPr lang="en-US" b="1" i="1" dirty="0" err="1" smtClean="0"/>
              <a:t>aplica</a:t>
            </a:r>
            <a:r>
              <a:rPr lang="en-US" b="1" i="1" dirty="0" smtClean="0"/>
              <a:t> </a:t>
            </a:r>
            <a:r>
              <a:rPr lang="en-US" b="1" i="1" dirty="0" err="1" smtClean="0"/>
              <a:t>pentru</a:t>
            </a:r>
            <a:r>
              <a:rPr lang="en-US" b="1" i="1" dirty="0" smtClean="0"/>
              <a:t> a </a:t>
            </a:r>
            <a:r>
              <a:rPr lang="en-US" b="1" i="1" dirty="0" err="1" smtClean="0"/>
              <a:t>exprima</a:t>
            </a:r>
            <a:r>
              <a:rPr lang="en-US" b="1" i="1" dirty="0" smtClean="0"/>
              <a:t> un model</a:t>
            </a:r>
            <a:r>
              <a:rPr lang="en-US" b="1" i="1" baseline="0" dirty="0" smtClean="0"/>
              <a:t> in DDD. </a:t>
            </a:r>
            <a:r>
              <a:rPr lang="en-US" b="1" i="1" baseline="0" dirty="0" err="1" smtClean="0"/>
              <a:t>Orice</a:t>
            </a:r>
            <a:r>
              <a:rPr lang="en-US" b="1" i="1" baseline="0" dirty="0" smtClean="0"/>
              <a:t> element in model </a:t>
            </a:r>
            <a:r>
              <a:rPr lang="en-US" b="1" i="1" baseline="0" dirty="0" err="1" smtClean="0"/>
              <a:t>va</a:t>
            </a:r>
            <a:r>
              <a:rPr lang="en-US" b="1" i="1" baseline="0" dirty="0" smtClean="0"/>
              <a:t> </a:t>
            </a:r>
            <a:r>
              <a:rPr lang="en-US" b="1" i="1" baseline="0" dirty="0" err="1" smtClean="0"/>
              <a:t>cadea</a:t>
            </a:r>
            <a:r>
              <a:rPr lang="en-US" b="1" i="1" baseline="0" dirty="0" smtClean="0"/>
              <a:t> sub </a:t>
            </a:r>
            <a:r>
              <a:rPr lang="en-US" b="1" i="1" baseline="0" dirty="0" err="1" smtClean="0"/>
              <a:t>categoria</a:t>
            </a:r>
            <a:r>
              <a:rPr lang="en-US" b="1" i="1" baseline="0" dirty="0" smtClean="0"/>
              <a:t> </a:t>
            </a:r>
            <a:r>
              <a:rPr lang="en-US" b="1" i="1" baseline="0" dirty="0" err="1" smtClean="0"/>
              <a:t>unui</a:t>
            </a:r>
            <a:r>
              <a:rPr lang="en-US" b="1" i="1" baseline="0" dirty="0" smtClean="0"/>
              <a:t> </a:t>
            </a:r>
            <a:r>
              <a:rPr lang="en-US" b="1" i="1" baseline="0" dirty="0" err="1" smtClean="0"/>
              <a:t>sau</a:t>
            </a:r>
            <a:r>
              <a:rPr lang="en-US" b="1" i="1" baseline="0" dirty="0" smtClean="0"/>
              <a:t> a </a:t>
            </a:r>
            <a:r>
              <a:rPr lang="en-US" b="1" i="1" baseline="0" dirty="0" err="1" smtClean="0"/>
              <a:t>altui</a:t>
            </a:r>
            <a:r>
              <a:rPr lang="en-US" b="1" i="1" baseline="0" dirty="0" smtClean="0"/>
              <a:t> </a:t>
            </a:r>
            <a:r>
              <a:rPr lang="en-US" b="1" i="1" baseline="0" dirty="0" err="1" smtClean="0"/>
              <a:t>patern</a:t>
            </a:r>
            <a:r>
              <a:rPr lang="en-US" b="1" i="1" baseline="0" dirty="0" smtClean="0"/>
              <a:t>.</a:t>
            </a:r>
            <a:endParaRPr lang="en-US" b="1" i="1" dirty="0" smtClean="0"/>
          </a:p>
          <a:p>
            <a:endParaRPr lang="en-US" b="1" i="1" dirty="0" smtClean="0"/>
          </a:p>
          <a:p>
            <a:r>
              <a:rPr lang="en-US" b="1" i="1" dirty="0" err="1" smtClean="0"/>
              <a:t>Aceasta</a:t>
            </a:r>
            <a:r>
              <a:rPr lang="en-US" b="1" i="1" dirty="0" smtClean="0"/>
              <a:t> </a:t>
            </a:r>
            <a:r>
              <a:rPr lang="en-US" b="1" i="1" dirty="0" err="1" smtClean="0"/>
              <a:t>reprezinta</a:t>
            </a:r>
            <a:r>
              <a:rPr lang="en-US" b="1" i="1" dirty="0" smtClean="0"/>
              <a:t> o </a:t>
            </a:r>
            <a:r>
              <a:rPr lang="en-US" b="1" i="1" dirty="0" err="1" smtClean="0"/>
              <a:t>mapa</a:t>
            </a:r>
            <a:r>
              <a:rPr lang="en-US" b="1" i="1" dirty="0" smtClean="0"/>
              <a:t> de </a:t>
            </a:r>
            <a:r>
              <a:rPr lang="en-US" b="1" i="1" dirty="0" err="1" smtClean="0"/>
              <a:t>navigare</a:t>
            </a:r>
            <a:r>
              <a:rPr lang="en-US" b="1" i="1" dirty="0" smtClean="0"/>
              <a:t> </a:t>
            </a:r>
            <a:r>
              <a:rPr lang="en-US" b="1" i="1" dirty="0" err="1" smtClean="0"/>
              <a:t>pentru</a:t>
            </a:r>
            <a:r>
              <a:rPr lang="en-US" b="1" i="1" dirty="0" smtClean="0"/>
              <a:t> building blocks</a:t>
            </a:r>
            <a:r>
              <a:rPr lang="en-US" b="1" i="1" baseline="0" dirty="0" smtClean="0"/>
              <a:t> care ne </a:t>
            </a:r>
            <a:r>
              <a:rPr lang="en-US" b="1" i="1" baseline="0" dirty="0" err="1" smtClean="0"/>
              <a:t>da</a:t>
            </a:r>
            <a:r>
              <a:rPr lang="en-US" b="1" i="1" baseline="0" dirty="0" smtClean="0"/>
              <a:t> </a:t>
            </a:r>
            <a:r>
              <a:rPr lang="en-US" b="1" i="1" baseline="0" dirty="0" err="1" smtClean="0"/>
              <a:t>posibilitate</a:t>
            </a:r>
            <a:r>
              <a:rPr lang="en-US" b="1" i="1" baseline="0" dirty="0" smtClean="0"/>
              <a:t>  de a </a:t>
            </a:r>
            <a:r>
              <a:rPr lang="en-US" b="1" i="1" baseline="0" dirty="0" err="1" smtClean="0"/>
              <a:t>vedea</a:t>
            </a:r>
            <a:endParaRPr lang="en-US" b="1" i="1" baseline="0" dirty="0" smtClean="0"/>
          </a:p>
          <a:p>
            <a:r>
              <a:rPr lang="en-US" b="1" i="1" baseline="0" dirty="0" err="1" smtClean="0"/>
              <a:t>locul</a:t>
            </a:r>
            <a:r>
              <a:rPr lang="en-US" b="1" i="1" baseline="0" dirty="0" smtClean="0"/>
              <a:t> </a:t>
            </a:r>
            <a:r>
              <a:rPr lang="en-US" b="1" i="1" baseline="0" dirty="0" err="1" smtClean="0"/>
              <a:t>fiecarui</a:t>
            </a:r>
            <a:r>
              <a:rPr lang="en-US" b="1" i="1" baseline="0" dirty="0" smtClean="0"/>
              <a:t> </a:t>
            </a:r>
            <a:r>
              <a:rPr lang="en-US" b="1" i="1" baseline="0" dirty="0" err="1" smtClean="0"/>
              <a:t>patern</a:t>
            </a:r>
            <a:r>
              <a:rPr lang="en-US" b="1" i="1" baseline="0" dirty="0" smtClean="0"/>
              <a:t>  in </a:t>
            </a:r>
            <a:r>
              <a:rPr lang="en-US" b="1" i="1" baseline="0" dirty="0" err="1" smtClean="0"/>
              <a:t>exprimarea</a:t>
            </a:r>
            <a:r>
              <a:rPr lang="en-US" b="1" i="1" baseline="0" dirty="0" smtClean="0"/>
              <a:t> </a:t>
            </a:r>
            <a:r>
              <a:rPr lang="en-US" b="1" i="1" baseline="0" dirty="0" err="1" smtClean="0"/>
              <a:t>modelului</a:t>
            </a:r>
            <a:r>
              <a:rPr lang="en-US" b="1" i="1" baseline="0" dirty="0" smtClean="0"/>
              <a:t>.</a:t>
            </a:r>
            <a:endParaRPr lang="en-US" b="1" i="1" dirty="0" smtClean="0"/>
          </a:p>
          <a:p>
            <a:endParaRPr lang="en-US" b="1" i="1" dirty="0" smtClean="0"/>
          </a:p>
          <a:p>
            <a:endParaRPr lang="en-US" b="1" i="1" dirty="0" smtClean="0"/>
          </a:p>
          <a:p>
            <a:r>
              <a:rPr lang="en-US" b="1" i="1" dirty="0" smtClean="0"/>
              <a:t>------------------------------------------------------------------------</a:t>
            </a:r>
          </a:p>
          <a:p>
            <a:endParaRPr lang="en-US" b="1" i="1" dirty="0" smtClean="0"/>
          </a:p>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endParaRPr lang="en-US" b="1" i="1" dirty="0" smtClean="0"/>
          </a:p>
          <a:p>
            <a:endParaRPr lang="en-US" b="1" i="1" dirty="0" smtClean="0"/>
          </a:p>
          <a:p>
            <a:endParaRPr lang="en-US" b="1" i="1" dirty="0" smtClean="0"/>
          </a:p>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b="1" i="1" dirty="0" smtClean="0"/>
          </a:p>
          <a:p>
            <a:r>
              <a:rPr lang="en-US" sz="1300" b="1" dirty="0" smtClean="0"/>
              <a:t>It is difficult to guarantee the consistency of changes to objects in a model with</a:t>
            </a:r>
          </a:p>
          <a:p>
            <a:r>
              <a:rPr lang="en-US" sz="1300" b="1" dirty="0" smtClean="0"/>
              <a:t>complex associations. Invariants need to be maintained that apply to closely related</a:t>
            </a:r>
          </a:p>
          <a:p>
            <a:r>
              <a:rPr lang="en-US" sz="1300" b="1" dirty="0" smtClean="0"/>
              <a:t>groups of objects, not just discrete objects.</a:t>
            </a:r>
          </a:p>
          <a:p>
            <a:endParaRPr lang="en-US" sz="1300" b="1" dirty="0" smtClean="0"/>
          </a:p>
          <a:p>
            <a:r>
              <a:rPr lang="en-US" sz="1300" b="1" dirty="0" smtClean="0"/>
              <a:t>Cluster the ENTITIES and VALUE OBJECTS into AGGREGATES and define boundaries around</a:t>
            </a:r>
          </a:p>
          <a:p>
            <a:r>
              <a:rPr lang="en-US" sz="1300" b="1" dirty="0" smtClean="0"/>
              <a:t>each. Choose one ENTITY to be the root of each AGGREGATE, and control all access to the</a:t>
            </a:r>
          </a:p>
          <a:p>
            <a:r>
              <a:rPr lang="en-US" sz="1300" b="1" dirty="0" smtClean="0"/>
              <a:t>objects inside the boundary through the root. Allow external objects to hold references</a:t>
            </a:r>
          </a:p>
          <a:p>
            <a:r>
              <a:rPr lang="en-US" sz="1300" b="1" dirty="0" smtClean="0"/>
              <a:t>to the root only. Transient references to internal members can be passed out for use</a:t>
            </a:r>
          </a:p>
          <a:p>
            <a:r>
              <a:rPr lang="en-US" sz="1300" b="1" dirty="0" smtClean="0"/>
              <a:t>within a single operation only. Because the root controls access, it cannot be blindsided</a:t>
            </a:r>
          </a:p>
          <a:p>
            <a:r>
              <a:rPr lang="en-US" sz="1300" b="1" dirty="0" smtClean="0"/>
              <a:t>by changes to the internals. This arrangement makes it practical to enforce all</a:t>
            </a:r>
          </a:p>
          <a:p>
            <a:r>
              <a:rPr lang="en-US" sz="1300" b="1" dirty="0" smtClean="0"/>
              <a:t>invariants for objects in the AGGREGATE and for the AGGREGATE as a whole in any state</a:t>
            </a:r>
          </a:p>
          <a:p>
            <a:r>
              <a:rPr lang="en-US" sz="1300" b="1" dirty="0" smtClean="0"/>
              <a:t>change.</a:t>
            </a:r>
          </a:p>
          <a:p>
            <a:endParaRPr lang="en-US" sz="1300" b="1" dirty="0" smtClean="0"/>
          </a:p>
          <a:p>
            <a:r>
              <a:rPr lang="en-US" sz="1300" dirty="0" smtClean="0"/>
              <a:t>Consistency boundaries</a:t>
            </a:r>
          </a:p>
          <a:p>
            <a:r>
              <a:rPr lang="en-US" sz="1300" dirty="0" smtClean="0"/>
              <a:t>–Transactions</a:t>
            </a:r>
          </a:p>
          <a:p>
            <a:r>
              <a:rPr lang="en-US" sz="1300" dirty="0" smtClean="0"/>
              <a:t>–Distribution</a:t>
            </a:r>
          </a:p>
          <a:p>
            <a:r>
              <a:rPr lang="en-US" sz="1300" dirty="0" smtClean="0"/>
              <a:t>–Concurrency</a:t>
            </a:r>
          </a:p>
          <a:p>
            <a:r>
              <a:rPr lang="en-US" sz="1300" dirty="0" smtClean="0"/>
              <a:t>•Conceptual whole</a:t>
            </a:r>
          </a:p>
          <a:p>
            <a:r>
              <a:rPr lang="en-US" sz="1300" dirty="0" smtClean="0"/>
              <a:t>–Properties</a:t>
            </a:r>
          </a:p>
          <a:p>
            <a:r>
              <a:rPr lang="en-US" sz="1300" dirty="0" smtClean="0"/>
              <a:t>–Invariants</a:t>
            </a:r>
          </a:p>
          <a:p>
            <a:endParaRPr lang="en-US" b="1" i="1" dirty="0" smtClean="0"/>
          </a:p>
          <a:p>
            <a:endParaRPr lang="en-US" b="1" i="1" dirty="0" smtClean="0"/>
          </a:p>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b="1" i="1" dirty="0" smtClean="0"/>
          </a:p>
          <a:p>
            <a:endParaRPr lang="en-US" b="1" i="1" dirty="0" smtClean="0"/>
          </a:p>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endParaRPr lang="en-US" b="1" i="1" dirty="0" smtClean="0"/>
          </a:p>
          <a:p>
            <a:endParaRPr lang="en-US" b="1" i="1" dirty="0" smtClean="0"/>
          </a:p>
          <a:p>
            <a:r>
              <a:rPr lang="en-US" b="1" i="1" dirty="0" smtClean="0"/>
              <a:t>Building Blocks navigation map</a:t>
            </a:r>
          </a:p>
          <a:p>
            <a:endParaRPr lang="en-US" dirty="0" smtClean="0"/>
          </a:p>
          <a:p>
            <a:r>
              <a:rPr lang="en-US" dirty="0" smtClean="0"/>
              <a:t>Smart UI Anti-Pattern -</a:t>
            </a:r>
            <a:r>
              <a:rPr lang="en-US" sz="1300" b="1" dirty="0" smtClean="0"/>
              <a:t>Put all the business logic into the user interface. Chop the application into small</a:t>
            </a:r>
          </a:p>
          <a:p>
            <a:r>
              <a:rPr lang="en-US" sz="1300" b="1" dirty="0" smtClean="0"/>
              <a:t>functions and implement them as separate user interfaces, embedding the business</a:t>
            </a:r>
          </a:p>
          <a:p>
            <a:r>
              <a:rPr lang="en-US" sz="1300" b="1" dirty="0" smtClean="0"/>
              <a:t>rules into them. Use a relational database as a shared repository of the data. Use the</a:t>
            </a:r>
          </a:p>
          <a:p>
            <a:r>
              <a:rPr lang="en-US" sz="1300" b="1" dirty="0" smtClean="0"/>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10000"/>
          </a:bodyPr>
          <a:lstStyle/>
          <a:p>
            <a:r>
              <a:rPr lang="en-US" sz="1300" dirty="0" smtClean="0"/>
              <a:t>It is important to constrain relationships as much as possible. A bidirectional association means</a:t>
            </a:r>
          </a:p>
          <a:p>
            <a:r>
              <a:rPr lang="en-US" sz="1300" dirty="0" smtClean="0"/>
              <a:t>that both objects can be understood only together. When application requirements do not call for</a:t>
            </a:r>
          </a:p>
          <a:p>
            <a:r>
              <a:rPr lang="en-US" sz="1300" dirty="0" smtClean="0"/>
              <a:t>traversal in both directions, adding a traversal direction reduces interdependence and simplifies</a:t>
            </a:r>
          </a:p>
          <a:p>
            <a:r>
              <a:rPr lang="en-US" sz="1300" dirty="0" smtClean="0"/>
              <a:t>the design. Understanding the domain may reveal a natural directional bias.</a:t>
            </a:r>
          </a:p>
          <a:p>
            <a:r>
              <a:rPr lang="en-US" sz="1300" dirty="0" smtClean="0"/>
              <a:t>The United States has had many presidents, as have many other countries. This is a bidirectional,</a:t>
            </a:r>
          </a:p>
          <a:p>
            <a:r>
              <a:rPr lang="en-US" sz="1300" dirty="0" smtClean="0"/>
              <a:t>one-to-many relationship. Yet we seldom would start out with the name "George Washington" and</a:t>
            </a:r>
          </a:p>
          <a:p>
            <a:r>
              <a:rPr lang="en-US" sz="1300" dirty="0" smtClean="0"/>
              <a:t>ask, "Of which country was he president?" Pragmatically, we can reduce the relationship to a</a:t>
            </a:r>
          </a:p>
          <a:p>
            <a:r>
              <a:rPr lang="en-US" sz="1300" dirty="0" smtClean="0"/>
              <a:t>unidirectional association, traversable from country to president. This refinement actually reflects</a:t>
            </a:r>
          </a:p>
          <a:p>
            <a:r>
              <a:rPr lang="en-US" sz="1300" dirty="0" smtClean="0"/>
              <a:t>insight into the domain, as well as making a more practical design. It captures the understanding</a:t>
            </a:r>
          </a:p>
          <a:p>
            <a:r>
              <a:rPr lang="en-US" sz="1300" dirty="0" smtClean="0"/>
              <a:t>that one direction of the association is much more meaningful and important than the other. It</a:t>
            </a:r>
          </a:p>
          <a:p>
            <a:r>
              <a:rPr lang="en-US" sz="1300" dirty="0" smtClean="0"/>
              <a:t>keeps the "Person" class independent of the far less fundamental concept of "President.“</a:t>
            </a:r>
          </a:p>
          <a:p>
            <a:endParaRPr lang="en-US" sz="1300" dirty="0" smtClean="0"/>
          </a:p>
          <a:p>
            <a:r>
              <a:rPr lang="en-US" sz="1300" dirty="0" smtClean="0"/>
              <a:t>Very often, deeper understanding leads to a "qualified" relationship. Looking deeper into</a:t>
            </a:r>
          </a:p>
          <a:p>
            <a:r>
              <a:rPr lang="en-US" sz="1300" dirty="0" smtClean="0"/>
              <a:t>presidents, we realize that (except in a civil war, perhaps) a country has only one president at a</a:t>
            </a:r>
          </a:p>
          <a:p>
            <a:r>
              <a:rPr lang="en-US" sz="1300" dirty="0" smtClean="0"/>
              <a:t>time. This qualifier reduces the multiplicity to one-to-one, and explicitly embeds an important rule</a:t>
            </a:r>
          </a:p>
          <a:p>
            <a:r>
              <a:rPr lang="en-US" sz="1300" dirty="0" smtClean="0"/>
              <a:t>into the model. Who was president of the United States in 1790? George Washington.</a:t>
            </a:r>
          </a:p>
          <a:p>
            <a:endParaRPr lang="en-US" sz="1300" dirty="0" smtClean="0"/>
          </a:p>
          <a:p>
            <a:r>
              <a:rPr lang="en-US" sz="1300" dirty="0" smtClean="0"/>
              <a:t>Constraining the traversal direction of a many-to-many association effectively reduces its</a:t>
            </a:r>
          </a:p>
          <a:p>
            <a:r>
              <a:rPr lang="en-US" sz="1300" dirty="0" smtClean="0"/>
              <a:t>implementation to one-to-many—a </a:t>
            </a:r>
            <a:r>
              <a:rPr lang="en-US" sz="1300" i="1" dirty="0" smtClean="0"/>
              <a:t>much easier design.</a:t>
            </a:r>
            <a:endParaRPr lang="en-US" sz="130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300" b="1" dirty="0" smtClean="0"/>
              <a:t>Choose MODULES that tell the story of the system and contain a cohesive set of concepts.</a:t>
            </a:r>
          </a:p>
          <a:p>
            <a:r>
              <a:rPr lang="en-US" sz="1300" b="1" dirty="0" smtClean="0"/>
              <a:t>This often yields low coupling between MODULES, but if it doesn't, look for a way to</a:t>
            </a:r>
          </a:p>
          <a:p>
            <a:r>
              <a:rPr lang="en-US" sz="1300" b="1" dirty="0" smtClean="0"/>
              <a:t>change the model to disentangle the concepts, or search for an overlooked concept that</a:t>
            </a:r>
          </a:p>
          <a:p>
            <a:r>
              <a:rPr lang="en-US" sz="1300" b="1" dirty="0" smtClean="0"/>
              <a:t>might be the basis of a MODULE that would bring the elements together in a meaningful</a:t>
            </a:r>
          </a:p>
          <a:p>
            <a:r>
              <a:rPr lang="en-US" sz="1300" b="1" dirty="0" smtClean="0"/>
              <a:t>way. Seek low coupling in the sense of concepts that can be understood and reasoned</a:t>
            </a:r>
          </a:p>
          <a:p>
            <a:r>
              <a:rPr lang="en-US" sz="1300" b="1" dirty="0" smtClean="0"/>
              <a:t>about independently of each other. Refine the model until it partitions according to</a:t>
            </a:r>
          </a:p>
          <a:p>
            <a:r>
              <a:rPr lang="en-US" sz="1300" b="1" dirty="0" err="1" smtClean="0"/>
              <a:t>highlevel</a:t>
            </a:r>
            <a:r>
              <a:rPr lang="en-US" sz="1300" b="1" dirty="0" smtClean="0"/>
              <a:t> domain concepts and the corresponding code is decoupled as well.</a:t>
            </a:r>
          </a:p>
          <a:p>
            <a:r>
              <a:rPr lang="en-US" sz="1300" b="1" dirty="0" smtClean="0"/>
              <a:t>Give the MODULES names that become part of the UBIQUITOUS LANGUAGE. MODULES and</a:t>
            </a:r>
          </a:p>
          <a:p>
            <a:r>
              <a:rPr lang="en-US" sz="1300" b="1" dirty="0" smtClean="0"/>
              <a:t>their names should reflect insight into the domain.</a:t>
            </a:r>
          </a:p>
          <a:p>
            <a:endParaRPr lang="en-US" sz="1300" b="1" dirty="0" smtClean="0"/>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300" b="1" dirty="0" smtClean="0"/>
              <a:t>It is difficult to guarantee the consistency of changes to objects in a model with</a:t>
            </a:r>
          </a:p>
          <a:p>
            <a:r>
              <a:rPr lang="en-US" sz="1300" b="1" dirty="0" smtClean="0"/>
              <a:t>complex associations. Invariants need to be maintained that apply to closely related</a:t>
            </a:r>
          </a:p>
          <a:p>
            <a:r>
              <a:rPr lang="en-US" sz="1300" b="1" dirty="0" smtClean="0"/>
              <a:t>groups of objects, not just discrete objects.</a:t>
            </a:r>
          </a:p>
          <a:p>
            <a:endParaRPr lang="en-US" sz="1300" b="1" dirty="0" smtClean="0"/>
          </a:p>
          <a:p>
            <a:r>
              <a:rPr lang="en-US" sz="1300" b="1" dirty="0" smtClean="0"/>
              <a:t>Cluster the ENTITIES and VALUE OBJECTS into AGGREGATES and define boundaries around</a:t>
            </a:r>
          </a:p>
          <a:p>
            <a:r>
              <a:rPr lang="en-US" sz="1300" b="1" dirty="0" smtClean="0"/>
              <a:t>each. Choose one ENTITY to be the root of each AGGREGATE, and control all access to the</a:t>
            </a:r>
          </a:p>
          <a:p>
            <a:r>
              <a:rPr lang="en-US" sz="1300" b="1" dirty="0" smtClean="0"/>
              <a:t>objects inside the boundary through the root. Allow external objects to hold references</a:t>
            </a:r>
          </a:p>
          <a:p>
            <a:r>
              <a:rPr lang="en-US" sz="1300" b="1" dirty="0" smtClean="0"/>
              <a:t>to the root only. Transient references to internal members can be passed out for use</a:t>
            </a:r>
          </a:p>
          <a:p>
            <a:r>
              <a:rPr lang="en-US" sz="1300" b="1" dirty="0" smtClean="0"/>
              <a:t>within a single operation only. Because the root controls access, it cannot be blindsided</a:t>
            </a:r>
          </a:p>
          <a:p>
            <a:r>
              <a:rPr lang="en-US" sz="1300" b="1" dirty="0" smtClean="0"/>
              <a:t>by changes to the internals. This arrangement makes it practical to enforce all</a:t>
            </a:r>
          </a:p>
          <a:p>
            <a:r>
              <a:rPr lang="en-US" sz="1300" b="1" dirty="0" smtClean="0"/>
              <a:t>invariants for objects in the AGGREGATE and for the AGGREGATE as a whole in any state</a:t>
            </a:r>
          </a:p>
          <a:p>
            <a:r>
              <a:rPr lang="en-US" sz="1300" b="1" dirty="0" smtClean="0"/>
              <a:t>change.</a:t>
            </a:r>
          </a:p>
          <a:p>
            <a:endParaRPr lang="en-US" sz="1300" b="1" dirty="0" smtClean="0"/>
          </a:p>
          <a:p>
            <a:r>
              <a:rPr lang="en-US" sz="1300" dirty="0" smtClean="0"/>
              <a:t>Consistency boundaries</a:t>
            </a:r>
          </a:p>
          <a:p>
            <a:r>
              <a:rPr lang="en-US" sz="1300" dirty="0" smtClean="0"/>
              <a:t>–Transactions</a:t>
            </a:r>
          </a:p>
          <a:p>
            <a:r>
              <a:rPr lang="en-US" sz="1300" dirty="0" smtClean="0"/>
              <a:t>–Distribution</a:t>
            </a:r>
          </a:p>
          <a:p>
            <a:r>
              <a:rPr lang="en-US" sz="1300" dirty="0" smtClean="0"/>
              <a:t>–Concurrency</a:t>
            </a:r>
          </a:p>
          <a:p>
            <a:r>
              <a:rPr lang="en-US" sz="1300" dirty="0" smtClean="0"/>
              <a:t>•Conceptual whole</a:t>
            </a:r>
          </a:p>
          <a:p>
            <a:r>
              <a:rPr lang="en-US" sz="1300" dirty="0" smtClean="0"/>
              <a:t>–Properties</a:t>
            </a:r>
          </a:p>
          <a:p>
            <a:r>
              <a:rPr lang="en-US" sz="1300" dirty="0" smtClean="0"/>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300" b="1" dirty="0" smtClean="0"/>
              <a:t>Creation of an object can be a major operation in itself, but complex assembly</a:t>
            </a:r>
          </a:p>
          <a:p>
            <a:r>
              <a:rPr lang="en-US" sz="1300" b="1" dirty="0" smtClean="0"/>
              <a:t>operations do not fit the responsibility of the created objects. Combining such</a:t>
            </a:r>
          </a:p>
          <a:p>
            <a:r>
              <a:rPr lang="en-US" sz="1300" b="1" dirty="0" smtClean="0"/>
              <a:t>responsibilities can produce ungainly designs that are hard to understand. Making the</a:t>
            </a:r>
          </a:p>
          <a:p>
            <a:r>
              <a:rPr lang="en-US" sz="1300" b="1" dirty="0" smtClean="0"/>
              <a:t>client direct construction muddies the design of the client, breaches encapsulation of</a:t>
            </a:r>
          </a:p>
          <a:p>
            <a:r>
              <a:rPr lang="en-US" sz="1300" b="1" dirty="0" smtClean="0"/>
              <a:t>the assembled object or AGGREGATE, and overly couples the client to the implementation</a:t>
            </a:r>
          </a:p>
          <a:p>
            <a:r>
              <a:rPr lang="en-US" sz="1300" b="1" dirty="0" smtClean="0"/>
              <a:t>of the created object.</a:t>
            </a:r>
          </a:p>
          <a:p>
            <a:r>
              <a:rPr lang="en-US" sz="1300" dirty="0" smtClean="0"/>
              <a:t>Complex object creation is a responsibility of the domain layer, yet that task does not belong to</a:t>
            </a:r>
          </a:p>
          <a:p>
            <a:r>
              <a:rPr lang="en-US" sz="1300" dirty="0" smtClean="0"/>
              <a:t>the objects that express the model.</a:t>
            </a:r>
          </a:p>
          <a:p>
            <a:endParaRPr lang="en-US" sz="1300" dirty="0" smtClean="0"/>
          </a:p>
          <a:p>
            <a:r>
              <a:rPr lang="en-US" sz="1300" dirty="0" smtClean="0"/>
              <a:t>Several special-purpose creation patterns— FACTORY METHOD, ABSTRACT FACTORY, and BUILDER</a:t>
            </a:r>
          </a:p>
          <a:p>
            <a:endParaRPr lang="en-US" sz="1300" dirty="0" smtClean="0"/>
          </a:p>
          <a:p>
            <a:r>
              <a:rPr lang="en-US" sz="1300" dirty="0" smtClean="0"/>
              <a:t>Each creation method is atomic and enforces all invariants of the created object or</a:t>
            </a:r>
          </a:p>
          <a:p>
            <a:r>
              <a:rPr lang="en-US" sz="1300" dirty="0" smtClean="0"/>
              <a:t>AGGREGATE. A FACTORY should only be able to produce an object in a consistent state. For an</a:t>
            </a:r>
          </a:p>
          <a:p>
            <a:r>
              <a:rPr lang="en-US" sz="1300" dirty="0" smtClean="0"/>
              <a:t>ENTITY, this means the creation of the entire AGGREGATE, with all invariants satisfied, but</a:t>
            </a:r>
          </a:p>
          <a:p>
            <a:r>
              <a:rPr lang="en-US" sz="1300" dirty="0" smtClean="0"/>
              <a:t>probably with optional elements still to be added. For an immutable VALUE OBJECT, this means</a:t>
            </a:r>
          </a:p>
          <a:p>
            <a:r>
              <a:rPr lang="en-US" sz="1300" dirty="0" smtClean="0"/>
              <a:t>that all attributes are initialized to their correct final state. If the interface makes it possible</a:t>
            </a:r>
          </a:p>
          <a:p>
            <a:r>
              <a:rPr lang="en-US" sz="1300" dirty="0" smtClean="0"/>
              <a:t>to request an object that can't be created correctly, then an exception should be raised or</a:t>
            </a:r>
          </a:p>
          <a:p>
            <a:r>
              <a:rPr lang="en-US" sz="1300" dirty="0" smtClean="0"/>
              <a:t>some other mechanism should be invoked that will ensure that no improper return value is</a:t>
            </a:r>
          </a:p>
          <a:p>
            <a:r>
              <a:rPr lang="en-US" sz="1300" dirty="0" smtClean="0"/>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300" b="1" dirty="0" smtClean="0"/>
              <a:t>For each type of object that needs global access, create an object that can provide the</a:t>
            </a:r>
          </a:p>
          <a:p>
            <a:r>
              <a:rPr lang="en-US" sz="1300" b="1" dirty="0" smtClean="0"/>
              <a:t>illusion of an in-memory collection of all objects of that type. Set up access through a</a:t>
            </a:r>
          </a:p>
          <a:p>
            <a:r>
              <a:rPr lang="en-US" sz="1300" b="1" dirty="0" smtClean="0"/>
              <a:t>well-known global interface. Provide methods to add and remove objects, which will</a:t>
            </a:r>
          </a:p>
          <a:p>
            <a:r>
              <a:rPr lang="en-US" sz="1300" b="1" dirty="0" smtClean="0"/>
              <a:t>encapsulate the actual insertion or removal of data in the data store. Provide methods</a:t>
            </a:r>
          </a:p>
          <a:p>
            <a:r>
              <a:rPr lang="en-US" sz="1300" b="1" dirty="0" smtClean="0"/>
              <a:t>that select objects based on some criteria and return fully instantiated objects or</a:t>
            </a:r>
          </a:p>
          <a:p>
            <a:r>
              <a:rPr lang="en-US" sz="1300" b="1" dirty="0" smtClean="0"/>
              <a:t>collections of objects whose attribute values meet the criteria, thereby encapsulating</a:t>
            </a:r>
          </a:p>
          <a:p>
            <a:r>
              <a:rPr lang="en-US" sz="1300" b="1" dirty="0" smtClean="0"/>
              <a:t>the actual storage and query technology. Provide REPOSITORIES only for AGGREGATE roots</a:t>
            </a:r>
          </a:p>
          <a:p>
            <a:r>
              <a:rPr lang="en-US" sz="1300" b="1" dirty="0" smtClean="0"/>
              <a:t>that actually need direct access. Keep the client focused on the model, delegating all</a:t>
            </a:r>
          </a:p>
          <a:p>
            <a:r>
              <a:rPr lang="en-US" sz="1300" b="1" dirty="0" smtClean="0"/>
              <a:t>object storage and access to the REPOSITORIES.</a:t>
            </a:r>
            <a:endParaRPr lang="en-US" sz="1300" dirty="0" smtClean="0"/>
          </a:p>
          <a:p>
            <a:r>
              <a:rPr lang="en-US" sz="1300" dirty="0" smtClean="0"/>
              <a:t>REPOSITORIES have many advantages, including the following:</a:t>
            </a:r>
          </a:p>
          <a:p>
            <a:r>
              <a:rPr lang="en-US" sz="1300" dirty="0" smtClean="0"/>
              <a:t>They present clients with a simple model for obtaining persistent objects and managing their</a:t>
            </a:r>
          </a:p>
          <a:p>
            <a:r>
              <a:rPr lang="en-US" sz="1300" dirty="0" smtClean="0"/>
              <a:t>life cycle.</a:t>
            </a:r>
          </a:p>
          <a:p>
            <a:r>
              <a:rPr lang="en-US" sz="1300" dirty="0" smtClean="0"/>
              <a:t>They decouple application and domain design from persistence technology, multiple database</a:t>
            </a:r>
          </a:p>
          <a:p>
            <a:r>
              <a:rPr lang="en-US" sz="1300" dirty="0" smtClean="0"/>
              <a:t>strategies, or even multiple data sources.</a:t>
            </a:r>
          </a:p>
          <a:p>
            <a:r>
              <a:rPr lang="en-US" sz="1300" dirty="0" smtClean="0"/>
              <a:t>They communicate design decisions about object access.</a:t>
            </a:r>
          </a:p>
          <a:p>
            <a:r>
              <a:rPr lang="en-US" sz="1300" dirty="0" smtClean="0"/>
              <a:t>They allow easy substitution of a dummy implementation, for use in testing (typically using</a:t>
            </a:r>
          </a:p>
          <a:p>
            <a:r>
              <a:rPr lang="en-US" sz="1300" dirty="0" smtClean="0"/>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Cargo Sample </a:t>
            </a:r>
            <a:r>
              <a:rPr lang="en-US" dirty="0" err="1" smtClean="0"/>
              <a:t>este</a:t>
            </a:r>
            <a:r>
              <a:rPr lang="en-US" dirty="0" smtClean="0"/>
              <a:t> un </a:t>
            </a:r>
            <a:r>
              <a:rPr lang="en-US" dirty="0" err="1" smtClean="0"/>
              <a:t>exemplu</a:t>
            </a:r>
            <a:r>
              <a:rPr lang="en-US" dirty="0" smtClean="0"/>
              <a:t> </a:t>
            </a:r>
            <a:r>
              <a:rPr lang="en-US" dirty="0" err="1" smtClean="0"/>
              <a:t>practic</a:t>
            </a:r>
            <a:r>
              <a:rPr lang="en-US" dirty="0" smtClean="0"/>
              <a:t> de </a:t>
            </a:r>
            <a:r>
              <a:rPr lang="en-US" dirty="0" err="1" smtClean="0"/>
              <a:t>aplicare</a:t>
            </a:r>
            <a:r>
              <a:rPr lang="en-US" dirty="0" smtClean="0"/>
              <a:t> a </a:t>
            </a:r>
            <a:r>
              <a:rPr lang="en-US" dirty="0" err="1" smtClean="0"/>
              <a:t>diferitor</a:t>
            </a:r>
            <a:r>
              <a:rPr lang="en-US" dirty="0" smtClean="0"/>
              <a:t> </a:t>
            </a:r>
            <a:r>
              <a:rPr lang="en-US" dirty="0" err="1" smtClean="0"/>
              <a:t>paterne</a:t>
            </a:r>
            <a:r>
              <a:rPr lang="en-US" dirty="0" smtClean="0"/>
              <a:t>, design </a:t>
            </a:r>
            <a:r>
              <a:rPr lang="en-US" dirty="0" err="1" smtClean="0"/>
              <a:t>si</a:t>
            </a:r>
            <a:r>
              <a:rPr lang="en-US" dirty="0" smtClean="0"/>
              <a:t> architectural </a:t>
            </a:r>
            <a:r>
              <a:rPr lang="en-US" dirty="0" err="1" smtClean="0"/>
              <a:t>paterne</a:t>
            </a:r>
            <a:r>
              <a:rPr lang="en-US" dirty="0" smtClean="0"/>
              <a:t>,</a:t>
            </a:r>
            <a:r>
              <a:rPr lang="en-US" baseline="0" dirty="0" smtClean="0"/>
              <a:t> </a:t>
            </a:r>
            <a:r>
              <a:rPr lang="en-US" baseline="0" dirty="0" err="1" smtClean="0"/>
              <a:t>si</a:t>
            </a:r>
            <a:r>
              <a:rPr lang="en-US" baseline="0" dirty="0" smtClean="0"/>
              <a:t> nu in </a:t>
            </a:r>
            <a:r>
              <a:rPr lang="en-US" baseline="0" dirty="0" err="1" smtClean="0"/>
              <a:t>ultimul</a:t>
            </a:r>
            <a:r>
              <a:rPr lang="en-US" baseline="0" dirty="0" smtClean="0"/>
              <a:t> </a:t>
            </a:r>
            <a:r>
              <a:rPr lang="en-US" baseline="0" dirty="0" smtClean="0"/>
              <a:t>rind </a:t>
            </a:r>
            <a:r>
              <a:rPr lang="en-US" baseline="0" dirty="0" err="1" smtClean="0"/>
              <a:t>desigur</a:t>
            </a:r>
            <a:r>
              <a:rPr lang="en-US" baseline="0" dirty="0" smtClean="0"/>
              <a:t> </a:t>
            </a:r>
            <a:r>
              <a:rPr lang="en-US" baseline="0" dirty="0" smtClean="0"/>
              <a:t>DDD </a:t>
            </a:r>
            <a:r>
              <a:rPr lang="en-US" baseline="0" dirty="0" err="1" smtClean="0"/>
              <a:t>paterne</a:t>
            </a:r>
            <a:r>
              <a:rPr lang="en-US" baseline="0" dirty="0" smtClean="0"/>
              <a:t>, </a:t>
            </a:r>
            <a:r>
              <a:rPr lang="en-US" baseline="0" dirty="0" err="1" smtClean="0"/>
              <a:t>expuse</a:t>
            </a:r>
            <a:r>
              <a:rPr lang="en-US" baseline="0" dirty="0" smtClean="0"/>
              <a:t> </a:t>
            </a:r>
            <a:r>
              <a:rPr lang="en-US" baseline="0" dirty="0" err="1" smtClean="0"/>
              <a:t>mai</a:t>
            </a:r>
            <a:r>
              <a:rPr lang="en-US" baseline="0" dirty="0" smtClean="0"/>
              <a:t> </a:t>
            </a:r>
            <a:r>
              <a:rPr lang="en-US" baseline="0" dirty="0" err="1" smtClean="0"/>
              <a:t>sus</a:t>
            </a:r>
            <a:r>
              <a:rPr lang="en-US" baseline="0" dirty="0" smtClean="0"/>
              <a:t> </a:t>
            </a:r>
            <a:r>
              <a:rPr lang="en-US" baseline="0" dirty="0" err="1" smtClean="0"/>
              <a:t>si</a:t>
            </a:r>
            <a:r>
              <a:rPr lang="en-US" baseline="0" dirty="0" smtClean="0"/>
              <a:t> in </a:t>
            </a:r>
            <a:r>
              <a:rPr lang="en-US" baseline="0" dirty="0" err="1" smtClean="0"/>
              <a:t>cartea</a:t>
            </a:r>
            <a:r>
              <a:rPr lang="en-US" baseline="0" dirty="0" smtClean="0"/>
              <a:t> </a:t>
            </a:r>
            <a:r>
              <a:rPr lang="en-US" baseline="0" dirty="0" err="1" smtClean="0"/>
              <a:t>lui</a:t>
            </a:r>
            <a:r>
              <a:rPr lang="en-US" baseline="0" dirty="0" smtClean="0"/>
              <a:t> Eric Evans.</a:t>
            </a:r>
          </a:p>
          <a:p>
            <a:endParaRPr lang="en-US" baseline="0" dirty="0" smtClean="0"/>
          </a:p>
          <a:p>
            <a:r>
              <a:rPr lang="en-US" dirty="0" err="1" smtClean="0"/>
              <a:t>Acest</a:t>
            </a:r>
            <a:r>
              <a:rPr lang="en-US" dirty="0" smtClean="0"/>
              <a:t> sample </a:t>
            </a:r>
            <a:r>
              <a:rPr lang="en-US" dirty="0" err="1" smtClean="0"/>
              <a:t>este</a:t>
            </a:r>
            <a:r>
              <a:rPr lang="en-US" dirty="0" smtClean="0"/>
              <a:t> </a:t>
            </a:r>
            <a:r>
              <a:rPr lang="en-US" dirty="0" err="1" smtClean="0"/>
              <a:t>bazat</a:t>
            </a:r>
            <a:r>
              <a:rPr lang="en-US" dirty="0" smtClean="0"/>
              <a:t> </a:t>
            </a:r>
            <a:r>
              <a:rPr lang="en-US" dirty="0" err="1" smtClean="0"/>
              <a:t>pe</a:t>
            </a:r>
            <a:r>
              <a:rPr lang="en-US" dirty="0" smtClean="0"/>
              <a:t> </a:t>
            </a:r>
            <a:r>
              <a:rPr lang="en-US" dirty="0" err="1" smtClean="0"/>
              <a:t>domeniu</a:t>
            </a:r>
            <a:r>
              <a:rPr lang="en-US" baseline="0" dirty="0" smtClean="0"/>
              <a:t> de Cargo Shipping, </a:t>
            </a:r>
            <a:r>
              <a:rPr lang="en-US" baseline="0" dirty="0" err="1" smtClean="0"/>
              <a:t>Transportarea</a:t>
            </a:r>
            <a:r>
              <a:rPr lang="en-US" baseline="0" dirty="0" smtClean="0"/>
              <a:t> </a:t>
            </a:r>
            <a:r>
              <a:rPr lang="en-US" baseline="0" dirty="0" err="1" smtClean="0"/>
              <a:t>Incarcaturilor</a:t>
            </a:r>
            <a:r>
              <a:rPr lang="en-US" baseline="0" dirty="0" smtClean="0"/>
              <a:t>. </a:t>
            </a:r>
          </a:p>
          <a:p>
            <a:r>
              <a:rPr lang="en-US" baseline="0" dirty="0" smtClean="0"/>
              <a:t>La </a:t>
            </a:r>
            <a:r>
              <a:rPr lang="en-US" baseline="0" dirty="0" err="1" smtClean="0"/>
              <a:t>acest</a:t>
            </a:r>
            <a:r>
              <a:rPr lang="en-US" baseline="0" dirty="0" smtClean="0"/>
              <a:t> </a:t>
            </a:r>
            <a:r>
              <a:rPr lang="en-US" baseline="0" dirty="0" err="1" smtClean="0"/>
              <a:t>deomeniu</a:t>
            </a:r>
            <a:r>
              <a:rPr lang="en-US" baseline="0" dirty="0" smtClean="0"/>
              <a:t> </a:t>
            </a:r>
            <a:r>
              <a:rPr lang="en-US" baseline="0" dirty="0" err="1" smtClean="0"/>
              <a:t>foarte</a:t>
            </a:r>
            <a:r>
              <a:rPr lang="en-US" baseline="0" dirty="0" smtClean="0"/>
              <a:t> des se face </a:t>
            </a:r>
            <a:r>
              <a:rPr lang="en-US" baseline="0" dirty="0" err="1" smtClean="0"/>
              <a:t>referinta</a:t>
            </a:r>
            <a:r>
              <a:rPr lang="en-US" baseline="0" dirty="0" smtClean="0"/>
              <a:t> in carte.</a:t>
            </a:r>
          </a:p>
          <a:p>
            <a:r>
              <a:rPr lang="en-US" baseline="0" dirty="0" err="1" smtClean="0"/>
              <a:t>Chiar</a:t>
            </a:r>
            <a:r>
              <a:rPr lang="en-US" baseline="0" dirty="0" smtClean="0"/>
              <a:t> </a:t>
            </a:r>
            <a:r>
              <a:rPr lang="en-US" baseline="0" dirty="0" err="1" smtClean="0"/>
              <a:t>daca</a:t>
            </a:r>
            <a:r>
              <a:rPr lang="en-US" baseline="0" dirty="0" smtClean="0"/>
              <a:t> </a:t>
            </a:r>
            <a:r>
              <a:rPr lang="en-US" baseline="0" dirty="0" err="1" smtClean="0"/>
              <a:t>cartea</a:t>
            </a:r>
            <a:r>
              <a:rPr lang="en-US" baseline="0" dirty="0" smtClean="0"/>
              <a:t> a </a:t>
            </a:r>
            <a:r>
              <a:rPr lang="en-US" baseline="0" dirty="0" err="1" smtClean="0"/>
              <a:t>iesit</a:t>
            </a:r>
            <a:r>
              <a:rPr lang="en-US" baseline="0" dirty="0" smtClean="0"/>
              <a:t> 6 </a:t>
            </a:r>
            <a:r>
              <a:rPr lang="en-US" baseline="0" dirty="0" err="1" smtClean="0"/>
              <a:t>ani</a:t>
            </a:r>
            <a:r>
              <a:rPr lang="en-US" baseline="0" dirty="0" smtClean="0"/>
              <a:t> in </a:t>
            </a:r>
            <a:r>
              <a:rPr lang="en-US" baseline="0" dirty="0" err="1" smtClean="0"/>
              <a:t>urma</a:t>
            </a:r>
            <a:r>
              <a:rPr lang="en-US" baseline="0" dirty="0" smtClean="0"/>
              <a:t> </a:t>
            </a:r>
            <a:r>
              <a:rPr lang="en-US" baseline="0" dirty="0" err="1" smtClean="0"/>
              <a:t>pina</a:t>
            </a:r>
            <a:r>
              <a:rPr lang="en-US" baseline="0" dirty="0" smtClean="0"/>
              <a:t> </a:t>
            </a:r>
            <a:r>
              <a:rPr lang="en-US" baseline="0" dirty="0" err="1" smtClean="0"/>
              <a:t>acum</a:t>
            </a:r>
            <a:r>
              <a:rPr lang="en-US" baseline="0" dirty="0" smtClean="0"/>
              <a:t> nu </a:t>
            </a:r>
            <a:r>
              <a:rPr lang="en-US" baseline="0" dirty="0" err="1" smtClean="0"/>
              <a:t>prea</a:t>
            </a:r>
            <a:r>
              <a:rPr lang="en-US" baseline="0" dirty="0" smtClean="0"/>
              <a:t> au </a:t>
            </a:r>
            <a:r>
              <a:rPr lang="en-US" baseline="0" dirty="0" err="1" smtClean="0"/>
              <a:t>fost</a:t>
            </a:r>
            <a:r>
              <a:rPr lang="en-US" baseline="0" dirty="0" smtClean="0"/>
              <a:t> </a:t>
            </a:r>
            <a:r>
              <a:rPr lang="en-US" baseline="0" dirty="0" err="1" smtClean="0"/>
              <a:t>exemple</a:t>
            </a:r>
            <a:r>
              <a:rPr lang="en-US" baseline="0" dirty="0" smtClean="0"/>
              <a:t> practice de </a:t>
            </a:r>
            <a:r>
              <a:rPr lang="en-US" baseline="0" dirty="0" err="1" smtClean="0"/>
              <a:t>implementare</a:t>
            </a:r>
            <a:r>
              <a:rPr lang="en-US" baseline="0" dirty="0" smtClean="0"/>
              <a:t>.</a:t>
            </a:r>
          </a:p>
          <a:p>
            <a:r>
              <a:rPr lang="en-US" baseline="0" dirty="0" err="1" smtClean="0"/>
              <a:t>Versiunea</a:t>
            </a:r>
            <a:r>
              <a:rPr lang="en-US" baseline="0" dirty="0" smtClean="0"/>
              <a:t> Java a </a:t>
            </a:r>
            <a:r>
              <a:rPr lang="en-US" baseline="0" dirty="0" err="1" smtClean="0"/>
              <a:t>fost</a:t>
            </a:r>
            <a:r>
              <a:rPr lang="en-US" baseline="0" dirty="0" smtClean="0"/>
              <a:t> </a:t>
            </a:r>
            <a:r>
              <a:rPr lang="en-US" baseline="0" dirty="0" err="1" smtClean="0"/>
              <a:t>implementata</a:t>
            </a:r>
            <a:r>
              <a:rPr lang="en-US" baseline="0" dirty="0" smtClean="0"/>
              <a:t> cu un effort </a:t>
            </a:r>
            <a:r>
              <a:rPr lang="en-US" baseline="0" dirty="0" err="1" smtClean="0"/>
              <a:t>comun</a:t>
            </a:r>
            <a:r>
              <a:rPr lang="en-US" baseline="0" dirty="0" smtClean="0"/>
              <a:t> a </a:t>
            </a:r>
            <a:r>
              <a:rPr lang="en-US" baseline="0" dirty="0" err="1" smtClean="0"/>
              <a:t>lui</a:t>
            </a:r>
            <a:r>
              <a:rPr lang="en-US" baseline="0" dirty="0" smtClean="0"/>
              <a:t> Eric Evans </a:t>
            </a:r>
            <a:r>
              <a:rPr lang="en-US" baseline="0" dirty="0" err="1" smtClean="0"/>
              <a:t>si</a:t>
            </a:r>
            <a:r>
              <a:rPr lang="en-US" baseline="0" dirty="0" smtClean="0"/>
              <a:t> o </a:t>
            </a:r>
            <a:r>
              <a:rPr lang="en-US" baseline="0" dirty="0" err="1" smtClean="0"/>
              <a:t>companie</a:t>
            </a:r>
            <a:r>
              <a:rPr lang="en-US" baseline="0" dirty="0" smtClean="0"/>
              <a:t> </a:t>
            </a:r>
            <a:r>
              <a:rPr lang="en-US" baseline="0" dirty="0" err="1" smtClean="0"/>
              <a:t>suedeza</a:t>
            </a:r>
            <a:r>
              <a:rPr lang="en-US" baseline="0" dirty="0" smtClean="0"/>
              <a:t> de DDD consulting.</a:t>
            </a:r>
          </a:p>
          <a:p>
            <a:r>
              <a:rPr lang="en-US" baseline="0" dirty="0" err="1" smtClean="0"/>
              <a:t>Versiunea</a:t>
            </a:r>
            <a:r>
              <a:rPr lang="en-US" baseline="0" dirty="0" smtClean="0"/>
              <a:t> C# </a:t>
            </a:r>
            <a:r>
              <a:rPr lang="en-US" baseline="0" dirty="0" err="1" smtClean="0"/>
              <a:t>este</a:t>
            </a:r>
            <a:r>
              <a:rPr lang="en-US" baseline="0" dirty="0" smtClean="0"/>
              <a:t> in </a:t>
            </a:r>
            <a:r>
              <a:rPr lang="en-US" baseline="0" dirty="0" err="1" smtClean="0"/>
              <a:t>decurs</a:t>
            </a:r>
            <a:r>
              <a:rPr lang="en-US" baseline="0" dirty="0" smtClean="0"/>
              <a:t> de development care </a:t>
            </a:r>
            <a:r>
              <a:rPr lang="en-US" baseline="0" dirty="0" err="1" smtClean="0"/>
              <a:t>este</a:t>
            </a:r>
            <a:r>
              <a:rPr lang="en-US" baseline="0" dirty="0" smtClean="0"/>
              <a:t> </a:t>
            </a:r>
            <a:r>
              <a:rPr lang="en-US" baseline="0" dirty="0" err="1" smtClean="0"/>
              <a:t>sigur</a:t>
            </a:r>
            <a:r>
              <a:rPr lang="en-US" baseline="0" dirty="0" smtClean="0"/>
              <a:t> ca un </a:t>
            </a:r>
            <a:r>
              <a:rPr lang="en-US" baseline="0" dirty="0" err="1" smtClean="0"/>
              <a:t>proiect</a:t>
            </a:r>
            <a:r>
              <a:rPr lang="en-US" baseline="0" dirty="0" smtClean="0"/>
              <a:t> open source in care </a:t>
            </a:r>
            <a:r>
              <a:rPr lang="en-US" baseline="0" dirty="0" err="1" smtClean="0"/>
              <a:t>particip</a:t>
            </a:r>
            <a:r>
              <a:rPr lang="en-US" baseline="0" dirty="0" smtClean="0"/>
              <a:t> </a:t>
            </a:r>
            <a:r>
              <a:rPr lang="en-US" baseline="0" dirty="0" err="1" smtClean="0"/>
              <a:t>si</a:t>
            </a:r>
            <a:r>
              <a:rPr lang="en-US" baseline="0" dirty="0" smtClean="0"/>
              <a:t> </a:t>
            </a:r>
            <a:r>
              <a:rPr lang="en-US" baseline="0" dirty="0" err="1" smtClean="0"/>
              <a:t>eu</a:t>
            </a:r>
            <a:r>
              <a:rPr lang="en-US" baseline="0" dirty="0" smtClean="0"/>
              <a:t>.</a:t>
            </a:r>
          </a:p>
          <a:p>
            <a:r>
              <a:rPr lang="en-US" baseline="0" dirty="0" err="1" smtClean="0"/>
              <a:t>Adresele</a:t>
            </a:r>
            <a:r>
              <a:rPr lang="en-US" baseline="0" dirty="0" smtClean="0"/>
              <a:t> </a:t>
            </a:r>
            <a:r>
              <a:rPr lang="en-US" baseline="0" dirty="0" err="1" smtClean="0"/>
              <a:t>proiectelor</a:t>
            </a:r>
            <a:r>
              <a:rPr lang="en-US" baseline="0" dirty="0" smtClean="0"/>
              <a:t> is </a:t>
            </a:r>
            <a:r>
              <a:rPr lang="en-US" baseline="0" dirty="0" err="1" smtClean="0"/>
              <a:t>pe</a:t>
            </a:r>
            <a:r>
              <a:rPr lang="en-US" baseline="0" dirty="0" smtClean="0"/>
              <a:t> screen.</a:t>
            </a:r>
          </a:p>
          <a:p>
            <a:endParaRPr lang="en-US" baseline="0" dirty="0" smtClean="0"/>
          </a:p>
          <a:p>
            <a:r>
              <a:rPr lang="en-US" baseline="0" dirty="0" smtClean="0"/>
              <a:t>In </a:t>
            </a:r>
            <a:r>
              <a:rPr lang="en-US" baseline="0" dirty="0" err="1" smtClean="0"/>
              <a:t>continuare</a:t>
            </a:r>
            <a:r>
              <a:rPr lang="en-US" baseline="0" dirty="0" smtClean="0"/>
              <a:t> </a:t>
            </a:r>
            <a:r>
              <a:rPr lang="en-US" baseline="0" dirty="0" err="1" smtClean="0"/>
              <a:t>eu</a:t>
            </a:r>
            <a:r>
              <a:rPr lang="en-US" baseline="0" dirty="0" smtClean="0"/>
              <a:t> </a:t>
            </a:r>
            <a:r>
              <a:rPr lang="en-US" baseline="0" dirty="0" err="1" smtClean="0"/>
              <a:t>voi</a:t>
            </a:r>
            <a:r>
              <a:rPr lang="en-US" baseline="0" dirty="0" smtClean="0"/>
              <a:t> </a:t>
            </a:r>
            <a:r>
              <a:rPr lang="en-US" baseline="0" dirty="0" err="1" smtClean="0"/>
              <a:t>arata</a:t>
            </a:r>
            <a:r>
              <a:rPr lang="en-US" baseline="0" dirty="0" smtClean="0"/>
              <a:t> cam in </a:t>
            </a:r>
            <a:r>
              <a:rPr lang="en-US" baseline="0" dirty="0" err="1" smtClean="0"/>
              <a:t>ce</a:t>
            </a:r>
            <a:r>
              <a:rPr lang="en-US" baseline="0" dirty="0" smtClean="0"/>
              <a:t> mod </a:t>
            </a:r>
            <a:r>
              <a:rPr lang="en-US" baseline="0" dirty="0" err="1" smtClean="0"/>
              <a:t>este</a:t>
            </a:r>
            <a:r>
              <a:rPr lang="en-US" baseline="0" dirty="0" smtClean="0"/>
              <a:t> </a:t>
            </a:r>
            <a:r>
              <a:rPr lang="en-US" baseline="0" dirty="0" err="1" smtClean="0"/>
              <a:t>procesul</a:t>
            </a:r>
            <a:r>
              <a:rPr lang="en-US" baseline="0" dirty="0" smtClean="0"/>
              <a:t> de </a:t>
            </a:r>
            <a:r>
              <a:rPr lang="en-US" baseline="0" dirty="0" err="1" smtClean="0"/>
              <a:t>dezvoltare</a:t>
            </a:r>
            <a:r>
              <a:rPr lang="en-US" baseline="0" dirty="0" smtClean="0"/>
              <a:t> </a:t>
            </a:r>
            <a:r>
              <a:rPr lang="en-US" baseline="0" dirty="0" err="1" smtClean="0"/>
              <a:t>unui</a:t>
            </a:r>
            <a:r>
              <a:rPr lang="en-US" baseline="0" dirty="0" smtClean="0"/>
              <a:t> </a:t>
            </a:r>
            <a:r>
              <a:rPr lang="en-US" baseline="0" dirty="0" err="1" smtClean="0"/>
              <a:t>proiect</a:t>
            </a:r>
            <a:r>
              <a:rPr lang="en-US" baseline="0" dirty="0" smtClean="0"/>
              <a:t> DDD, </a:t>
            </a:r>
            <a:r>
              <a:rPr lang="en-US" baseline="0" dirty="0" err="1" smtClean="0"/>
              <a:t>pe</a:t>
            </a:r>
            <a:r>
              <a:rPr lang="en-US" baseline="0" dirty="0" smtClean="0"/>
              <a:t> </a:t>
            </a:r>
            <a:r>
              <a:rPr lang="en-US" baseline="0" dirty="0" err="1" smtClean="0"/>
              <a:t>baza</a:t>
            </a:r>
            <a:r>
              <a:rPr lang="en-US" baseline="0" dirty="0" smtClean="0"/>
              <a:t> la Cargo sample.</a:t>
            </a:r>
          </a:p>
          <a:p>
            <a:r>
              <a:rPr lang="en-US" baseline="0" dirty="0" err="1" smtClean="0"/>
              <a:t>atragind</a:t>
            </a:r>
            <a:r>
              <a:rPr lang="en-US" baseline="0" dirty="0" smtClean="0"/>
              <a:t> </a:t>
            </a:r>
            <a:r>
              <a:rPr lang="en-US" baseline="0" dirty="0" err="1" smtClean="0"/>
              <a:t>atentia</a:t>
            </a:r>
            <a:r>
              <a:rPr lang="en-US" baseline="0" dirty="0" smtClean="0"/>
              <a:t> la </a:t>
            </a:r>
            <a:r>
              <a:rPr lang="en-US" baseline="0" dirty="0" err="1" smtClean="0"/>
              <a:t>careva</a:t>
            </a:r>
            <a:r>
              <a:rPr lang="en-US" baseline="0" dirty="0" smtClean="0"/>
              <a:t> </a:t>
            </a:r>
            <a:r>
              <a:rPr lang="en-US" baseline="0" dirty="0" err="1" smtClean="0"/>
              <a:t>aspecte</a:t>
            </a:r>
            <a:r>
              <a:rPr lang="en-US" baseline="0" dirty="0" smtClean="0"/>
              <a:t> </a:t>
            </a:r>
            <a:r>
              <a:rPr lang="en-US" baseline="0" dirty="0" err="1" smtClean="0"/>
              <a:t>inportante</a:t>
            </a:r>
            <a:r>
              <a:rPr lang="en-US" baseline="0" dirty="0" smtClean="0"/>
              <a:t> din </a:t>
            </a:r>
            <a:r>
              <a:rPr lang="en-US" baseline="0" dirty="0" err="1" smtClean="0"/>
              <a:t>punct</a:t>
            </a:r>
            <a:r>
              <a:rPr lang="en-US" baseline="0" dirty="0" smtClean="0"/>
              <a:t> de </a:t>
            </a:r>
            <a:r>
              <a:rPr lang="en-US" baseline="0" dirty="0" err="1" smtClean="0"/>
              <a:t>vedere</a:t>
            </a:r>
            <a:r>
              <a:rPr lang="en-US" baseline="0" dirty="0" smtClean="0"/>
              <a:t> a </a:t>
            </a:r>
            <a:r>
              <a:rPr lang="en-US" baseline="0" dirty="0" err="1" smtClean="0"/>
              <a:t>implementarii</a:t>
            </a:r>
            <a:r>
              <a:rPr lang="en-US" baseline="0" dirty="0" smtClean="0"/>
              <a:t>.</a:t>
            </a:r>
          </a:p>
          <a:p>
            <a:r>
              <a:rPr lang="en-US" baseline="0" dirty="0" smtClean="0"/>
              <a:t>Mai </a:t>
            </a:r>
            <a:r>
              <a:rPr lang="en-US" baseline="0" dirty="0" err="1" smtClean="0"/>
              <a:t>multe</a:t>
            </a:r>
            <a:r>
              <a:rPr lang="en-US" baseline="0" dirty="0" smtClean="0"/>
              <a:t> </a:t>
            </a:r>
            <a:r>
              <a:rPr lang="en-US" baseline="0" dirty="0" err="1" smtClean="0"/>
              <a:t>detalii</a:t>
            </a:r>
            <a:r>
              <a:rPr lang="en-US" baseline="0" dirty="0" smtClean="0"/>
              <a:t> de </a:t>
            </a:r>
            <a:r>
              <a:rPr lang="en-US" baseline="0" dirty="0" err="1" smtClean="0"/>
              <a:t>implimentare</a:t>
            </a:r>
            <a:r>
              <a:rPr lang="en-US" baseline="0" dirty="0" smtClean="0"/>
              <a:t> </a:t>
            </a:r>
            <a:r>
              <a:rPr lang="en-US" baseline="0" dirty="0" err="1" smtClean="0"/>
              <a:t>celor</a:t>
            </a:r>
            <a:r>
              <a:rPr lang="en-US" baseline="0" dirty="0" smtClean="0"/>
              <a:t> </a:t>
            </a:r>
            <a:r>
              <a:rPr lang="en-US" baseline="0" dirty="0" err="1" smtClean="0"/>
              <a:t>spuse</a:t>
            </a:r>
            <a:r>
              <a:rPr lang="en-US" baseline="0" dirty="0" smtClean="0"/>
              <a:t> de mine le </a:t>
            </a:r>
            <a:r>
              <a:rPr lang="en-US" baseline="0" dirty="0" err="1" smtClean="0"/>
              <a:t>puteti</a:t>
            </a:r>
            <a:r>
              <a:rPr lang="en-US" baseline="0" dirty="0" smtClean="0"/>
              <a:t> </a:t>
            </a:r>
            <a:r>
              <a:rPr lang="en-US" baseline="0" dirty="0" err="1" smtClean="0"/>
              <a:t>gasi</a:t>
            </a:r>
            <a:r>
              <a:rPr lang="en-US" baseline="0" dirty="0" smtClean="0"/>
              <a:t> </a:t>
            </a:r>
            <a:r>
              <a:rPr lang="en-US" baseline="0" dirty="0" err="1" smtClean="0"/>
              <a:t>pe</a:t>
            </a:r>
            <a:r>
              <a:rPr lang="en-US" baseline="0" dirty="0" smtClean="0"/>
              <a:t> </a:t>
            </a:r>
            <a:r>
              <a:rPr lang="en-US" baseline="0" dirty="0" err="1" smtClean="0"/>
              <a:t>adresele</a:t>
            </a:r>
            <a:r>
              <a:rPr lang="en-US" baseline="0" dirty="0" smtClean="0"/>
              <a:t> de </a:t>
            </a:r>
            <a:r>
              <a:rPr lang="en-US" baseline="0" dirty="0" err="1" smtClean="0"/>
              <a:t>mai</a:t>
            </a:r>
            <a:r>
              <a:rPr lang="en-US" baseline="0" dirty="0" smtClean="0"/>
              <a:t> </a:t>
            </a:r>
            <a:r>
              <a:rPr lang="en-US" baseline="0" dirty="0" err="1" smtClean="0"/>
              <a:t>sus</a:t>
            </a:r>
            <a:r>
              <a:rPr lang="en-US" baseline="0" dirty="0" smtClean="0"/>
              <a:t>.</a:t>
            </a:r>
          </a:p>
          <a:p>
            <a:r>
              <a:rPr lang="en-US" baseline="0" dirty="0" err="1" smtClean="0"/>
              <a:t>Eu</a:t>
            </a:r>
            <a:r>
              <a:rPr lang="en-US" baseline="0" dirty="0" smtClean="0"/>
              <a:t> nu </a:t>
            </a:r>
            <a:r>
              <a:rPr lang="en-US" baseline="0" dirty="0" err="1" smtClean="0"/>
              <a:t>voi</a:t>
            </a:r>
            <a:r>
              <a:rPr lang="en-US" baseline="0" dirty="0" smtClean="0"/>
              <a:t> </a:t>
            </a:r>
            <a:r>
              <a:rPr lang="en-US" baseline="0" dirty="0" err="1" smtClean="0"/>
              <a:t>explica</a:t>
            </a:r>
            <a:r>
              <a:rPr lang="en-US" baseline="0" dirty="0" smtClean="0"/>
              <a:t> </a:t>
            </a:r>
            <a:r>
              <a:rPr lang="en-US" baseline="0" dirty="0" err="1" smtClean="0"/>
              <a:t>pe</a:t>
            </a:r>
            <a:r>
              <a:rPr lang="en-US" baseline="0" dirty="0" smtClean="0"/>
              <a:t> </a:t>
            </a:r>
            <a:r>
              <a:rPr lang="en-US" baseline="0" dirty="0" err="1" smtClean="0"/>
              <a:t>larg</a:t>
            </a:r>
            <a:r>
              <a:rPr lang="en-US" baseline="0" dirty="0" smtClean="0"/>
              <a:t> </a:t>
            </a:r>
            <a:r>
              <a:rPr lang="en-US" baseline="0" dirty="0" err="1" smtClean="0"/>
              <a:t>procesul</a:t>
            </a:r>
            <a:r>
              <a:rPr lang="en-US" baseline="0" dirty="0" smtClean="0"/>
              <a:t> de </a:t>
            </a:r>
            <a:r>
              <a:rPr lang="en-US" baseline="0" dirty="0" err="1" smtClean="0"/>
              <a:t>luarea</a:t>
            </a:r>
            <a:r>
              <a:rPr lang="en-US" baseline="0" dirty="0" smtClean="0"/>
              <a:t> </a:t>
            </a:r>
            <a:r>
              <a:rPr lang="en-US" baseline="0" dirty="0" err="1" smtClean="0"/>
              <a:t>deciziilor</a:t>
            </a:r>
            <a:r>
              <a:rPr lang="en-US" baseline="0" dirty="0" smtClean="0"/>
              <a:t> de design, </a:t>
            </a:r>
            <a:r>
              <a:rPr lang="en-US" baseline="0" dirty="0" err="1" smtClean="0"/>
              <a:t>doaerece</a:t>
            </a:r>
            <a:r>
              <a:rPr lang="en-US" baseline="0" dirty="0" smtClean="0"/>
              <a:t> </a:t>
            </a:r>
            <a:r>
              <a:rPr lang="en-US" baseline="0" dirty="0" err="1" smtClean="0"/>
              <a:t>aceasta</a:t>
            </a:r>
            <a:r>
              <a:rPr lang="en-US" baseline="0" dirty="0" smtClean="0"/>
              <a:t> </a:t>
            </a:r>
            <a:r>
              <a:rPr lang="en-US" baseline="0" dirty="0" err="1" smtClean="0"/>
              <a:t>implica</a:t>
            </a:r>
            <a:r>
              <a:rPr lang="en-US" baseline="0" dirty="0" smtClean="0"/>
              <a:t> </a:t>
            </a:r>
            <a:r>
              <a:rPr lang="en-US" baseline="0" dirty="0" err="1" smtClean="0"/>
              <a:t>foarte</a:t>
            </a:r>
            <a:r>
              <a:rPr lang="en-US" baseline="0" dirty="0" smtClean="0"/>
              <a:t> </a:t>
            </a:r>
            <a:r>
              <a:rPr lang="en-US" baseline="0" dirty="0" err="1" smtClean="0"/>
              <a:t>multe</a:t>
            </a:r>
            <a:endParaRPr lang="en-US" baseline="0" dirty="0" smtClean="0"/>
          </a:p>
          <a:p>
            <a:r>
              <a:rPr lang="en-US" baseline="0" dirty="0" err="1" smtClean="0"/>
              <a:t>variabile</a:t>
            </a:r>
            <a:r>
              <a:rPr lang="en-US" baseline="0" dirty="0" smtClean="0"/>
              <a:t> care pot </a:t>
            </a:r>
            <a:r>
              <a:rPr lang="en-US" baseline="0" dirty="0" err="1" smtClean="0"/>
              <a:t>trezi</a:t>
            </a:r>
            <a:r>
              <a:rPr lang="en-US" baseline="0" dirty="0" smtClean="0"/>
              <a:t> </a:t>
            </a:r>
            <a:r>
              <a:rPr lang="en-US" baseline="0" dirty="0" err="1" smtClean="0"/>
              <a:t>inca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intrebari</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nucleul</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a:p>
            <a:endParaRPr lang="en-US" baseline="0" dirty="0" smtClean="0"/>
          </a:p>
          <a:p>
            <a:r>
              <a:rPr lang="en-US" dirty="0" smtClean="0"/>
              <a:t>------------------------------------------------------------------------------------------------</a:t>
            </a:r>
          </a:p>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mod simplistic </a:t>
            </a:r>
            <a:r>
              <a:rPr lang="en-US" baseline="0" dirty="0" err="1" smtClean="0"/>
              <a:t>realitate</a:t>
            </a:r>
            <a:r>
              <a:rPr lang="en-US" baseline="0" dirty="0" smtClean="0"/>
              <a:t> domain-</a:t>
            </a:r>
            <a:r>
              <a:rPr lang="en-US" baseline="0" dirty="0" err="1" smtClean="0"/>
              <a:t>ului</a:t>
            </a:r>
            <a:r>
              <a:rPr lang="en-US" baseline="0" dirty="0" smtClean="0"/>
              <a:t> </a:t>
            </a:r>
            <a:r>
              <a:rPr lang="en-US" baseline="0" dirty="0" err="1" smtClean="0"/>
              <a:t>reprezinta</a:t>
            </a:r>
            <a:r>
              <a:rPr lang="en-US" baseline="0" dirty="0" smtClean="0"/>
              <a:t> </a:t>
            </a:r>
            <a:r>
              <a:rPr lang="en-US" baseline="0" dirty="0" err="1" smtClean="0"/>
              <a:t>ceva</a:t>
            </a:r>
            <a:r>
              <a:rPr lang="en-US" baseline="0" dirty="0" smtClean="0"/>
              <a:t> </a:t>
            </a:r>
            <a:r>
              <a:rPr lang="en-US" baseline="0" dirty="0" err="1" smtClean="0"/>
              <a:t>asemanator</a:t>
            </a:r>
            <a:r>
              <a:rPr lang="en-US" baseline="0" dirty="0" smtClean="0"/>
              <a:t> cu </a:t>
            </a:r>
            <a:r>
              <a:rPr lang="en-US" baseline="0" dirty="0" err="1" smtClean="0"/>
              <a:t>imaginea</a:t>
            </a:r>
            <a:r>
              <a:rPr lang="en-US" baseline="0" dirty="0" smtClean="0"/>
              <a:t> </a:t>
            </a:r>
            <a:r>
              <a:rPr lang="en-US" baseline="0" dirty="0" err="1" smtClean="0"/>
              <a:t>aceasta</a:t>
            </a:r>
            <a:r>
              <a:rPr lang="en-US" baseline="0" dirty="0" smtClean="0"/>
              <a:t>:</a:t>
            </a:r>
          </a:p>
          <a:p>
            <a:r>
              <a:rPr lang="en-US" baseline="0" dirty="0" err="1" smtClean="0"/>
              <a:t>Avem</a:t>
            </a:r>
            <a:r>
              <a:rPr lang="en-US" baseline="0" dirty="0" smtClean="0"/>
              <a:t> un port cu </a:t>
            </a:r>
            <a:r>
              <a:rPr lang="en-US" baseline="0" dirty="0" err="1" smtClean="0"/>
              <a:t>incarcaturi</a:t>
            </a:r>
            <a:r>
              <a:rPr lang="en-US" baseline="0" dirty="0" smtClean="0"/>
              <a:t> care se </a:t>
            </a:r>
            <a:r>
              <a:rPr lang="en-US" baseline="0" dirty="0" err="1" smtClean="0"/>
              <a:t>incarca</a:t>
            </a:r>
            <a:r>
              <a:rPr lang="en-US" baseline="0" dirty="0" smtClean="0"/>
              <a:t> in nave. </a:t>
            </a:r>
            <a:r>
              <a:rPr lang="en-US" baseline="0" dirty="0" err="1" smtClean="0"/>
              <a:t>Clar</a:t>
            </a:r>
            <a:r>
              <a:rPr lang="en-US" baseline="0" dirty="0" smtClean="0"/>
              <a:t> ca se nu se </a:t>
            </a:r>
            <a:r>
              <a:rPr lang="en-US" baseline="0" dirty="0" err="1" smtClean="0"/>
              <a:t>incarca</a:t>
            </a:r>
            <a:r>
              <a:rPr lang="en-US" baseline="0" dirty="0" smtClean="0"/>
              <a:t> in </a:t>
            </a:r>
            <a:r>
              <a:rPr lang="en-US" baseline="0" dirty="0" err="1" smtClean="0"/>
              <a:t>oricare</a:t>
            </a:r>
            <a:r>
              <a:rPr lang="en-US" baseline="0" dirty="0" smtClean="0"/>
              <a:t> </a:t>
            </a:r>
            <a:r>
              <a:rPr lang="en-US" baseline="0" dirty="0" err="1" smtClean="0"/>
              <a:t>nava</a:t>
            </a:r>
            <a:r>
              <a:rPr lang="en-US" baseline="0" dirty="0" smtClean="0"/>
              <a:t> </a:t>
            </a:r>
          </a:p>
          <a:p>
            <a:r>
              <a:rPr lang="en-US" baseline="0" dirty="0" err="1" smtClean="0"/>
              <a:t>dar</a:t>
            </a:r>
            <a:r>
              <a:rPr lang="en-US" baseline="0" dirty="0" smtClean="0"/>
              <a:t> in </a:t>
            </a:r>
            <a:r>
              <a:rPr lang="en-US" baseline="0" dirty="0" err="1" smtClean="0"/>
              <a:t>acea</a:t>
            </a:r>
            <a:r>
              <a:rPr lang="en-US" baseline="0" dirty="0" smtClean="0"/>
              <a:t> </a:t>
            </a:r>
            <a:r>
              <a:rPr lang="en-US" baseline="0" dirty="0" err="1" smtClean="0"/>
              <a:t>nava</a:t>
            </a:r>
            <a:r>
              <a:rPr lang="en-US" baseline="0" dirty="0" smtClean="0"/>
              <a:t> a </a:t>
            </a:r>
            <a:r>
              <a:rPr lang="en-US" baseline="0" dirty="0" err="1" smtClean="0"/>
              <a:t>carei</a:t>
            </a:r>
            <a:r>
              <a:rPr lang="en-US" baseline="0" dirty="0" smtClean="0"/>
              <a:t> </a:t>
            </a:r>
            <a:r>
              <a:rPr lang="en-US" baseline="0" dirty="0" err="1" smtClean="0"/>
              <a:t>grafic</a:t>
            </a:r>
            <a:r>
              <a:rPr lang="en-US" baseline="0" dirty="0" smtClean="0"/>
              <a:t> </a:t>
            </a:r>
            <a:r>
              <a:rPr lang="en-US" baseline="0" dirty="0" err="1" smtClean="0"/>
              <a:t>va</a:t>
            </a:r>
            <a:r>
              <a:rPr lang="en-US" baseline="0" dirty="0" smtClean="0"/>
              <a:t> </a:t>
            </a:r>
            <a:r>
              <a:rPr lang="en-US" baseline="0" dirty="0" err="1" smtClean="0"/>
              <a:t>permite</a:t>
            </a:r>
            <a:r>
              <a:rPr lang="en-US" baseline="0" dirty="0" smtClean="0"/>
              <a:t> de a </a:t>
            </a:r>
            <a:r>
              <a:rPr lang="en-US" baseline="0" dirty="0" err="1" smtClean="0"/>
              <a:t>transporta</a:t>
            </a:r>
            <a:r>
              <a:rPr lang="en-US" baseline="0" dirty="0" smtClean="0"/>
              <a:t> in </a:t>
            </a:r>
            <a:r>
              <a:rPr lang="en-US" baseline="0" dirty="0" err="1" smtClean="0"/>
              <a:t>locul</a:t>
            </a:r>
            <a:r>
              <a:rPr lang="en-US" baseline="0" dirty="0" smtClean="0"/>
              <a:t> </a:t>
            </a:r>
            <a:r>
              <a:rPr lang="en-US" baseline="0" dirty="0" err="1" smtClean="0"/>
              <a:t>si</a:t>
            </a:r>
            <a:r>
              <a:rPr lang="en-US" baseline="0" dirty="0" smtClean="0"/>
              <a:t> </a:t>
            </a:r>
            <a:r>
              <a:rPr lang="en-US" baseline="0" dirty="0" err="1" smtClean="0"/>
              <a:t>timp</a:t>
            </a:r>
            <a:r>
              <a:rPr lang="en-US" baseline="0" dirty="0" smtClean="0"/>
              <a:t> </a:t>
            </a:r>
            <a:r>
              <a:rPr lang="en-US" baseline="0" dirty="0" err="1" smtClean="0"/>
              <a:t>cerut</a:t>
            </a:r>
            <a:r>
              <a:rPr lang="en-US" baseline="0" dirty="0" smtClean="0"/>
              <a:t> de </a:t>
            </a:r>
            <a:r>
              <a:rPr lang="en-US" baseline="0" dirty="0" err="1" smtClean="0"/>
              <a:t>stapinul</a:t>
            </a:r>
            <a:r>
              <a:rPr lang="en-US" baseline="0" dirty="0" smtClean="0"/>
              <a:t> </a:t>
            </a:r>
            <a:r>
              <a:rPr lang="en-US" baseline="0" dirty="0" err="1" smtClean="0"/>
              <a:t>incarcaturii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se </a:t>
            </a:r>
            <a:r>
              <a:rPr lang="en-US" dirty="0" err="1" smtClean="0"/>
              <a:t>incarca</a:t>
            </a:r>
            <a:r>
              <a:rPr lang="en-US" dirty="0" smtClean="0"/>
              <a:t>,</a:t>
            </a:r>
            <a:r>
              <a:rPr lang="en-US" baseline="0" dirty="0" smtClean="0"/>
              <a:t> </a:t>
            </a:r>
            <a:r>
              <a:rPr lang="en-US" baseline="0" dirty="0" err="1" smtClean="0"/>
              <a:t>nava</a:t>
            </a:r>
            <a:r>
              <a:rPr lang="en-US" baseline="0" dirty="0" smtClean="0"/>
              <a:t> se </a:t>
            </a:r>
            <a:r>
              <a:rPr lang="en-US" baseline="0" dirty="0" err="1" smtClean="0"/>
              <a:t>deplaseaza</a:t>
            </a:r>
            <a:r>
              <a:rPr lang="en-US" baseline="0" dirty="0" smtClean="0"/>
              <a:t> </a:t>
            </a:r>
            <a:r>
              <a:rPr lang="en-US" baseline="0" dirty="0" err="1" smtClean="0"/>
              <a:t>dupa</a:t>
            </a:r>
            <a:r>
              <a:rPr lang="en-US" baseline="0" dirty="0" smtClean="0"/>
              <a:t> </a:t>
            </a:r>
            <a:r>
              <a:rPr lang="en-US" baseline="0" dirty="0" err="1" smtClean="0"/>
              <a:t>grafic</a:t>
            </a:r>
            <a:r>
              <a:rPr lang="en-US" baseline="0" dirty="0" smtClean="0"/>
              <a:t> </a:t>
            </a:r>
            <a:r>
              <a:rPr lang="en-US" baseline="0" dirty="0" err="1" smtClean="0"/>
              <a:t>prin</a:t>
            </a:r>
            <a:r>
              <a:rPr lang="en-US" baseline="0" dirty="0" smtClean="0"/>
              <a:t> </a:t>
            </a:r>
            <a:r>
              <a:rPr lang="en-US" baseline="0" dirty="0" err="1" smtClean="0"/>
              <a:t>diferite</a:t>
            </a:r>
            <a:r>
              <a:rPr lang="en-US" baseline="0" dirty="0" smtClean="0"/>
              <a:t> port-</a:t>
            </a:r>
            <a:r>
              <a:rPr lang="en-US" baseline="0" dirty="0" err="1" smtClean="0"/>
              <a:t>uri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incarcatura</a:t>
            </a:r>
            <a:r>
              <a:rPr lang="en-US" dirty="0" smtClean="0"/>
              <a:t> </a:t>
            </a:r>
            <a:r>
              <a:rPr lang="en-US" dirty="0" err="1" smtClean="0"/>
              <a:t>ajunge</a:t>
            </a:r>
            <a:r>
              <a:rPr lang="en-US" dirty="0" smtClean="0"/>
              <a:t> la </a:t>
            </a:r>
            <a:r>
              <a:rPr lang="en-US" dirty="0" err="1" smtClean="0"/>
              <a:t>destinatie</a:t>
            </a:r>
            <a:r>
              <a:rPr lang="en-US" baseline="0" dirty="0" smtClean="0"/>
              <a:t> </a:t>
            </a:r>
            <a:r>
              <a:rPr lang="en-US" baseline="0" dirty="0" err="1" smtClean="0"/>
              <a:t>incarcatura</a:t>
            </a:r>
            <a:r>
              <a:rPr lang="en-US" baseline="0" dirty="0" smtClean="0"/>
              <a:t> se </a:t>
            </a:r>
            <a:r>
              <a:rPr lang="en-US" baseline="0" dirty="0" err="1" smtClean="0"/>
              <a:t>descarca</a:t>
            </a:r>
            <a:r>
              <a:rPr lang="en-US" baseline="0" dirty="0" smtClean="0"/>
              <a:t>.</a:t>
            </a:r>
          </a:p>
          <a:p>
            <a:r>
              <a:rPr lang="en-US" baseline="0" dirty="0" smtClean="0"/>
              <a:t>In </a:t>
            </a:r>
            <a:r>
              <a:rPr lang="en-US" baseline="0" dirty="0" err="1" smtClean="0"/>
              <a:t>realitate</a:t>
            </a:r>
            <a:r>
              <a:rPr lang="en-US" baseline="0" dirty="0" smtClean="0"/>
              <a:t>, nu </a:t>
            </a:r>
            <a:r>
              <a:rPr lang="en-US" baseline="0" dirty="0" err="1" smtClean="0"/>
              <a:t>intodeauna</a:t>
            </a:r>
            <a:r>
              <a:rPr lang="en-US" baseline="0" dirty="0" smtClean="0"/>
              <a:t> </a:t>
            </a:r>
            <a:r>
              <a:rPr lang="en-US" baseline="0" dirty="0" err="1" smtClean="0"/>
              <a:t>graficul</a:t>
            </a:r>
            <a:r>
              <a:rPr lang="en-US" baseline="0" dirty="0" smtClean="0"/>
              <a:t> </a:t>
            </a:r>
            <a:r>
              <a:rPr lang="en-US" baseline="0" dirty="0" err="1" smtClean="0"/>
              <a:t>porturilor</a:t>
            </a:r>
            <a:r>
              <a:rPr lang="en-US" baseline="0" dirty="0" smtClean="0"/>
              <a:t> </a:t>
            </a:r>
            <a:r>
              <a:rPr lang="en-US" baseline="0" dirty="0" err="1" smtClean="0"/>
              <a:t>nevei</a:t>
            </a:r>
            <a:r>
              <a:rPr lang="en-US" baseline="0" dirty="0" smtClean="0"/>
              <a:t> coincide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 </a:t>
            </a:r>
          </a:p>
          <a:p>
            <a:r>
              <a:rPr lang="en-US" baseline="0" dirty="0" err="1" smtClean="0"/>
              <a:t>deci</a:t>
            </a:r>
            <a:r>
              <a:rPr lang="en-US" baseline="0" dirty="0" smtClean="0"/>
              <a:t> </a:t>
            </a:r>
            <a:r>
              <a:rPr lang="en-US" baseline="0" dirty="0" err="1" smtClean="0"/>
              <a:t>incarcatura</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transportata</a:t>
            </a:r>
            <a:r>
              <a:rPr lang="en-US" baseline="0" dirty="0" smtClean="0"/>
              <a:t> la </a:t>
            </a:r>
            <a:r>
              <a:rPr lang="en-US" baseline="0" dirty="0" err="1" smtClean="0"/>
              <a:t>destinatie</a:t>
            </a:r>
            <a:r>
              <a:rPr lang="en-US" baseline="0" dirty="0" smtClean="0"/>
              <a:t> de </a:t>
            </a:r>
            <a:r>
              <a:rPr lang="en-US" baseline="0" dirty="0" err="1" smtClean="0"/>
              <a:t>mai</a:t>
            </a:r>
            <a:r>
              <a:rPr lang="en-US" baseline="0" dirty="0" smtClean="0"/>
              <a:t> </a:t>
            </a:r>
            <a:r>
              <a:rPr lang="en-US" baseline="0" dirty="0" err="1" smtClean="0"/>
              <a:t>multe</a:t>
            </a:r>
            <a:r>
              <a:rPr lang="en-US" baseline="0" dirty="0" smtClean="0"/>
              <a:t> nave, </a:t>
            </a:r>
            <a:r>
              <a:rPr lang="en-US" baseline="0" dirty="0" err="1" smtClean="0"/>
              <a:t>descarcind</a:t>
            </a:r>
            <a:r>
              <a:rPr lang="en-US" baseline="0" dirty="0" smtClean="0"/>
              <a:t> </a:t>
            </a:r>
            <a:r>
              <a:rPr lang="en-US" baseline="0" dirty="0" err="1" smtClean="0"/>
              <a:t>si</a:t>
            </a:r>
            <a:r>
              <a:rPr lang="en-US" baseline="0" dirty="0" smtClean="0"/>
              <a:t> </a:t>
            </a:r>
            <a:r>
              <a:rPr lang="en-US" baseline="0" dirty="0" err="1" smtClean="0"/>
              <a:t>incarcind</a:t>
            </a:r>
            <a:r>
              <a:rPr lang="en-US" baseline="0" dirty="0" smtClean="0"/>
              <a:t> </a:t>
            </a:r>
            <a:r>
              <a:rPr lang="en-US" baseline="0" dirty="0" err="1" smtClean="0"/>
              <a:t>incarcatura</a:t>
            </a:r>
            <a:r>
              <a:rPr lang="en-US" baseline="0" dirty="0" smtClean="0"/>
              <a:t> </a:t>
            </a:r>
          </a:p>
          <a:p>
            <a:r>
              <a:rPr lang="en-US" baseline="0" dirty="0" smtClean="0"/>
              <a:t>in </a:t>
            </a:r>
            <a:r>
              <a:rPr lang="en-US" baseline="0" dirty="0" err="1" smtClean="0"/>
              <a:t>alte</a:t>
            </a:r>
            <a:r>
              <a:rPr lang="en-US" baseline="0" dirty="0" smtClean="0"/>
              <a:t> nave.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avem</a:t>
            </a:r>
            <a:r>
              <a:rPr lang="en-US" dirty="0" smtClean="0"/>
              <a:t> o imagine</a:t>
            </a:r>
            <a:r>
              <a:rPr lang="en-US" baseline="0" dirty="0" smtClean="0"/>
              <a:t> high-level </a:t>
            </a:r>
            <a:r>
              <a:rPr lang="en-US" dirty="0" err="1" smtClean="0"/>
              <a:t>despre</a:t>
            </a:r>
            <a:r>
              <a:rPr lang="en-US" dirty="0" smtClean="0"/>
              <a:t> business</a:t>
            </a:r>
            <a:r>
              <a:rPr lang="en-US" baseline="0" dirty="0" smtClean="0"/>
              <a:t> domain </a:t>
            </a:r>
            <a:r>
              <a:rPr lang="en-US" baseline="0" dirty="0" err="1" smtClean="0"/>
              <a:t>pentru</a:t>
            </a:r>
            <a:r>
              <a:rPr lang="en-US" baseline="0" dirty="0" smtClean="0"/>
              <a:t> care v-</a:t>
            </a:r>
            <a:r>
              <a:rPr lang="en-US" baseline="0" dirty="0" err="1" smtClean="0"/>
              <a:t>om</a:t>
            </a:r>
            <a:r>
              <a:rPr lang="en-US" baseline="0" dirty="0" smtClean="0"/>
              <a:t> face </a:t>
            </a:r>
          </a:p>
          <a:p>
            <a:r>
              <a:rPr lang="en-US" baseline="0" dirty="0" err="1" smtClean="0"/>
              <a:t>aplicatia</a:t>
            </a:r>
            <a:r>
              <a:rPr lang="en-US" baseline="0" dirty="0" smtClean="0"/>
              <a:t> de management a </a:t>
            </a:r>
            <a:r>
              <a:rPr lang="en-US" baseline="0" dirty="0" err="1" smtClean="0"/>
              <a:t>incarcaturilor</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pentru</a:t>
            </a:r>
            <a:r>
              <a:rPr lang="en-US" baseline="0" dirty="0" smtClean="0"/>
              <a:t> </a:t>
            </a:r>
            <a:r>
              <a:rPr lang="en-US" baseline="0" dirty="0" err="1" smtClean="0"/>
              <a:t>inceput</a:t>
            </a:r>
            <a:r>
              <a:rPr lang="en-US" baseline="0" dirty="0" smtClean="0"/>
              <a:t> </a:t>
            </a:r>
            <a:r>
              <a:rPr lang="en-US" baseline="0" dirty="0" err="1" smtClean="0"/>
              <a:t>avem</a:t>
            </a:r>
            <a:r>
              <a:rPr lang="en-US" baseline="0" dirty="0" smtClean="0"/>
              <a:t> </a:t>
            </a:r>
            <a:r>
              <a:rPr lang="en-US" baseline="0" dirty="0" err="1" smtClean="0"/>
              <a:t>doua</a:t>
            </a:r>
            <a:r>
              <a:rPr lang="en-US" baseline="0" dirty="0" smtClean="0"/>
              <a:t> </a:t>
            </a:r>
            <a:r>
              <a:rPr lang="en-US" baseline="0" dirty="0" err="1" smtClean="0"/>
              <a:t>requiremnts</a:t>
            </a:r>
            <a:r>
              <a:rPr lang="en-US" baseline="0" dirty="0" smtClean="0"/>
              <a:t>:</a:t>
            </a:r>
          </a:p>
          <a:p>
            <a:pPr marL="241653" indent="-241653">
              <a:buAutoNum type="arabicPeriod"/>
            </a:pPr>
            <a:r>
              <a:rPr lang="en-US" baseline="0" dirty="0" smtClean="0"/>
              <a:t>Ca client as </a:t>
            </a:r>
            <a:r>
              <a:rPr lang="en-US" baseline="0" dirty="0" err="1" smtClean="0"/>
              <a:t>vrea</a:t>
            </a:r>
            <a:r>
              <a:rPr lang="en-US" baseline="0" dirty="0" smtClean="0"/>
              <a:t> </a:t>
            </a:r>
            <a:r>
              <a:rPr lang="en-US" baseline="0" dirty="0" err="1" smtClean="0"/>
              <a:t>sa</a:t>
            </a:r>
            <a:r>
              <a:rPr lang="en-US" baseline="0" dirty="0" smtClean="0"/>
              <a:t> </a:t>
            </a:r>
            <a:r>
              <a:rPr lang="en-US" baseline="0" dirty="0" err="1" smtClean="0"/>
              <a:t>inregistrez</a:t>
            </a:r>
            <a:r>
              <a:rPr lang="en-US" baseline="0" dirty="0" smtClean="0"/>
              <a:t> </a:t>
            </a:r>
            <a:r>
              <a:rPr lang="en-US" baseline="0" dirty="0" err="1" smtClean="0"/>
              <a:t>incarcatura</a:t>
            </a:r>
            <a:r>
              <a:rPr lang="en-US" baseline="0" dirty="0" smtClean="0"/>
              <a:t> care </a:t>
            </a:r>
            <a:r>
              <a:rPr lang="en-US" baseline="0" dirty="0" err="1" smtClean="0"/>
              <a:t>mai</a:t>
            </a:r>
            <a:r>
              <a:rPr lang="en-US" baseline="0" dirty="0" smtClean="0"/>
              <a:t> </a:t>
            </a:r>
            <a:r>
              <a:rPr lang="en-US" baseline="0" dirty="0" err="1" smtClean="0"/>
              <a:t>apoi</a:t>
            </a:r>
            <a:r>
              <a:rPr lang="en-US" baseline="0" dirty="0" smtClean="0"/>
              <a:t> </a:t>
            </a:r>
            <a:r>
              <a:rPr lang="en-US" baseline="0" dirty="0" err="1" smtClean="0"/>
              <a:t>urmeaza</a:t>
            </a:r>
            <a:r>
              <a:rPr lang="en-US" baseline="0" dirty="0" smtClean="0"/>
              <a:t> </a:t>
            </a:r>
            <a:r>
              <a:rPr lang="en-US" baseline="0" dirty="0" err="1" smtClean="0"/>
              <a:t>sa</a:t>
            </a:r>
            <a:r>
              <a:rPr lang="en-US" baseline="0" dirty="0" smtClean="0"/>
              <a:t> fie </a:t>
            </a:r>
            <a:r>
              <a:rPr lang="en-US" baseline="0" dirty="0" err="1" smtClean="0"/>
              <a:t>transportata</a:t>
            </a:r>
            <a:r>
              <a:rPr lang="en-US" baseline="0" dirty="0" smtClean="0"/>
              <a:t> la </a:t>
            </a:r>
            <a:r>
              <a:rPr lang="en-US" baseline="0" dirty="0" err="1" smtClean="0"/>
              <a:t>destinatie</a:t>
            </a:r>
            <a:r>
              <a:rPr lang="en-US" baseline="0" dirty="0" smtClean="0"/>
              <a:t>.</a:t>
            </a:r>
          </a:p>
          <a:p>
            <a:pPr marL="241653" indent="-241653">
              <a:buAutoNum type="arabicPeriod"/>
            </a:pPr>
            <a:r>
              <a:rPr lang="en-US" baseline="0" dirty="0" smtClean="0"/>
              <a:t>Ca </a:t>
            </a:r>
            <a:r>
              <a:rPr lang="en-US" baseline="0" dirty="0" err="1" smtClean="0"/>
              <a:t>stapinul</a:t>
            </a:r>
            <a:r>
              <a:rPr lang="en-US" baseline="0" dirty="0" smtClean="0"/>
              <a:t> </a:t>
            </a:r>
            <a:r>
              <a:rPr lang="en-US" baseline="0" dirty="0" err="1" smtClean="0"/>
              <a:t>incarcaturii</a:t>
            </a:r>
            <a:r>
              <a:rPr lang="en-US" baseline="0" dirty="0" smtClean="0"/>
              <a:t> as </a:t>
            </a:r>
            <a:r>
              <a:rPr lang="en-US" baseline="0" dirty="0" err="1" smtClean="0"/>
              <a:t>vrea</a:t>
            </a:r>
            <a:r>
              <a:rPr lang="en-US" baseline="0" dirty="0" smtClean="0"/>
              <a:t> </a:t>
            </a:r>
            <a:r>
              <a:rPr lang="en-US" baseline="0" dirty="0" err="1" smtClean="0"/>
              <a:t>sa</a:t>
            </a:r>
            <a:r>
              <a:rPr lang="en-US" baseline="0" dirty="0" smtClean="0"/>
              <a:t> am </a:t>
            </a:r>
            <a:r>
              <a:rPr lang="en-US" baseline="0" dirty="0" err="1" smtClean="0"/>
              <a:t>posibilitatea</a:t>
            </a:r>
            <a:r>
              <a:rPr lang="en-US" baseline="0" dirty="0" smtClean="0"/>
              <a:t> de a </a:t>
            </a:r>
            <a:r>
              <a:rPr lang="en-US" baseline="0" dirty="0" err="1" smtClean="0"/>
              <a:t>urmari</a:t>
            </a:r>
            <a:r>
              <a:rPr lang="en-US" baseline="0" dirty="0" smtClean="0"/>
              <a:t> </a:t>
            </a:r>
            <a:r>
              <a:rPr lang="en-US" baseline="0" dirty="0" err="1" smtClean="0"/>
              <a:t>incarcatura</a:t>
            </a:r>
            <a:r>
              <a:rPr lang="en-US" baseline="0" dirty="0" smtClean="0"/>
              <a:t> </a:t>
            </a:r>
            <a:r>
              <a:rPr lang="en-US" baseline="0" dirty="0" err="1" smtClean="0"/>
              <a:t>utilizind</a:t>
            </a:r>
            <a:r>
              <a:rPr lang="en-US" baseline="0" dirty="0" smtClean="0"/>
              <a:t> o </a:t>
            </a:r>
            <a:r>
              <a:rPr lang="en-US" baseline="0" dirty="0" err="1" smtClean="0"/>
              <a:t>keie</a:t>
            </a:r>
            <a:r>
              <a:rPr lang="en-US" baseline="0" dirty="0" smtClean="0"/>
              <a:t>,</a:t>
            </a:r>
          </a:p>
          <a:p>
            <a:pPr marL="241653" indent="-241653"/>
            <a:r>
              <a:rPr lang="en-US" baseline="0" dirty="0" smtClean="0"/>
              <a:t> </a:t>
            </a:r>
            <a:r>
              <a:rPr lang="en-US" baseline="0" dirty="0" err="1" smtClean="0"/>
              <a:t>pentru</a:t>
            </a:r>
            <a:r>
              <a:rPr lang="en-US" baseline="0" dirty="0" smtClean="0"/>
              <a:t> a </a:t>
            </a:r>
            <a:r>
              <a:rPr lang="en-US" baseline="0" dirty="0" err="1" smtClean="0"/>
              <a:t>vedea</a:t>
            </a:r>
            <a:r>
              <a:rPr lang="en-US" baseline="0" dirty="0" smtClean="0"/>
              <a:t> </a:t>
            </a:r>
            <a:r>
              <a:rPr lang="en-US" baseline="0" dirty="0" err="1" smtClean="0"/>
              <a:t>toata</a:t>
            </a:r>
            <a:r>
              <a:rPr lang="en-US" baseline="0" dirty="0" smtClean="0"/>
              <a:t> </a:t>
            </a:r>
            <a:r>
              <a:rPr lang="en-US" baseline="0" dirty="0" err="1" smtClean="0"/>
              <a:t>istoria</a:t>
            </a:r>
            <a:r>
              <a:rPr lang="en-US" baseline="0" dirty="0" smtClean="0"/>
              <a:t> </a:t>
            </a:r>
            <a:r>
              <a:rPr lang="en-US" baseline="0" dirty="0" err="1" smtClean="0"/>
              <a:t>transportarii</a:t>
            </a:r>
            <a:r>
              <a:rPr lang="en-US" baseline="0" dirty="0" smtClean="0"/>
              <a:t> </a:t>
            </a:r>
            <a:r>
              <a:rPr lang="en-US" baseline="0" dirty="0" err="1" smtClean="0"/>
              <a:t>incarcaturii</a:t>
            </a:r>
            <a:r>
              <a:rPr lang="en-US" baseline="0" dirty="0" smtClean="0"/>
              <a:t>.</a:t>
            </a:r>
          </a:p>
          <a:p>
            <a:endParaRPr lang="en-US" baseline="0" dirty="0" smtClean="0"/>
          </a:p>
          <a:p>
            <a:r>
              <a:rPr lang="en-US" baseline="0" dirty="0" err="1" smtClean="0"/>
              <a:t>Noi</a:t>
            </a:r>
            <a:r>
              <a:rPr lang="en-US" baseline="0" dirty="0" smtClean="0"/>
              <a:t> ca </a:t>
            </a:r>
            <a:r>
              <a:rPr lang="en-US" baseline="0" dirty="0" err="1" smtClean="0"/>
              <a:t>developeri</a:t>
            </a:r>
            <a:r>
              <a:rPr lang="en-US" baseline="0" dirty="0" smtClean="0"/>
              <a:t> </a:t>
            </a:r>
            <a:r>
              <a:rPr lang="en-US" baseline="0" dirty="0" err="1" smtClean="0"/>
              <a:t>prin</a:t>
            </a:r>
            <a:r>
              <a:rPr lang="en-US" baseline="0" dirty="0" smtClean="0"/>
              <a:t> </a:t>
            </a:r>
            <a:r>
              <a:rPr lang="en-US" baseline="0" dirty="0" err="1" smtClean="0"/>
              <a:t>colaborare</a:t>
            </a:r>
            <a:r>
              <a:rPr lang="en-US" baseline="0" dirty="0" smtClean="0"/>
              <a:t> cu Domain </a:t>
            </a:r>
            <a:r>
              <a:rPr lang="en-US" baseline="0" dirty="0" err="1" smtClean="0"/>
              <a:t>Experti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analizam</a:t>
            </a:r>
            <a:r>
              <a:rPr lang="en-US" baseline="0" dirty="0" smtClean="0"/>
              <a:t> </a:t>
            </a:r>
            <a:r>
              <a:rPr lang="en-US" baseline="0" dirty="0" err="1" smtClean="0"/>
              <a:t>torentul</a:t>
            </a:r>
            <a:r>
              <a:rPr lang="en-US" baseline="0" dirty="0" smtClean="0"/>
              <a:t> de </a:t>
            </a:r>
            <a:r>
              <a:rPr lang="en-US" baseline="0" dirty="0" err="1" smtClean="0"/>
              <a:t>informatie</a:t>
            </a:r>
            <a:r>
              <a:rPr lang="en-US" baseline="0" dirty="0" smtClean="0"/>
              <a:t> care vine de la </a:t>
            </a:r>
            <a:r>
              <a:rPr lang="en-US" baseline="0" dirty="0" err="1" smtClean="0"/>
              <a:t>experti</a:t>
            </a:r>
            <a:r>
              <a:rPr lang="en-US" baseline="0" dirty="0" smtClean="0"/>
              <a:t>, </a:t>
            </a:r>
            <a:r>
              <a:rPr lang="en-US" baseline="0" dirty="0" err="1" smtClean="0"/>
              <a:t>sa</a:t>
            </a:r>
            <a:r>
              <a:rPr lang="en-US" baseline="0" dirty="0" smtClean="0"/>
              <a:t>-l </a:t>
            </a:r>
            <a:r>
              <a:rPr lang="en-US" baseline="0" dirty="0" err="1" smtClean="0"/>
              <a:t>filtram</a:t>
            </a:r>
            <a:r>
              <a:rPr lang="en-US" baseline="0" dirty="0" smtClean="0"/>
              <a:t> </a:t>
            </a:r>
            <a:r>
              <a:rPr lang="en-US" baseline="0" dirty="0" err="1" smtClean="0"/>
              <a:t>si</a:t>
            </a:r>
            <a:r>
              <a:rPr lang="en-US" baseline="0" dirty="0" smtClean="0"/>
              <a:t> </a:t>
            </a:r>
          </a:p>
          <a:p>
            <a:r>
              <a:rPr lang="en-US" baseline="0" dirty="0" err="1" smtClean="0"/>
              <a:t>sa</a:t>
            </a:r>
            <a:r>
              <a:rPr lang="en-US" baseline="0" dirty="0" smtClean="0"/>
              <a:t> </a:t>
            </a:r>
            <a:r>
              <a:rPr lang="en-US" baseline="0" dirty="0" err="1" smtClean="0"/>
              <a:t>evedentiem</a:t>
            </a:r>
            <a:r>
              <a:rPr lang="en-US" baseline="0" dirty="0" smtClean="0"/>
              <a:t> </a:t>
            </a:r>
            <a:r>
              <a:rPr lang="en-US" baseline="0" dirty="0" err="1" smtClean="0"/>
              <a:t>nucleul</a:t>
            </a:r>
            <a:r>
              <a:rPr lang="en-US" baseline="0" dirty="0" smtClean="0"/>
              <a:t> </a:t>
            </a:r>
            <a:r>
              <a:rPr lang="en-US" baseline="0" dirty="0" err="1" smtClean="0"/>
              <a:t>domeniului</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err="1" smtClean="0"/>
              <a:t>Prin</a:t>
            </a:r>
            <a:r>
              <a:rPr lang="en-US" baseline="0" dirty="0" smtClean="0"/>
              <a:t> </a:t>
            </a:r>
            <a:r>
              <a:rPr lang="en-US" baseline="0" dirty="0" err="1" smtClean="0"/>
              <a:t>discutii</a:t>
            </a:r>
            <a:r>
              <a:rPr lang="en-US" baseline="0" dirty="0" smtClean="0"/>
              <a:t> cu </a:t>
            </a:r>
            <a:r>
              <a:rPr lang="en-US" baseline="0" dirty="0" err="1" smtClean="0"/>
              <a:t>expertii</a:t>
            </a:r>
            <a:r>
              <a:rPr lang="en-US" baseline="0" dirty="0" smtClean="0"/>
              <a:t> </a:t>
            </a:r>
            <a:r>
              <a:rPr lang="en-US" baseline="0" dirty="0" err="1" smtClean="0"/>
              <a:t>evaluam</a:t>
            </a:r>
            <a:r>
              <a:rPr lang="en-US" baseline="0" dirty="0" smtClean="0"/>
              <a:t> un </a:t>
            </a:r>
            <a:r>
              <a:rPr lang="en-US" baseline="0" dirty="0" err="1" smtClean="0"/>
              <a:t>scenariu</a:t>
            </a:r>
            <a:r>
              <a:rPr lang="en-US" baseline="0" dirty="0" smtClean="0"/>
              <a:t>,</a:t>
            </a:r>
          </a:p>
          <a:p>
            <a:r>
              <a:rPr lang="en-US" baseline="0" dirty="0" smtClean="0"/>
              <a:t>Vine un client care are de </a:t>
            </a:r>
            <a:r>
              <a:rPr lang="en-US" baseline="0" dirty="0" err="1" smtClean="0"/>
              <a:t>dus</a:t>
            </a:r>
            <a:r>
              <a:rPr lang="en-US" baseline="0" dirty="0" smtClean="0"/>
              <a:t> o </a:t>
            </a:r>
            <a:r>
              <a:rPr lang="en-US" baseline="0" dirty="0" err="1" smtClean="0"/>
              <a:t>incarcatura</a:t>
            </a:r>
            <a:r>
              <a:rPr lang="en-US" baseline="0" dirty="0" smtClean="0"/>
              <a:t> (Cargo), in </a:t>
            </a:r>
            <a:r>
              <a:rPr lang="en-US" baseline="0" dirty="0" err="1" smtClean="0"/>
              <a:t>cazul</a:t>
            </a:r>
            <a:r>
              <a:rPr lang="en-US" baseline="0" dirty="0" smtClean="0"/>
              <a:t> </a:t>
            </a:r>
            <a:r>
              <a:rPr lang="en-US" baseline="0" dirty="0" err="1" smtClean="0"/>
              <a:t>nostru</a:t>
            </a:r>
            <a:r>
              <a:rPr lang="en-US" baseline="0" dirty="0" smtClean="0"/>
              <a:t> un </a:t>
            </a:r>
            <a:r>
              <a:rPr lang="en-US" baseline="0" dirty="0" err="1" smtClean="0"/>
              <a:t>Sarcofag</a:t>
            </a:r>
            <a:r>
              <a:rPr lang="en-US" baseline="0" dirty="0" smtClean="0"/>
              <a:t>, </a:t>
            </a:r>
          </a:p>
          <a:p>
            <a:pPr defTabSz="966612">
              <a:defRPr/>
            </a:pP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primu</a:t>
            </a:r>
            <a:r>
              <a:rPr lang="en-US" baseline="0" dirty="0" smtClean="0"/>
              <a:t> </a:t>
            </a:r>
            <a:r>
              <a:rPr lang="en-US" baseline="0" dirty="0" err="1" smtClean="0"/>
              <a:t>obiect</a:t>
            </a:r>
            <a:r>
              <a:rPr lang="en-US" baseline="0" dirty="0" smtClean="0"/>
              <a:t> in domain model.</a:t>
            </a:r>
          </a:p>
          <a:p>
            <a:pPr defTabSz="966612">
              <a:defRPr/>
            </a:pPr>
            <a:r>
              <a:rPr lang="en-US" b="1" baseline="0" dirty="0" smtClean="0"/>
              <a:t>CLICK1</a:t>
            </a:r>
          </a:p>
          <a:p>
            <a:r>
              <a:rPr lang="en-US" baseline="0" dirty="0" err="1" smtClean="0"/>
              <a:t>Acestei</a:t>
            </a:r>
            <a:r>
              <a:rPr lang="en-US" baseline="0" dirty="0" smtClean="0"/>
              <a:t> </a:t>
            </a:r>
            <a:r>
              <a:rPr lang="en-US" baseline="0" dirty="0" err="1" smtClean="0"/>
              <a:t>incarcaturi</a:t>
            </a:r>
            <a:r>
              <a:rPr lang="en-US" baseline="0" dirty="0" smtClean="0"/>
              <a:t> I se </a:t>
            </a:r>
            <a:r>
              <a:rPr lang="en-US" baseline="0" dirty="0" err="1" smtClean="0"/>
              <a:t>asigneaza</a:t>
            </a:r>
            <a:r>
              <a:rPr lang="en-US" baseline="0" dirty="0" smtClean="0"/>
              <a:t> </a:t>
            </a:r>
            <a:r>
              <a:rPr lang="en-US" baseline="0" dirty="0" err="1" smtClean="0"/>
              <a:t>imideat</a:t>
            </a:r>
            <a:r>
              <a:rPr lang="en-US" baseline="0" dirty="0" smtClean="0"/>
              <a:t> de </a:t>
            </a:r>
            <a:r>
              <a:rPr lang="en-US" baseline="0" dirty="0" err="1" smtClean="0"/>
              <a:t>sistem</a:t>
            </a:r>
            <a:r>
              <a:rPr lang="en-US" baseline="0" dirty="0" smtClean="0"/>
              <a:t> un ID, Tracking Id care in mode </a:t>
            </a:r>
            <a:r>
              <a:rPr lang="en-US" baseline="0" dirty="0" err="1" smtClean="0"/>
              <a:t>unic</a:t>
            </a:r>
            <a:endParaRPr lang="en-US" baseline="0" dirty="0" smtClean="0"/>
          </a:p>
          <a:p>
            <a:r>
              <a:rPr lang="en-US" baseline="0" dirty="0" err="1" smtClean="0"/>
              <a:t>identifica</a:t>
            </a:r>
            <a:r>
              <a:rPr lang="en-US" baseline="0" dirty="0" smtClean="0"/>
              <a:t> </a:t>
            </a:r>
            <a:r>
              <a:rPr lang="en-US" baseline="0" dirty="0" err="1" smtClean="0"/>
              <a:t>acest</a:t>
            </a:r>
            <a:r>
              <a:rPr lang="en-US" baseline="0" dirty="0" smtClean="0"/>
              <a:t> cargo </a:t>
            </a:r>
            <a:r>
              <a:rPr lang="en-US" baseline="0" dirty="0" err="1" smtClean="0"/>
              <a:t>mai</a:t>
            </a:r>
            <a:r>
              <a:rPr lang="en-US" baseline="0" dirty="0" smtClean="0"/>
              <a:t> </a:t>
            </a:r>
            <a:r>
              <a:rPr lang="en-US" baseline="0" dirty="0" err="1" smtClean="0"/>
              <a:t>tirziu</a:t>
            </a:r>
            <a:r>
              <a:rPr lang="en-US" baseline="0" dirty="0" smtClean="0"/>
              <a:t> </a:t>
            </a:r>
            <a:r>
              <a:rPr lang="en-US" baseline="0" dirty="0" err="1" smtClean="0"/>
              <a:t>si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folosit</a:t>
            </a:r>
            <a:r>
              <a:rPr lang="en-US" baseline="0" dirty="0" smtClean="0"/>
              <a:t> </a:t>
            </a:r>
            <a:r>
              <a:rPr lang="en-US" baseline="0" dirty="0" err="1" smtClean="0"/>
              <a:t>pentru</a:t>
            </a:r>
            <a:r>
              <a:rPr lang="en-US" baseline="0" dirty="0" smtClean="0"/>
              <a:t> a face tracking.</a:t>
            </a:r>
          </a:p>
          <a:p>
            <a:endParaRPr lang="en-US" baseline="0" dirty="0" smtClean="0"/>
          </a:p>
          <a:p>
            <a:r>
              <a:rPr lang="en-US" b="1" baseline="0" dirty="0" smtClean="0"/>
              <a:t>CLICK2</a:t>
            </a:r>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clientul</a:t>
            </a:r>
            <a:r>
              <a:rPr lang="en-US" baseline="0" dirty="0" smtClean="0"/>
              <a:t> </a:t>
            </a:r>
            <a:r>
              <a:rPr lang="en-US" baseline="0" dirty="0" err="1" smtClean="0"/>
              <a:t>specifica</a:t>
            </a:r>
            <a:r>
              <a:rPr lang="en-US" baseline="0" dirty="0" smtClean="0"/>
              <a:t> </a:t>
            </a:r>
            <a:r>
              <a:rPr lang="en-US" baseline="0" dirty="0" err="1" smtClean="0"/>
              <a:t>ruta</a:t>
            </a:r>
            <a:r>
              <a:rPr lang="en-US" baseline="0" dirty="0" smtClean="0"/>
              <a:t> </a:t>
            </a:r>
            <a:r>
              <a:rPr lang="en-US" baseline="0" dirty="0" err="1" smtClean="0"/>
              <a:t>prin</a:t>
            </a:r>
            <a:r>
              <a:rPr lang="en-US" baseline="0" dirty="0" smtClean="0"/>
              <a:t> </a:t>
            </a:r>
            <a:r>
              <a:rPr lang="en-US" baseline="0" dirty="0" err="1" smtClean="0"/>
              <a:t>locatia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a:t>
            </a:r>
          </a:p>
          <a:p>
            <a:r>
              <a:rPr lang="en-US" baseline="0" dirty="0" err="1" smtClean="0"/>
              <a:t>Noi</a:t>
            </a:r>
            <a:r>
              <a:rPr lang="en-US" baseline="0" dirty="0" smtClean="0"/>
              <a:t> </a:t>
            </a:r>
            <a:r>
              <a:rPr lang="en-US" baseline="0" dirty="0" err="1" smtClean="0"/>
              <a:t>putem</a:t>
            </a:r>
            <a:r>
              <a:rPr lang="en-US" baseline="0" dirty="0" smtClean="0"/>
              <a:t> </a:t>
            </a:r>
            <a:r>
              <a:rPr lang="en-US" baseline="0" dirty="0" err="1" smtClean="0"/>
              <a:t>sa</a:t>
            </a:r>
            <a:r>
              <a:rPr lang="en-US" baseline="0" dirty="0" smtClean="0"/>
              <a:t> </a:t>
            </a:r>
            <a:r>
              <a:rPr lang="en-US" baseline="0" dirty="0" err="1" smtClean="0"/>
              <a:t>atasam</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specificatia</a:t>
            </a:r>
            <a:r>
              <a:rPr lang="en-US" baseline="0" dirty="0" smtClean="0"/>
              <a:t> de cargo direct,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bine</a:t>
            </a:r>
            <a:endParaRPr lang="en-US" baseline="0" dirty="0" smtClean="0"/>
          </a:p>
          <a:p>
            <a:r>
              <a:rPr lang="en-US" baseline="0" dirty="0" err="1" smtClean="0"/>
              <a:t>sa</a:t>
            </a:r>
            <a:r>
              <a:rPr lang="en-US" baseline="0" dirty="0" smtClean="0"/>
              <a:t> fie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pentru</a:t>
            </a:r>
            <a:r>
              <a:rPr lang="en-US" baseline="0" dirty="0" smtClean="0"/>
              <a:t> </a:t>
            </a:r>
            <a:r>
              <a:rPr lang="en-US" baseline="0" dirty="0" err="1" smtClean="0"/>
              <a:t>aceasta</a:t>
            </a:r>
            <a:r>
              <a:rPr lang="en-US" baseline="0" dirty="0" smtClean="0"/>
              <a:t> ca </a:t>
            </a:r>
            <a:r>
              <a:rPr lang="en-US" baseline="0" dirty="0" err="1" smtClean="0"/>
              <a:t>sa</a:t>
            </a:r>
            <a:r>
              <a:rPr lang="en-US" baseline="0" dirty="0" smtClean="0"/>
              <a:t> fie </a:t>
            </a:r>
            <a:r>
              <a:rPr lang="en-US" baseline="0" dirty="0" err="1" smtClean="0"/>
              <a:t>conceptul</a:t>
            </a:r>
            <a:r>
              <a:rPr lang="en-US" baseline="0" dirty="0" smtClean="0"/>
              <a:t> de </a:t>
            </a:r>
            <a:r>
              <a:rPr lang="en-US" baseline="0" dirty="0" err="1" smtClean="0"/>
              <a:t>ruta</a:t>
            </a:r>
            <a:r>
              <a:rPr lang="en-US" baseline="0" dirty="0" smtClean="0"/>
              <a:t> </a:t>
            </a:r>
            <a:r>
              <a:rPr lang="en-US" baseline="0" dirty="0" err="1" smtClean="0"/>
              <a:t>mai</a:t>
            </a:r>
            <a:r>
              <a:rPr lang="en-US" baseline="0" dirty="0" smtClean="0"/>
              <a:t> explicit.</a:t>
            </a:r>
          </a:p>
          <a:p>
            <a:endParaRPr lang="en-US" baseline="0" dirty="0" smtClean="0"/>
          </a:p>
          <a:p>
            <a:r>
              <a:rPr lang="en-US" b="1" baseline="0" dirty="0" smtClean="0"/>
              <a:t>CLICK3</a:t>
            </a:r>
          </a:p>
          <a:p>
            <a:r>
              <a:rPr lang="en-US" baseline="0" dirty="0" smtClean="0"/>
              <a:t>In </a:t>
            </a:r>
            <a:r>
              <a:rPr lang="en-US" baseline="0" dirty="0" err="1" smtClean="0"/>
              <a:t>realiatate</a:t>
            </a:r>
            <a:r>
              <a:rPr lang="en-US" baseline="0" dirty="0" smtClean="0"/>
              <a:t> </a:t>
            </a:r>
            <a:r>
              <a:rPr lang="en-US" baseline="0" dirty="0" err="1" smtClean="0"/>
              <a:t>rar</a:t>
            </a:r>
            <a:r>
              <a:rPr lang="en-US" baseline="0" dirty="0" smtClean="0"/>
              <a:t> se </a:t>
            </a:r>
            <a:r>
              <a:rPr lang="en-US" baseline="0" dirty="0" err="1" smtClean="0"/>
              <a:t>intimpla</a:t>
            </a:r>
            <a:r>
              <a:rPr lang="en-US" baseline="0" dirty="0" smtClean="0"/>
              <a:t> </a:t>
            </a:r>
            <a:r>
              <a:rPr lang="en-US" baseline="0" dirty="0" err="1" smtClean="0"/>
              <a:t>cind</a:t>
            </a:r>
            <a:r>
              <a:rPr lang="en-US" baseline="0" dirty="0" smtClean="0"/>
              <a:t> un </a:t>
            </a:r>
            <a:r>
              <a:rPr lang="en-US" baseline="0" dirty="0" err="1" smtClean="0"/>
              <a:t>careva</a:t>
            </a:r>
            <a:r>
              <a:rPr lang="en-US" baseline="0" dirty="0" smtClean="0"/>
              <a:t> Cargo se </a:t>
            </a:r>
            <a:r>
              <a:rPr lang="en-US" baseline="0" dirty="0" err="1" smtClean="0"/>
              <a:t>transporta</a:t>
            </a:r>
            <a:r>
              <a:rPr lang="en-US" baseline="0" dirty="0" smtClean="0"/>
              <a:t> direct din </a:t>
            </a:r>
            <a:r>
              <a:rPr lang="en-US" baseline="0" dirty="0" err="1" smtClean="0"/>
              <a:t>locatia</a:t>
            </a:r>
            <a:r>
              <a:rPr lang="en-US" baseline="0" dirty="0" smtClean="0"/>
              <a:t> </a:t>
            </a:r>
            <a:r>
              <a:rPr lang="en-US" baseline="0" dirty="0" err="1" smtClean="0"/>
              <a:t>origine</a:t>
            </a:r>
            <a:r>
              <a:rPr lang="en-US" baseline="0" dirty="0" smtClean="0"/>
              <a:t> in</a:t>
            </a:r>
          </a:p>
          <a:p>
            <a:r>
              <a:rPr lang="en-US" baseline="0" dirty="0" err="1" smtClean="0"/>
              <a:t>Locatia</a:t>
            </a:r>
            <a:r>
              <a:rPr lang="en-US" baseline="0" dirty="0" smtClean="0"/>
              <a:t> </a:t>
            </a:r>
            <a:r>
              <a:rPr lang="en-US" baseline="0" dirty="0" err="1" smtClean="0"/>
              <a:t>destinatie</a:t>
            </a:r>
            <a:r>
              <a:rPr lang="en-US" baseline="0" dirty="0" smtClean="0"/>
              <a:t> </a:t>
            </a:r>
            <a:r>
              <a:rPr lang="en-US" baseline="0" dirty="0" err="1" smtClean="0"/>
              <a:t>intr</a:t>
            </a:r>
            <a:r>
              <a:rPr lang="en-US" baseline="0" dirty="0" smtClean="0"/>
              <a:t>-un </a:t>
            </a:r>
            <a:r>
              <a:rPr lang="en-US" baseline="0" dirty="0" err="1" smtClean="0"/>
              <a:t>singur</a:t>
            </a:r>
            <a:r>
              <a:rPr lang="en-US" baseline="0" dirty="0" smtClean="0"/>
              <a:t> pas, </a:t>
            </a:r>
            <a:r>
              <a:rPr lang="en-US" baseline="0" dirty="0" err="1" smtClean="0"/>
              <a:t>deseori</a:t>
            </a:r>
            <a:r>
              <a:rPr lang="en-US" baseline="0" dirty="0" smtClean="0"/>
              <a:t> </a:t>
            </a:r>
            <a:r>
              <a:rPr lang="en-US" baseline="0" dirty="0" err="1" smtClean="0"/>
              <a:t>incarcatura</a:t>
            </a:r>
            <a:r>
              <a:rPr lang="en-US" baseline="0" dirty="0" smtClean="0"/>
              <a:t> se </a:t>
            </a:r>
            <a:r>
              <a:rPr lang="en-US" baseline="0" dirty="0" err="1" smtClean="0"/>
              <a:t>incarca</a:t>
            </a:r>
            <a:r>
              <a:rPr lang="en-US" baseline="0" dirty="0" smtClean="0"/>
              <a:t> </a:t>
            </a:r>
            <a:r>
              <a:rPr lang="en-US" baseline="0" dirty="0" err="1" smtClean="0"/>
              <a:t>si</a:t>
            </a:r>
            <a:r>
              <a:rPr lang="en-US" baseline="0" dirty="0" smtClean="0"/>
              <a:t> de </a:t>
            </a:r>
            <a:r>
              <a:rPr lang="en-US" baseline="0" dirty="0" err="1" smtClean="0"/>
              <a:t>descarca</a:t>
            </a:r>
            <a:r>
              <a:rPr lang="en-US" baseline="0" dirty="0" smtClean="0"/>
              <a:t> in </a:t>
            </a:r>
            <a:r>
              <a:rPr lang="en-US" baseline="0" dirty="0" err="1" smtClean="0"/>
              <a:t>diferite</a:t>
            </a:r>
            <a:r>
              <a:rPr lang="en-US" baseline="0" dirty="0" smtClean="0"/>
              <a:t> port-</a:t>
            </a:r>
            <a:r>
              <a:rPr lang="en-US" baseline="0" dirty="0" err="1" smtClean="0"/>
              <a:t>uri</a:t>
            </a:r>
            <a:endParaRPr lang="en-US" baseline="0" dirty="0" smtClean="0"/>
          </a:p>
          <a:p>
            <a:r>
              <a:rPr lang="en-US" baseline="0" dirty="0" smtClean="0"/>
              <a:t>in </a:t>
            </a:r>
            <a:r>
              <a:rPr lang="en-US" baseline="0" dirty="0" err="1" smtClean="0"/>
              <a:t>mai</a:t>
            </a:r>
            <a:r>
              <a:rPr lang="en-US" baseline="0" dirty="0" smtClean="0"/>
              <a:t> multi </a:t>
            </a:r>
            <a:r>
              <a:rPr lang="en-US" baseline="0" dirty="0" err="1" smtClean="0"/>
              <a:t>pasi</a:t>
            </a:r>
            <a:r>
              <a:rPr lang="en-US" baseline="0" dirty="0" smtClean="0"/>
              <a:t>, de la port la port. </a:t>
            </a: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obiectul</a:t>
            </a:r>
            <a:r>
              <a:rPr lang="en-US" baseline="0" dirty="0" smtClean="0"/>
              <a:t> Leg cu 2 </a:t>
            </a:r>
            <a:r>
              <a:rPr lang="en-US" baseline="0" dirty="0" err="1" smtClean="0"/>
              <a:t>proprietati</a:t>
            </a:r>
            <a:r>
              <a:rPr lang="en-US" baseline="0" dirty="0" smtClean="0"/>
              <a:t>, </a:t>
            </a:r>
            <a:r>
              <a:rPr lang="en-US" baseline="0" dirty="0" err="1" smtClean="0"/>
              <a:t>locatia</a:t>
            </a:r>
            <a:r>
              <a:rPr lang="en-US" baseline="0" dirty="0" smtClean="0"/>
              <a:t> de </a:t>
            </a:r>
            <a:r>
              <a:rPr lang="en-US" baseline="0" dirty="0" err="1" smtClean="0"/>
              <a:t>incarcare</a:t>
            </a:r>
            <a:endParaRPr lang="en-US" baseline="0" dirty="0" smtClean="0"/>
          </a:p>
          <a:p>
            <a:r>
              <a:rPr lang="en-US" baseline="0" dirty="0" smtClean="0"/>
              <a:t>Si </a:t>
            </a:r>
            <a:r>
              <a:rPr lang="en-US" baseline="0" dirty="0" err="1" smtClean="0"/>
              <a:t>locatia</a:t>
            </a:r>
            <a:r>
              <a:rPr lang="en-US" baseline="0" dirty="0" smtClean="0"/>
              <a:t> de </a:t>
            </a:r>
            <a:r>
              <a:rPr lang="en-US" baseline="0" dirty="0" err="1" smtClean="0"/>
              <a:t>descarcare</a:t>
            </a:r>
            <a:r>
              <a:rPr lang="en-US" baseline="0" dirty="0" smtClean="0"/>
              <a:t> a </a:t>
            </a:r>
            <a:r>
              <a:rPr lang="en-US" baseline="0" dirty="0" err="1" smtClean="0"/>
              <a:t>incarcaturii</a:t>
            </a:r>
            <a:r>
              <a:rPr lang="en-US" baseline="0" dirty="0" smtClean="0"/>
              <a:t>. </a:t>
            </a:r>
          </a:p>
          <a:p>
            <a:r>
              <a:rPr lang="en-US" baseline="0" dirty="0" smtClean="0"/>
              <a:t>Leg se </a:t>
            </a:r>
            <a:r>
              <a:rPr lang="en-US" baseline="0" dirty="0" err="1" smtClean="0"/>
              <a:t>asociaza</a:t>
            </a:r>
            <a:r>
              <a:rPr lang="en-US" baseline="0" dirty="0" smtClean="0"/>
              <a:t> de Cargo ca o </a:t>
            </a:r>
            <a:r>
              <a:rPr lang="en-US" baseline="0" dirty="0" err="1" smtClean="0"/>
              <a:t>lista</a:t>
            </a:r>
            <a:r>
              <a:rPr lang="en-US" baseline="0" dirty="0" smtClean="0"/>
              <a:t> de Legs, </a:t>
            </a:r>
            <a:r>
              <a:rPr lang="en-US" baseline="0" dirty="0" err="1" smtClean="0"/>
              <a:t>numita</a:t>
            </a:r>
            <a:r>
              <a:rPr lang="en-US" baseline="0" dirty="0" smtClean="0"/>
              <a:t> Itineraries.</a:t>
            </a:r>
          </a:p>
          <a:p>
            <a:r>
              <a:rPr lang="en-US" baseline="0" dirty="0" smtClean="0"/>
              <a:t>Itinerary </a:t>
            </a:r>
            <a:r>
              <a:rPr lang="en-US" baseline="0" dirty="0" err="1" smtClean="0"/>
              <a:t>este</a:t>
            </a:r>
            <a:r>
              <a:rPr lang="en-US" baseline="0" dirty="0" smtClean="0"/>
              <a:t> </a:t>
            </a:r>
            <a:r>
              <a:rPr lang="en-US" baseline="0" dirty="0" err="1" smtClean="0"/>
              <a:t>defapt</a:t>
            </a:r>
            <a:r>
              <a:rPr lang="en-US" baseline="0" dirty="0" smtClean="0"/>
              <a:t> un plan de a </a:t>
            </a:r>
            <a:r>
              <a:rPr lang="en-US" baseline="0" dirty="0" err="1" smtClean="0"/>
              <a:t>ajunge</a:t>
            </a:r>
            <a:r>
              <a:rPr lang="en-US" baseline="0" dirty="0" smtClean="0"/>
              <a:t> de la </a:t>
            </a:r>
            <a:r>
              <a:rPr lang="en-US" baseline="0" dirty="0" err="1" smtClean="0"/>
              <a:t>origine</a:t>
            </a:r>
            <a:r>
              <a:rPr lang="en-US" baseline="0" dirty="0" smtClean="0"/>
              <a:t> la </a:t>
            </a:r>
            <a:r>
              <a:rPr lang="en-US" baseline="0" dirty="0" err="1" smtClean="0"/>
              <a:t>destinatie</a:t>
            </a:r>
            <a:r>
              <a:rPr lang="en-US" baseline="0" dirty="0" smtClean="0"/>
              <a:t> </a:t>
            </a:r>
            <a:r>
              <a:rPr lang="en-US" baseline="0" dirty="0" err="1" smtClean="0"/>
              <a:t>prin</a:t>
            </a:r>
            <a:r>
              <a:rPr lang="en-US" baseline="0" dirty="0" smtClean="0"/>
              <a:t> un set de </a:t>
            </a:r>
            <a:r>
              <a:rPr lang="en-US" baseline="0" dirty="0" err="1" smtClean="0"/>
              <a:t>pasi</a:t>
            </a:r>
            <a:r>
              <a:rPr lang="en-US" baseline="0" dirty="0" smtClean="0"/>
              <a:t>.</a:t>
            </a:r>
          </a:p>
          <a:p>
            <a:r>
              <a:rPr lang="en-US" baseline="0" dirty="0" err="1" smtClean="0"/>
              <a:t>Desigur</a:t>
            </a:r>
            <a:r>
              <a:rPr lang="en-US" baseline="0" dirty="0" smtClean="0"/>
              <a:t> ca Itinerary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satisfaca</a:t>
            </a:r>
            <a:r>
              <a:rPr lang="en-US" baseline="0" dirty="0" smtClean="0"/>
              <a:t> Route Specification.</a:t>
            </a:r>
          </a:p>
          <a:p>
            <a:endParaRPr lang="en-US" baseline="0" dirty="0" smtClean="0"/>
          </a:p>
          <a:p>
            <a:endParaRPr lang="en-US" baseline="0" dirty="0" smtClean="0"/>
          </a:p>
          <a:p>
            <a:r>
              <a:rPr lang="en-US" b="1" baseline="0" dirty="0" smtClean="0"/>
              <a:t>CLICK4</a:t>
            </a:r>
          </a:p>
          <a:p>
            <a:r>
              <a:rPr lang="en-US" b="1" baseline="0" dirty="0" err="1" smtClean="0"/>
              <a:t>Acum</a:t>
            </a:r>
            <a:r>
              <a:rPr lang="en-US" b="1" baseline="0" dirty="0" smtClean="0"/>
              <a:t> </a:t>
            </a:r>
            <a:r>
              <a:rPr lang="en-US" b="1" baseline="0" dirty="0" err="1" smtClean="0"/>
              <a:t>fiecare</a:t>
            </a:r>
            <a:r>
              <a:rPr lang="en-US" b="1" baseline="0" dirty="0" smtClean="0"/>
              <a:t> Leg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a:t>
            </a:r>
            <a:r>
              <a:rPr lang="en-US" b="1" baseline="0" dirty="0" err="1" smtClean="0"/>
              <a:t>deferite</a:t>
            </a:r>
            <a:r>
              <a:rPr lang="en-US" b="1" baseline="0" dirty="0" smtClean="0"/>
              <a:t> </a:t>
            </a:r>
            <a:r>
              <a:rPr lang="en-US" b="1" baseline="0" dirty="0" err="1" smtClean="0"/>
              <a:t>corabii</a:t>
            </a:r>
            <a:r>
              <a:rPr lang="en-US" b="1" baseline="0" dirty="0" smtClean="0"/>
              <a:t>, </a:t>
            </a:r>
            <a:r>
              <a:rPr lang="en-US" b="1" baseline="0" dirty="0" err="1" smtClean="0"/>
              <a:t>fiecare</a:t>
            </a:r>
            <a:r>
              <a:rPr lang="en-US" b="1" baseline="0" dirty="0" smtClean="0"/>
              <a:t> </a:t>
            </a:r>
            <a:r>
              <a:rPr lang="en-US" b="1" baseline="0" dirty="0" err="1" smtClean="0"/>
              <a:t>corabie</a:t>
            </a:r>
            <a:r>
              <a:rPr lang="en-US" b="1" baseline="0" dirty="0" smtClean="0"/>
              <a:t> are</a:t>
            </a:r>
          </a:p>
          <a:p>
            <a:r>
              <a:rPr lang="en-US" b="1" baseline="0" dirty="0" smtClean="0"/>
              <a:t>o </a:t>
            </a:r>
            <a:r>
              <a:rPr lang="en-US" b="1" baseline="0" dirty="0" err="1" smtClean="0"/>
              <a:t>ruta</a:t>
            </a:r>
            <a:r>
              <a:rPr lang="en-US" b="1" baseline="0" dirty="0" smtClean="0"/>
              <a:t> care are un </a:t>
            </a:r>
            <a:r>
              <a:rPr lang="en-US" b="1" baseline="0" dirty="0" err="1" smtClean="0"/>
              <a:t>Numar</a:t>
            </a:r>
            <a:r>
              <a:rPr lang="en-US" b="1" baseline="0" dirty="0" smtClean="0"/>
              <a:t> </a:t>
            </a:r>
            <a:r>
              <a:rPr lang="en-US" b="1" baseline="0" dirty="0" err="1" smtClean="0"/>
              <a:t>unic</a:t>
            </a:r>
            <a:r>
              <a:rPr lang="en-US" b="1" baseline="0" dirty="0" smtClean="0"/>
              <a:t> </a:t>
            </a:r>
            <a:r>
              <a:rPr lang="en-US" b="1" baseline="0" dirty="0" err="1" smtClean="0"/>
              <a:t>si</a:t>
            </a:r>
            <a:r>
              <a:rPr lang="en-US" b="1" baseline="0" dirty="0" smtClean="0"/>
              <a:t> un </a:t>
            </a:r>
            <a:r>
              <a:rPr lang="en-US" b="1" baseline="0" dirty="0" err="1" smtClean="0"/>
              <a:t>grafic</a:t>
            </a:r>
            <a:r>
              <a:rPr lang="en-US" b="1" baseline="0" dirty="0" smtClean="0"/>
              <a:t> de </a:t>
            </a:r>
            <a:r>
              <a:rPr lang="en-US" b="1" baseline="0" dirty="0" err="1" smtClean="0"/>
              <a:t>locatii</a:t>
            </a:r>
            <a:r>
              <a:rPr lang="en-US" b="1" baseline="0" dirty="0" smtClean="0"/>
              <a:t> </a:t>
            </a:r>
            <a:r>
              <a:rPr lang="en-US" b="1" baseline="0" dirty="0" err="1" smtClean="0"/>
              <a:t>prin</a:t>
            </a:r>
            <a:r>
              <a:rPr lang="en-US" b="1" baseline="0" dirty="0" smtClean="0"/>
              <a:t> care </a:t>
            </a:r>
            <a:r>
              <a:rPr lang="en-US" b="1" baseline="0" dirty="0" err="1" smtClean="0"/>
              <a:t>trece</a:t>
            </a:r>
            <a:r>
              <a:rPr lang="en-US" b="1" baseline="0" dirty="0" smtClean="0"/>
              <a:t> </a:t>
            </a:r>
            <a:r>
              <a:rPr lang="en-US" b="1" baseline="0" dirty="0" err="1" smtClean="0"/>
              <a:t>aceasta</a:t>
            </a:r>
            <a:r>
              <a:rPr lang="en-US" b="1" baseline="0" dirty="0" smtClean="0"/>
              <a:t> </a:t>
            </a:r>
            <a:r>
              <a:rPr lang="en-US" b="1" baseline="0" dirty="0" err="1" smtClean="0"/>
              <a:t>corabie</a:t>
            </a:r>
            <a:r>
              <a:rPr lang="en-US" b="1" baseline="0" dirty="0" smtClean="0"/>
              <a:t>.</a:t>
            </a:r>
          </a:p>
          <a:p>
            <a:r>
              <a:rPr lang="en-US" b="1" baseline="0" dirty="0" err="1" smtClean="0"/>
              <a:t>Ruta</a:t>
            </a:r>
            <a:r>
              <a:rPr lang="en-US" b="1" baseline="0" dirty="0" smtClean="0"/>
              <a:t> </a:t>
            </a:r>
            <a:r>
              <a:rPr lang="en-US" b="1" baseline="0" dirty="0" err="1" smtClean="0"/>
              <a:t>corabiei</a:t>
            </a:r>
            <a:r>
              <a:rPr lang="en-US" b="1" baseline="0" dirty="0" smtClean="0"/>
              <a:t> </a:t>
            </a:r>
            <a:r>
              <a:rPr lang="en-US" b="1" baseline="0" dirty="0" err="1" smtClean="0"/>
              <a:t>si</a:t>
            </a:r>
            <a:r>
              <a:rPr lang="en-US" b="1" baseline="0" dirty="0" smtClean="0"/>
              <a:t> </a:t>
            </a:r>
            <a:r>
              <a:rPr lang="en-US" b="1" baseline="0" dirty="0" err="1" smtClean="0"/>
              <a:t>graficul</a:t>
            </a:r>
            <a:r>
              <a:rPr lang="en-US" b="1" baseline="0" dirty="0" smtClean="0"/>
              <a:t> </a:t>
            </a:r>
            <a:r>
              <a:rPr lang="en-US" b="1" baseline="0" dirty="0" err="1" smtClean="0"/>
              <a:t>corabiei</a:t>
            </a:r>
            <a:r>
              <a:rPr lang="en-US" b="1" baseline="0" dirty="0" smtClean="0"/>
              <a:t> </a:t>
            </a:r>
            <a:r>
              <a:rPr lang="en-US" b="1" baseline="0" dirty="0" err="1" smtClean="0"/>
              <a:t>este</a:t>
            </a:r>
            <a:r>
              <a:rPr lang="en-US" b="1" baseline="0" dirty="0" smtClean="0"/>
              <a:t> independent de </a:t>
            </a:r>
            <a:r>
              <a:rPr lang="en-US" b="1" baseline="0" dirty="0" err="1" smtClean="0"/>
              <a:t>existenta</a:t>
            </a:r>
            <a:r>
              <a:rPr lang="en-US" b="1" baseline="0" dirty="0" smtClean="0"/>
              <a:t> </a:t>
            </a:r>
            <a:r>
              <a:rPr lang="en-US" b="1" baseline="0" dirty="0" err="1" smtClean="0"/>
              <a:t>si</a:t>
            </a:r>
            <a:r>
              <a:rPr lang="en-US" b="1" baseline="0" dirty="0" smtClean="0"/>
              <a:t> </a:t>
            </a:r>
            <a:r>
              <a:rPr lang="en-US" b="1" baseline="0" dirty="0" err="1" smtClean="0"/>
              <a:t>necesitatea</a:t>
            </a:r>
            <a:r>
              <a:rPr lang="en-US" b="1" baseline="0" dirty="0" smtClean="0"/>
              <a:t> a </a:t>
            </a:r>
            <a:r>
              <a:rPr lang="en-US" b="1" baseline="0" dirty="0" err="1" smtClean="0"/>
              <a:t>unui</a:t>
            </a:r>
            <a:r>
              <a:rPr lang="en-US" b="1" baseline="0" dirty="0" smtClean="0"/>
              <a:t> cargo </a:t>
            </a:r>
            <a:r>
              <a:rPr lang="en-US" b="1" baseline="0" dirty="0" err="1" smtClean="0"/>
              <a:t>anumit</a:t>
            </a:r>
            <a:r>
              <a:rPr lang="en-US" b="1" baseline="0" dirty="0" smtClean="0"/>
              <a:t>, in </a:t>
            </a:r>
            <a:r>
              <a:rPr lang="en-US" b="1" baseline="0" dirty="0" err="1" smtClean="0"/>
              <a:t>cazult</a:t>
            </a:r>
            <a:r>
              <a:rPr lang="en-US" b="1" baseline="0" dirty="0" smtClean="0"/>
              <a:t> </a:t>
            </a:r>
            <a:r>
              <a:rPr lang="en-US" b="1" baseline="0" dirty="0" err="1" smtClean="0"/>
              <a:t>dat</a:t>
            </a:r>
            <a:r>
              <a:rPr lang="en-US" b="1" baseline="0" dirty="0" smtClean="0"/>
              <a:t> a </a:t>
            </a:r>
            <a:r>
              <a:rPr lang="en-US" b="1" baseline="0" dirty="0" err="1" smtClean="0"/>
              <a:t>Sarcofagului</a:t>
            </a:r>
            <a:r>
              <a:rPr lang="en-US" b="1" baseline="0" dirty="0" smtClean="0"/>
              <a:t>. </a:t>
            </a:r>
          </a:p>
          <a:p>
            <a:endParaRPr lang="en-US" b="1" baseline="0" dirty="0" smtClean="0"/>
          </a:p>
          <a:p>
            <a:r>
              <a:rPr lang="en-US" b="1" baseline="0" dirty="0" smtClean="0"/>
              <a:t>CLICK5</a:t>
            </a:r>
          </a:p>
          <a:p>
            <a:r>
              <a:rPr lang="en-US" b="1" baseline="0" dirty="0" err="1" smtClean="0"/>
              <a:t>Putem</a:t>
            </a:r>
            <a:r>
              <a:rPr lang="en-US" b="1" baseline="0" dirty="0" smtClean="0"/>
              <a:t> </a:t>
            </a:r>
            <a:r>
              <a:rPr lang="en-US" b="1" baseline="0" dirty="0" err="1" smtClean="0"/>
              <a:t>obtine</a:t>
            </a:r>
            <a:r>
              <a:rPr lang="en-US" b="1" baseline="0" dirty="0" smtClean="0"/>
              <a:t> ca </a:t>
            </a:r>
            <a:r>
              <a:rPr lang="en-US" b="1" baseline="0" dirty="0" err="1" smtClean="0"/>
              <a:t>primiele</a:t>
            </a:r>
            <a:r>
              <a:rPr lang="en-US" b="1" baseline="0" dirty="0" smtClean="0"/>
              <a:t> 2 Leg-</a:t>
            </a:r>
            <a:r>
              <a:rPr lang="en-US" b="1" baseline="0" dirty="0" err="1" smtClean="0"/>
              <a:t>uri</a:t>
            </a:r>
            <a:r>
              <a:rPr lang="en-US" b="1" baseline="0" dirty="0" smtClean="0"/>
              <a:t> de </a:t>
            </a:r>
            <a:r>
              <a:rPr lang="en-US" b="1" baseline="0" dirty="0" err="1" smtClean="0"/>
              <a:t>transporatere</a:t>
            </a:r>
            <a:r>
              <a:rPr lang="en-US" b="1" baseline="0" dirty="0" smtClean="0"/>
              <a:t> </a:t>
            </a:r>
            <a:r>
              <a:rPr lang="en-US" b="1" baseline="0" dirty="0" err="1" smtClean="0"/>
              <a:t>va</a:t>
            </a:r>
            <a:r>
              <a:rPr lang="en-US" b="1" baseline="0" dirty="0" smtClean="0"/>
              <a:t> </a:t>
            </a:r>
            <a:r>
              <a:rPr lang="en-US" b="1" baseline="0" dirty="0" err="1" smtClean="0"/>
              <a:t>fi</a:t>
            </a:r>
            <a:r>
              <a:rPr lang="en-US" b="1" baseline="0" dirty="0" smtClean="0"/>
              <a:t> </a:t>
            </a:r>
            <a:r>
              <a:rPr lang="en-US" b="1" baseline="0" dirty="0" err="1" smtClean="0"/>
              <a:t>efectuata</a:t>
            </a:r>
            <a:r>
              <a:rPr lang="en-US" b="1" baseline="0" dirty="0" smtClean="0"/>
              <a:t> de un Voyage.</a:t>
            </a:r>
          </a:p>
          <a:p>
            <a:r>
              <a:rPr lang="en-US" b="1" baseline="0" dirty="0" smtClean="0"/>
              <a:t>Dar </a:t>
            </a:r>
            <a:r>
              <a:rPr lang="en-US" b="1" baseline="0" dirty="0" err="1" smtClean="0"/>
              <a:t>utlimul</a:t>
            </a:r>
            <a:r>
              <a:rPr lang="en-US" b="1" baseline="0" dirty="0" smtClean="0"/>
              <a:t> Leg, de la LIFOU la VILA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un alt Voyage.</a:t>
            </a:r>
          </a:p>
          <a:p>
            <a:endParaRPr lang="en-US" baseline="0" dirty="0" smtClean="0"/>
          </a:p>
          <a:p>
            <a:r>
              <a:rPr lang="en-US" baseline="0" dirty="0" smtClean="0"/>
              <a: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continuare</a:t>
            </a:r>
            <a:r>
              <a:rPr lang="en-US" dirty="0" smtClean="0"/>
              <a:t> </a:t>
            </a:r>
            <a:r>
              <a:rPr lang="en-US" dirty="0" err="1" smtClean="0"/>
              <a:t>prin</a:t>
            </a:r>
            <a:r>
              <a:rPr lang="en-US" dirty="0" smtClean="0"/>
              <a:t> </a:t>
            </a:r>
            <a:r>
              <a:rPr lang="en-US" dirty="0" err="1" smtClean="0"/>
              <a:t>discutii</a:t>
            </a:r>
            <a:r>
              <a:rPr lang="en-US" dirty="0" smtClean="0"/>
              <a:t> cu </a:t>
            </a:r>
            <a:r>
              <a:rPr lang="en-US" dirty="0" err="1" smtClean="0"/>
              <a:t>experti</a:t>
            </a:r>
            <a:r>
              <a:rPr lang="en-US" dirty="0" smtClean="0"/>
              <a:t> </a:t>
            </a:r>
            <a:r>
              <a:rPr lang="en-US" dirty="0" err="1" smtClean="0"/>
              <a:t>ajungem</a:t>
            </a:r>
            <a:r>
              <a:rPr lang="en-US" dirty="0" smtClean="0"/>
              <a:t> l</a:t>
            </a:r>
            <a:r>
              <a:rPr lang="en-US" baseline="0" dirty="0" smtClean="0"/>
              <a:t>a </a:t>
            </a:r>
            <a:r>
              <a:rPr lang="en-US" baseline="0" dirty="0" err="1" smtClean="0"/>
              <a:t>urmatoarele</a:t>
            </a:r>
            <a:r>
              <a:rPr lang="en-US" baseline="0" dirty="0" smtClean="0"/>
              <a:t> </a:t>
            </a:r>
            <a:r>
              <a:rPr lang="en-US" baseline="0" dirty="0" err="1" smtClean="0"/>
              <a:t>concluzii</a:t>
            </a:r>
            <a:r>
              <a:rPr lang="en-US" baseline="0" dirty="0" smtClean="0"/>
              <a:t> ca:</a:t>
            </a:r>
          </a:p>
          <a:p>
            <a:r>
              <a:rPr lang="en-US" baseline="0" dirty="0" err="1" smtClean="0"/>
              <a:t>Locatia</a:t>
            </a:r>
            <a:r>
              <a:rPr lang="en-US" baseline="0" dirty="0" smtClean="0"/>
              <a:t> ii </a:t>
            </a:r>
            <a:r>
              <a:rPr lang="en-US" baseline="0" dirty="0" err="1" smtClean="0"/>
              <a:t>ceva</a:t>
            </a:r>
            <a:r>
              <a:rPr lang="en-US" baseline="0" dirty="0" smtClean="0"/>
              <a:t> </a:t>
            </a:r>
            <a:r>
              <a:rPr lang="en-US" baseline="0" dirty="0" err="1" smtClean="0"/>
              <a:t>mai</a:t>
            </a:r>
            <a:r>
              <a:rPr lang="en-US" baseline="0" dirty="0" smtClean="0"/>
              <a:t> complex, </a:t>
            </a:r>
            <a:r>
              <a:rPr lang="en-US" baseline="0" dirty="0" err="1" smtClean="0"/>
              <a:t>si</a:t>
            </a:r>
            <a:r>
              <a:rPr lang="en-US" baseline="0" dirty="0" smtClean="0"/>
              <a:t> se </a:t>
            </a:r>
            <a:r>
              <a:rPr lang="en-US" baseline="0" dirty="0" err="1" smtClean="0"/>
              <a:t>identifica</a:t>
            </a:r>
            <a:r>
              <a:rPr lang="en-US" baseline="0" dirty="0" smtClean="0"/>
              <a:t> </a:t>
            </a:r>
            <a:r>
              <a:rPr lang="en-US" baseline="0" dirty="0" err="1" smtClean="0"/>
              <a:t>dupa</a:t>
            </a:r>
            <a:r>
              <a:rPr lang="en-US" baseline="0" dirty="0" smtClean="0"/>
              <a:t> un cod </a:t>
            </a:r>
            <a:r>
              <a:rPr lang="en-US" baseline="0" dirty="0" err="1" smtClean="0"/>
              <a:t>stanard</a:t>
            </a:r>
            <a:r>
              <a:rPr lang="en-US" baseline="0" dirty="0" smtClean="0"/>
              <a:t>.</a:t>
            </a:r>
          </a:p>
          <a:p>
            <a:r>
              <a:rPr lang="en-US" baseline="0" dirty="0" err="1" smtClean="0"/>
              <a:t>Itenarary</a:t>
            </a:r>
            <a:r>
              <a:rPr lang="en-US" baseline="0" dirty="0" smtClean="0"/>
              <a:t> </a:t>
            </a:r>
            <a:r>
              <a:rPr lang="en-US" baseline="0" dirty="0" err="1" smtClean="0"/>
              <a:t>apare</a:t>
            </a:r>
            <a:r>
              <a:rPr lang="en-US" baseline="0" dirty="0" smtClean="0"/>
              <a:t> ca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ceea</a:t>
            </a:r>
            <a:r>
              <a:rPr lang="en-US" baseline="0" dirty="0" smtClean="0"/>
              <a:t> </a:t>
            </a:r>
            <a:r>
              <a:rPr lang="en-US" baseline="0" dirty="0" err="1" smtClean="0"/>
              <a:t>ce</a:t>
            </a:r>
            <a:r>
              <a:rPr lang="en-US" baseline="0" dirty="0" smtClean="0"/>
              <a:t> ne </a:t>
            </a:r>
            <a:r>
              <a:rPr lang="en-US" baseline="0" dirty="0" err="1" smtClean="0"/>
              <a:t>permite</a:t>
            </a:r>
            <a:r>
              <a:rPr lang="en-US" baseline="0" dirty="0" smtClean="0"/>
              <a:t> </a:t>
            </a:r>
            <a:r>
              <a:rPr lang="en-US" baseline="0" dirty="0" err="1" smtClean="0"/>
              <a:t>sa</a:t>
            </a:r>
            <a:r>
              <a:rPr lang="en-US" baseline="0" dirty="0" smtClean="0"/>
              <a:t>-l </a:t>
            </a:r>
            <a:r>
              <a:rPr lang="en-US" baseline="0" dirty="0" err="1" smtClean="0"/>
              <a:t>evedentiem</a:t>
            </a:r>
            <a:r>
              <a:rPr lang="en-US" baseline="0" dirty="0" smtClean="0"/>
              <a:t> in model.</a:t>
            </a:r>
          </a:p>
          <a:p>
            <a:endParaRPr lang="en-US" baseline="0" dirty="0" smtClean="0"/>
          </a:p>
          <a:p>
            <a:r>
              <a:rPr lang="en-US" baseline="0" dirty="0" smtClean="0"/>
              <a:t>Domain </a:t>
            </a:r>
            <a:r>
              <a:rPr lang="en-US" baseline="0" dirty="0" err="1" smtClean="0"/>
              <a:t>Expertii</a:t>
            </a:r>
            <a:r>
              <a:rPr lang="en-US" baseline="0" dirty="0" smtClean="0"/>
              <a:t> au </a:t>
            </a:r>
            <a:r>
              <a:rPr lang="en-US" baseline="0" dirty="0" err="1" smtClean="0"/>
              <a:t>mentionat</a:t>
            </a:r>
            <a:r>
              <a:rPr lang="en-US" baseline="0" dirty="0" smtClean="0"/>
              <a:t> ca </a:t>
            </a:r>
            <a:r>
              <a:rPr lang="en-US" baseline="0" dirty="0" err="1" smtClean="0"/>
              <a:t>orice</a:t>
            </a:r>
            <a:r>
              <a:rPr lang="en-US" baseline="0" dirty="0" smtClean="0"/>
              <a:t> client care vine nu </a:t>
            </a:r>
            <a:r>
              <a:rPr lang="en-US" baseline="0" dirty="0" err="1" smtClean="0"/>
              <a:t>numai</a:t>
            </a:r>
            <a:r>
              <a:rPr lang="en-US" baseline="0" dirty="0" smtClean="0"/>
              <a:t> </a:t>
            </a:r>
            <a:r>
              <a:rPr lang="en-US" baseline="0" dirty="0" err="1" smtClean="0"/>
              <a:t>specifica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endParaRPr lang="en-US" baseline="0" dirty="0" smtClean="0"/>
          </a:p>
          <a:p>
            <a:r>
              <a:rPr lang="en-US" baseline="0" dirty="0" smtClean="0"/>
              <a:t>a </a:t>
            </a:r>
            <a:r>
              <a:rPr lang="en-US" baseline="0" dirty="0" err="1" smtClean="0"/>
              <a:t>incarcaturii</a:t>
            </a:r>
            <a:r>
              <a:rPr lang="en-US" baseline="0" dirty="0" smtClean="0"/>
              <a:t> </a:t>
            </a:r>
            <a:r>
              <a:rPr lang="en-US" baseline="0" dirty="0" err="1" smtClean="0"/>
              <a:t>dar</a:t>
            </a:r>
            <a:r>
              <a:rPr lang="en-US" baseline="0" dirty="0" smtClean="0"/>
              <a:t> </a:t>
            </a:r>
            <a:r>
              <a:rPr lang="en-US" baseline="0" dirty="0" err="1" smtClean="0"/>
              <a:t>si</a:t>
            </a:r>
            <a:r>
              <a:rPr lang="en-US" baseline="0" dirty="0" smtClean="0"/>
              <a:t> </a:t>
            </a:r>
            <a:r>
              <a:rPr lang="en-US" baseline="0" dirty="0" err="1" smtClean="0"/>
              <a:t>timpul</a:t>
            </a:r>
            <a:r>
              <a:rPr lang="en-US" baseline="0" dirty="0" smtClean="0"/>
              <a:t> de deadline in care </a:t>
            </a:r>
            <a:r>
              <a:rPr lang="en-US" baseline="0" dirty="0" err="1" smtClean="0"/>
              <a:t>aceasta</a:t>
            </a:r>
            <a:r>
              <a:rPr lang="en-US" baseline="0" dirty="0" smtClean="0"/>
              <a:t> </a:t>
            </a:r>
            <a:r>
              <a:rPr lang="en-US" baseline="0" dirty="0" err="1" smtClean="0"/>
              <a:t>incarcatura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ajunga</a:t>
            </a:r>
            <a:r>
              <a:rPr lang="en-US" baseline="0" dirty="0" smtClean="0"/>
              <a:t>.</a:t>
            </a:r>
          </a:p>
          <a:p>
            <a:r>
              <a:rPr lang="en-US" baseline="0" dirty="0" err="1" smtClean="0"/>
              <a:t>Asta</a:t>
            </a:r>
            <a:r>
              <a:rPr lang="en-US" baseline="0" dirty="0" smtClean="0"/>
              <a:t> ne </a:t>
            </a:r>
            <a:r>
              <a:rPr lang="en-US" baseline="0" dirty="0" err="1" smtClean="0"/>
              <a:t>inpune</a:t>
            </a:r>
            <a:r>
              <a:rPr lang="en-US" baseline="0" dirty="0" smtClean="0"/>
              <a:t> ca in Rout Specification </a:t>
            </a:r>
            <a:r>
              <a:rPr lang="en-US" baseline="0" dirty="0" err="1" smtClean="0"/>
              <a:t>sa</a:t>
            </a:r>
            <a:r>
              <a:rPr lang="en-US" baseline="0" dirty="0" smtClean="0"/>
              <a:t> </a:t>
            </a:r>
            <a:r>
              <a:rPr lang="en-US" baseline="0" dirty="0" err="1" smtClean="0"/>
              <a:t>adaugam</a:t>
            </a:r>
            <a:r>
              <a:rPr lang="en-US" baseline="0" dirty="0" smtClean="0"/>
              <a:t> un </a:t>
            </a:r>
            <a:r>
              <a:rPr lang="en-US" baseline="0" dirty="0" err="1" smtClean="0"/>
              <a:t>attribut</a:t>
            </a:r>
            <a:r>
              <a:rPr lang="en-US" baseline="0" dirty="0" smtClean="0"/>
              <a:t> </a:t>
            </a:r>
            <a:r>
              <a:rPr lang="en-US" baseline="0" dirty="0" err="1" smtClean="0"/>
              <a:t>nou</a:t>
            </a:r>
            <a:r>
              <a:rPr lang="en-US" baseline="0" dirty="0" smtClean="0"/>
              <a:t>: Arrival Deadline</a:t>
            </a:r>
          </a:p>
          <a:p>
            <a:r>
              <a:rPr lang="en-US" baseline="0" dirty="0" smtClean="0"/>
              <a:t>plus la </a:t>
            </a:r>
            <a:r>
              <a:rPr lang="en-US" baseline="0" dirty="0" err="1" smtClean="0"/>
              <a:t>asta</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la Leg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incarcatura</a:t>
            </a:r>
            <a:r>
              <a:rPr lang="en-US" baseline="0" dirty="0" smtClean="0"/>
              <a:t> a </a:t>
            </a:r>
            <a:r>
              <a:rPr lang="en-US" baseline="0" dirty="0" err="1" smtClean="0"/>
              <a:t>fost</a:t>
            </a:r>
            <a:r>
              <a:rPr lang="en-US" baseline="0" dirty="0" smtClean="0"/>
              <a:t> </a:t>
            </a:r>
            <a:r>
              <a:rPr lang="en-US" baseline="0" dirty="0" err="1" smtClean="0"/>
              <a:t>incarcata</a:t>
            </a:r>
            <a:r>
              <a:rPr lang="en-US" baseline="0" dirty="0" smtClean="0"/>
              <a:t> </a:t>
            </a:r>
            <a:r>
              <a:rPr lang="en-US" baseline="0" dirty="0" err="1" smtClean="0"/>
              <a:t>intr</a:t>
            </a:r>
            <a:r>
              <a:rPr lang="en-US" baseline="0" dirty="0" smtClean="0"/>
              <a:t>-un port</a:t>
            </a:r>
          </a:p>
          <a:p>
            <a:r>
              <a:rPr lang="en-US" baseline="0" dirty="0" err="1" smtClean="0"/>
              <a:t>si</a:t>
            </a:r>
            <a:r>
              <a:rPr lang="en-US" baseline="0" dirty="0" smtClean="0"/>
              <a:t>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descarcata</a:t>
            </a:r>
            <a:r>
              <a:rPr lang="en-US" baseline="0" dirty="0" smtClean="0"/>
              <a:t> </a:t>
            </a:r>
            <a:r>
              <a:rPr lang="en-US" baseline="0" dirty="0" err="1" smtClean="0"/>
              <a:t>incarcatura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iteratia</a:t>
            </a:r>
            <a:r>
              <a:rPr lang="en-US" dirty="0" smtClean="0"/>
              <a:t> </a:t>
            </a:r>
            <a:r>
              <a:rPr lang="en-US" dirty="0" err="1" smtClean="0"/>
              <a:t>aceasta</a:t>
            </a:r>
            <a:r>
              <a:rPr lang="en-US" dirty="0" smtClean="0"/>
              <a:t> a </a:t>
            </a:r>
            <a:r>
              <a:rPr lang="en-US" dirty="0" err="1" smtClean="0"/>
              <a:t>dezvoltarii</a:t>
            </a:r>
            <a:r>
              <a:rPr lang="en-US" baseline="0" dirty="0" smtClean="0"/>
              <a:t> </a:t>
            </a:r>
            <a:r>
              <a:rPr lang="en-US" baseline="0" dirty="0" err="1" smtClean="0"/>
              <a:t>modelului</a:t>
            </a:r>
            <a:r>
              <a:rPr lang="en-US" baseline="0" dirty="0" smtClean="0"/>
              <a:t> </a:t>
            </a:r>
            <a:r>
              <a:rPr lang="en-US" baseline="0" dirty="0" err="1" smtClean="0"/>
              <a:t>dupa</a:t>
            </a:r>
            <a:r>
              <a:rPr lang="en-US" baseline="0" dirty="0" smtClean="0"/>
              <a:t> </a:t>
            </a:r>
            <a:r>
              <a:rPr lang="en-US" baseline="0" dirty="0" err="1" smtClean="0"/>
              <a:t>discutia</a:t>
            </a:r>
            <a:r>
              <a:rPr lang="en-US" baseline="0" dirty="0" smtClean="0"/>
              <a:t> cu </a:t>
            </a:r>
            <a:r>
              <a:rPr lang="en-US" baseline="0" dirty="0" err="1" smtClean="0"/>
              <a:t>experti</a:t>
            </a:r>
            <a:r>
              <a:rPr lang="en-US" baseline="0" dirty="0" smtClean="0"/>
              <a:t> se </a:t>
            </a:r>
            <a:r>
              <a:rPr lang="en-US" baseline="0" dirty="0" err="1" smtClean="0"/>
              <a:t>descopera</a:t>
            </a:r>
            <a:r>
              <a:rPr lang="en-US" baseline="0" dirty="0" smtClean="0"/>
              <a:t> ca</a:t>
            </a:r>
          </a:p>
          <a:p>
            <a:r>
              <a:rPr lang="en-US" baseline="0" dirty="0" err="1" smtClean="0"/>
              <a:t>Itinarary</a:t>
            </a:r>
            <a:r>
              <a:rPr lang="en-US" baseline="0" dirty="0" smtClean="0"/>
              <a:t> care </a:t>
            </a:r>
            <a:r>
              <a:rPr lang="en-US" baseline="0" dirty="0" err="1" smtClean="0"/>
              <a:t>reprezinta</a:t>
            </a:r>
            <a:r>
              <a:rPr lang="en-US" baseline="0" dirty="0" smtClean="0"/>
              <a:t> </a:t>
            </a:r>
            <a:r>
              <a:rPr lang="en-US" baseline="0" dirty="0" err="1" smtClean="0"/>
              <a:t>planul</a:t>
            </a:r>
            <a:r>
              <a:rPr lang="en-US" baseline="0" dirty="0" smtClean="0"/>
              <a:t> de </a:t>
            </a:r>
            <a:r>
              <a:rPr lang="en-US" baseline="0" dirty="0" err="1" smtClean="0"/>
              <a:t>transportare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asignat</a:t>
            </a:r>
            <a:r>
              <a:rPr lang="en-US" baseline="0" dirty="0" smtClean="0"/>
              <a:t> </a:t>
            </a:r>
            <a:r>
              <a:rPr lang="en-US" baseline="0" dirty="0" err="1" smtClean="0"/>
              <a:t>mai</a:t>
            </a:r>
            <a:r>
              <a:rPr lang="en-US" baseline="0" dirty="0" smtClean="0"/>
              <a:t> </a:t>
            </a:r>
            <a:r>
              <a:rPr lang="en-US" baseline="0" dirty="0" err="1" smtClean="0"/>
              <a:t>tirziu</a:t>
            </a:r>
            <a:r>
              <a:rPr lang="en-US" baseline="0" dirty="0" smtClean="0"/>
              <a:t>. </a:t>
            </a:r>
          </a:p>
          <a:p>
            <a:r>
              <a:rPr lang="en-US" b="1" baseline="0" dirty="0" smtClean="0"/>
              <a:t>CLICK1</a:t>
            </a:r>
          </a:p>
          <a:p>
            <a:r>
              <a:rPr lang="en-US" baseline="0" dirty="0" err="1" smtClean="0"/>
              <a:t>Posibili</a:t>
            </a:r>
            <a:r>
              <a:rPr lang="en-US" baseline="0" dirty="0" smtClean="0"/>
              <a:t> </a:t>
            </a:r>
            <a:r>
              <a:rPr lang="en-US" baseline="0" dirty="0" err="1" smtClean="0"/>
              <a:t>chiar</a:t>
            </a:r>
            <a:r>
              <a:rPr lang="en-US" baseline="0" dirty="0" smtClean="0"/>
              <a:t> </a:t>
            </a:r>
            <a:r>
              <a:rPr lang="en-US" baseline="0" dirty="0" err="1" smtClean="0"/>
              <a:t>clientul</a:t>
            </a:r>
            <a:r>
              <a:rPr lang="en-US" baseline="0" dirty="0" smtClean="0"/>
              <a:t> </a:t>
            </a:r>
            <a:r>
              <a:rPr lang="en-US" baseline="0" dirty="0" err="1" smtClean="0"/>
              <a:t>sa</a:t>
            </a:r>
            <a:r>
              <a:rPr lang="en-US" baseline="0" dirty="0" smtClean="0"/>
              <a:t> </a:t>
            </a:r>
            <a:r>
              <a:rPr lang="en-US" baseline="0" dirty="0" err="1" smtClean="0"/>
              <a:t>aleaga</a:t>
            </a:r>
            <a:r>
              <a:rPr lang="en-US" baseline="0" dirty="0" smtClean="0"/>
              <a:t> </a:t>
            </a:r>
            <a:r>
              <a:rPr lang="en-US" baseline="0" dirty="0" err="1" smtClean="0"/>
              <a:t>singur</a:t>
            </a:r>
            <a:r>
              <a:rPr lang="en-US" baseline="0" dirty="0" smtClean="0"/>
              <a:t> </a:t>
            </a:r>
            <a:r>
              <a:rPr lang="en-US" baseline="0" dirty="0" err="1" smtClean="0"/>
              <a:t>calea</a:t>
            </a:r>
            <a:r>
              <a:rPr lang="en-US" baseline="0" dirty="0" smtClean="0"/>
              <a:t> care ii </a:t>
            </a:r>
            <a:r>
              <a:rPr lang="en-US" baseline="0" dirty="0" err="1" smtClean="0"/>
              <a:t>convine</a:t>
            </a:r>
            <a:r>
              <a:rPr lang="en-US" baseline="0" dirty="0" smtClean="0"/>
              <a:t>, </a:t>
            </a:r>
            <a:r>
              <a:rPr lang="en-US" baseline="0" dirty="0" err="1" smtClean="0"/>
              <a:t>mai</a:t>
            </a:r>
            <a:r>
              <a:rPr lang="en-US" baseline="0" dirty="0" smtClean="0"/>
              <a:t> </a:t>
            </a:r>
            <a:r>
              <a:rPr lang="en-US" baseline="0" dirty="0" err="1" smtClean="0"/>
              <a:t>eftena</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rapida</a:t>
            </a:r>
            <a:r>
              <a:rPr lang="en-US" baseline="0" dirty="0" smtClean="0"/>
              <a:t>.</a:t>
            </a:r>
          </a:p>
          <a:p>
            <a:endParaRPr lang="en-US" dirty="0" smtClean="0"/>
          </a:p>
          <a:p>
            <a:r>
              <a:rPr lang="en-US" b="1" dirty="0" smtClean="0"/>
              <a:t>CLICK2</a:t>
            </a:r>
          </a:p>
          <a:p>
            <a:r>
              <a:rPr lang="en-US" b="1" dirty="0" err="1" smtClean="0"/>
              <a:t>Cind</a:t>
            </a:r>
            <a:r>
              <a:rPr lang="en-US" b="1" baseline="0" dirty="0" smtClean="0"/>
              <a:t> </a:t>
            </a:r>
            <a:r>
              <a:rPr lang="en-US" b="1" baseline="0" dirty="0" err="1" smtClean="0"/>
              <a:t>incarcatura</a:t>
            </a:r>
            <a:r>
              <a:rPr lang="en-US" b="1" baseline="0" dirty="0" smtClean="0"/>
              <a:t> </a:t>
            </a:r>
            <a:r>
              <a:rPr lang="en-US" b="1" baseline="0" dirty="0" err="1" smtClean="0"/>
              <a:t>ajunge</a:t>
            </a:r>
            <a:r>
              <a:rPr lang="en-US" b="1" baseline="0" dirty="0" smtClean="0"/>
              <a:t> </a:t>
            </a:r>
            <a:r>
              <a:rPr lang="en-US" b="1" baseline="0" dirty="0" err="1" smtClean="0"/>
              <a:t>intr</a:t>
            </a:r>
            <a:r>
              <a:rPr lang="en-US" b="1" baseline="0" dirty="0" smtClean="0"/>
              <a:t>-un port </a:t>
            </a:r>
            <a:r>
              <a:rPr lang="en-US" b="1" baseline="0" dirty="0" err="1" smtClean="0"/>
              <a:t>sau</a:t>
            </a:r>
            <a:r>
              <a:rPr lang="en-US" b="1" baseline="0" dirty="0" smtClean="0"/>
              <a:t> </a:t>
            </a:r>
            <a:r>
              <a:rPr lang="en-US" b="1" baseline="0" dirty="0" err="1" smtClean="0"/>
              <a:t>altu</a:t>
            </a:r>
            <a:r>
              <a:rPr lang="en-US" b="1" baseline="0" dirty="0" smtClean="0"/>
              <a:t> </a:t>
            </a:r>
            <a:r>
              <a:rPr lang="en-US" b="1" baseline="0" dirty="0" err="1" smtClean="0"/>
              <a:t>acest</a:t>
            </a:r>
            <a:r>
              <a:rPr lang="en-US" b="1" baseline="0" dirty="0" smtClean="0"/>
              <a:t> </a:t>
            </a:r>
            <a:r>
              <a:rPr lang="en-US" b="1" baseline="0" dirty="0" err="1" smtClean="0"/>
              <a:t>eveniment</a:t>
            </a:r>
            <a:r>
              <a:rPr lang="en-US" b="1" baseline="0" dirty="0" smtClean="0"/>
              <a:t> se </a:t>
            </a:r>
            <a:r>
              <a:rPr lang="en-US" b="1" baseline="0" dirty="0" err="1" smtClean="0"/>
              <a:t>inregistreaza</a:t>
            </a:r>
            <a:r>
              <a:rPr lang="en-US" b="1" baseline="0" dirty="0" smtClean="0"/>
              <a:t> </a:t>
            </a:r>
          </a:p>
          <a:p>
            <a:r>
              <a:rPr lang="en-US" b="1" baseline="0" dirty="0" smtClean="0"/>
              <a:t>de </a:t>
            </a:r>
            <a:r>
              <a:rPr lang="en-US" b="1" baseline="0" dirty="0" err="1" smtClean="0"/>
              <a:t>operatori</a:t>
            </a:r>
            <a:r>
              <a:rPr lang="en-US" b="1" baseline="0" dirty="0" smtClean="0"/>
              <a:t> din </a:t>
            </a:r>
            <a:r>
              <a:rPr lang="en-US" b="1" baseline="0" dirty="0" err="1" smtClean="0"/>
              <a:t>acest</a:t>
            </a:r>
            <a:r>
              <a:rPr lang="en-US" b="1" baseline="0" dirty="0" smtClean="0"/>
              <a:t> port. Handling Event </a:t>
            </a:r>
            <a:r>
              <a:rPr lang="en-US" b="1" baseline="0" dirty="0" err="1" smtClean="0"/>
              <a:t>reprezinta</a:t>
            </a:r>
            <a:r>
              <a:rPr lang="en-US" b="1" baseline="0" dirty="0" smtClean="0"/>
              <a:t> un </a:t>
            </a:r>
            <a:r>
              <a:rPr lang="en-US" b="1" baseline="0" dirty="0" err="1" smtClean="0"/>
              <a:t>semenea</a:t>
            </a:r>
            <a:r>
              <a:rPr lang="en-US" b="1" baseline="0" dirty="0" smtClean="0"/>
              <a:t> </a:t>
            </a:r>
            <a:r>
              <a:rPr lang="en-US" b="1" baseline="0" dirty="0" err="1" smtClean="0"/>
              <a:t>eveniment</a:t>
            </a:r>
            <a:r>
              <a:rPr lang="en-US" b="1" baseline="0" dirty="0" smtClean="0"/>
              <a:t>,</a:t>
            </a:r>
          </a:p>
          <a:p>
            <a:r>
              <a:rPr lang="en-US" b="1" baseline="0" dirty="0" smtClean="0"/>
              <a:t>Care are </a:t>
            </a:r>
            <a:r>
              <a:rPr lang="en-US" b="1" baseline="0" dirty="0" err="1" smtClean="0"/>
              <a:t>locatia</a:t>
            </a:r>
            <a:r>
              <a:rPr lang="en-US" b="1" baseline="0" dirty="0" smtClean="0"/>
              <a:t> </a:t>
            </a:r>
            <a:r>
              <a:rPr lang="en-US" b="1" baseline="0" dirty="0" err="1" smtClean="0"/>
              <a:t>unde</a:t>
            </a:r>
            <a:r>
              <a:rPr lang="en-US" b="1" baseline="0" dirty="0" smtClean="0"/>
              <a:t> s-a </a:t>
            </a:r>
            <a:r>
              <a:rPr lang="en-US" b="1" baseline="0" dirty="0" err="1" smtClean="0"/>
              <a:t>intimlpat</a:t>
            </a:r>
            <a:r>
              <a:rPr lang="en-US" b="1" baseline="0" dirty="0" smtClean="0"/>
              <a:t>, </a:t>
            </a:r>
            <a:r>
              <a:rPr lang="en-US" b="1" baseline="0" dirty="0" err="1" smtClean="0"/>
              <a:t>timpul</a:t>
            </a:r>
            <a:r>
              <a:rPr lang="en-US" b="1" baseline="0" dirty="0" smtClean="0"/>
              <a:t> </a:t>
            </a:r>
            <a:r>
              <a:rPr lang="en-US" b="1" baseline="0" dirty="0" err="1" smtClean="0"/>
              <a:t>si</a:t>
            </a:r>
            <a:r>
              <a:rPr lang="en-US" b="1" baseline="0" dirty="0" smtClean="0"/>
              <a:t> </a:t>
            </a:r>
            <a:r>
              <a:rPr lang="en-US" b="1" baseline="0" dirty="0" err="1" smtClean="0"/>
              <a:t>pentru</a:t>
            </a:r>
            <a:r>
              <a:rPr lang="en-US" b="1" baseline="0" dirty="0" smtClean="0"/>
              <a:t> care cargo </a:t>
            </a:r>
            <a:r>
              <a:rPr lang="en-US" b="1" baseline="0" dirty="0" err="1" smtClean="0"/>
              <a:t>acest</a:t>
            </a:r>
            <a:r>
              <a:rPr lang="en-US" b="1" baseline="0" dirty="0" smtClean="0"/>
              <a:t> </a:t>
            </a:r>
            <a:r>
              <a:rPr lang="en-US" b="1" baseline="0" dirty="0" err="1" smtClean="0"/>
              <a:t>eveniment</a:t>
            </a:r>
            <a:r>
              <a:rPr lang="en-US" b="1" baseline="0" dirty="0" smtClean="0"/>
              <a:t> s-a </a:t>
            </a:r>
            <a:r>
              <a:rPr lang="en-US" b="1" baseline="0" dirty="0" err="1" smtClean="0"/>
              <a:t>intimplat</a:t>
            </a:r>
            <a:r>
              <a:rPr lang="en-US" b="1" baseline="0" dirty="0" smtClean="0"/>
              <a:t>.</a:t>
            </a:r>
          </a:p>
          <a:p>
            <a:endParaRPr lang="en-US" b="1" baseline="0" dirty="0" smtClean="0"/>
          </a:p>
          <a:p>
            <a:r>
              <a:rPr lang="en-US" b="1" baseline="0" dirty="0" smtClean="0"/>
              <a:t>CLICK3</a:t>
            </a:r>
          </a:p>
          <a:p>
            <a:r>
              <a:rPr lang="en-US" b="1" baseline="0" dirty="0" smtClean="0"/>
              <a:t>Si in </a:t>
            </a:r>
            <a:r>
              <a:rPr lang="en-US" b="1" baseline="0" dirty="0" err="1" smtClean="0"/>
              <a:t>sfirsit</a:t>
            </a:r>
            <a:r>
              <a:rPr lang="en-US" b="1" baseline="0" dirty="0" smtClean="0"/>
              <a:t> </a:t>
            </a:r>
            <a:r>
              <a:rPr lang="en-US" b="1" baseline="0" dirty="0" err="1" smtClean="0"/>
              <a:t>pentru</a:t>
            </a:r>
            <a:r>
              <a:rPr lang="en-US" b="1" baseline="0" dirty="0" smtClean="0"/>
              <a:t> ca </a:t>
            </a:r>
            <a:r>
              <a:rPr lang="en-US" b="1" baseline="0" dirty="0" err="1" smtClean="0"/>
              <a:t>modelul</a:t>
            </a:r>
            <a:r>
              <a:rPr lang="en-US" b="1" baseline="0" dirty="0" smtClean="0"/>
              <a:t> </a:t>
            </a:r>
            <a:r>
              <a:rPr lang="en-US" b="1" baseline="0" dirty="0" err="1" smtClean="0"/>
              <a:t>nostru</a:t>
            </a:r>
            <a:r>
              <a:rPr lang="en-US" b="1" baseline="0" dirty="0" smtClean="0"/>
              <a:t> </a:t>
            </a:r>
            <a:r>
              <a:rPr lang="en-US" b="1" baseline="0" dirty="0" err="1" smtClean="0"/>
              <a:t>sa</a:t>
            </a:r>
            <a:r>
              <a:rPr lang="en-US" b="1" baseline="0" dirty="0" smtClean="0"/>
              <a:t> </a:t>
            </a:r>
            <a:r>
              <a:rPr lang="en-US" b="1" baseline="0" dirty="0" err="1" smtClean="0"/>
              <a:t>suporte</a:t>
            </a:r>
            <a:r>
              <a:rPr lang="en-US" b="1" baseline="0" dirty="0" smtClean="0"/>
              <a:t> </a:t>
            </a:r>
            <a:r>
              <a:rPr lang="en-US" b="1" baseline="0" dirty="0" err="1" smtClean="0"/>
              <a:t>ultimul</a:t>
            </a:r>
            <a:r>
              <a:rPr lang="en-US" b="1" baseline="0" dirty="0" smtClean="0"/>
              <a:t> requirement, </a:t>
            </a:r>
            <a:r>
              <a:rPr lang="en-US" b="1" baseline="0" dirty="0" err="1" smtClean="0"/>
              <a:t>adica</a:t>
            </a:r>
            <a:r>
              <a:rPr lang="en-US" b="1" baseline="0" dirty="0" smtClean="0"/>
              <a:t> </a:t>
            </a:r>
          </a:p>
          <a:p>
            <a:r>
              <a:rPr lang="en-US" b="1" baseline="0" dirty="0" smtClean="0"/>
              <a:t>de a </a:t>
            </a:r>
            <a:r>
              <a:rPr lang="en-US" b="1" baseline="0" dirty="0" err="1" smtClean="0"/>
              <a:t>da</a:t>
            </a:r>
            <a:r>
              <a:rPr lang="en-US" b="1" baseline="0" dirty="0" smtClean="0"/>
              <a:t> </a:t>
            </a:r>
            <a:r>
              <a:rPr lang="en-US" b="1" baseline="0" dirty="0" err="1" smtClean="0"/>
              <a:t>posiblitate</a:t>
            </a:r>
            <a:r>
              <a:rPr lang="en-US" b="1" baseline="0" dirty="0" smtClean="0"/>
              <a:t> de a duce tracking </a:t>
            </a:r>
            <a:r>
              <a:rPr lang="en-US" b="1" baseline="0" dirty="0" err="1" smtClean="0"/>
              <a:t>pentru</a:t>
            </a:r>
            <a:r>
              <a:rPr lang="en-US" b="1" baseline="0" dirty="0" smtClean="0"/>
              <a:t> o </a:t>
            </a:r>
            <a:r>
              <a:rPr lang="en-US" b="1" baseline="0" dirty="0" err="1" smtClean="0"/>
              <a:t>incarcatura</a:t>
            </a:r>
            <a:r>
              <a:rPr lang="en-US" b="1" baseline="0" dirty="0" smtClean="0"/>
              <a:t> </a:t>
            </a:r>
            <a:r>
              <a:rPr lang="en-US" b="1" baseline="0" dirty="0" err="1" smtClean="0"/>
              <a:t>dupa</a:t>
            </a:r>
            <a:r>
              <a:rPr lang="en-US" b="1" baseline="0" dirty="0" smtClean="0"/>
              <a:t> ID, am </a:t>
            </a:r>
            <a:r>
              <a:rPr lang="en-US" b="1" baseline="0" dirty="0" err="1" smtClean="0"/>
              <a:t>adaugat</a:t>
            </a:r>
            <a:r>
              <a:rPr lang="en-US" b="1" baseline="0" dirty="0" smtClean="0"/>
              <a:t> </a:t>
            </a:r>
          </a:p>
          <a:p>
            <a:r>
              <a:rPr lang="en-US" b="1" baseline="0" dirty="0" err="1" smtClean="0"/>
              <a:t>obiectul</a:t>
            </a:r>
            <a:r>
              <a:rPr lang="en-US" b="1" baseline="0" dirty="0" smtClean="0"/>
              <a:t> Handling History, care de </a:t>
            </a:r>
            <a:r>
              <a:rPr lang="en-US" b="1" baseline="0" dirty="0" err="1" smtClean="0"/>
              <a:t>fapt</a:t>
            </a:r>
            <a:r>
              <a:rPr lang="en-US" b="1" baseline="0" dirty="0" smtClean="0"/>
              <a:t> </a:t>
            </a:r>
            <a:r>
              <a:rPr lang="en-US" b="1" baseline="0" dirty="0" err="1" smtClean="0"/>
              <a:t>reprezinta</a:t>
            </a:r>
            <a:r>
              <a:rPr lang="en-US" b="1" baseline="0" dirty="0" smtClean="0"/>
              <a:t> o </a:t>
            </a:r>
            <a:r>
              <a:rPr lang="en-US" b="1" baseline="0" dirty="0" err="1" smtClean="0"/>
              <a:t>lista</a:t>
            </a:r>
            <a:r>
              <a:rPr lang="en-US" b="1" baseline="0" dirty="0" smtClean="0"/>
              <a:t> de </a:t>
            </a:r>
            <a:r>
              <a:rPr lang="en-US" b="1" baseline="0" dirty="0" err="1" smtClean="0"/>
              <a:t>evenimente</a:t>
            </a:r>
            <a:r>
              <a:rPr lang="en-US" b="1" baseline="0" dirty="0" smtClean="0"/>
              <a:t> </a:t>
            </a:r>
            <a:r>
              <a:rPr lang="en-US" b="1" baseline="0" dirty="0" err="1" smtClean="0"/>
              <a:t>pentru</a:t>
            </a:r>
            <a:r>
              <a:rPr lang="en-US" b="1" baseline="0" dirty="0" smtClean="0"/>
              <a:t> un </a:t>
            </a:r>
            <a:r>
              <a:rPr lang="en-US" b="1" baseline="0" dirty="0" err="1" smtClean="0"/>
              <a:t>careva</a:t>
            </a:r>
            <a:endParaRPr lang="en-US" b="1" baseline="0" dirty="0" smtClean="0"/>
          </a:p>
          <a:p>
            <a:r>
              <a:rPr lang="en-US" b="1" baseline="0" dirty="0" smtClean="0"/>
              <a:t>Cargo.</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25000" lnSpcReduction="20000"/>
          </a:bodyPr>
          <a:lstStyle/>
          <a:p>
            <a:r>
              <a:rPr lang="en-US" sz="1300" b="1" dirty="0" err="1" smtClean="0"/>
              <a:t>Dupa</a:t>
            </a:r>
            <a:r>
              <a:rPr lang="en-US" sz="1300" b="1" dirty="0" smtClean="0"/>
              <a:t> </a:t>
            </a:r>
            <a:r>
              <a:rPr lang="en-US" sz="1300" b="1" dirty="0" err="1" smtClean="0"/>
              <a:t>ce</a:t>
            </a:r>
            <a:r>
              <a:rPr lang="en-US" sz="1300" b="1" dirty="0" smtClean="0"/>
              <a:t> </a:t>
            </a:r>
            <a:r>
              <a:rPr lang="en-US" sz="1300" b="1" dirty="0" err="1" smtClean="0"/>
              <a:t>avem</a:t>
            </a:r>
            <a:r>
              <a:rPr lang="en-US" sz="1300" b="1" dirty="0" smtClean="0"/>
              <a:t> un Domain Model, </a:t>
            </a:r>
            <a:r>
              <a:rPr lang="en-US" sz="1300" b="1" dirty="0" err="1" smtClean="0"/>
              <a:t>trebuie</a:t>
            </a:r>
            <a:r>
              <a:rPr lang="en-US" sz="1300" b="1" dirty="0" smtClean="0"/>
              <a:t> </a:t>
            </a:r>
            <a:r>
              <a:rPr lang="en-US" sz="1300" b="1" dirty="0" err="1" smtClean="0"/>
              <a:t>sa</a:t>
            </a:r>
            <a:r>
              <a:rPr lang="en-US" sz="1300" b="1" dirty="0" smtClean="0"/>
              <a:t> </a:t>
            </a:r>
            <a:r>
              <a:rPr lang="en-US" sz="1300" b="1" dirty="0" err="1" smtClean="0"/>
              <a:t>identificam</a:t>
            </a:r>
            <a:r>
              <a:rPr lang="en-US" sz="1300" b="1" dirty="0" smtClean="0"/>
              <a:t> care </a:t>
            </a:r>
            <a:r>
              <a:rPr lang="en-US" sz="1300" b="1" dirty="0" err="1" smtClean="0"/>
              <a:t>obiecte</a:t>
            </a:r>
            <a:r>
              <a:rPr lang="en-US" sz="1300" b="1" dirty="0" smtClean="0"/>
              <a:t> </a:t>
            </a:r>
            <a:r>
              <a:rPr lang="en-US" sz="1300" b="1" dirty="0" err="1" smtClean="0"/>
              <a:t>sunt</a:t>
            </a:r>
            <a:r>
              <a:rPr lang="en-US" sz="1300" b="1" dirty="0" smtClean="0"/>
              <a:t> </a:t>
            </a:r>
            <a:r>
              <a:rPr lang="en-US" sz="1300" b="1" dirty="0" err="1" smtClean="0"/>
              <a:t>Entitati</a:t>
            </a:r>
            <a:r>
              <a:rPr lang="en-US" sz="1300" b="1" dirty="0" smtClean="0"/>
              <a:t> </a:t>
            </a:r>
            <a:r>
              <a:rPr lang="en-US" sz="1300" b="1" dirty="0" err="1" smtClean="0"/>
              <a:t>si</a:t>
            </a:r>
            <a:r>
              <a:rPr lang="en-US" sz="1300" b="1" dirty="0" smtClean="0"/>
              <a:t> care is Value Objects.</a:t>
            </a:r>
          </a:p>
          <a:p>
            <a:r>
              <a:rPr lang="en-US" sz="1300" b="1" dirty="0" err="1" smtClean="0"/>
              <a:t>Incepem</a:t>
            </a:r>
            <a:r>
              <a:rPr lang="en-US" sz="1300" b="1" dirty="0" smtClean="0"/>
              <a:t> cu Cargo.</a:t>
            </a:r>
          </a:p>
          <a:p>
            <a:endParaRPr lang="en-US" sz="1300" b="1" dirty="0" smtClean="0"/>
          </a:p>
          <a:p>
            <a:r>
              <a:rPr lang="en-US" sz="1300" b="1" dirty="0" smtClean="0"/>
              <a:t>CLICK1</a:t>
            </a:r>
          </a:p>
          <a:p>
            <a:r>
              <a:rPr lang="en-US" sz="1300" b="1" dirty="0" smtClean="0"/>
              <a:t>Cargo – </a:t>
            </a:r>
            <a:r>
              <a:rPr lang="en-US" sz="1300" dirty="0" err="1" smtClean="0"/>
              <a:t>chiar</a:t>
            </a:r>
            <a:r>
              <a:rPr lang="en-US" sz="1300" dirty="0" smtClean="0"/>
              <a:t> </a:t>
            </a:r>
            <a:r>
              <a:rPr lang="en-US" sz="1300" dirty="0" err="1" smtClean="0"/>
              <a:t>daca</a:t>
            </a:r>
            <a:r>
              <a:rPr lang="en-US" sz="1300" dirty="0" smtClean="0"/>
              <a:t> </a:t>
            </a:r>
            <a:r>
              <a:rPr lang="en-US" sz="1300" dirty="0" err="1" smtClean="0"/>
              <a:t>avem</a:t>
            </a:r>
            <a:r>
              <a:rPr lang="en-US" sz="1300" dirty="0" smtClean="0"/>
              <a:t> de </a:t>
            </a:r>
            <a:r>
              <a:rPr lang="en-US" sz="1300" dirty="0" err="1" smtClean="0"/>
              <a:t>transportat</a:t>
            </a:r>
            <a:r>
              <a:rPr lang="en-US" sz="1300" dirty="0" smtClean="0"/>
              <a:t> 2 </a:t>
            </a:r>
            <a:r>
              <a:rPr lang="en-US" sz="1300" dirty="0" err="1" smtClean="0"/>
              <a:t>sarcofaguri</a:t>
            </a:r>
            <a:r>
              <a:rPr lang="en-US" sz="1300" dirty="0" smtClean="0"/>
              <a:t>, </a:t>
            </a:r>
            <a:r>
              <a:rPr lang="en-US" sz="1300" dirty="0" err="1" smtClean="0"/>
              <a:t>trebuie</a:t>
            </a:r>
            <a:r>
              <a:rPr lang="en-US" sz="1300" dirty="0" smtClean="0"/>
              <a:t> </a:t>
            </a:r>
            <a:r>
              <a:rPr lang="en-US" sz="1300" dirty="0" err="1" smtClean="0"/>
              <a:t>sa</a:t>
            </a:r>
            <a:r>
              <a:rPr lang="en-US" sz="1300" dirty="0" smtClean="0"/>
              <a:t> fie </a:t>
            </a:r>
            <a:r>
              <a:rPr lang="en-US" sz="1300" dirty="0" err="1" smtClean="0"/>
              <a:t>posibilitate</a:t>
            </a:r>
            <a:r>
              <a:rPr lang="en-US" sz="1300" dirty="0" smtClean="0"/>
              <a:t> de a</a:t>
            </a:r>
          </a:p>
          <a:p>
            <a:r>
              <a:rPr lang="en-US" sz="1300" dirty="0" smtClean="0"/>
              <a:t>le </a:t>
            </a:r>
            <a:r>
              <a:rPr lang="en-US" sz="1300" dirty="0" err="1" smtClean="0"/>
              <a:t>destinge</a:t>
            </a:r>
            <a:r>
              <a:rPr lang="en-US" sz="1300" dirty="0" smtClean="0"/>
              <a:t> </a:t>
            </a:r>
            <a:r>
              <a:rPr lang="en-US" sz="1300" dirty="0" err="1" smtClean="0"/>
              <a:t>unu</a:t>
            </a:r>
            <a:r>
              <a:rPr lang="en-US" sz="1300" dirty="0" smtClean="0"/>
              <a:t> de </a:t>
            </a:r>
            <a:r>
              <a:rPr lang="en-US" sz="1300" dirty="0" err="1" smtClean="0"/>
              <a:t>altu</a:t>
            </a:r>
            <a:r>
              <a:rPr lang="en-US" sz="1300" dirty="0" smtClean="0"/>
              <a:t>. </a:t>
            </a:r>
            <a:r>
              <a:rPr lang="en-US" sz="1300" dirty="0" err="1" smtClean="0"/>
              <a:t>Deci</a:t>
            </a:r>
            <a:r>
              <a:rPr lang="en-US" sz="1300" dirty="0" smtClean="0"/>
              <a:t> </a:t>
            </a:r>
            <a:r>
              <a:rPr lang="en-US" sz="1300" dirty="0" err="1" smtClean="0"/>
              <a:t>ele</a:t>
            </a:r>
            <a:r>
              <a:rPr lang="en-US" sz="1300" dirty="0" smtClean="0"/>
              <a:t> is </a:t>
            </a:r>
            <a:r>
              <a:rPr lang="en-US" sz="1300" dirty="0" err="1" smtClean="0"/>
              <a:t>Entitati</a:t>
            </a:r>
            <a:r>
              <a:rPr lang="en-US" sz="1300" dirty="0" smtClean="0"/>
              <a:t>, in </a:t>
            </a:r>
            <a:r>
              <a:rPr lang="en-US" sz="1300" dirty="0" err="1" smtClean="0"/>
              <a:t>practica</a:t>
            </a:r>
            <a:r>
              <a:rPr lang="en-US" sz="1300" dirty="0" smtClean="0"/>
              <a:t> </a:t>
            </a:r>
            <a:r>
              <a:rPr lang="en-US" sz="1300" dirty="0" err="1" smtClean="0"/>
              <a:t>toate</a:t>
            </a:r>
            <a:r>
              <a:rPr lang="en-US" sz="1300" dirty="0" smtClean="0"/>
              <a:t> </a:t>
            </a:r>
            <a:r>
              <a:rPr lang="en-US" sz="1300" dirty="0" err="1" smtClean="0"/>
              <a:t>companiile</a:t>
            </a:r>
            <a:r>
              <a:rPr lang="en-US" sz="1300" dirty="0" smtClean="0"/>
              <a:t> de transport</a:t>
            </a:r>
          </a:p>
          <a:p>
            <a:r>
              <a:rPr lang="en-US" sz="1300" dirty="0" err="1" smtClean="0"/>
              <a:t>asigneaza</a:t>
            </a:r>
            <a:r>
              <a:rPr lang="en-US" sz="1300" dirty="0" smtClean="0"/>
              <a:t> un ID </a:t>
            </a:r>
            <a:r>
              <a:rPr lang="en-US" sz="1300" dirty="0" err="1" smtClean="0"/>
              <a:t>pentru</a:t>
            </a:r>
            <a:r>
              <a:rPr lang="en-US" sz="1300" dirty="0" smtClean="0"/>
              <a:t> </a:t>
            </a:r>
            <a:r>
              <a:rPr lang="en-US" sz="1300" dirty="0" err="1" smtClean="0"/>
              <a:t>orice</a:t>
            </a:r>
            <a:r>
              <a:rPr lang="en-US" sz="1300" dirty="0" smtClean="0"/>
              <a:t> Cargo.</a:t>
            </a:r>
          </a:p>
          <a:p>
            <a:endParaRPr lang="en-US" sz="1300" b="1" dirty="0" smtClean="0"/>
          </a:p>
          <a:p>
            <a:pPr defTabSz="966612">
              <a:defRPr/>
            </a:pPr>
            <a:r>
              <a:rPr lang="en-US" sz="1300" b="1" dirty="0" smtClean="0"/>
              <a:t>CLICK2</a:t>
            </a:r>
          </a:p>
          <a:p>
            <a:pPr defTabSz="966612">
              <a:defRPr/>
            </a:pPr>
            <a:r>
              <a:rPr lang="en-US" b="1" dirty="0" smtClean="0"/>
              <a:t>Route</a:t>
            </a:r>
            <a:r>
              <a:rPr lang="en-US" b="1" baseline="0" dirty="0" smtClean="0"/>
              <a:t> Specification – </a:t>
            </a:r>
            <a:r>
              <a:rPr lang="en-US" b="0" baseline="0" dirty="0" err="1" smtClean="0"/>
              <a:t>sunt</a:t>
            </a:r>
            <a:r>
              <a:rPr lang="en-US" b="0" baseline="0" dirty="0" smtClean="0"/>
              <a:t> </a:t>
            </a:r>
            <a:r>
              <a:rPr lang="en-US" b="0" baseline="0" dirty="0" err="1" smtClean="0"/>
              <a:t>niste</a:t>
            </a:r>
            <a:r>
              <a:rPr lang="en-US" b="0" baseline="0" dirty="0" smtClean="0"/>
              <a:t> </a:t>
            </a:r>
            <a:r>
              <a:rPr lang="en-US" b="0" baseline="0" dirty="0" err="1" smtClean="0"/>
              <a:t>proprietati</a:t>
            </a:r>
            <a:r>
              <a:rPr lang="en-US" b="0" baseline="0" dirty="0" smtClean="0"/>
              <a:t> a </a:t>
            </a:r>
            <a:r>
              <a:rPr lang="en-US" b="0" baseline="0" dirty="0" err="1" smtClean="0"/>
              <a:t>unui</a:t>
            </a:r>
            <a:r>
              <a:rPr lang="en-US" b="0" baseline="0" dirty="0" smtClean="0"/>
              <a:t> Cargo, care </a:t>
            </a:r>
            <a:r>
              <a:rPr lang="en-US" b="0" baseline="0" dirty="0" err="1" smtClean="0"/>
              <a:t>noi</a:t>
            </a:r>
            <a:r>
              <a:rPr lang="en-US" b="0" baseline="0" dirty="0" smtClean="0"/>
              <a:t> le-am </a:t>
            </a:r>
            <a:r>
              <a:rPr lang="en-US" b="0" baseline="0" dirty="0" err="1" smtClean="0"/>
              <a:t>scos</a:t>
            </a:r>
            <a:r>
              <a:rPr lang="en-US" b="0" baseline="0" dirty="0" smtClean="0"/>
              <a:t> </a:t>
            </a:r>
            <a:r>
              <a:rPr lang="en-US" b="0" baseline="0" dirty="0" err="1" smtClean="0"/>
              <a:t>intr</a:t>
            </a:r>
            <a:r>
              <a:rPr lang="en-US" b="0" baseline="0" dirty="0" smtClean="0"/>
              <a:t>-un </a:t>
            </a:r>
            <a:r>
              <a:rPr lang="en-US" b="0" baseline="0" dirty="0" err="1" smtClean="0"/>
              <a:t>obiect</a:t>
            </a:r>
            <a:r>
              <a:rPr lang="en-US" b="0" baseline="0" dirty="0" smtClean="0"/>
              <a:t> </a:t>
            </a:r>
            <a:r>
              <a:rPr lang="en-US" b="0" baseline="0" dirty="0" err="1" smtClean="0"/>
              <a:t>aparte</a:t>
            </a:r>
            <a:endParaRPr lang="en-US" b="0" baseline="0" dirty="0" smtClean="0"/>
          </a:p>
          <a:p>
            <a:pPr defTabSz="966612">
              <a:defRPr/>
            </a:pPr>
            <a:r>
              <a:rPr lang="en-US" b="0" baseline="0" dirty="0" err="1" smtClean="0"/>
              <a:t>pentru</a:t>
            </a:r>
            <a:r>
              <a:rPr lang="en-US" b="0" baseline="0" dirty="0" smtClean="0"/>
              <a:t> al face </a:t>
            </a:r>
            <a:r>
              <a:rPr lang="en-US" b="0" baseline="0" dirty="0" err="1" smtClean="0"/>
              <a:t>mai</a:t>
            </a:r>
            <a:r>
              <a:rPr lang="en-US" b="0" baseline="0" dirty="0" smtClean="0"/>
              <a:t> explicit </a:t>
            </a:r>
            <a:r>
              <a:rPr lang="en-US" b="0" baseline="0" dirty="0" err="1" smtClean="0"/>
              <a:t>deci</a:t>
            </a:r>
            <a:r>
              <a:rPr lang="en-US" b="0" baseline="0" dirty="0" smtClean="0"/>
              <a:t> </a:t>
            </a:r>
            <a:r>
              <a:rPr lang="en-US" b="0" baseline="0" dirty="0" err="1" smtClean="0"/>
              <a:t>este</a:t>
            </a:r>
            <a:r>
              <a:rPr lang="en-US" b="0" baseline="0" dirty="0" smtClean="0"/>
              <a:t> Value Object, </a:t>
            </a:r>
            <a:r>
              <a:rPr lang="en-US" b="0" baseline="0" dirty="0" err="1" smtClean="0"/>
              <a:t>alte</a:t>
            </a:r>
            <a:r>
              <a:rPr lang="en-US" b="0" baseline="0" dirty="0" smtClean="0"/>
              <a:t> argument </a:t>
            </a:r>
            <a:r>
              <a:rPr lang="en-US" b="0" baseline="0" dirty="0" err="1" smtClean="0"/>
              <a:t>pentru</a:t>
            </a:r>
            <a:r>
              <a:rPr lang="en-US" b="0" baseline="0" dirty="0" smtClean="0"/>
              <a:t> Value Object </a:t>
            </a:r>
            <a:r>
              <a:rPr lang="en-US" b="0" baseline="0" dirty="0" err="1" smtClean="0"/>
              <a:t>este</a:t>
            </a:r>
            <a:r>
              <a:rPr lang="en-US" b="0" baseline="0" dirty="0" smtClean="0"/>
              <a:t> ca </a:t>
            </a:r>
          </a:p>
          <a:p>
            <a:pPr defTabSz="966612">
              <a:defRPr/>
            </a:pPr>
            <a:r>
              <a:rPr lang="en-US" b="0" baseline="0" dirty="0" smtClean="0"/>
              <a:t>la moment Route Specification </a:t>
            </a:r>
            <a:r>
              <a:rPr lang="en-US" b="0" baseline="0" dirty="0" err="1" smtClean="0"/>
              <a:t>este</a:t>
            </a:r>
            <a:r>
              <a:rPr lang="en-US" b="0" baseline="0" dirty="0" smtClean="0"/>
              <a:t> </a:t>
            </a:r>
            <a:r>
              <a:rPr lang="en-US" b="0" baseline="0" dirty="0" err="1" smtClean="0"/>
              <a:t>foarte</a:t>
            </a:r>
            <a:r>
              <a:rPr lang="en-US" b="0" baseline="0" dirty="0" smtClean="0"/>
              <a:t> specific </a:t>
            </a:r>
            <a:r>
              <a:rPr lang="en-US" b="0" baseline="0" dirty="0" err="1" smtClean="0"/>
              <a:t>pentru</a:t>
            </a:r>
            <a:r>
              <a:rPr lang="en-US" b="0" baseline="0" dirty="0" smtClean="0"/>
              <a:t> un cargo </a:t>
            </a:r>
            <a:r>
              <a:rPr lang="en-US" b="0" baseline="0" dirty="0" err="1" smtClean="0"/>
              <a:t>si</a:t>
            </a:r>
            <a:r>
              <a:rPr lang="en-US" b="0" baseline="0" dirty="0" smtClean="0"/>
              <a:t> </a:t>
            </a:r>
            <a:r>
              <a:rPr lang="en-US" b="0" baseline="0" dirty="0" err="1" smtClean="0"/>
              <a:t>noi</a:t>
            </a:r>
            <a:r>
              <a:rPr lang="en-US" b="0" baseline="0" dirty="0" smtClean="0"/>
              <a:t> nu </a:t>
            </a:r>
            <a:r>
              <a:rPr lang="en-US" b="0" baseline="0" dirty="0" err="1" smtClean="0"/>
              <a:t>avem</a:t>
            </a:r>
            <a:r>
              <a:rPr lang="en-US" b="0" baseline="0" dirty="0" smtClean="0"/>
              <a:t> </a:t>
            </a:r>
            <a:r>
              <a:rPr lang="en-US" b="0" baseline="0" dirty="0" err="1" smtClean="0"/>
              <a:t>nevoie</a:t>
            </a:r>
            <a:r>
              <a:rPr lang="en-US" b="0" baseline="0" dirty="0" smtClean="0"/>
              <a:t> </a:t>
            </a:r>
            <a:r>
              <a:rPr lang="en-US" b="0" baseline="0" dirty="0" err="1" smtClean="0"/>
              <a:t>sa</a:t>
            </a:r>
            <a:r>
              <a:rPr lang="en-US" b="0" baseline="0" dirty="0" smtClean="0"/>
              <a:t>-l </a:t>
            </a:r>
            <a:r>
              <a:rPr lang="en-US" b="0" baseline="0" dirty="0" err="1" smtClean="0"/>
              <a:t>facem</a:t>
            </a:r>
            <a:r>
              <a:rPr lang="en-US" b="0" baseline="0" dirty="0" smtClean="0"/>
              <a:t> </a:t>
            </a:r>
          </a:p>
          <a:p>
            <a:pPr defTabSz="966612">
              <a:defRPr/>
            </a:pPr>
            <a:r>
              <a:rPr lang="en-US" b="0" baseline="0" dirty="0" err="1" smtClean="0"/>
              <a:t>comun</a:t>
            </a:r>
            <a:r>
              <a:rPr lang="en-US" b="0" baseline="0" dirty="0" smtClean="0"/>
              <a:t> </a:t>
            </a:r>
            <a:r>
              <a:rPr lang="en-US" b="0" baseline="0" dirty="0" err="1" smtClean="0"/>
              <a:t>pentru</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Cargo.</a:t>
            </a:r>
          </a:p>
          <a:p>
            <a:endParaRPr lang="en-US" sz="1300" b="1" dirty="0" smtClean="0"/>
          </a:p>
          <a:p>
            <a:pPr defTabSz="966612">
              <a:defRPr/>
            </a:pPr>
            <a:r>
              <a:rPr lang="en-US" sz="1300" b="1" dirty="0" smtClean="0"/>
              <a:t>CLICK3 – CLICK4</a:t>
            </a:r>
          </a:p>
          <a:p>
            <a:pPr defTabSz="966612">
              <a:defRPr/>
            </a:pPr>
            <a:r>
              <a:rPr lang="en-US" b="1" baseline="0" dirty="0" smtClean="0"/>
              <a:t>Itinerary </a:t>
            </a:r>
            <a:r>
              <a:rPr lang="en-US" b="1" baseline="0" dirty="0" err="1" smtClean="0"/>
              <a:t>si</a:t>
            </a:r>
            <a:r>
              <a:rPr lang="en-US" b="1" baseline="0" dirty="0" smtClean="0"/>
              <a:t> Legs – </a:t>
            </a:r>
            <a:r>
              <a:rPr lang="en-US" b="0" baseline="0" dirty="0" err="1" smtClean="0"/>
              <a:t>reprezinta</a:t>
            </a:r>
            <a:r>
              <a:rPr lang="en-US" b="0" baseline="0" dirty="0" smtClean="0"/>
              <a:t> </a:t>
            </a:r>
            <a:r>
              <a:rPr lang="en-US" b="0" baseline="0" dirty="0" err="1" smtClean="0"/>
              <a:t>planul</a:t>
            </a:r>
            <a:r>
              <a:rPr lang="en-US" b="0" baseline="0" dirty="0" smtClean="0"/>
              <a:t> de transport care </a:t>
            </a:r>
            <a:r>
              <a:rPr lang="en-US" b="0" baseline="0" dirty="0" err="1" smtClean="0"/>
              <a:t>este</a:t>
            </a:r>
            <a:r>
              <a:rPr lang="en-US" b="0" baseline="0" dirty="0" smtClean="0"/>
              <a:t> </a:t>
            </a:r>
            <a:r>
              <a:rPr lang="en-US" b="0" baseline="0" dirty="0" err="1" smtClean="0"/>
              <a:t>foarte</a:t>
            </a:r>
            <a:r>
              <a:rPr lang="en-US" b="0" baseline="0" dirty="0" smtClean="0"/>
              <a:t> </a:t>
            </a:r>
            <a:r>
              <a:rPr lang="en-US" b="0" baseline="0" dirty="0" err="1" smtClean="0"/>
              <a:t>dependente</a:t>
            </a:r>
            <a:r>
              <a:rPr lang="en-US" b="0" baseline="0" dirty="0" smtClean="0"/>
              <a:t> de Route Specification </a:t>
            </a:r>
          </a:p>
          <a:p>
            <a:pPr defTabSz="966612">
              <a:defRPr/>
            </a:pPr>
            <a:r>
              <a:rPr lang="en-US" b="0" baseline="0" dirty="0" smtClean="0"/>
              <a:t>de </a:t>
            </a:r>
            <a:r>
              <a:rPr lang="en-US" b="0" baseline="0" dirty="0" err="1" smtClean="0"/>
              <a:t>aceea</a:t>
            </a:r>
            <a:r>
              <a:rPr lang="en-US" b="0" baseline="0" dirty="0" smtClean="0"/>
              <a:t> </a:t>
            </a:r>
            <a:r>
              <a:rPr lang="en-US" b="0" baseline="0" dirty="0" err="1" smtClean="0"/>
              <a:t>ele</a:t>
            </a:r>
            <a:r>
              <a:rPr lang="en-US" b="0" baseline="0" dirty="0" smtClean="0"/>
              <a:t> tot is Value Objects, </a:t>
            </a:r>
            <a:r>
              <a:rPr lang="en-US" b="0" baseline="0" dirty="0" err="1" smtClean="0"/>
              <a:t>si</a:t>
            </a:r>
            <a:r>
              <a:rPr lang="en-US" b="0" baseline="0" dirty="0" smtClean="0"/>
              <a:t> </a:t>
            </a:r>
            <a:r>
              <a:rPr lang="en-US" b="0" baseline="0" dirty="0" err="1" smtClean="0"/>
              <a:t>daca</a:t>
            </a:r>
            <a:r>
              <a:rPr lang="en-US" b="0" baseline="0" dirty="0" smtClean="0"/>
              <a:t> Route Specification se </a:t>
            </a:r>
            <a:r>
              <a:rPr lang="en-US" b="0" baseline="0" dirty="0" err="1" smtClean="0"/>
              <a:t>schimba</a:t>
            </a:r>
            <a:r>
              <a:rPr lang="en-US" b="0" baseline="0" dirty="0" smtClean="0"/>
              <a:t> ii </a:t>
            </a:r>
            <a:r>
              <a:rPr lang="en-US" b="0" baseline="0" dirty="0" err="1" smtClean="0"/>
              <a:t>mai</a:t>
            </a:r>
            <a:r>
              <a:rPr lang="en-US" b="0" baseline="0" dirty="0" smtClean="0"/>
              <a:t> </a:t>
            </a:r>
            <a:r>
              <a:rPr lang="en-US" b="0" baseline="0" dirty="0" err="1" smtClean="0"/>
              <a:t>usor</a:t>
            </a:r>
            <a:r>
              <a:rPr lang="en-US" b="0" baseline="0" dirty="0" smtClean="0"/>
              <a:t> </a:t>
            </a:r>
            <a:r>
              <a:rPr lang="en-US" b="0" baseline="0" dirty="0" err="1" smtClean="0"/>
              <a:t>pur</a:t>
            </a:r>
            <a:r>
              <a:rPr lang="en-US" b="0" baseline="0" dirty="0" smtClean="0"/>
              <a:t> </a:t>
            </a:r>
            <a:r>
              <a:rPr lang="en-US" b="0" baseline="0" dirty="0" err="1" smtClean="0"/>
              <a:t>si</a:t>
            </a:r>
            <a:r>
              <a:rPr lang="en-US" b="0" baseline="0" dirty="0" smtClean="0"/>
              <a:t> </a:t>
            </a:r>
            <a:r>
              <a:rPr lang="en-US" b="0" baseline="0" dirty="0" err="1" smtClean="0"/>
              <a:t>simplu</a:t>
            </a:r>
            <a:r>
              <a:rPr lang="en-US" b="0" baseline="0" dirty="0" smtClean="0"/>
              <a:t> de</a:t>
            </a:r>
          </a:p>
          <a:p>
            <a:r>
              <a:rPr lang="en-US" sz="1300" dirty="0" smtClean="0"/>
              <a:t>a </a:t>
            </a:r>
            <a:r>
              <a:rPr lang="en-US" sz="1300" dirty="0" err="1" smtClean="0"/>
              <a:t>arunca</a:t>
            </a:r>
            <a:r>
              <a:rPr lang="en-US" sz="1300" dirty="0" smtClean="0"/>
              <a:t> Itinerary </a:t>
            </a:r>
            <a:r>
              <a:rPr lang="en-US" sz="1300" dirty="0" err="1" smtClean="0"/>
              <a:t>vechi</a:t>
            </a:r>
            <a:r>
              <a:rPr lang="en-US" sz="1300" dirty="0" smtClean="0"/>
              <a:t> </a:t>
            </a:r>
            <a:r>
              <a:rPr lang="en-US" sz="1300" dirty="0" err="1" smtClean="0"/>
              <a:t>si</a:t>
            </a:r>
            <a:r>
              <a:rPr lang="en-US" sz="1300" dirty="0" smtClean="0"/>
              <a:t> de a </a:t>
            </a:r>
            <a:r>
              <a:rPr lang="en-US" sz="1300" dirty="0" err="1" smtClean="0"/>
              <a:t>crea</a:t>
            </a:r>
            <a:r>
              <a:rPr lang="en-US" sz="1300" dirty="0" smtClean="0"/>
              <a:t> </a:t>
            </a:r>
            <a:r>
              <a:rPr lang="en-US" sz="1300" dirty="0" err="1" smtClean="0"/>
              <a:t>unu</a:t>
            </a:r>
            <a:r>
              <a:rPr lang="en-US" sz="1300" dirty="0" smtClean="0"/>
              <a:t> </a:t>
            </a:r>
            <a:r>
              <a:rPr lang="en-US" sz="1300" dirty="0" err="1" smtClean="0"/>
              <a:t>nou</a:t>
            </a:r>
            <a:r>
              <a:rPr lang="en-US" sz="1300" dirty="0" smtClean="0"/>
              <a:t> care </a:t>
            </a:r>
            <a:r>
              <a:rPr lang="en-US" sz="1300" dirty="0" err="1" smtClean="0"/>
              <a:t>va</a:t>
            </a:r>
            <a:r>
              <a:rPr lang="en-US" sz="1300" dirty="0" smtClean="0"/>
              <a:t> </a:t>
            </a:r>
            <a:r>
              <a:rPr lang="en-US" sz="1300" dirty="0" err="1" smtClean="0"/>
              <a:t>satisface</a:t>
            </a:r>
            <a:r>
              <a:rPr lang="en-US" sz="1300" dirty="0" smtClean="0"/>
              <a:t> </a:t>
            </a:r>
            <a:r>
              <a:rPr lang="en-US" sz="1300" dirty="0" err="1" smtClean="0"/>
              <a:t>noua</a:t>
            </a:r>
            <a:r>
              <a:rPr lang="en-US" sz="1300" dirty="0" smtClean="0"/>
              <a:t> </a:t>
            </a:r>
            <a:r>
              <a:rPr lang="en-US" sz="1300" dirty="0" err="1" smtClean="0"/>
              <a:t>Specificatie</a:t>
            </a:r>
            <a:r>
              <a:rPr lang="en-US" sz="1300" dirty="0" smtClean="0"/>
              <a:t> a </a:t>
            </a:r>
            <a:r>
              <a:rPr lang="en-US" sz="1300" dirty="0" err="1" smtClean="0"/>
              <a:t>Rutei</a:t>
            </a:r>
            <a:r>
              <a:rPr lang="en-US" sz="1300" dirty="0" smtClean="0"/>
              <a:t>.</a:t>
            </a:r>
            <a:endParaRPr lang="en-US" sz="1300" b="1" dirty="0" smtClean="0"/>
          </a:p>
          <a:p>
            <a:endParaRPr lang="en-US" sz="1300" b="1" dirty="0" smtClean="0"/>
          </a:p>
          <a:p>
            <a:pPr defTabSz="966612">
              <a:defRPr/>
            </a:pPr>
            <a:r>
              <a:rPr lang="en-US" sz="1300" b="1" dirty="0" smtClean="0"/>
              <a:t>CLICK5 – CLICK6</a:t>
            </a:r>
          </a:p>
          <a:p>
            <a:r>
              <a:rPr lang="en-US" b="1" baseline="0" dirty="0" smtClean="0"/>
              <a:t>Voyage </a:t>
            </a:r>
            <a:r>
              <a:rPr lang="en-US" b="1" baseline="0" dirty="0" err="1" smtClean="0"/>
              <a:t>si</a:t>
            </a:r>
            <a:r>
              <a:rPr lang="en-US" b="1" baseline="0" dirty="0" smtClean="0"/>
              <a:t> Location – </a:t>
            </a:r>
            <a:r>
              <a:rPr lang="en-US" b="0" baseline="0" dirty="0" err="1" smtClean="0"/>
              <a:t>reprezinta</a:t>
            </a:r>
            <a:r>
              <a:rPr lang="en-US" b="0" baseline="0" dirty="0" smtClean="0"/>
              <a:t> </a:t>
            </a:r>
            <a:r>
              <a:rPr lang="en-US" b="0" baseline="0" dirty="0" err="1" smtClean="0"/>
              <a:t>obiecte</a:t>
            </a:r>
            <a:r>
              <a:rPr lang="en-US" b="0" baseline="0" dirty="0" smtClean="0"/>
              <a:t> </a:t>
            </a:r>
            <a:r>
              <a:rPr lang="en-US" b="0" baseline="0" dirty="0" err="1" smtClean="0"/>
              <a:t>reale</a:t>
            </a:r>
            <a:r>
              <a:rPr lang="en-US" b="0" baseline="0" dirty="0" smtClean="0"/>
              <a:t> ca </a:t>
            </a:r>
            <a:r>
              <a:rPr lang="en-US" b="0" baseline="0" dirty="0" err="1" smtClean="0"/>
              <a:t>si</a:t>
            </a:r>
            <a:r>
              <a:rPr lang="en-US" b="0" baseline="0" dirty="0" smtClean="0"/>
              <a:t> Cargo, care </a:t>
            </a:r>
            <a:r>
              <a:rPr lang="en-US" b="0" baseline="0" dirty="0" err="1" smtClean="0"/>
              <a:t>deobicei</a:t>
            </a:r>
            <a:r>
              <a:rPr lang="en-US" b="0" baseline="0" dirty="0" smtClean="0"/>
              <a:t> nu </a:t>
            </a:r>
            <a:r>
              <a:rPr lang="en-US" b="0" baseline="0" dirty="0" err="1" smtClean="0"/>
              <a:t>sunt</a:t>
            </a:r>
            <a:r>
              <a:rPr lang="en-US" b="0" baseline="0" dirty="0" smtClean="0"/>
              <a:t> </a:t>
            </a:r>
            <a:r>
              <a:rPr lang="en-US" b="0" baseline="0" dirty="0" err="1" smtClean="0"/>
              <a:t>interschimbabile</a:t>
            </a:r>
            <a:r>
              <a:rPr lang="en-US" b="0" baseline="0" dirty="0" smtClean="0"/>
              <a:t>,</a:t>
            </a:r>
          </a:p>
          <a:p>
            <a:r>
              <a:rPr lang="en-US" b="0" baseline="0" dirty="0" smtClean="0"/>
              <a:t>Voyage are un </a:t>
            </a:r>
            <a:r>
              <a:rPr lang="en-US" b="0" baseline="0" dirty="0" err="1" smtClean="0"/>
              <a:t>numar</a:t>
            </a:r>
            <a:r>
              <a:rPr lang="en-US" b="0" baseline="0" dirty="0" smtClean="0"/>
              <a:t> care </a:t>
            </a:r>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dar</a:t>
            </a:r>
            <a:r>
              <a:rPr lang="en-US" b="0" baseline="0" dirty="0" smtClean="0"/>
              <a:t> location are un cod care </a:t>
            </a:r>
            <a:r>
              <a:rPr lang="en-US" b="0" baseline="0" dirty="0" err="1" smtClean="0"/>
              <a:t>deasemenea</a:t>
            </a:r>
            <a:endParaRPr lang="en-US" b="0" baseline="0" dirty="0" smtClean="0"/>
          </a:p>
          <a:p>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deci</a:t>
            </a:r>
            <a:r>
              <a:rPr lang="en-US" b="0" baseline="0" dirty="0" smtClean="0"/>
              <a:t> </a:t>
            </a:r>
            <a:r>
              <a:rPr lang="en-US" b="0" baseline="0" dirty="0" err="1" smtClean="0"/>
              <a:t>ele</a:t>
            </a:r>
            <a:r>
              <a:rPr lang="en-US" b="0" baseline="0" dirty="0" smtClean="0"/>
              <a:t> </a:t>
            </a:r>
            <a:r>
              <a:rPr lang="en-US" b="0" baseline="0" dirty="0" err="1" smtClean="0"/>
              <a:t>sunt</a:t>
            </a:r>
            <a:r>
              <a:rPr lang="en-US" b="0" baseline="0" dirty="0" smtClean="0"/>
              <a:t> </a:t>
            </a:r>
            <a:r>
              <a:rPr lang="en-US" b="0" baseline="0" dirty="0" err="1" smtClean="0"/>
              <a:t>Entitati</a:t>
            </a:r>
            <a:r>
              <a:rPr lang="en-US" b="0" baseline="0" dirty="0" smtClean="0"/>
              <a:t>.</a:t>
            </a:r>
          </a:p>
          <a:p>
            <a:endParaRPr lang="en-US" b="1" baseline="0" dirty="0" smtClean="0"/>
          </a:p>
          <a:p>
            <a:endParaRPr lang="en-US" sz="1300" b="1" dirty="0" smtClean="0"/>
          </a:p>
          <a:p>
            <a:pPr defTabSz="966612">
              <a:defRPr/>
            </a:pPr>
            <a:r>
              <a:rPr lang="en-US" sz="1300" b="1" dirty="0" smtClean="0"/>
              <a:t>CLICK7</a:t>
            </a:r>
            <a:endParaRPr lang="en-US" b="1" baseline="0" dirty="0" smtClean="0"/>
          </a:p>
          <a:p>
            <a:pPr defTabSz="966612">
              <a:defRPr/>
            </a:pPr>
            <a:r>
              <a:rPr lang="en-US" sz="1300" b="1" dirty="0" smtClean="0"/>
              <a:t>Handling Event – </a:t>
            </a:r>
            <a:r>
              <a:rPr lang="en-US" sz="1300" dirty="0" err="1" smtClean="0"/>
              <a:t>reflecta</a:t>
            </a:r>
            <a:r>
              <a:rPr lang="en-US" sz="1300" dirty="0" smtClean="0"/>
              <a:t> </a:t>
            </a:r>
            <a:r>
              <a:rPr lang="en-US" sz="1300" dirty="0" err="1" smtClean="0"/>
              <a:t>evenimente</a:t>
            </a:r>
            <a:r>
              <a:rPr lang="en-US" sz="1300" dirty="0" smtClean="0"/>
              <a:t> </a:t>
            </a:r>
            <a:r>
              <a:rPr lang="en-US" sz="1300" dirty="0" err="1" smtClean="0"/>
              <a:t>reale</a:t>
            </a:r>
            <a:r>
              <a:rPr lang="en-US" sz="1300" dirty="0" smtClean="0"/>
              <a:t> care tot </a:t>
            </a:r>
            <a:r>
              <a:rPr lang="en-US" sz="1300" dirty="0" err="1" smtClean="0"/>
              <a:t>trebuie</a:t>
            </a:r>
            <a:r>
              <a:rPr lang="en-US" sz="1300" dirty="0" smtClean="0"/>
              <a:t> </a:t>
            </a:r>
            <a:r>
              <a:rPr lang="en-US" sz="1300" dirty="0" err="1" smtClean="0"/>
              <a:t>sa</a:t>
            </a:r>
            <a:r>
              <a:rPr lang="en-US" sz="1300" dirty="0" smtClean="0"/>
              <a:t> se </a:t>
            </a:r>
            <a:r>
              <a:rPr lang="en-US" sz="1300" dirty="0" err="1" smtClean="0"/>
              <a:t>poate</a:t>
            </a:r>
            <a:r>
              <a:rPr lang="en-US" sz="1300" dirty="0" smtClean="0"/>
              <a:t> </a:t>
            </a:r>
            <a:r>
              <a:rPr lang="en-US" sz="1300" dirty="0" err="1" smtClean="0"/>
              <a:t>distinge</a:t>
            </a:r>
            <a:r>
              <a:rPr lang="en-US" sz="1300" dirty="0" smtClean="0"/>
              <a:t> </a:t>
            </a:r>
            <a:r>
              <a:rPr lang="en-US" sz="1300" dirty="0" err="1" smtClean="0"/>
              <a:t>unu</a:t>
            </a:r>
            <a:r>
              <a:rPr lang="en-US" sz="1300" dirty="0" smtClean="0"/>
              <a:t> de </a:t>
            </a:r>
            <a:r>
              <a:rPr lang="en-US" sz="1300" dirty="0" err="1" smtClean="0"/>
              <a:t>altu</a:t>
            </a:r>
            <a:endParaRPr lang="en-US" sz="1300" dirty="0" smtClean="0"/>
          </a:p>
          <a:p>
            <a:pPr defTabSz="966612">
              <a:defRPr/>
            </a:pPr>
            <a:r>
              <a:rPr lang="en-US" sz="1300" dirty="0" err="1" smtClean="0"/>
              <a:t>pentru</a:t>
            </a:r>
            <a:r>
              <a:rPr lang="en-US" sz="1300" dirty="0" smtClean="0"/>
              <a:t> a ne </a:t>
            </a:r>
            <a:r>
              <a:rPr lang="en-US" sz="1300" dirty="0" err="1" smtClean="0"/>
              <a:t>da</a:t>
            </a:r>
            <a:r>
              <a:rPr lang="en-US" sz="1300" dirty="0" smtClean="0"/>
              <a:t> </a:t>
            </a:r>
            <a:r>
              <a:rPr lang="en-US" sz="1300" dirty="0" err="1" smtClean="0"/>
              <a:t>posibilitatea</a:t>
            </a:r>
            <a:r>
              <a:rPr lang="en-US" sz="1300" dirty="0" smtClean="0"/>
              <a:t> de a </a:t>
            </a:r>
            <a:r>
              <a:rPr lang="en-US" sz="1300" dirty="0" err="1" smtClean="0"/>
              <a:t>vedea</a:t>
            </a:r>
            <a:r>
              <a:rPr lang="en-US" sz="1300" dirty="0" smtClean="0"/>
              <a:t> </a:t>
            </a:r>
            <a:r>
              <a:rPr lang="en-US" sz="1300" dirty="0" err="1" smtClean="0"/>
              <a:t>ce</a:t>
            </a:r>
            <a:r>
              <a:rPr lang="en-US" sz="1300" dirty="0" smtClean="0"/>
              <a:t> se </a:t>
            </a:r>
            <a:r>
              <a:rPr lang="en-US" sz="1300" dirty="0" err="1" smtClean="0"/>
              <a:t>intimpla</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t>
            </a:r>
            <a:r>
              <a:rPr lang="en-US" sz="1300" dirty="0" err="1" smtClean="0"/>
              <a:t>Entitati</a:t>
            </a:r>
            <a:r>
              <a:rPr lang="en-US" sz="1300" dirty="0" smtClean="0"/>
              <a:t>.</a:t>
            </a:r>
          </a:p>
          <a:p>
            <a:endParaRPr lang="en-US" sz="1300" b="1" dirty="0" smtClean="0"/>
          </a:p>
          <a:p>
            <a:pPr defTabSz="966612">
              <a:defRPr/>
            </a:pPr>
            <a:r>
              <a:rPr lang="en-US" sz="1300" b="1" dirty="0" smtClean="0"/>
              <a:t>CLICK8</a:t>
            </a:r>
          </a:p>
          <a:p>
            <a:pPr defTabSz="966612">
              <a:defRPr/>
            </a:pPr>
            <a:r>
              <a:rPr lang="en-US" sz="1300" b="1" dirty="0" smtClean="0"/>
              <a:t>Delivery History – </a:t>
            </a:r>
            <a:r>
              <a:rPr lang="en-US" sz="1300" dirty="0" err="1" smtClean="0"/>
              <a:t>noi</a:t>
            </a:r>
            <a:r>
              <a:rPr lang="en-US" sz="1300" dirty="0" smtClean="0"/>
              <a:t> nu </a:t>
            </a:r>
            <a:r>
              <a:rPr lang="en-US" sz="1300" dirty="0" err="1" smtClean="0"/>
              <a:t>avem</a:t>
            </a:r>
            <a:r>
              <a:rPr lang="en-US" sz="1300" dirty="0" smtClean="0"/>
              <a:t> </a:t>
            </a:r>
            <a:r>
              <a:rPr lang="en-US" sz="1300" dirty="0" err="1" smtClean="0"/>
              <a:t>nevoie</a:t>
            </a:r>
            <a:r>
              <a:rPr lang="en-US" sz="1300" dirty="0" smtClean="0"/>
              <a:t> de un history Id, </a:t>
            </a:r>
            <a:r>
              <a:rPr lang="en-US" sz="1300" dirty="0" err="1" smtClean="0"/>
              <a:t>noi</a:t>
            </a:r>
            <a:r>
              <a:rPr lang="en-US" sz="1300" dirty="0" smtClean="0"/>
              <a:t> </a:t>
            </a:r>
            <a:r>
              <a:rPr lang="en-US" sz="1300" dirty="0" err="1" smtClean="0"/>
              <a:t>suntem</a:t>
            </a:r>
            <a:r>
              <a:rPr lang="en-US" sz="1300" dirty="0" smtClean="0"/>
              <a:t> </a:t>
            </a:r>
            <a:r>
              <a:rPr lang="en-US" sz="1300" dirty="0" err="1" smtClean="0"/>
              <a:t>mai</a:t>
            </a:r>
            <a:r>
              <a:rPr lang="en-US" sz="1300" dirty="0" smtClean="0"/>
              <a:t> </a:t>
            </a:r>
            <a:r>
              <a:rPr lang="en-US" sz="1300" dirty="0" err="1" smtClean="0"/>
              <a:t>mult</a:t>
            </a:r>
            <a:r>
              <a:rPr lang="en-US" sz="1300" dirty="0" smtClean="0"/>
              <a:t> </a:t>
            </a:r>
            <a:r>
              <a:rPr lang="en-US" sz="1300" dirty="0" err="1" smtClean="0"/>
              <a:t>interesati</a:t>
            </a:r>
            <a:r>
              <a:rPr lang="en-US" sz="1300" dirty="0" smtClean="0"/>
              <a:t> in</a:t>
            </a:r>
          </a:p>
          <a:p>
            <a:pPr defTabSz="966612">
              <a:defRPr/>
            </a:pPr>
            <a:r>
              <a:rPr lang="en-US" sz="1300" dirty="0" err="1" smtClean="0"/>
              <a:t>lista</a:t>
            </a:r>
            <a:r>
              <a:rPr lang="en-US" sz="1300" dirty="0" smtClean="0"/>
              <a:t> de </a:t>
            </a:r>
            <a:r>
              <a:rPr lang="en-US" sz="1300" dirty="0" err="1" smtClean="0"/>
              <a:t>evenimente</a:t>
            </a:r>
            <a:r>
              <a:rPr lang="en-US" sz="1300" dirty="0" smtClean="0"/>
              <a:t> din </a:t>
            </a:r>
            <a:r>
              <a:rPr lang="en-US" sz="1300" dirty="0" err="1" smtClean="0"/>
              <a:t>acest</a:t>
            </a:r>
            <a:r>
              <a:rPr lang="en-US" sz="1300" dirty="0" smtClean="0"/>
              <a:t> History care </a:t>
            </a:r>
            <a:r>
              <a:rPr lang="en-US" sz="1300" dirty="0" err="1" smtClean="0"/>
              <a:t>creste</a:t>
            </a:r>
            <a:r>
              <a:rPr lang="en-US" sz="1300" dirty="0" smtClean="0"/>
              <a:t> in </a:t>
            </a:r>
            <a:r>
              <a:rPr lang="en-US" sz="1300" dirty="0" err="1" smtClean="0"/>
              <a:t>timp</a:t>
            </a:r>
            <a:r>
              <a:rPr lang="en-US" sz="1300" dirty="0" smtClean="0"/>
              <a:t>.</a:t>
            </a:r>
          </a:p>
          <a:p>
            <a:endParaRPr lang="en-US" sz="1300" b="1" dirty="0" smtClean="0"/>
          </a:p>
          <a:p>
            <a:r>
              <a:rPr lang="en-US" sz="1300" b="1" dirty="0" err="1" smtClean="0"/>
              <a:t>Dupa</a:t>
            </a:r>
            <a:r>
              <a:rPr lang="en-US" sz="1300" b="1" dirty="0" smtClean="0"/>
              <a:t> </a:t>
            </a:r>
            <a:r>
              <a:rPr lang="en-US" sz="1300" b="1" dirty="0" err="1" smtClean="0"/>
              <a:t>ce</a:t>
            </a:r>
            <a:r>
              <a:rPr lang="en-US" sz="1300" b="1" dirty="0" smtClean="0"/>
              <a:t> am </a:t>
            </a:r>
            <a:r>
              <a:rPr lang="en-US" sz="1300" b="1" dirty="0" err="1" smtClean="0"/>
              <a:t>facut</a:t>
            </a:r>
            <a:r>
              <a:rPr lang="en-US" sz="1300" b="1" dirty="0" smtClean="0"/>
              <a:t> </a:t>
            </a:r>
            <a:r>
              <a:rPr lang="en-US" sz="1300" b="1" dirty="0" err="1" smtClean="0"/>
              <a:t>identificat</a:t>
            </a:r>
            <a:r>
              <a:rPr lang="en-US" sz="1300" b="1" dirty="0" smtClean="0"/>
              <a:t> </a:t>
            </a:r>
            <a:r>
              <a:rPr lang="en-US" sz="1300" b="1" dirty="0" err="1" smtClean="0"/>
              <a:t>ce</a:t>
            </a:r>
            <a:r>
              <a:rPr lang="en-US" sz="1300" b="1" dirty="0" smtClean="0"/>
              <a:t> </a:t>
            </a:r>
            <a:r>
              <a:rPr lang="en-US" sz="1300" b="1" dirty="0" err="1" smtClean="0"/>
              <a:t>reprezinta</a:t>
            </a:r>
            <a:r>
              <a:rPr lang="en-US" sz="1300" b="1" dirty="0" smtClean="0"/>
              <a:t> </a:t>
            </a:r>
            <a:r>
              <a:rPr lang="en-US" sz="1300" b="1" dirty="0" err="1" smtClean="0"/>
              <a:t>fiecare</a:t>
            </a:r>
            <a:r>
              <a:rPr lang="en-US" sz="1300" b="1" dirty="0" smtClean="0"/>
              <a:t> </a:t>
            </a:r>
            <a:r>
              <a:rPr lang="en-US" sz="1300" b="1" dirty="0" err="1" smtClean="0"/>
              <a:t>obiect</a:t>
            </a:r>
            <a:r>
              <a:rPr lang="en-US" sz="1300" b="1" dirty="0" smtClean="0"/>
              <a:t>,</a:t>
            </a:r>
          </a:p>
          <a:p>
            <a:r>
              <a:rPr lang="en-US" sz="1300" b="1" dirty="0" err="1" smtClean="0"/>
              <a:t>urmatorul</a:t>
            </a:r>
            <a:r>
              <a:rPr lang="en-US" sz="1300" b="1" dirty="0" smtClean="0"/>
              <a:t> pas </a:t>
            </a:r>
            <a:r>
              <a:rPr lang="en-US" sz="1300" b="1" dirty="0" err="1" smtClean="0"/>
              <a:t>este</a:t>
            </a:r>
            <a:r>
              <a:rPr lang="en-US" sz="1300" b="1" dirty="0" smtClean="0"/>
              <a:t> de a Aggregate Roots  </a:t>
            </a:r>
            <a:r>
              <a:rPr lang="en-US" sz="1300" b="1" dirty="0" err="1" smtClean="0"/>
              <a:t>si</a:t>
            </a:r>
            <a:r>
              <a:rPr lang="en-US" sz="1300" b="1" dirty="0" smtClean="0"/>
              <a:t> </a:t>
            </a:r>
            <a:r>
              <a:rPr lang="en-US" sz="1300" b="1" dirty="0" err="1" smtClean="0"/>
              <a:t>Buondary</a:t>
            </a:r>
            <a:r>
              <a:rPr lang="en-US" sz="1300" b="1" dirty="0" smtClean="0"/>
              <a:t> a </a:t>
            </a:r>
            <a:r>
              <a:rPr lang="en-US" sz="1300" b="1" dirty="0" err="1" smtClean="0"/>
              <a:t>fiecarui</a:t>
            </a:r>
            <a:r>
              <a:rPr lang="en-US" sz="1300" b="1" dirty="0" smtClean="0"/>
              <a:t> Root.</a:t>
            </a:r>
          </a:p>
          <a:p>
            <a:endParaRPr lang="en-US" sz="1300" b="1" dirty="0" smtClean="0"/>
          </a:p>
          <a:p>
            <a:r>
              <a:rPr lang="en-US" sz="1300" b="1" dirty="0" smtClean="0"/>
              <a:t>In </a:t>
            </a:r>
            <a:r>
              <a:rPr lang="en-US" sz="1300" b="1" dirty="0" err="1" smtClean="0"/>
              <a:t>realitate</a:t>
            </a:r>
            <a:r>
              <a:rPr lang="en-US" sz="1300" b="1" dirty="0" smtClean="0"/>
              <a:t> </a:t>
            </a:r>
            <a:r>
              <a:rPr lang="en-US" sz="1300" b="1" dirty="0" err="1" smtClean="0"/>
              <a:t>acest</a:t>
            </a:r>
            <a:r>
              <a:rPr lang="en-US" sz="1300" b="1" dirty="0" smtClean="0"/>
              <a:t> </a:t>
            </a:r>
            <a:r>
              <a:rPr lang="en-US" sz="1300" b="1" dirty="0" err="1" smtClean="0"/>
              <a:t>proces</a:t>
            </a:r>
            <a:r>
              <a:rPr lang="en-US" sz="1300" b="1" dirty="0" smtClean="0"/>
              <a:t>, </a:t>
            </a:r>
            <a:r>
              <a:rPr lang="en-US" sz="1300" b="1" dirty="0" err="1" smtClean="0"/>
              <a:t>deseori</a:t>
            </a:r>
            <a:r>
              <a:rPr lang="en-US" sz="1300" b="1" dirty="0" smtClean="0"/>
              <a:t>, </a:t>
            </a:r>
            <a:r>
              <a:rPr lang="en-US" sz="1300" b="1" dirty="0" err="1" smtClean="0"/>
              <a:t>este</a:t>
            </a:r>
            <a:r>
              <a:rPr lang="en-US" sz="1300" b="1" dirty="0" smtClean="0"/>
              <a:t> </a:t>
            </a:r>
            <a:r>
              <a:rPr lang="en-US" sz="1300" b="1" dirty="0" err="1" smtClean="0"/>
              <a:t>unul</a:t>
            </a:r>
            <a:r>
              <a:rPr lang="en-US" sz="1300" b="1" dirty="0" smtClean="0"/>
              <a:t> din </a:t>
            </a:r>
            <a:r>
              <a:rPr lang="en-US" sz="1300" b="1" dirty="0" err="1" smtClean="0"/>
              <a:t>cele</a:t>
            </a:r>
            <a:r>
              <a:rPr lang="en-US" sz="1300" b="1" dirty="0" smtClean="0"/>
              <a:t> </a:t>
            </a:r>
            <a:r>
              <a:rPr lang="en-US" sz="1300" b="1" dirty="0" err="1" smtClean="0"/>
              <a:t>mai</a:t>
            </a:r>
            <a:r>
              <a:rPr lang="en-US" sz="1300" b="1" dirty="0" smtClean="0"/>
              <a:t> </a:t>
            </a:r>
            <a:r>
              <a:rPr lang="en-US" sz="1300" b="1" dirty="0" err="1" smtClean="0"/>
              <a:t>grele</a:t>
            </a:r>
            <a:r>
              <a:rPr lang="en-US" sz="1300" b="1" dirty="0" smtClean="0"/>
              <a:t>.</a:t>
            </a:r>
          </a:p>
          <a:p>
            <a:endParaRPr lang="en-US" sz="1300" b="1" dirty="0" smtClean="0"/>
          </a:p>
          <a:p>
            <a:r>
              <a:rPr lang="en-US" sz="1300" b="1" dirty="0" smtClean="0"/>
              <a:t>Sa </a:t>
            </a:r>
            <a:r>
              <a:rPr lang="en-US" sz="1300" b="1" dirty="0" err="1" smtClean="0"/>
              <a:t>incepem</a:t>
            </a:r>
            <a:r>
              <a:rPr lang="en-US" sz="1300" b="1" dirty="0" smtClean="0"/>
              <a:t> </a:t>
            </a:r>
            <a:r>
              <a:rPr lang="en-US" sz="1300" b="1" dirty="0" err="1" smtClean="0"/>
              <a:t>sa</a:t>
            </a:r>
            <a:r>
              <a:rPr lang="en-US" sz="1300" b="1" dirty="0" smtClean="0"/>
              <a:t> </a:t>
            </a:r>
            <a:r>
              <a:rPr lang="en-US" sz="1300" b="1" dirty="0" err="1" smtClean="0"/>
              <a:t>indentificam</a:t>
            </a:r>
            <a:r>
              <a:rPr lang="en-US" sz="1300" b="1" dirty="0" smtClean="0"/>
              <a:t> Aggregate Roots </a:t>
            </a:r>
            <a:r>
              <a:rPr lang="en-US" sz="1300" b="1" dirty="0" err="1" smtClean="0"/>
              <a:t>si</a:t>
            </a:r>
            <a:r>
              <a:rPr lang="en-US" sz="1300" b="1" dirty="0" smtClean="0"/>
              <a:t> </a:t>
            </a:r>
            <a:r>
              <a:rPr lang="en-US" sz="1300" b="1" dirty="0" err="1" smtClean="0"/>
              <a:t>hotarele</a:t>
            </a:r>
            <a:r>
              <a:rPr lang="en-US" sz="1300" b="1" dirty="0" smtClean="0"/>
              <a:t>, boundary a </a:t>
            </a:r>
            <a:r>
              <a:rPr lang="en-US" sz="1300" b="1" dirty="0" err="1" smtClean="0"/>
              <a:t>fiecarui</a:t>
            </a:r>
            <a:r>
              <a:rPr lang="en-US" sz="1300" b="1" dirty="0" smtClean="0"/>
              <a:t> Aggregate Root, </a:t>
            </a:r>
            <a:r>
              <a:rPr lang="en-US" sz="1300" b="1" dirty="0" err="1" smtClean="0"/>
              <a:t>ce</a:t>
            </a:r>
            <a:r>
              <a:rPr lang="en-US" sz="1300" b="1" dirty="0" smtClean="0"/>
              <a:t> </a:t>
            </a:r>
          </a:p>
          <a:p>
            <a:r>
              <a:rPr lang="en-US" sz="1300" b="1" dirty="0" err="1" smtClean="0"/>
              <a:t>va</a:t>
            </a:r>
            <a:r>
              <a:rPr lang="en-US" sz="1300" b="1" dirty="0" smtClean="0"/>
              <a:t> </a:t>
            </a:r>
            <a:r>
              <a:rPr lang="en-US" sz="1300" b="1" dirty="0" err="1" smtClean="0"/>
              <a:t>reprezenta</a:t>
            </a:r>
            <a:r>
              <a:rPr lang="en-US" sz="1300" b="1" dirty="0" smtClean="0"/>
              <a:t> </a:t>
            </a:r>
            <a:r>
              <a:rPr lang="en-US" sz="1300" b="1" dirty="0" err="1" smtClean="0"/>
              <a:t>unitate</a:t>
            </a:r>
            <a:r>
              <a:rPr lang="en-US" sz="1300" b="1" dirty="0" smtClean="0"/>
              <a:t> de </a:t>
            </a:r>
            <a:r>
              <a:rPr lang="en-US" sz="1300" b="1" dirty="0" err="1" smtClean="0"/>
              <a:t>consistentsa</a:t>
            </a:r>
            <a:r>
              <a:rPr lang="en-US" sz="1300" b="1" dirty="0" smtClean="0"/>
              <a:t>, </a:t>
            </a:r>
            <a:r>
              <a:rPr lang="en-US" sz="1300" b="1" dirty="0" err="1" smtClean="0"/>
              <a:t>validare</a:t>
            </a:r>
            <a:r>
              <a:rPr lang="en-US" sz="1300" b="1" dirty="0" smtClean="0"/>
              <a:t> </a:t>
            </a:r>
            <a:r>
              <a:rPr lang="en-US" sz="1300" b="1" dirty="0" err="1" smtClean="0"/>
              <a:t>ect</a:t>
            </a:r>
            <a:r>
              <a:rPr lang="en-US" sz="1300" b="1" dirty="0" smtClean="0"/>
              <a:t>..</a:t>
            </a:r>
          </a:p>
          <a:p>
            <a:endParaRPr lang="en-US" sz="1300" b="1" dirty="0" smtClean="0"/>
          </a:p>
          <a:p>
            <a:r>
              <a:rPr lang="en-US" sz="1300" b="1" dirty="0" smtClean="0"/>
              <a:t>CLICK9</a:t>
            </a:r>
          </a:p>
          <a:p>
            <a:r>
              <a:rPr lang="en-US" sz="1300" b="1" dirty="0" err="1" smtClean="0"/>
              <a:t>Deci</a:t>
            </a:r>
            <a:r>
              <a:rPr lang="en-US" sz="1300" b="1" dirty="0" smtClean="0"/>
              <a:t> Voyage </a:t>
            </a:r>
            <a:r>
              <a:rPr lang="en-US" sz="1300" b="1" dirty="0" err="1" smtClean="0"/>
              <a:t>si</a:t>
            </a:r>
            <a:r>
              <a:rPr lang="en-US" sz="1300" b="1" dirty="0" smtClean="0"/>
              <a:t> Location</a:t>
            </a:r>
            <a:r>
              <a:rPr lang="en-US" sz="1300" dirty="0" smtClean="0"/>
              <a:t>  au </a:t>
            </a:r>
            <a:r>
              <a:rPr lang="en-US" sz="1300" dirty="0" err="1" smtClean="0"/>
              <a:t>identitati</a:t>
            </a:r>
            <a:r>
              <a:rPr lang="en-US" sz="1300" dirty="0" smtClean="0"/>
              <a:t> </a:t>
            </a:r>
            <a:r>
              <a:rPr lang="en-US" sz="1300" dirty="0" err="1" smtClean="0"/>
              <a:t>independente</a:t>
            </a:r>
            <a:r>
              <a:rPr lang="en-US" sz="1300" dirty="0" smtClean="0"/>
              <a:t> </a:t>
            </a:r>
            <a:r>
              <a:rPr lang="en-US" sz="1300" dirty="0" err="1" smtClean="0"/>
              <a:t>si</a:t>
            </a:r>
            <a:r>
              <a:rPr lang="en-US" sz="1300" dirty="0" smtClean="0"/>
              <a:t> </a:t>
            </a:r>
            <a:r>
              <a:rPr lang="en-US" sz="1300" dirty="0" err="1" smtClean="0"/>
              <a:t>aceste</a:t>
            </a:r>
            <a:r>
              <a:rPr lang="en-US" sz="1300" dirty="0" smtClean="0"/>
              <a:t> </a:t>
            </a:r>
            <a:r>
              <a:rPr lang="en-US" sz="1300" dirty="0" err="1" smtClean="0"/>
              <a:t>entitati</a:t>
            </a:r>
            <a:r>
              <a:rPr lang="en-US" sz="1300" dirty="0" smtClean="0"/>
              <a:t> pot </a:t>
            </a:r>
            <a:r>
              <a:rPr lang="en-US" sz="1300" dirty="0" err="1" smtClean="0"/>
              <a:t>fi</a:t>
            </a:r>
            <a:r>
              <a:rPr lang="en-US" sz="1300" dirty="0" smtClean="0"/>
              <a:t> </a:t>
            </a:r>
            <a:r>
              <a:rPr lang="en-US" sz="1300" dirty="0" err="1" smtClean="0"/>
              <a:t>comune</a:t>
            </a:r>
            <a:r>
              <a:rPr lang="en-US" sz="1300" dirty="0" smtClean="0"/>
              <a:t> </a:t>
            </a:r>
            <a:r>
              <a:rPr lang="en-US" sz="1300" dirty="0" err="1" smtClean="0"/>
              <a:t>pentru</a:t>
            </a:r>
            <a:r>
              <a:rPr lang="en-US" sz="1300" dirty="0" smtClean="0"/>
              <a:t> </a:t>
            </a:r>
          </a:p>
          <a:p>
            <a:pPr defTabSz="966612">
              <a:defRPr/>
            </a:pPr>
            <a:r>
              <a:rPr lang="en-US" sz="1300" dirty="0" err="1" smtClean="0"/>
              <a:t>mai</a:t>
            </a:r>
            <a:r>
              <a:rPr lang="en-US" sz="1300" dirty="0" smtClean="0"/>
              <a:t> </a:t>
            </a:r>
            <a:r>
              <a:rPr lang="en-US" sz="1300" dirty="0" err="1" smtClean="0"/>
              <a:t>multe</a:t>
            </a:r>
            <a:r>
              <a:rPr lang="en-US" sz="1300" dirty="0" smtClean="0"/>
              <a:t> </a:t>
            </a:r>
            <a:r>
              <a:rPr lang="en-US" sz="1300" dirty="0" err="1" smtClean="0"/>
              <a:t>alte</a:t>
            </a:r>
            <a:r>
              <a:rPr lang="en-US" sz="1300" dirty="0" smtClean="0"/>
              <a:t> </a:t>
            </a:r>
            <a:r>
              <a:rPr lang="en-US" sz="1300" dirty="0" err="1" smtClean="0"/>
              <a:t>obiecte</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Aggregate Root, </a:t>
            </a:r>
            <a:r>
              <a:rPr lang="en-US" sz="1300" dirty="0" err="1" smtClean="0"/>
              <a:t>si</a:t>
            </a:r>
            <a:r>
              <a:rPr lang="en-US" sz="1300" dirty="0" smtClean="0"/>
              <a:t> au </a:t>
            </a:r>
            <a:r>
              <a:rPr lang="en-US" sz="1300" b="1" dirty="0" err="1" smtClean="0"/>
              <a:t>au</a:t>
            </a:r>
            <a:r>
              <a:rPr lang="en-US" sz="1300" b="1" dirty="0" smtClean="0"/>
              <a:t> </a:t>
            </a:r>
            <a:r>
              <a:rPr lang="en-US" sz="1300" b="1" dirty="0" err="1" smtClean="0"/>
              <a:t>urmatorul</a:t>
            </a:r>
            <a:r>
              <a:rPr lang="en-US" sz="1300" b="1" dirty="0" smtClean="0"/>
              <a:t> boundary.</a:t>
            </a:r>
          </a:p>
          <a:p>
            <a:endParaRPr lang="en-US" sz="1300" dirty="0" smtClean="0"/>
          </a:p>
          <a:p>
            <a:pPr defTabSz="966612">
              <a:defRPr/>
            </a:pPr>
            <a:r>
              <a:rPr lang="en-US" sz="1300" b="1" dirty="0" smtClean="0"/>
              <a:t>CLICK10</a:t>
            </a:r>
          </a:p>
          <a:p>
            <a:r>
              <a:rPr lang="en-US" sz="1300" b="1" dirty="0" smtClean="0"/>
              <a:t>Cargo - </a:t>
            </a:r>
            <a:r>
              <a:rPr lang="en-US" sz="1300" dirty="0" err="1" smtClean="0"/>
              <a:t>deasemenea</a:t>
            </a:r>
            <a:r>
              <a:rPr lang="en-US" sz="1300" dirty="0" smtClean="0"/>
              <a:t> are o </a:t>
            </a:r>
            <a:r>
              <a:rPr lang="en-US" sz="1300" dirty="0" err="1" smtClean="0"/>
              <a:t>identitate</a:t>
            </a:r>
            <a:r>
              <a:rPr lang="en-US" sz="1300" dirty="0" smtClean="0"/>
              <a:t> </a:t>
            </a:r>
            <a:r>
              <a:rPr lang="en-US" sz="1300" dirty="0" err="1" smtClean="0"/>
              <a:t>independenta</a:t>
            </a:r>
            <a:r>
              <a:rPr lang="en-US" sz="1300" dirty="0" smtClean="0"/>
              <a:t> </a:t>
            </a:r>
            <a:r>
              <a:rPr lang="en-US" sz="1300" dirty="0" err="1" smtClean="0"/>
              <a:t>si</a:t>
            </a:r>
            <a:r>
              <a:rPr lang="en-US" sz="1300" dirty="0" smtClean="0"/>
              <a:t> </a:t>
            </a:r>
            <a:r>
              <a:rPr lang="en-US" sz="1300" dirty="0" err="1" smtClean="0"/>
              <a:t>poate</a:t>
            </a:r>
            <a:r>
              <a:rPr lang="en-US" sz="1300" dirty="0" smtClean="0"/>
              <a:t> </a:t>
            </a:r>
            <a:r>
              <a:rPr lang="en-US" sz="1300" dirty="0" err="1" smtClean="0"/>
              <a:t>fi</a:t>
            </a:r>
            <a:r>
              <a:rPr lang="en-US" sz="1300" dirty="0" smtClean="0"/>
              <a:t> </a:t>
            </a:r>
            <a:r>
              <a:rPr lang="en-US" sz="1300" dirty="0" err="1" smtClean="0"/>
              <a:t>comun</a:t>
            </a:r>
            <a:r>
              <a:rPr lang="en-US" sz="1300" dirty="0" smtClean="0"/>
              <a:t> </a:t>
            </a:r>
            <a:r>
              <a:rPr lang="en-US" sz="1300" dirty="0" err="1" smtClean="0"/>
              <a:t>pentru</a:t>
            </a:r>
            <a:r>
              <a:rPr lang="en-US" sz="1300" dirty="0" smtClean="0"/>
              <a:t> </a:t>
            </a:r>
            <a:r>
              <a:rPr lang="en-US" sz="1300" dirty="0" err="1" smtClean="0"/>
              <a:t>mai</a:t>
            </a:r>
            <a:r>
              <a:rPr lang="en-US" sz="1300" dirty="0" smtClean="0"/>
              <a:t> </a:t>
            </a:r>
            <a:r>
              <a:rPr lang="en-US" sz="1300" dirty="0" err="1" smtClean="0"/>
              <a:t>multe</a:t>
            </a:r>
            <a:r>
              <a:rPr lang="en-US" sz="1300" dirty="0" smtClean="0"/>
              <a:t> </a:t>
            </a:r>
            <a:r>
              <a:rPr lang="en-US" sz="1300" dirty="0" err="1" smtClean="0"/>
              <a:t>obiecte</a:t>
            </a:r>
            <a:r>
              <a:rPr lang="en-US" sz="1300" dirty="0" smtClean="0"/>
              <a:t>.</a:t>
            </a:r>
          </a:p>
          <a:p>
            <a:r>
              <a:rPr lang="en-US" sz="1300" dirty="0" smtClean="0"/>
              <a:t>Cargo </a:t>
            </a:r>
            <a:r>
              <a:rPr lang="en-US" sz="1300" dirty="0" err="1" smtClean="0"/>
              <a:t>este</a:t>
            </a:r>
            <a:r>
              <a:rPr lang="en-US" sz="1300" dirty="0" smtClean="0"/>
              <a:t> un aggregate </a:t>
            </a:r>
            <a:r>
              <a:rPr lang="en-US" sz="1300" dirty="0" err="1" smtClean="0"/>
              <a:t>mai</a:t>
            </a:r>
            <a:r>
              <a:rPr lang="en-US" sz="1300" dirty="0" smtClean="0"/>
              <a:t> mare, route specification nu </a:t>
            </a:r>
            <a:r>
              <a:rPr lang="en-US" sz="1300" dirty="0" err="1" smtClean="0"/>
              <a:t>prea</a:t>
            </a:r>
            <a:r>
              <a:rPr lang="en-US" sz="1300" dirty="0" smtClean="0"/>
              <a:t> are </a:t>
            </a:r>
            <a:r>
              <a:rPr lang="en-US" sz="1300" dirty="0" err="1" smtClean="0"/>
              <a:t>sens</a:t>
            </a:r>
            <a:r>
              <a:rPr lang="en-US" sz="1300" dirty="0" smtClean="0"/>
              <a:t> </a:t>
            </a:r>
            <a:r>
              <a:rPr lang="en-US" sz="1300" dirty="0" err="1" smtClean="0"/>
              <a:t>fara</a:t>
            </a:r>
            <a:r>
              <a:rPr lang="en-US" sz="1300" dirty="0" smtClean="0"/>
              <a:t> Cargo </a:t>
            </a:r>
            <a:r>
              <a:rPr lang="en-US" sz="1300" dirty="0" err="1" smtClean="0"/>
              <a:t>caci</a:t>
            </a:r>
            <a:r>
              <a:rPr lang="en-US" sz="1300" dirty="0" smtClean="0"/>
              <a:t> cum </a:t>
            </a:r>
            <a:r>
              <a:rPr lang="en-US" sz="1300" dirty="0" err="1" smtClean="0"/>
              <a:t>si</a:t>
            </a:r>
            <a:r>
              <a:rPr lang="en-US" sz="1300" dirty="0" smtClean="0"/>
              <a:t> am </a:t>
            </a:r>
            <a:r>
              <a:rPr lang="en-US" sz="1300" dirty="0" err="1" smtClean="0"/>
              <a:t>mentionat</a:t>
            </a:r>
            <a:r>
              <a:rPr lang="en-US" sz="1300" dirty="0" smtClean="0"/>
              <a:t> </a:t>
            </a:r>
            <a:r>
              <a:rPr lang="en-US" sz="1300" dirty="0" err="1" smtClean="0"/>
              <a:t>mai</a:t>
            </a:r>
            <a:r>
              <a:rPr lang="en-US" sz="1300" dirty="0" smtClean="0"/>
              <a:t> </a:t>
            </a:r>
            <a:r>
              <a:rPr lang="en-US" sz="1300" dirty="0" err="1" smtClean="0"/>
              <a:t>inainte</a:t>
            </a:r>
            <a:r>
              <a:rPr lang="en-US" sz="1300" dirty="0" smtClean="0"/>
              <a:t> ca </a:t>
            </a:r>
            <a:r>
              <a:rPr lang="en-US" sz="1300" dirty="0" err="1" smtClean="0"/>
              <a:t>reprezinta</a:t>
            </a:r>
            <a:r>
              <a:rPr lang="en-US" sz="1300" dirty="0" smtClean="0"/>
              <a:t> </a:t>
            </a:r>
            <a:r>
              <a:rPr lang="en-US" sz="1300" dirty="0" err="1" smtClean="0"/>
              <a:t>niste</a:t>
            </a:r>
            <a:r>
              <a:rPr lang="en-US" sz="1300" dirty="0" smtClean="0"/>
              <a:t> </a:t>
            </a:r>
            <a:r>
              <a:rPr lang="en-US" sz="1300" dirty="0" err="1" smtClean="0"/>
              <a:t>proprietati</a:t>
            </a:r>
            <a:r>
              <a:rPr lang="en-US" sz="1300" dirty="0" smtClean="0"/>
              <a:t> a cargo. </a:t>
            </a:r>
          </a:p>
          <a:p>
            <a:r>
              <a:rPr lang="en-US" sz="1300" b="1" dirty="0" err="1" smtClean="0"/>
              <a:t>Itenarary</a:t>
            </a:r>
            <a:r>
              <a:rPr lang="en-US" sz="1300" b="1" dirty="0" smtClean="0"/>
              <a:t> </a:t>
            </a:r>
            <a:r>
              <a:rPr lang="en-US" sz="1300" b="1" dirty="0" err="1" smtClean="0"/>
              <a:t>si</a:t>
            </a:r>
            <a:r>
              <a:rPr lang="en-US" sz="1300" b="1" dirty="0" smtClean="0"/>
              <a:t> Leg </a:t>
            </a:r>
            <a:r>
              <a:rPr lang="en-US" sz="1300" dirty="0" smtClean="0"/>
              <a:t>la moment is </a:t>
            </a:r>
            <a:r>
              <a:rPr lang="en-US" sz="1300" dirty="0" err="1" smtClean="0"/>
              <a:t>dependente</a:t>
            </a:r>
            <a:r>
              <a:rPr lang="en-US" sz="1300" dirty="0" smtClean="0"/>
              <a:t> de un route specification</a:t>
            </a:r>
          </a:p>
          <a:p>
            <a:r>
              <a:rPr lang="en-US" sz="1300" dirty="0" err="1" smtClean="0"/>
              <a:t>ceea</a:t>
            </a:r>
            <a:r>
              <a:rPr lang="en-US" sz="1300" dirty="0" smtClean="0"/>
              <a:t> </a:t>
            </a:r>
            <a:r>
              <a:rPr lang="en-US" sz="1300" dirty="0" err="1" smtClean="0"/>
              <a:t>ce</a:t>
            </a:r>
            <a:r>
              <a:rPr lang="en-US" sz="1300" dirty="0" smtClean="0"/>
              <a:t> ne </a:t>
            </a:r>
            <a:r>
              <a:rPr lang="en-US" sz="1300" dirty="0" err="1" smtClean="0"/>
              <a:t>spune</a:t>
            </a:r>
            <a:r>
              <a:rPr lang="en-US" sz="1300" dirty="0" smtClean="0"/>
              <a:t> ca </a:t>
            </a:r>
            <a:r>
              <a:rPr lang="en-US" sz="1300" dirty="0" err="1" smtClean="0"/>
              <a:t>ele</a:t>
            </a:r>
            <a:r>
              <a:rPr lang="en-US" sz="1300" dirty="0" smtClean="0"/>
              <a:t> nu au </a:t>
            </a:r>
            <a:r>
              <a:rPr lang="en-US" sz="1300" dirty="0" err="1" smtClean="0"/>
              <a:t>sens</a:t>
            </a:r>
            <a:r>
              <a:rPr lang="en-US" sz="1300" dirty="0" smtClean="0"/>
              <a:t> </a:t>
            </a:r>
            <a:r>
              <a:rPr lang="en-US" sz="1300" dirty="0" err="1" smtClean="0"/>
              <a:t>fara</a:t>
            </a:r>
            <a:r>
              <a:rPr lang="en-US" sz="1300" dirty="0" smtClean="0"/>
              <a:t> Cargo </a:t>
            </a:r>
            <a:r>
              <a:rPr lang="en-US" sz="1300" dirty="0" err="1" smtClean="0"/>
              <a:t>si</a:t>
            </a:r>
            <a:r>
              <a:rPr lang="en-US" sz="1300" dirty="0" smtClean="0"/>
              <a:t> is </a:t>
            </a:r>
            <a:r>
              <a:rPr lang="en-US" sz="1300" dirty="0" err="1" smtClean="0"/>
              <a:t>dependente</a:t>
            </a:r>
            <a:r>
              <a:rPr lang="en-US" sz="1300" dirty="0" smtClean="0"/>
              <a:t> de </a:t>
            </a:r>
            <a:r>
              <a:rPr lang="en-US" sz="1300" dirty="0" err="1" smtClean="0"/>
              <a:t>acest</a:t>
            </a:r>
            <a:r>
              <a:rPr lang="en-US" sz="1300" dirty="0" smtClean="0"/>
              <a:t> cargo, </a:t>
            </a:r>
          </a:p>
          <a:p>
            <a:r>
              <a:rPr lang="en-US" sz="1300" dirty="0" err="1" smtClean="0"/>
              <a:t>deci</a:t>
            </a:r>
            <a:r>
              <a:rPr lang="en-US" sz="1300" dirty="0" smtClean="0"/>
              <a:t> </a:t>
            </a:r>
            <a:r>
              <a:rPr lang="en-US" sz="1300" dirty="0" err="1" smtClean="0"/>
              <a:t>deasemenea</a:t>
            </a:r>
            <a:r>
              <a:rPr lang="en-US" sz="1300" dirty="0" smtClean="0"/>
              <a:t> intra in </a:t>
            </a:r>
            <a:r>
              <a:rPr lang="en-US" sz="1300" dirty="0" err="1" smtClean="0"/>
              <a:t>acelasi</a:t>
            </a:r>
            <a:r>
              <a:rPr lang="en-US" sz="1300" dirty="0" smtClean="0"/>
              <a:t> boundary.</a:t>
            </a:r>
          </a:p>
          <a:p>
            <a:endParaRPr lang="en-US" sz="1300" dirty="0" smtClean="0"/>
          </a:p>
          <a:p>
            <a:endParaRPr lang="en-US" sz="1300" b="1" dirty="0" smtClean="0"/>
          </a:p>
          <a:p>
            <a:pPr defTabSz="966612">
              <a:defRPr/>
            </a:pPr>
            <a:r>
              <a:rPr lang="en-US" sz="1300" b="1" dirty="0" smtClean="0"/>
              <a:t>CLICK11</a:t>
            </a:r>
          </a:p>
          <a:p>
            <a:r>
              <a:rPr lang="en-US" sz="1300" b="1" dirty="0" smtClean="0"/>
              <a:t>Handling Events – </a:t>
            </a:r>
            <a:r>
              <a:rPr lang="en-US" sz="1300" dirty="0" err="1" smtClean="0"/>
              <a:t>deobicei</a:t>
            </a:r>
            <a:r>
              <a:rPr lang="en-US" sz="1300" dirty="0" smtClean="0"/>
              <a:t> </a:t>
            </a:r>
            <a:r>
              <a:rPr lang="en-US" sz="1300" dirty="0" err="1" smtClean="0"/>
              <a:t>vor</a:t>
            </a:r>
            <a:r>
              <a:rPr lang="en-US" sz="1300" dirty="0" smtClean="0"/>
              <a:t> </a:t>
            </a:r>
            <a:r>
              <a:rPr lang="en-US" sz="1300" dirty="0" err="1" smtClean="0"/>
              <a:t>fi</a:t>
            </a:r>
            <a:r>
              <a:rPr lang="en-US" sz="1300" dirty="0" smtClean="0"/>
              <a:t> create de </a:t>
            </a:r>
            <a:r>
              <a:rPr lang="en-US" sz="1300" dirty="0" err="1" smtClean="0"/>
              <a:t>operatori</a:t>
            </a:r>
            <a:r>
              <a:rPr lang="en-US" sz="1300" dirty="0" smtClean="0"/>
              <a:t> in </a:t>
            </a:r>
            <a:r>
              <a:rPr lang="en-US" sz="1300" dirty="0" err="1" smtClean="0"/>
              <a:t>porturi</a:t>
            </a:r>
            <a:r>
              <a:rPr lang="en-US" sz="1300" dirty="0" smtClean="0"/>
              <a:t>, </a:t>
            </a:r>
          </a:p>
          <a:p>
            <a:r>
              <a:rPr lang="en-US" sz="1300" dirty="0" err="1" smtClean="0"/>
              <a:t>prin</a:t>
            </a:r>
            <a:r>
              <a:rPr lang="en-US" sz="1300" dirty="0" smtClean="0"/>
              <a:t> </a:t>
            </a:r>
            <a:r>
              <a:rPr lang="en-US" sz="1300" dirty="0" err="1" smtClean="0"/>
              <a:t>introducerea</a:t>
            </a:r>
            <a:r>
              <a:rPr lang="en-US" sz="1300" dirty="0" smtClean="0"/>
              <a:t> a Handling Type – de </a:t>
            </a:r>
            <a:r>
              <a:rPr lang="en-US" sz="1300" dirty="0" err="1" smtClean="0"/>
              <a:t>exemplu</a:t>
            </a:r>
            <a:r>
              <a:rPr lang="en-US" sz="1300" dirty="0" smtClean="0"/>
              <a:t> ca </a:t>
            </a:r>
            <a:r>
              <a:rPr lang="en-US" sz="1300" dirty="0" err="1" smtClean="0"/>
              <a:t>incarcatura</a:t>
            </a:r>
            <a:r>
              <a:rPr lang="en-US" sz="1300" dirty="0" smtClean="0"/>
              <a:t> a </a:t>
            </a:r>
            <a:r>
              <a:rPr lang="en-US" sz="1300" dirty="0" err="1" smtClean="0"/>
              <a:t>ajuns</a:t>
            </a:r>
            <a:r>
              <a:rPr lang="en-US" sz="1300" dirty="0" smtClean="0"/>
              <a:t>, </a:t>
            </a:r>
          </a:p>
          <a:p>
            <a:r>
              <a:rPr lang="en-US" sz="1300" dirty="0" err="1" smtClean="0"/>
              <a:t>Timpului</a:t>
            </a:r>
            <a:r>
              <a:rPr lang="en-US" sz="1300" dirty="0" smtClean="0"/>
              <a:t>, Cargo </a:t>
            </a:r>
            <a:r>
              <a:rPr lang="en-US" sz="1300" dirty="0" err="1" smtClean="0"/>
              <a:t>tarcking</a:t>
            </a:r>
            <a:r>
              <a:rPr lang="en-US" sz="1300" dirty="0" smtClean="0"/>
              <a:t> Id </a:t>
            </a:r>
            <a:r>
              <a:rPr lang="en-US" sz="1300" dirty="0" err="1" smtClean="0"/>
              <a:t>si</a:t>
            </a:r>
            <a:r>
              <a:rPr lang="en-US" sz="1300" dirty="0" smtClean="0"/>
              <a:t> </a:t>
            </a:r>
            <a:r>
              <a:rPr lang="en-US" sz="1300" dirty="0" err="1" smtClean="0"/>
              <a:t>codul</a:t>
            </a:r>
            <a:r>
              <a:rPr lang="en-US" sz="1300" dirty="0" smtClean="0"/>
              <a:t> </a:t>
            </a:r>
            <a:r>
              <a:rPr lang="en-US" sz="1300" dirty="0" err="1" smtClean="0"/>
              <a:t>locatiei</a:t>
            </a:r>
            <a:r>
              <a:rPr lang="en-US" sz="1300" dirty="0" smtClean="0"/>
              <a:t> port-</a:t>
            </a:r>
            <a:r>
              <a:rPr lang="en-US" sz="1300" dirty="0" err="1" smtClean="0"/>
              <a:t>ului</a:t>
            </a:r>
            <a:r>
              <a:rPr lang="en-US" sz="1300" dirty="0" smtClean="0"/>
              <a:t>. </a:t>
            </a:r>
          </a:p>
          <a:p>
            <a:r>
              <a:rPr lang="en-US" sz="1300" dirty="0" err="1" smtClean="0"/>
              <a:t>Aceste</a:t>
            </a:r>
            <a:r>
              <a:rPr lang="en-US" sz="1300" dirty="0" smtClean="0"/>
              <a:t> </a:t>
            </a:r>
            <a:r>
              <a:rPr lang="en-US" sz="1300" dirty="0" err="1" smtClean="0"/>
              <a:t>evenimente</a:t>
            </a:r>
            <a:r>
              <a:rPr lang="en-US" sz="1300" dirty="0" smtClean="0"/>
              <a:t> se </a:t>
            </a:r>
            <a:r>
              <a:rPr lang="en-US" sz="1300" dirty="0" err="1" smtClean="0"/>
              <a:t>creaza</a:t>
            </a:r>
            <a:r>
              <a:rPr lang="en-US" sz="1300" dirty="0" smtClean="0"/>
              <a:t> independent </a:t>
            </a:r>
            <a:r>
              <a:rPr lang="en-US" sz="1300" dirty="0" err="1" smtClean="0"/>
              <a:t>si</a:t>
            </a:r>
            <a:r>
              <a:rPr lang="en-US" sz="1300" dirty="0" smtClean="0"/>
              <a:t> se scot din </a:t>
            </a:r>
            <a:r>
              <a:rPr lang="en-US" sz="1300" dirty="0" err="1" smtClean="0"/>
              <a:t>baza</a:t>
            </a:r>
            <a:r>
              <a:rPr lang="en-US" sz="1300" dirty="0" smtClean="0"/>
              <a:t> </a:t>
            </a:r>
            <a:r>
              <a:rPr lang="en-US" sz="1300" dirty="0" err="1" smtClean="0"/>
              <a:t>prin</a:t>
            </a:r>
            <a:r>
              <a:rPr lang="en-US" sz="1300" dirty="0" smtClean="0"/>
              <a:t> un DB query </a:t>
            </a:r>
            <a:r>
              <a:rPr lang="en-US" sz="1300" dirty="0" err="1" smtClean="0"/>
              <a:t>pentru</a:t>
            </a:r>
            <a:r>
              <a:rPr lang="en-US" sz="1300" dirty="0" smtClean="0"/>
              <a:t> a </a:t>
            </a:r>
            <a:r>
              <a:rPr lang="en-US" sz="1300" dirty="0" err="1" smtClean="0"/>
              <a:t>construi</a:t>
            </a:r>
            <a:r>
              <a:rPr lang="en-US" sz="1300" dirty="0" smtClean="0"/>
              <a:t> History, </a:t>
            </a:r>
            <a:r>
              <a:rPr lang="en-US" sz="1300" dirty="0" err="1" smtClean="0"/>
              <a:t>deci</a:t>
            </a:r>
            <a:r>
              <a:rPr lang="en-US" sz="1300" dirty="0" smtClean="0"/>
              <a:t> el tot </a:t>
            </a:r>
            <a:r>
              <a:rPr lang="en-US" sz="1300" dirty="0" err="1" smtClean="0"/>
              <a:t>reprezinta</a:t>
            </a:r>
            <a:r>
              <a:rPr lang="en-US" sz="1300" dirty="0" smtClean="0"/>
              <a:t> un Aggregate Root.</a:t>
            </a:r>
          </a:p>
          <a:p>
            <a:r>
              <a:rPr lang="en-US" sz="1300" b="1" dirty="0" smtClean="0"/>
              <a:t>Si </a:t>
            </a:r>
            <a:r>
              <a:rPr lang="en-US" sz="1300" b="1" dirty="0" err="1" smtClean="0"/>
              <a:t>este</a:t>
            </a:r>
            <a:r>
              <a:rPr lang="en-US" sz="1300" b="1" dirty="0" smtClean="0"/>
              <a:t> o </a:t>
            </a:r>
            <a:r>
              <a:rPr lang="en-US" sz="1300" b="1" dirty="0" err="1" smtClean="0"/>
              <a:t>unitate</a:t>
            </a:r>
            <a:r>
              <a:rPr lang="en-US" sz="1300" b="1" dirty="0" smtClean="0"/>
              <a:t> de </a:t>
            </a:r>
            <a:r>
              <a:rPr lang="en-US" sz="1300" b="1" dirty="0" err="1" smtClean="0"/>
              <a:t>consistenta</a:t>
            </a:r>
            <a:r>
              <a:rPr lang="en-US" sz="1300" b="1" dirty="0" smtClean="0"/>
              <a:t> </a:t>
            </a:r>
            <a:r>
              <a:rPr lang="en-US" sz="1300" b="1" dirty="0" err="1" smtClean="0"/>
              <a:t>independenta</a:t>
            </a:r>
            <a:r>
              <a:rPr lang="en-US" sz="1300" b="1" dirty="0" smtClean="0"/>
              <a:t> </a:t>
            </a:r>
            <a:r>
              <a:rPr lang="en-US" sz="1300" b="1" dirty="0" err="1" smtClean="0"/>
              <a:t>deci</a:t>
            </a:r>
            <a:r>
              <a:rPr lang="en-US" sz="1300" b="1" dirty="0" smtClean="0"/>
              <a:t> are </a:t>
            </a:r>
            <a:r>
              <a:rPr lang="en-US" sz="1300" b="1" dirty="0" err="1" smtClean="0"/>
              <a:t>buindary</a:t>
            </a:r>
            <a:r>
              <a:rPr lang="en-US" sz="1300" b="1" dirty="0" smtClean="0"/>
              <a:t> de sine </a:t>
            </a:r>
            <a:r>
              <a:rPr lang="en-US" sz="1300" b="1" dirty="0" err="1" smtClean="0"/>
              <a:t>insusi</a:t>
            </a:r>
            <a:r>
              <a:rPr lang="en-US" sz="1300" b="1" dirty="0" smtClean="0"/>
              <a:t>.</a:t>
            </a:r>
          </a:p>
          <a:p>
            <a:endParaRPr lang="en-US" sz="1300" b="1" dirty="0" smtClean="0"/>
          </a:p>
          <a:p>
            <a:r>
              <a:rPr lang="en-US" sz="1300" b="1" dirty="0" smtClean="0"/>
              <a:t>CLICK12</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alege</a:t>
            </a:r>
            <a:r>
              <a:rPr lang="en-US" sz="1300" b="1" dirty="0" smtClean="0"/>
              <a:t> Repositories, </a:t>
            </a:r>
            <a:r>
              <a:rPr lang="en-US" sz="1300" b="1" dirty="0" err="1" smtClean="0"/>
              <a:t>deobicei</a:t>
            </a:r>
            <a:r>
              <a:rPr lang="en-US" sz="1300" b="1" dirty="0" smtClean="0"/>
              <a:t> </a:t>
            </a:r>
            <a:r>
              <a:rPr lang="en-US" sz="1300" b="1" dirty="0" err="1" smtClean="0"/>
              <a:t>pentru</a:t>
            </a:r>
            <a:r>
              <a:rPr lang="en-US" sz="1300" b="1" dirty="0" smtClean="0"/>
              <a:t> </a:t>
            </a:r>
            <a:r>
              <a:rPr lang="en-US" sz="1300" b="1" dirty="0" err="1" smtClean="0"/>
              <a:t>fiecare</a:t>
            </a:r>
            <a:r>
              <a:rPr lang="en-US" sz="1300" b="1" dirty="0" smtClean="0"/>
              <a:t> Aggregate Root </a:t>
            </a:r>
            <a:r>
              <a:rPr lang="en-US" sz="1300" b="1" dirty="0" err="1" smtClean="0"/>
              <a:t>avem</a:t>
            </a:r>
            <a:r>
              <a:rPr lang="en-US" sz="1300" b="1" dirty="0" smtClean="0"/>
              <a:t> cite </a:t>
            </a:r>
          </a:p>
          <a:p>
            <a:r>
              <a:rPr lang="en-US" sz="1300" b="1" dirty="0" smtClean="0"/>
              <a:t>un repository, </a:t>
            </a:r>
            <a:r>
              <a:rPr lang="en-US" sz="1300" b="1" dirty="0" err="1" smtClean="0"/>
              <a:t>asta</a:t>
            </a:r>
            <a:r>
              <a:rPr lang="en-US" sz="1300" b="1" dirty="0" smtClean="0"/>
              <a:t> nu </a:t>
            </a:r>
            <a:r>
              <a:rPr lang="en-US" sz="1300" b="1" dirty="0" err="1" smtClean="0"/>
              <a:t>este</a:t>
            </a:r>
            <a:r>
              <a:rPr lang="en-US" sz="1300" b="1" dirty="0" smtClean="0"/>
              <a:t> o </a:t>
            </a:r>
            <a:r>
              <a:rPr lang="en-US" sz="1300" b="1" dirty="0" err="1" smtClean="0"/>
              <a:t>regula</a:t>
            </a:r>
            <a:r>
              <a:rPr lang="en-US" sz="1300" b="1" dirty="0" smtClean="0"/>
              <a:t> ca pot </a:t>
            </a:r>
            <a:r>
              <a:rPr lang="en-US" sz="1300" b="1" dirty="0" err="1" smtClean="0"/>
              <a:t>fi</a:t>
            </a:r>
            <a:r>
              <a:rPr lang="en-US" sz="1300" b="1" dirty="0" smtClean="0"/>
              <a:t> </a:t>
            </a:r>
            <a:r>
              <a:rPr lang="en-US" sz="1300" b="1" dirty="0" err="1" smtClean="0"/>
              <a:t>si</a:t>
            </a:r>
            <a:r>
              <a:rPr lang="en-US" sz="1300" b="1" dirty="0" smtClean="0"/>
              <a:t> </a:t>
            </a:r>
            <a:r>
              <a:rPr lang="en-US" sz="1300" b="1" dirty="0" err="1" smtClean="0"/>
              <a:t>exceptii</a:t>
            </a:r>
            <a:r>
              <a:rPr lang="en-US" sz="1300" b="1" dirty="0" smtClean="0"/>
              <a:t> </a:t>
            </a:r>
            <a:r>
              <a:rPr lang="en-US" sz="1300" b="1" dirty="0" err="1" smtClean="0"/>
              <a:t>dar</a:t>
            </a:r>
            <a:r>
              <a:rPr lang="en-US" sz="1300" b="1" dirty="0" smtClean="0"/>
              <a:t> in </a:t>
            </a:r>
            <a:r>
              <a:rPr lang="en-US" sz="1300" b="1" dirty="0" err="1" smtClean="0"/>
              <a:t>majoritatea</a:t>
            </a:r>
            <a:r>
              <a:rPr lang="en-US" sz="1300" b="1" dirty="0" smtClean="0"/>
              <a:t> </a:t>
            </a:r>
            <a:r>
              <a:rPr lang="en-US" sz="1300" b="1" dirty="0" err="1" smtClean="0"/>
              <a:t>cazurilor</a:t>
            </a:r>
            <a:r>
              <a:rPr lang="en-US" sz="1300" b="1" dirty="0" smtClean="0"/>
              <a:t> ii </a:t>
            </a:r>
            <a:r>
              <a:rPr lang="en-US" sz="1300" b="1" dirty="0" err="1" smtClean="0"/>
              <a:t>asa</a:t>
            </a:r>
            <a:r>
              <a:rPr lang="en-US" sz="1300" b="1" dirty="0" smtClean="0"/>
              <a:t>.</a:t>
            </a:r>
          </a:p>
          <a:p>
            <a:endParaRPr lang="en-US" sz="1300" b="1" dirty="0" smtClean="0"/>
          </a:p>
          <a:p>
            <a:r>
              <a:rPr lang="en-US" sz="1300" b="1" dirty="0" smtClean="0"/>
              <a:t>---------------------------------------------------------------------</a:t>
            </a:r>
          </a:p>
          <a:p>
            <a:endParaRPr lang="en-US" sz="1300" b="1" dirty="0" smtClean="0"/>
          </a:p>
          <a:p>
            <a:r>
              <a:rPr lang="en-US" sz="1300" b="1" dirty="0" smtClean="0"/>
              <a:t>Cargo</a:t>
            </a:r>
          </a:p>
          <a:p>
            <a:r>
              <a:rPr lang="en-US" sz="1300" dirty="0" smtClean="0"/>
              <a:t>Two identical crates must be distinguishable, so </a:t>
            </a:r>
            <a:r>
              <a:rPr lang="en-US" sz="1300" b="1" dirty="0" smtClean="0"/>
              <a:t>Cargo objects are ENTITIES. In practice, all</a:t>
            </a:r>
          </a:p>
          <a:p>
            <a:r>
              <a:rPr lang="en-US" sz="1300" dirty="0" smtClean="0"/>
              <a:t>shipping companies assign tracking IDs to each piece of cargo.</a:t>
            </a:r>
          </a:p>
          <a:p>
            <a:r>
              <a:rPr lang="en-US" sz="1300" b="1" dirty="0" smtClean="0"/>
              <a:t>Location</a:t>
            </a:r>
          </a:p>
          <a:p>
            <a:r>
              <a:rPr lang="en-US" sz="1300" dirty="0" smtClean="0"/>
              <a:t>Two places with the same name are not the same.</a:t>
            </a:r>
          </a:p>
          <a:p>
            <a:r>
              <a:rPr lang="en-US" sz="1300" b="1" dirty="0" smtClean="0"/>
              <a:t>Handling Event</a:t>
            </a:r>
          </a:p>
          <a:p>
            <a:r>
              <a:rPr lang="en-US" sz="1300" dirty="0" smtClean="0"/>
              <a:t>We care about such individual incidents because they allow us to keep track of what is going on.</a:t>
            </a:r>
          </a:p>
          <a:p>
            <a:r>
              <a:rPr lang="en-US" sz="1300" dirty="0" smtClean="0"/>
              <a:t>They reflect real-world events, which are not usually interchangeable, so they are ENTITIES.</a:t>
            </a:r>
          </a:p>
          <a:p>
            <a:r>
              <a:rPr lang="en-US" sz="1300" b="1" dirty="0" smtClean="0"/>
              <a:t>Delivery History </a:t>
            </a:r>
          </a:p>
          <a:p>
            <a:r>
              <a:rPr lang="en-US" b="0" dirty="0" smtClean="0"/>
              <a:t>We don’t need an id for the history that will identify the history, we are</a:t>
            </a:r>
            <a:r>
              <a:rPr lang="en-US" b="0" baseline="0" dirty="0" smtClean="0"/>
              <a:t> more interested in its event list which is growing in time.</a:t>
            </a:r>
          </a:p>
          <a:p>
            <a:r>
              <a:rPr lang="en-US" b="1" dirty="0" smtClean="0"/>
              <a:t>Route</a:t>
            </a:r>
            <a:r>
              <a:rPr lang="en-US" b="1" baseline="0" dirty="0" smtClean="0"/>
              <a:t> Specification</a:t>
            </a:r>
          </a:p>
          <a:p>
            <a:r>
              <a:rPr lang="en-US" b="0" baseline="0" dirty="0" smtClean="0"/>
              <a:t>A route is very tight coupled to a specific cargo that is why we are not interested to share it with other Cargoes.</a:t>
            </a:r>
          </a:p>
          <a:p>
            <a:r>
              <a:rPr lang="en-US" b="1" baseline="0" dirty="0" smtClean="0"/>
              <a:t>Itinerary and Legs</a:t>
            </a:r>
          </a:p>
          <a:p>
            <a:r>
              <a:rPr lang="en-US" b="0" baseline="0" dirty="0" smtClean="0"/>
              <a:t>Are plans that are also very tightly coupled to a Route Specification and customer needs (time </a:t>
            </a:r>
            <a:r>
              <a:rPr lang="en-US" b="0" baseline="0" dirty="0" err="1" smtClean="0"/>
              <a:t>vs</a:t>
            </a:r>
            <a:r>
              <a:rPr lang="en-US" b="0" baseline="0" dirty="0" smtClean="0"/>
              <a:t> cost, </a:t>
            </a:r>
            <a:r>
              <a:rPr lang="en-US" b="0" baseline="0" dirty="0" err="1" smtClean="0"/>
              <a:t>ect</a:t>
            </a:r>
            <a:r>
              <a:rPr lang="en-US" b="0" baseline="0" dirty="0" smtClean="0"/>
              <a:t>..)</a:t>
            </a:r>
          </a:p>
          <a:p>
            <a:r>
              <a:rPr lang="en-US" b="0" baseline="0" dirty="0" smtClean="0"/>
              <a:t>That is why they are also Value Objects, so if Rout Specification is changed then is easily to drop Itinerary and set another.</a:t>
            </a:r>
          </a:p>
          <a:p>
            <a:r>
              <a:rPr lang="en-US" b="1" baseline="0" dirty="0" smtClean="0"/>
              <a:t>Voyage</a:t>
            </a:r>
          </a:p>
          <a:p>
            <a:r>
              <a:rPr lang="en-US" b="0" baseline="0" dirty="0" smtClean="0"/>
              <a:t>Represent a real object that is not interchangeable and similar to Cargo also has an Number that identify it, so it’s Entity.</a:t>
            </a:r>
          </a:p>
          <a:p>
            <a:endParaRPr lang="en-US" b="0" baseline="0" dirty="0" smtClean="0"/>
          </a:p>
          <a:p>
            <a:r>
              <a:rPr lang="en-US" sz="1300" b="1" dirty="0" smtClean="0"/>
              <a:t>AGGREGATE Boundaries</a:t>
            </a:r>
          </a:p>
          <a:p>
            <a:r>
              <a:rPr lang="en-US" sz="1300" b="1" dirty="0" smtClean="0"/>
              <a:t>Voyage, Location have their own identities and are shared by many Cargoes, so they must be the roots of their own AGGREGATES.</a:t>
            </a:r>
          </a:p>
          <a:p>
            <a:r>
              <a:rPr lang="en-US" sz="1300" dirty="0" smtClean="0"/>
              <a:t>The </a:t>
            </a:r>
            <a:r>
              <a:rPr lang="en-US" sz="1300" b="1" dirty="0" smtClean="0"/>
              <a:t>Handling Event is another matter. Previously we have considered possible database</a:t>
            </a:r>
          </a:p>
          <a:p>
            <a:r>
              <a:rPr lang="en-US" sz="1300" dirty="0" smtClean="0"/>
              <a:t>query that would search for these: one, to find the </a:t>
            </a:r>
            <a:r>
              <a:rPr lang="en-US" sz="1300" b="1" dirty="0" smtClean="0"/>
              <a:t>Handling Events for a Delivery History.</a:t>
            </a:r>
          </a:p>
          <a:p>
            <a:endParaRPr lang="en-US" sz="1300" b="1" dirty="0" smtClean="0"/>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Cam </a:t>
            </a:r>
            <a:r>
              <a:rPr lang="en-US" b="1" dirty="0" err="1" smtClean="0"/>
              <a:t>acestea</a:t>
            </a:r>
            <a:r>
              <a:rPr lang="en-US" b="1" dirty="0" smtClean="0"/>
              <a:t> pot </a:t>
            </a:r>
            <a:r>
              <a:rPr lang="en-US" b="1" dirty="0" err="1" smtClean="0"/>
              <a:t>fi</a:t>
            </a:r>
            <a:r>
              <a:rPr lang="en-US" b="1" dirty="0" smtClean="0"/>
              <a:t> </a:t>
            </a:r>
            <a:r>
              <a:rPr lang="en-US" b="1" dirty="0" err="1" smtClean="0"/>
              <a:t>termenii</a:t>
            </a:r>
            <a:r>
              <a:rPr lang="en-US" b="1" dirty="0" smtClean="0"/>
              <a:t> </a:t>
            </a:r>
            <a:r>
              <a:rPr lang="en-US" b="1" dirty="0" err="1" smtClean="0"/>
              <a:t>folositi</a:t>
            </a:r>
            <a:r>
              <a:rPr lang="en-US" b="1" dirty="0" smtClean="0"/>
              <a:t> ca Ubiquitous Language.</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Domain</a:t>
            </a:r>
            <a:r>
              <a:rPr lang="en-US" baseline="0" dirty="0" smtClean="0"/>
              <a:t> Model-</a:t>
            </a:r>
            <a:r>
              <a:rPr lang="en-US" baseline="0" dirty="0" err="1" smtClean="0"/>
              <a:t>ul</a:t>
            </a:r>
            <a:r>
              <a:rPr lang="en-US" baseline="0" dirty="0" smtClean="0"/>
              <a:t> se </a:t>
            </a:r>
            <a:r>
              <a:rPr lang="en-US" baseline="0" dirty="0" err="1" smtClean="0"/>
              <a:t>afla</a:t>
            </a:r>
            <a:r>
              <a:rPr lang="en-US" baseline="0" dirty="0" smtClean="0"/>
              <a:t> in Domain Layer. </a:t>
            </a:r>
            <a:r>
              <a:rPr lang="en-US" baseline="0" dirty="0" err="1" smtClean="0"/>
              <a:t>Deobicei</a:t>
            </a:r>
            <a:r>
              <a:rPr lang="en-US" baseline="0" dirty="0" smtClean="0"/>
              <a:t> in </a:t>
            </a:r>
            <a:r>
              <a:rPr lang="en-US" baseline="0" dirty="0" err="1" smtClean="0"/>
              <a:t>proiecte</a:t>
            </a:r>
            <a:r>
              <a:rPr lang="en-US" baseline="0" dirty="0" smtClean="0"/>
              <a:t> DDD se face o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sau</a:t>
            </a:r>
            <a:r>
              <a:rPr lang="en-US" baseline="0" dirty="0" smtClean="0"/>
              <a:t> </a:t>
            </a:r>
            <a:r>
              <a:rPr lang="en-US" baseline="0" dirty="0" err="1" smtClean="0"/>
              <a:t>interfata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si</a:t>
            </a:r>
            <a:r>
              <a:rPr lang="en-US" baseline="0" dirty="0" smtClean="0"/>
              <a:t> Value Object </a:t>
            </a:r>
          </a:p>
          <a:p>
            <a:r>
              <a:rPr lang="en-US" baseline="0" dirty="0" err="1" smtClean="0"/>
              <a:t>pentru</a:t>
            </a:r>
            <a:r>
              <a:rPr lang="en-US" baseline="0" dirty="0" smtClean="0"/>
              <a:t> a </a:t>
            </a:r>
            <a:r>
              <a:rPr lang="en-US" baseline="0" dirty="0" err="1" smtClean="0"/>
              <a:t>reflecta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a:t>
            </a:r>
            <a:r>
              <a:rPr lang="en-US" baseline="0" dirty="0" err="1" smtClean="0"/>
              <a:t>modelul</a:t>
            </a:r>
            <a:r>
              <a:rPr lang="en-US" baseline="0" dirty="0" smtClean="0"/>
              <a:t>, se </a:t>
            </a:r>
            <a:r>
              <a:rPr lang="en-US" baseline="0" dirty="0" err="1" smtClean="0"/>
              <a:t>poate</a:t>
            </a:r>
            <a:r>
              <a:rPr lang="en-US" baseline="0" dirty="0" smtClean="0"/>
              <a:t> de </a:t>
            </a:r>
            <a:r>
              <a:rPr lang="en-US" baseline="0" dirty="0" err="1" smtClean="0"/>
              <a:t>facut</a:t>
            </a:r>
            <a:r>
              <a:rPr lang="en-US" baseline="0" dirty="0" smtClean="0"/>
              <a:t> </a:t>
            </a:r>
            <a:r>
              <a:rPr lang="en-US" baseline="0" dirty="0" err="1" smtClean="0"/>
              <a:t>si</a:t>
            </a:r>
            <a:r>
              <a:rPr lang="en-US" baseline="0" dirty="0" smtClean="0"/>
              <a:t> o </a:t>
            </a:r>
            <a:r>
              <a:rPr lang="en-US" baseline="0" dirty="0" err="1" smtClean="0"/>
              <a:t>interfata</a:t>
            </a:r>
            <a:r>
              <a:rPr lang="en-US" baseline="0" dirty="0" smtClean="0"/>
              <a:t> </a:t>
            </a:r>
            <a:r>
              <a:rPr lang="en-US" baseline="0" dirty="0" err="1" smtClean="0"/>
              <a:t>pentru</a:t>
            </a:r>
            <a:r>
              <a:rPr lang="en-US" baseline="0" dirty="0" smtClean="0"/>
              <a:t> a </a:t>
            </a:r>
            <a:r>
              <a:rPr lang="en-US" baseline="0" dirty="0" err="1" smtClean="0"/>
              <a:t>marka</a:t>
            </a:r>
            <a:r>
              <a:rPr lang="en-US" baseline="0" dirty="0" smtClean="0"/>
              <a:t> aggregate root-</a:t>
            </a:r>
            <a:r>
              <a:rPr lang="en-US" baseline="0" dirty="0" err="1" smtClean="0"/>
              <a:t>uri</a:t>
            </a:r>
            <a:r>
              <a:rPr lang="en-US" baseline="0" dirty="0" smtClean="0"/>
              <a:t> </a:t>
            </a:r>
            <a:r>
              <a:rPr lang="en-US" baseline="0" dirty="0" err="1" smtClean="0"/>
              <a:t>pentru</a:t>
            </a:r>
            <a:r>
              <a:rPr lang="en-US" baseline="0" dirty="0" smtClean="0"/>
              <a:t> a face un </a:t>
            </a:r>
            <a:r>
              <a:rPr lang="en-US" baseline="0" dirty="0" err="1" smtClean="0"/>
              <a:t>mecanizm</a:t>
            </a:r>
            <a:r>
              <a:rPr lang="en-US" baseline="0" dirty="0" smtClean="0"/>
              <a:t> de </a:t>
            </a:r>
            <a:r>
              <a:rPr lang="en-US" baseline="0" dirty="0" err="1" smtClean="0"/>
              <a:t>validare</a:t>
            </a:r>
            <a:r>
              <a:rPr lang="en-US" baseline="0" dirty="0" smtClean="0"/>
              <a:t>, </a:t>
            </a:r>
          </a:p>
          <a:p>
            <a:r>
              <a:rPr lang="en-US" baseline="0" dirty="0" err="1" smtClean="0"/>
              <a:t>sau</a:t>
            </a:r>
            <a:r>
              <a:rPr lang="en-US" baseline="0" dirty="0" smtClean="0"/>
              <a:t> repository care </a:t>
            </a:r>
            <a:r>
              <a:rPr lang="en-US" baseline="0" dirty="0" err="1" smtClean="0"/>
              <a:t>va</a:t>
            </a:r>
            <a:r>
              <a:rPr lang="en-US" baseline="0" dirty="0" smtClean="0"/>
              <a:t> </a:t>
            </a:r>
            <a:r>
              <a:rPr lang="en-US" baseline="0" dirty="0" err="1" smtClean="0"/>
              <a:t>lucra</a:t>
            </a:r>
            <a:r>
              <a:rPr lang="en-US" baseline="0" dirty="0" smtClean="0"/>
              <a:t> </a:t>
            </a:r>
            <a:r>
              <a:rPr lang="en-US" baseline="0" dirty="0" err="1" smtClean="0"/>
              <a:t>anume</a:t>
            </a:r>
            <a:r>
              <a:rPr lang="en-US" baseline="0" dirty="0" smtClean="0"/>
              <a:t> cu root-</a:t>
            </a:r>
            <a:r>
              <a:rPr lang="en-US" baseline="0" dirty="0" err="1" smtClean="0"/>
              <a:t>uri</a:t>
            </a:r>
            <a:r>
              <a:rPr lang="en-US" baseline="0" dirty="0" smtClean="0"/>
              <a:t>.</a:t>
            </a:r>
          </a:p>
          <a:p>
            <a:r>
              <a:rPr lang="en-US" baseline="0" dirty="0" smtClean="0"/>
              <a:t>De  </a:t>
            </a:r>
            <a:r>
              <a:rPr lang="en-US" baseline="0" dirty="0" err="1" smtClean="0"/>
              <a:t>ce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nevoie</a:t>
            </a:r>
            <a:r>
              <a:rPr lang="en-US" baseline="0" dirty="0" smtClean="0"/>
              <a:t> de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VO? de </a:t>
            </a:r>
            <a:r>
              <a:rPr lang="en-US" baseline="0" dirty="0" err="1" smtClean="0"/>
              <a:t>exemplu</a:t>
            </a:r>
            <a:r>
              <a:rPr lang="en-US" baseline="0" dirty="0" smtClean="0"/>
              <a:t> in </a:t>
            </a:r>
            <a:r>
              <a:rPr lang="en-US" baseline="0" dirty="0" err="1" smtClean="0"/>
              <a:t>clasa</a:t>
            </a:r>
            <a:r>
              <a:rPr lang="en-US" baseline="0" dirty="0" smtClean="0"/>
              <a:t> de </a:t>
            </a:r>
            <a:r>
              <a:rPr lang="en-US" baseline="0" dirty="0" err="1" smtClean="0"/>
              <a:t>baza</a:t>
            </a:r>
            <a:r>
              <a:rPr lang="en-US" baseline="0" dirty="0" smtClean="0"/>
              <a:t> a </a:t>
            </a:r>
            <a:r>
              <a:rPr lang="en-US" baseline="0" dirty="0" err="1" smtClean="0"/>
              <a:t>Entitatii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implementata</a:t>
            </a:r>
            <a:r>
              <a:rPr lang="en-US" baseline="0" dirty="0" smtClean="0"/>
              <a:t> </a:t>
            </a:r>
          </a:p>
          <a:p>
            <a:r>
              <a:rPr lang="en-US" baseline="0" dirty="0" err="1" smtClean="0"/>
              <a:t>strategia</a:t>
            </a:r>
            <a:r>
              <a:rPr lang="en-US" baseline="0" dirty="0" smtClean="0"/>
              <a:t> de </a:t>
            </a:r>
            <a:r>
              <a:rPr lang="en-US" baseline="0" dirty="0" err="1" smtClean="0"/>
              <a:t>comparare</a:t>
            </a:r>
            <a:r>
              <a:rPr lang="en-US" baseline="0" dirty="0" smtClean="0"/>
              <a:t> a </a:t>
            </a:r>
            <a:r>
              <a:rPr lang="en-US" baseline="0" dirty="0" err="1" smtClean="0"/>
              <a:t>doua</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a:t>
            </a:r>
            <a:r>
              <a:rPr lang="en-US" baseline="0" dirty="0" err="1" smtClean="0"/>
              <a:t>implementarea</a:t>
            </a:r>
            <a:r>
              <a:rPr lang="en-US" baseline="0" dirty="0" smtClean="0"/>
              <a:t> </a:t>
            </a:r>
            <a:r>
              <a:rPr lang="en-US" baseline="0" dirty="0" err="1" smtClean="0"/>
              <a:t>generica</a:t>
            </a:r>
            <a:r>
              <a:rPr lang="en-US" baseline="0" dirty="0" smtClean="0"/>
              <a:t> a </a:t>
            </a:r>
            <a:r>
              <a:rPr lang="en-US" baseline="0" dirty="0" err="1" smtClean="0"/>
              <a:t>hashcode</a:t>
            </a:r>
            <a:r>
              <a:rPr lang="en-US" baseline="0" dirty="0" smtClean="0"/>
              <a:t>.</a:t>
            </a:r>
            <a:endParaRPr lang="en-US" dirty="0" smtClean="0"/>
          </a:p>
          <a:p>
            <a:r>
              <a:rPr lang="en-US" dirty="0" smtClean="0"/>
              <a:t>-------------------------------------------------------------------------------------------------</a:t>
            </a:r>
          </a:p>
          <a:p>
            <a:r>
              <a:rPr lang="en-US" dirty="0" smtClean="0"/>
              <a:t>Minimum Infrastructure References in the domain</a:t>
            </a:r>
            <a:r>
              <a:rPr lang="en-US" baseline="0" dirty="0" smtClean="0"/>
              <a:t> model, only that is needed to support the domain model.</a:t>
            </a:r>
          </a:p>
          <a:p>
            <a:r>
              <a:rPr lang="en-US" b="1" dirty="0" smtClean="0"/>
              <a:t>Layer </a:t>
            </a:r>
            <a:r>
              <a:rPr lang="en-US" b="1" dirty="0" err="1" smtClean="0"/>
              <a:t>Supertype</a:t>
            </a:r>
            <a:r>
              <a:rPr lang="en-US" b="1" dirty="0" smtClean="0"/>
              <a:t> </a:t>
            </a:r>
            <a:r>
              <a:rPr lang="en-US" dirty="0" smtClean="0"/>
              <a:t>is a simple idea that leads to a very short pattern. All you need is a </a:t>
            </a:r>
            <a:r>
              <a:rPr lang="en-US" dirty="0" err="1" smtClean="0"/>
              <a:t>superclass</a:t>
            </a:r>
            <a:r>
              <a:rPr lang="en-US" dirty="0" smtClean="0"/>
              <a:t> for all the objects in a layer—for example, a </a:t>
            </a:r>
            <a:r>
              <a:rPr lang="en-US" b="1" dirty="0" smtClean="0"/>
              <a:t>Domain Object </a:t>
            </a:r>
            <a:r>
              <a:rPr lang="en-US" b="1" dirty="0" err="1" smtClean="0"/>
              <a:t>superclass</a:t>
            </a:r>
            <a:r>
              <a:rPr lang="en-US" b="1" dirty="0" smtClean="0"/>
              <a:t> </a:t>
            </a:r>
            <a:r>
              <a:rPr lang="en-US" dirty="0" smtClean="0"/>
              <a:t>for all the domain objects in a </a:t>
            </a:r>
            <a:r>
              <a:rPr lang="en-US" dirty="0" smtClean="0">
                <a:hlinkClick r:id="rId3" action="ppaction://hlinkfile"/>
              </a:rPr>
              <a:t>Domain Model</a:t>
            </a:r>
            <a:r>
              <a:rPr lang="en-US" dirty="0" smtClean="0"/>
              <a:t>, to have common</a:t>
            </a:r>
            <a:r>
              <a:rPr lang="en-US" baseline="0" dirty="0" smtClean="0"/>
              <a:t> </a:t>
            </a:r>
            <a:r>
              <a:rPr lang="en-US" b="1" baseline="0" dirty="0" err="1" smtClean="0"/>
              <a:t>comparation</a:t>
            </a:r>
            <a:r>
              <a:rPr lang="en-US" b="1" baseline="0" dirty="0" smtClean="0"/>
              <a:t> logic, or hash calculation</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Inainte</a:t>
            </a:r>
            <a:r>
              <a:rPr lang="en-US" dirty="0" smtClean="0"/>
              <a:t> de a </a:t>
            </a:r>
            <a:r>
              <a:rPr lang="en-US" dirty="0" err="1" smtClean="0"/>
              <a:t>incepe</a:t>
            </a:r>
            <a:r>
              <a:rPr lang="en-US" dirty="0" smtClean="0"/>
              <a:t>, </a:t>
            </a:r>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Banking, Accounting, Public 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err="1" smtClean="0"/>
              <a:t>Pentru</a:t>
            </a:r>
            <a:r>
              <a:rPr lang="en-US" b="1" dirty="0" smtClean="0"/>
              <a:t> a </a:t>
            </a:r>
            <a:r>
              <a:rPr lang="en-US" b="1" dirty="0" err="1" smtClean="0"/>
              <a:t>implementa</a:t>
            </a:r>
            <a:r>
              <a:rPr lang="en-US" b="1" dirty="0" smtClean="0"/>
              <a:t> un</a:t>
            </a:r>
            <a:r>
              <a:rPr lang="en-US" b="1" baseline="0" dirty="0" smtClean="0"/>
              <a:t> </a:t>
            </a:r>
            <a:r>
              <a:rPr lang="en-US" b="1" baseline="0" dirty="0" err="1" smtClean="0"/>
              <a:t>persistenta</a:t>
            </a:r>
            <a:r>
              <a:rPr lang="en-US" b="1" baseline="0" dirty="0" smtClean="0"/>
              <a:t> </a:t>
            </a:r>
            <a:r>
              <a:rPr lang="en-US" b="1" baseline="0" dirty="0" err="1" smtClean="0"/>
              <a:t>prin</a:t>
            </a:r>
            <a:r>
              <a:rPr lang="en-US" b="1" baseline="0" dirty="0" smtClean="0"/>
              <a:t> repository pattern se </a:t>
            </a:r>
            <a:r>
              <a:rPr lang="en-US" b="1" baseline="0" dirty="0" err="1" smtClean="0"/>
              <a:t>aplica</a:t>
            </a:r>
            <a:r>
              <a:rPr lang="en-US" b="1" baseline="0" dirty="0" smtClean="0"/>
              <a:t> Separated Interface pattern.</a:t>
            </a:r>
          </a:p>
          <a:p>
            <a:r>
              <a:rPr lang="en-US" b="1" baseline="0" dirty="0" smtClean="0"/>
              <a:t>CLICK1</a:t>
            </a:r>
          </a:p>
          <a:p>
            <a:r>
              <a:rPr lang="en-US" b="1" baseline="0" dirty="0" smtClean="0"/>
              <a:t>Care </a:t>
            </a:r>
            <a:r>
              <a:rPr lang="en-US" b="1" baseline="0" dirty="0" err="1" smtClean="0"/>
              <a:t>desparte</a:t>
            </a:r>
            <a:r>
              <a:rPr lang="en-US" b="1" baseline="0" dirty="0" smtClean="0"/>
              <a:t> </a:t>
            </a:r>
            <a:r>
              <a:rPr lang="en-US" b="1" baseline="0" dirty="0" err="1" smtClean="0"/>
              <a:t>implementarea</a:t>
            </a:r>
            <a:r>
              <a:rPr lang="en-US" b="1" baseline="0" dirty="0" smtClean="0"/>
              <a:t> de </a:t>
            </a:r>
            <a:r>
              <a:rPr lang="en-US" b="1" baseline="0" dirty="0" err="1" smtClean="0"/>
              <a:t>interfaca</a:t>
            </a:r>
            <a:r>
              <a:rPr lang="en-US" b="1" baseline="0" dirty="0" smtClean="0"/>
              <a:t> in </a:t>
            </a:r>
            <a:r>
              <a:rPr lang="en-US" b="1" baseline="0" dirty="0" err="1" smtClean="0"/>
              <a:t>diferite</a:t>
            </a:r>
            <a:r>
              <a:rPr lang="en-US" b="1" baseline="0" dirty="0" smtClean="0"/>
              <a:t> packages </a:t>
            </a:r>
            <a:r>
              <a:rPr lang="en-US" b="1" baseline="0" dirty="0" err="1" smtClean="0"/>
              <a:t>sau</a:t>
            </a:r>
            <a:r>
              <a:rPr lang="en-US" b="1" baseline="0" dirty="0" smtClean="0"/>
              <a:t> assemblies.</a:t>
            </a:r>
          </a:p>
          <a:p>
            <a:r>
              <a:rPr lang="en-US" b="1" baseline="0" dirty="0" smtClean="0"/>
              <a:t>CLICK2</a:t>
            </a:r>
          </a:p>
          <a:p>
            <a:r>
              <a:rPr lang="en-US" b="1" baseline="0" dirty="0" err="1" smtClean="0"/>
              <a:t>Aceasta</a:t>
            </a:r>
            <a:r>
              <a:rPr lang="en-US" b="1" baseline="0" dirty="0" smtClean="0"/>
              <a:t> ne </a:t>
            </a:r>
            <a:r>
              <a:rPr lang="en-US" b="1" baseline="0" dirty="0" err="1" smtClean="0"/>
              <a:t>permite</a:t>
            </a:r>
            <a:r>
              <a:rPr lang="en-US" b="1" baseline="0" dirty="0" smtClean="0"/>
              <a:t> </a:t>
            </a:r>
            <a:r>
              <a:rPr lang="en-US" b="1" baseline="0" dirty="0" err="1" smtClean="0"/>
              <a:t>iarasi</a:t>
            </a:r>
            <a:r>
              <a:rPr lang="en-US" b="1" baseline="0" dirty="0" smtClean="0"/>
              <a:t> </a:t>
            </a:r>
            <a:r>
              <a:rPr lang="en-US" b="1" baseline="0" dirty="0" err="1" smtClean="0"/>
              <a:t>sa</a:t>
            </a:r>
            <a:r>
              <a:rPr lang="en-US" b="1" baseline="0" dirty="0" smtClean="0"/>
              <a:t> </a:t>
            </a:r>
            <a:r>
              <a:rPr lang="en-US" b="1" baseline="0" dirty="0" err="1" smtClean="0"/>
              <a:t>izolam</a:t>
            </a:r>
            <a:r>
              <a:rPr lang="en-US" b="1" baseline="0" dirty="0" smtClean="0"/>
              <a:t> domain layer de </a:t>
            </a:r>
            <a:r>
              <a:rPr lang="en-US" b="1" baseline="0" dirty="0" err="1" smtClean="0"/>
              <a:t>infrastructura</a:t>
            </a:r>
            <a:r>
              <a:rPr lang="en-US" b="1" baseline="0" dirty="0" smtClean="0"/>
              <a:t>, in </a:t>
            </a:r>
            <a:r>
              <a:rPr lang="en-US" b="1" baseline="0" dirty="0" err="1" smtClean="0"/>
              <a:t>cazul</a:t>
            </a:r>
            <a:r>
              <a:rPr lang="en-US" b="1" baseline="0" dirty="0" smtClean="0"/>
              <a:t> data </a:t>
            </a:r>
            <a:r>
              <a:rPr lang="en-US" b="1" baseline="0" dirty="0" err="1" smtClean="0"/>
              <a:t>persistenta</a:t>
            </a:r>
            <a:r>
              <a:rPr lang="en-US" b="1" baseline="0" dirty="0" smtClean="0"/>
              <a:t>.</a:t>
            </a:r>
          </a:p>
          <a:p>
            <a:pPr defTabSz="966612">
              <a:defRPr/>
            </a:pPr>
            <a:r>
              <a:rPr lang="en-US" b="1" baseline="0" dirty="0" smtClean="0"/>
              <a:t>CLICK3</a:t>
            </a:r>
          </a:p>
          <a:p>
            <a:endParaRPr lang="en-US" b="1" baseline="0" dirty="0" smtClean="0"/>
          </a:p>
          <a:p>
            <a:endParaRPr lang="en-US" b="1" baseline="0" dirty="0" smtClean="0"/>
          </a:p>
          <a:p>
            <a:r>
              <a:rPr lang="en-US" b="1" dirty="0" smtClean="0"/>
              <a:t>------------------------------------------------------------------------------------</a:t>
            </a:r>
          </a:p>
          <a:p>
            <a:r>
              <a:rPr lang="en-US" b="1" dirty="0" smtClean="0"/>
              <a:t>Separated Interface</a:t>
            </a:r>
          </a:p>
          <a:p>
            <a:r>
              <a:rPr lang="en-US" dirty="0" smtClean="0"/>
              <a:t>Defines an interface in a separate package from its implementation.</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Poate</a:t>
            </a:r>
            <a:r>
              <a:rPr lang="en-US" baseline="0" dirty="0" smtClean="0"/>
              <a:t> </a:t>
            </a:r>
            <a:r>
              <a:rPr lang="en-US" baseline="0" dirty="0" err="1" smtClean="0"/>
              <a:t>sa</a:t>
            </a:r>
            <a:r>
              <a:rPr lang="en-US" baseline="0" dirty="0" smtClean="0"/>
              <a:t> </a:t>
            </a:r>
            <a:r>
              <a:rPr lang="en-US" baseline="0" dirty="0" err="1" smtClean="0"/>
              <a:t>apara</a:t>
            </a:r>
            <a:r>
              <a:rPr lang="en-US" baseline="0" dirty="0" smtClean="0"/>
              <a:t> </a:t>
            </a:r>
            <a:r>
              <a:rPr lang="en-US" baseline="0" dirty="0" err="1" smtClean="0"/>
              <a:t>intrebarea</a:t>
            </a:r>
            <a:r>
              <a:rPr lang="en-US" baseline="0" dirty="0" smtClean="0"/>
              <a:t> cum DDD se </a:t>
            </a:r>
            <a:r>
              <a:rPr lang="en-US" baseline="0" dirty="0" err="1" smtClean="0"/>
              <a:t>impaca</a:t>
            </a:r>
            <a:r>
              <a:rPr lang="en-US" baseline="0" dirty="0" smtClean="0"/>
              <a:t> cu </a:t>
            </a:r>
            <a:r>
              <a:rPr lang="en-US" baseline="0" dirty="0" err="1" smtClean="0"/>
              <a:t>principiile</a:t>
            </a:r>
            <a:r>
              <a:rPr lang="en-US" baseline="0" dirty="0" smtClean="0"/>
              <a:t> de design </a:t>
            </a:r>
            <a:r>
              <a:rPr lang="en-US" baseline="0" dirty="0" err="1" smtClean="0"/>
              <a:t>sau</a:t>
            </a:r>
            <a:r>
              <a:rPr lang="en-US" baseline="0" dirty="0" smtClean="0"/>
              <a:t> design </a:t>
            </a:r>
            <a:r>
              <a:rPr lang="en-US" baseline="0" dirty="0" err="1" smtClean="0"/>
              <a:t>patterne</a:t>
            </a:r>
            <a:r>
              <a:rPr lang="en-US" baseline="0" dirty="0" smtClean="0"/>
              <a:t> </a:t>
            </a:r>
          </a:p>
          <a:p>
            <a:r>
              <a:rPr lang="en-US" baseline="0" dirty="0" smtClean="0"/>
              <a:t>in domain layer.</a:t>
            </a:r>
          </a:p>
          <a:p>
            <a:r>
              <a:rPr lang="en-US" b="1" baseline="0" dirty="0" smtClean="0"/>
              <a:t>CLICK1</a:t>
            </a:r>
          </a:p>
          <a:p>
            <a:r>
              <a:rPr lang="en-US" baseline="0" dirty="0" err="1" smtClean="0"/>
              <a:t>Ce</a:t>
            </a:r>
            <a:r>
              <a:rPr lang="en-US" baseline="0" dirty="0" smtClean="0"/>
              <a:t> </a:t>
            </a:r>
            <a:r>
              <a:rPr lang="en-US" baseline="0" dirty="0" err="1" smtClean="0"/>
              <a:t>tinde</a:t>
            </a:r>
            <a:r>
              <a:rPr lang="en-US" baseline="0" dirty="0" smtClean="0"/>
              <a:t> de </a:t>
            </a:r>
            <a:r>
              <a:rPr lang="en-US" baseline="0" dirty="0" err="1" smtClean="0"/>
              <a:t>principii</a:t>
            </a:r>
            <a:r>
              <a:rPr lang="en-US" baseline="0" dirty="0" smtClean="0"/>
              <a:t> de design </a:t>
            </a:r>
            <a:r>
              <a:rPr lang="en-US" baseline="0" dirty="0" err="1" smtClean="0"/>
              <a:t>ele</a:t>
            </a:r>
            <a:r>
              <a:rPr lang="en-US" baseline="0" dirty="0" smtClean="0"/>
              <a:t> </a:t>
            </a:r>
            <a:r>
              <a:rPr lang="en-US" baseline="0" dirty="0" err="1" smtClean="0"/>
              <a:t>desigur</a:t>
            </a:r>
            <a:r>
              <a:rPr lang="en-US" baseline="0" dirty="0" smtClean="0"/>
              <a:t> ca </a:t>
            </a:r>
            <a:r>
              <a:rPr lang="en-US" baseline="0" dirty="0" err="1" smtClean="0"/>
              <a:t>trebuie</a:t>
            </a:r>
            <a:r>
              <a:rPr lang="en-US" baseline="0" dirty="0" smtClean="0"/>
              <a:t> </a:t>
            </a:r>
            <a:r>
              <a:rPr lang="en-US" baseline="0" dirty="0" err="1" smtClean="0"/>
              <a:t>sa</a:t>
            </a:r>
            <a:r>
              <a:rPr lang="en-US" baseline="0" dirty="0" smtClean="0"/>
              <a:t> se </a:t>
            </a:r>
            <a:r>
              <a:rPr lang="en-US" baseline="0" dirty="0" err="1" smtClean="0"/>
              <a:t>eie</a:t>
            </a:r>
            <a:r>
              <a:rPr lang="en-US" baseline="0" dirty="0" smtClean="0"/>
              <a:t> in </a:t>
            </a:r>
            <a:r>
              <a:rPr lang="en-US" baseline="0" dirty="0" err="1" smtClean="0"/>
              <a:t>consideratie</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design </a:t>
            </a:r>
            <a:r>
              <a:rPr lang="en-US" baseline="0" dirty="0" err="1" smtClean="0"/>
              <a:t>sau</a:t>
            </a:r>
            <a:r>
              <a:rPr lang="en-US" baseline="0" dirty="0" smtClean="0"/>
              <a:t> development</a:t>
            </a:r>
          </a:p>
          <a:p>
            <a:r>
              <a:rPr lang="en-US" baseline="0" dirty="0" err="1" smtClean="0"/>
              <a:t>pentru</a:t>
            </a:r>
            <a:r>
              <a:rPr lang="en-US" baseline="0" dirty="0" smtClean="0"/>
              <a:t> a </a:t>
            </a:r>
            <a:r>
              <a:rPr lang="en-US" baseline="0" dirty="0" err="1" smtClean="0"/>
              <a:t>avea</a:t>
            </a:r>
            <a:r>
              <a:rPr lang="en-US" baseline="0" dirty="0" smtClean="0"/>
              <a:t> un cod </a:t>
            </a:r>
            <a:r>
              <a:rPr lang="en-US" baseline="0" dirty="0" err="1" smtClean="0"/>
              <a:t>mai</a:t>
            </a:r>
            <a:r>
              <a:rPr lang="en-US" baseline="0" dirty="0" smtClean="0"/>
              <a:t> </a:t>
            </a:r>
            <a:r>
              <a:rPr lang="en-US" baseline="0" dirty="0" err="1" smtClean="0"/>
              <a:t>clar</a:t>
            </a:r>
            <a:r>
              <a:rPr lang="en-US" baseline="0" dirty="0" smtClean="0"/>
              <a:t>, </a:t>
            </a:r>
            <a:r>
              <a:rPr lang="en-US" baseline="0" dirty="0" err="1" smtClean="0"/>
              <a:t>flexibil</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usor</a:t>
            </a:r>
            <a:r>
              <a:rPr lang="en-US" baseline="0" dirty="0" smtClean="0"/>
              <a:t> de </a:t>
            </a:r>
            <a:r>
              <a:rPr lang="en-US" baseline="0" dirty="0" err="1" smtClean="0"/>
              <a:t>mentinut</a:t>
            </a:r>
            <a:r>
              <a:rPr lang="en-US" baseline="0" dirty="0" smtClean="0"/>
              <a:t>.</a:t>
            </a:r>
          </a:p>
          <a:p>
            <a:endParaRPr lang="en-US" baseline="0" dirty="0" smtClean="0"/>
          </a:p>
          <a:p>
            <a:r>
              <a:rPr lang="en-US" b="1" baseline="0" dirty="0" smtClean="0"/>
              <a:t>CLICK2</a:t>
            </a:r>
          </a:p>
          <a:p>
            <a:r>
              <a:rPr lang="en-US" b="0" baseline="0" dirty="0" smtClean="0"/>
              <a:t>Cu design </a:t>
            </a:r>
            <a:r>
              <a:rPr lang="en-US" b="0" baseline="0" dirty="0" err="1" smtClean="0"/>
              <a:t>paterne</a:t>
            </a:r>
            <a:r>
              <a:rPr lang="en-US" b="0" baseline="0" dirty="0" smtClean="0"/>
              <a:t> </a:t>
            </a:r>
            <a:r>
              <a:rPr lang="en-US" b="0" baseline="0" dirty="0" err="1" smtClean="0"/>
              <a:t>situatia</a:t>
            </a:r>
            <a:r>
              <a:rPr lang="en-US" b="0" baseline="0" dirty="0" smtClean="0"/>
              <a:t> </a:t>
            </a:r>
            <a:r>
              <a:rPr lang="en-US" b="0" baseline="0" dirty="0" err="1" smtClean="0"/>
              <a:t>este</a:t>
            </a:r>
            <a:r>
              <a:rPr lang="en-US" b="0" baseline="0" dirty="0" smtClean="0"/>
              <a:t> </a:t>
            </a:r>
            <a:r>
              <a:rPr lang="en-US" b="0" baseline="0" dirty="0" err="1" smtClean="0"/>
              <a:t>asemanatoare</a:t>
            </a:r>
            <a:r>
              <a:rPr lang="en-US" b="0" baseline="0" dirty="0" smtClean="0"/>
              <a:t> ca </a:t>
            </a:r>
            <a:r>
              <a:rPr lang="en-US" b="0" baseline="0" dirty="0" err="1" smtClean="0"/>
              <a:t>si</a:t>
            </a:r>
            <a:r>
              <a:rPr lang="en-US" b="0" baseline="0" dirty="0" smtClean="0"/>
              <a:t> cu </a:t>
            </a:r>
            <a:r>
              <a:rPr lang="en-US" b="0" baseline="0" dirty="0" err="1" smtClean="0"/>
              <a:t>principii</a:t>
            </a:r>
            <a:r>
              <a:rPr lang="en-US" b="0" baseline="0" dirty="0" smtClean="0"/>
              <a:t>, </a:t>
            </a:r>
            <a:r>
              <a:rPr lang="en-US" b="0" baseline="0" dirty="0" err="1" smtClean="0"/>
              <a:t>numai</a:t>
            </a:r>
            <a:r>
              <a:rPr lang="en-US" b="0" baseline="0" dirty="0" smtClean="0"/>
              <a:t> ca, se </a:t>
            </a:r>
            <a:r>
              <a:rPr lang="en-US" b="0" baseline="0" dirty="0" err="1" smtClean="0"/>
              <a:t>considera</a:t>
            </a:r>
            <a:r>
              <a:rPr lang="en-US" b="0" baseline="0" dirty="0" smtClean="0"/>
              <a:t> </a:t>
            </a:r>
          </a:p>
          <a:p>
            <a:r>
              <a:rPr lang="en-US" b="0" baseline="0" dirty="0" smtClean="0"/>
              <a:t>ca </a:t>
            </a:r>
            <a:r>
              <a:rPr lang="en-US" b="0" baseline="0" dirty="0" err="1" smtClean="0"/>
              <a:t>patternele</a:t>
            </a:r>
            <a:r>
              <a:rPr lang="en-US" b="0" baseline="0" dirty="0" smtClean="0"/>
              <a:t> se </a:t>
            </a:r>
            <a:r>
              <a:rPr lang="en-US" b="0" baseline="0" dirty="0" err="1" smtClean="0"/>
              <a:t>relateaza</a:t>
            </a:r>
            <a:r>
              <a:rPr lang="en-US" b="0" baseline="0" dirty="0" smtClean="0"/>
              <a:t> </a:t>
            </a:r>
            <a:r>
              <a:rPr lang="en-US" b="0" baseline="0" dirty="0" err="1" smtClean="0"/>
              <a:t>mai</a:t>
            </a:r>
            <a:r>
              <a:rPr lang="en-US" b="0" baseline="0" dirty="0" smtClean="0"/>
              <a:t> </a:t>
            </a:r>
            <a:r>
              <a:rPr lang="en-US" b="0" baseline="0" dirty="0" err="1" smtClean="0"/>
              <a:t>mult</a:t>
            </a:r>
            <a:r>
              <a:rPr lang="en-US" b="0" baseline="0" dirty="0" smtClean="0"/>
              <a:t> </a:t>
            </a:r>
            <a:r>
              <a:rPr lang="en-US" b="0" baseline="0" dirty="0" err="1" smtClean="0"/>
              <a:t>partea</a:t>
            </a:r>
            <a:r>
              <a:rPr lang="en-US" b="0" baseline="0" dirty="0" smtClean="0"/>
              <a:t> </a:t>
            </a:r>
            <a:r>
              <a:rPr lang="en-US" b="0" baseline="0" dirty="0" err="1" smtClean="0"/>
              <a:t>tehnica</a:t>
            </a:r>
            <a:r>
              <a:rPr lang="en-US" b="0" baseline="0" dirty="0" smtClean="0"/>
              <a:t> de </a:t>
            </a:r>
            <a:r>
              <a:rPr lang="en-US" b="0" baseline="0" dirty="0" err="1" smtClean="0"/>
              <a:t>aceea</a:t>
            </a:r>
            <a:r>
              <a:rPr lang="en-US" b="0" baseline="0" dirty="0" smtClean="0"/>
              <a:t> </a:t>
            </a:r>
            <a:r>
              <a:rPr lang="en-US" b="0" baseline="0" dirty="0" err="1" smtClean="0"/>
              <a:t>aplicarea</a:t>
            </a:r>
            <a:r>
              <a:rPr lang="en-US" b="0" baseline="0" dirty="0" smtClean="0"/>
              <a:t> </a:t>
            </a:r>
            <a:r>
              <a:rPr lang="en-US" b="0" baseline="0" dirty="0" err="1" smtClean="0"/>
              <a:t>paternilor</a:t>
            </a:r>
            <a:r>
              <a:rPr lang="en-US" b="0" baseline="0" dirty="0" smtClean="0"/>
              <a:t> in domain layer </a:t>
            </a:r>
            <a:r>
              <a:rPr lang="en-US" b="0" baseline="0" dirty="0" err="1" smtClean="0"/>
              <a:t>trebuie</a:t>
            </a:r>
            <a:r>
              <a:rPr lang="en-US" b="0" baseline="0" dirty="0" smtClean="0"/>
              <a:t> </a:t>
            </a:r>
            <a:r>
              <a:rPr lang="en-US" b="0" baseline="0" dirty="0" err="1" smtClean="0"/>
              <a:t>sa</a:t>
            </a:r>
            <a:r>
              <a:rPr lang="en-US" b="0" baseline="0" dirty="0" smtClean="0"/>
              <a:t> </a:t>
            </a:r>
            <a:r>
              <a:rPr lang="en-US" b="0" baseline="0" dirty="0" err="1" smtClean="0"/>
              <a:t>contina</a:t>
            </a:r>
            <a:r>
              <a:rPr lang="en-US" b="0" baseline="0" dirty="0" smtClean="0"/>
              <a:t> un </a:t>
            </a:r>
            <a:r>
              <a:rPr lang="en-US" b="0" baseline="0" dirty="0" err="1" smtClean="0"/>
              <a:t>contex</a:t>
            </a:r>
            <a:r>
              <a:rPr lang="en-US" b="0" baseline="0" dirty="0" smtClean="0"/>
              <a:t> de domain </a:t>
            </a:r>
            <a:r>
              <a:rPr lang="en-US" b="0" baseline="0" dirty="0" err="1" smtClean="0"/>
              <a:t>sau</a:t>
            </a:r>
            <a:r>
              <a:rPr lang="en-US" b="0" baseline="0" dirty="0" smtClean="0"/>
              <a:t> </a:t>
            </a:r>
            <a:r>
              <a:rPr lang="en-US" b="0" baseline="0" dirty="0" err="1" smtClean="0"/>
              <a:t>uneori</a:t>
            </a:r>
            <a:r>
              <a:rPr lang="en-US" b="0" baseline="0" dirty="0" smtClean="0"/>
              <a:t> </a:t>
            </a:r>
            <a:r>
              <a:rPr lang="en-US" b="0" baseline="0" dirty="0" err="1" smtClean="0"/>
              <a:t>patterne</a:t>
            </a:r>
            <a:r>
              <a:rPr lang="en-US" b="0" baseline="0" dirty="0" smtClean="0"/>
              <a:t> </a:t>
            </a:r>
            <a:r>
              <a:rPr lang="en-US" b="0" baseline="0" dirty="0" err="1" smtClean="0"/>
              <a:t>trebuie</a:t>
            </a:r>
            <a:r>
              <a:rPr lang="en-US" b="0" baseline="0" dirty="0" smtClean="0"/>
              <a:t> </a:t>
            </a:r>
            <a:r>
              <a:rPr lang="en-US" b="0" baseline="0" dirty="0" err="1" smtClean="0"/>
              <a:t>adaptate</a:t>
            </a:r>
            <a:r>
              <a:rPr lang="en-US" b="0" baseline="0" dirty="0" smtClean="0"/>
              <a:t> </a:t>
            </a:r>
            <a:r>
              <a:rPr lang="en-US" b="0" baseline="0" dirty="0" err="1" smtClean="0"/>
              <a:t>pentru</a:t>
            </a:r>
            <a:r>
              <a:rPr lang="en-US" b="0" baseline="0" dirty="0" smtClean="0"/>
              <a:t> a le </a:t>
            </a:r>
            <a:r>
              <a:rPr lang="en-US" b="0" baseline="0" dirty="0" err="1" smtClean="0"/>
              <a:t>da</a:t>
            </a:r>
            <a:r>
              <a:rPr lang="en-US" b="0" baseline="0" dirty="0" smtClean="0"/>
              <a:t> un context de domain.</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smtClean="0"/>
              <a:t>You need to describe what an object might do, without explaining the details of how the object does it, but in such a way that a candidate might be built to fulfill the requirement.</a:t>
            </a:r>
          </a:p>
          <a:p>
            <a:r>
              <a:rPr lang="en-US" b="1" dirty="0" smtClean="0"/>
              <a:t>Compose</a:t>
            </a:r>
            <a:r>
              <a:rPr lang="en-US" b="1" baseline="0" dirty="0" smtClean="0"/>
              <a:t> a complex specification but still pass as </a:t>
            </a:r>
            <a:r>
              <a:rPr lang="en-US" b="1" baseline="0" dirty="0" err="1" smtClean="0"/>
              <a:t>ISpecification</a:t>
            </a:r>
            <a:r>
              <a:rPr lang="en-US" b="1" baseline="0" dirty="0" smtClean="0"/>
              <a:t>.</a:t>
            </a:r>
          </a:p>
          <a:p>
            <a:endParaRPr lang="en-US" b="1" dirty="0" smtClean="0"/>
          </a:p>
          <a:p>
            <a:r>
              <a:rPr lang="en-US" dirty="0" smtClean="0"/>
              <a:t>Most development teams make an enormous effort to specify what data they want to use in their applications on paper, but as soon as coding starts, these specifications become a less important part of the code. Architects and developers are more interested in the how than in the what of application design. Therefore, specifications are often converted into parameters to methods instead of true first class citizens of the application.</a:t>
            </a:r>
          </a:p>
          <a:p>
            <a:endParaRPr lang="en-US" dirty="0" smtClean="0"/>
          </a:p>
          <a:p>
            <a:endParaRPr lang="en-US" dirty="0" smtClean="0"/>
          </a:p>
          <a:p>
            <a:r>
              <a:rPr lang="en-US" dirty="0" smtClean="0"/>
              <a:t>The specification pattern wants to break this habit as it embodies an abstraction of the conditions used to match an object against. In other words, a specification is a class that says what an object should look like in order to be used, instead of how it should be used. This allows the specification to be used in a number of scenarios while being defined only once in the application. The specification can than be used as parameter to a service, to filter a set of objects or it can be used as a business rule before the object is persisted in the </a:t>
            </a:r>
            <a:r>
              <a:rPr lang="en-US" dirty="0" err="1" smtClean="0"/>
              <a:t>datastore</a:t>
            </a:r>
            <a:r>
              <a:rPr lang="en-US" dirty="0" smtClean="0"/>
              <a:t>.</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Ca </a:t>
            </a:r>
            <a:r>
              <a:rPr lang="en-US" dirty="0" err="1" smtClean="0"/>
              <a:t>exemplu</a:t>
            </a:r>
            <a:r>
              <a:rPr lang="en-US" baseline="0" dirty="0" smtClean="0"/>
              <a:t> am </a:t>
            </a:r>
            <a:r>
              <a:rPr lang="en-US" baseline="0" dirty="0" err="1" smtClean="0"/>
              <a:t>luat</a:t>
            </a:r>
            <a:r>
              <a:rPr lang="en-US" baseline="0" dirty="0" smtClean="0"/>
              <a:t> Strategy pattern care </a:t>
            </a:r>
            <a:r>
              <a:rPr lang="en-US" baseline="0" dirty="0" err="1" smtClean="0"/>
              <a:t>este</a:t>
            </a:r>
            <a:r>
              <a:rPr lang="en-US" baseline="0" dirty="0" smtClean="0"/>
              <a:t> </a:t>
            </a:r>
            <a:r>
              <a:rPr lang="en-US" baseline="0" dirty="0" err="1" smtClean="0"/>
              <a:t>foarte</a:t>
            </a:r>
            <a:r>
              <a:rPr lang="en-US" baseline="0" dirty="0" smtClean="0"/>
              <a:t> des </a:t>
            </a:r>
            <a:r>
              <a:rPr lang="en-US" baseline="0" dirty="0" err="1" smtClean="0"/>
              <a:t>folosit</a:t>
            </a:r>
            <a:r>
              <a:rPr lang="en-US" baseline="0" dirty="0" smtClean="0"/>
              <a:t>.</a:t>
            </a:r>
          </a:p>
          <a:p>
            <a:r>
              <a:rPr lang="en-US" baseline="0" dirty="0" err="1" smtClean="0"/>
              <a:t>Deci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o </a:t>
            </a:r>
            <a:r>
              <a:rPr lang="en-US" baseline="0" dirty="0" err="1" smtClean="0"/>
              <a:t>familie</a:t>
            </a:r>
            <a:r>
              <a:rPr lang="en-US" baseline="0" dirty="0" smtClean="0"/>
              <a:t> de </a:t>
            </a:r>
            <a:r>
              <a:rPr lang="en-US" baseline="0" dirty="0" err="1" smtClean="0"/>
              <a:t>algoritmi</a:t>
            </a:r>
            <a:r>
              <a:rPr lang="en-US" baseline="0" dirty="0" smtClean="0"/>
              <a:t> </a:t>
            </a:r>
            <a:r>
              <a:rPr lang="en-US" baseline="0" dirty="0" err="1" smtClean="0"/>
              <a:t>interschimbabili</a:t>
            </a:r>
            <a:endParaRPr lang="en-US" baseline="0" dirty="0" smtClean="0"/>
          </a:p>
          <a:p>
            <a:r>
              <a:rPr lang="en-US" b="1" baseline="0" dirty="0" smtClean="0"/>
              <a:t>CLICK1</a:t>
            </a:r>
          </a:p>
          <a:p>
            <a:r>
              <a:rPr lang="en-US" baseline="0" dirty="0" err="1" smtClean="0"/>
              <a:t>prin</a:t>
            </a:r>
            <a:r>
              <a:rPr lang="en-US" baseline="0" dirty="0" smtClean="0"/>
              <a:t> o </a:t>
            </a:r>
            <a:r>
              <a:rPr lang="en-US" baseline="0" dirty="0" err="1" smtClean="0"/>
              <a:t>interfata</a:t>
            </a:r>
            <a:r>
              <a:rPr lang="en-US" baseline="0" dirty="0" smtClean="0"/>
              <a:t> </a:t>
            </a:r>
          </a:p>
          <a:p>
            <a:r>
              <a:rPr lang="en-US" b="1" baseline="0" dirty="0" smtClean="0"/>
              <a:t>CLICK2</a:t>
            </a:r>
          </a:p>
          <a:p>
            <a:r>
              <a:rPr lang="en-US" baseline="0" dirty="0" err="1" smtClean="0"/>
              <a:t>atunci</a:t>
            </a:r>
            <a:r>
              <a:rPr lang="en-US" baseline="0" dirty="0" smtClean="0"/>
              <a:t> strategy pattern </a:t>
            </a:r>
            <a:r>
              <a:rPr lang="en-US" baseline="0" dirty="0" err="1" smtClean="0"/>
              <a:t>iti</a:t>
            </a:r>
            <a:r>
              <a:rPr lang="en-US" baseline="0" dirty="0" smtClean="0"/>
              <a:t> </a:t>
            </a:r>
            <a:r>
              <a:rPr lang="en-US" baseline="0" dirty="0" err="1" smtClean="0"/>
              <a:t>permite</a:t>
            </a:r>
            <a:r>
              <a:rPr lang="en-US" baseline="0" dirty="0" smtClean="0"/>
              <a:t> de a </a:t>
            </a:r>
            <a:r>
              <a:rPr lang="en-US" baseline="0" dirty="0" err="1" smtClean="0"/>
              <a:t>varia</a:t>
            </a:r>
            <a:r>
              <a:rPr lang="en-US" baseline="0" dirty="0" smtClean="0"/>
              <a:t> </a:t>
            </a:r>
            <a:r>
              <a:rPr lang="en-US" baseline="0" dirty="0" err="1" smtClean="0"/>
              <a:t>acest</a:t>
            </a:r>
            <a:r>
              <a:rPr lang="en-US" baseline="0" dirty="0" smtClean="0"/>
              <a:t> </a:t>
            </a:r>
            <a:r>
              <a:rPr lang="en-US" baseline="0" dirty="0" err="1" smtClean="0"/>
              <a:t>algoritm</a:t>
            </a:r>
            <a:r>
              <a:rPr lang="en-US" baseline="0" dirty="0" smtClean="0"/>
              <a:t> </a:t>
            </a:r>
          </a:p>
          <a:p>
            <a:r>
              <a:rPr lang="en-US" b="1" baseline="0" dirty="0" smtClean="0"/>
              <a:t>CLICK3</a:t>
            </a:r>
          </a:p>
          <a:p>
            <a:r>
              <a:rPr lang="en-US" baseline="0" dirty="0" smtClean="0"/>
              <a:t>independent de </a:t>
            </a:r>
            <a:r>
              <a:rPr lang="en-US" baseline="0" dirty="0" err="1" smtClean="0"/>
              <a:t>clasa</a:t>
            </a:r>
            <a:r>
              <a:rPr lang="en-US" baseline="0" dirty="0" smtClean="0"/>
              <a:t> care </a:t>
            </a:r>
            <a:r>
              <a:rPr lang="en-US" baseline="0" dirty="0" err="1" smtClean="0"/>
              <a:t>il</a:t>
            </a:r>
            <a:r>
              <a:rPr lang="en-US" baseline="0" dirty="0" smtClean="0"/>
              <a:t> </a:t>
            </a:r>
            <a:r>
              <a:rPr lang="en-US" baseline="0" dirty="0" err="1" smtClean="0"/>
              <a:t>foloseshte</a:t>
            </a:r>
            <a:r>
              <a:rPr lang="en-US" baseline="0" dirty="0" smtClean="0"/>
              <a:t>.</a:t>
            </a:r>
          </a:p>
          <a:p>
            <a:r>
              <a:rPr lang="en-US" b="1" baseline="0" dirty="0" smtClean="0"/>
              <a:t>CLICK4</a:t>
            </a:r>
          </a:p>
          <a:p>
            <a:r>
              <a:rPr lang="en-US" b="1" baseline="0" dirty="0" err="1" smtClean="0"/>
              <a:t>Iata</a:t>
            </a:r>
            <a:r>
              <a:rPr lang="en-US" b="1" baseline="0" dirty="0" smtClean="0"/>
              <a:t> </a:t>
            </a:r>
            <a:r>
              <a:rPr lang="en-US" b="1" baseline="0" dirty="0" err="1" smtClean="0"/>
              <a:t>cel</a:t>
            </a:r>
            <a:r>
              <a:rPr lang="en-US" b="1" baseline="0" dirty="0" smtClean="0"/>
              <a:t> </a:t>
            </a:r>
            <a:r>
              <a:rPr lang="en-US" b="1" baseline="0" dirty="0" err="1" smtClean="0"/>
              <a:t>mai</a:t>
            </a:r>
            <a:r>
              <a:rPr lang="en-US" b="1" baseline="0" dirty="0" smtClean="0"/>
              <a:t> trivial </a:t>
            </a:r>
            <a:r>
              <a:rPr lang="en-US" b="1" baseline="0" dirty="0" err="1" smtClean="0"/>
              <a:t>exemplu</a:t>
            </a:r>
            <a:r>
              <a:rPr lang="en-US" b="1" baseline="0" dirty="0" smtClean="0"/>
              <a:t> a </a:t>
            </a:r>
            <a:r>
              <a:rPr lang="en-US" b="1" baseline="0" dirty="0" err="1" smtClean="0"/>
              <a:t>unei</a:t>
            </a:r>
            <a:r>
              <a:rPr lang="en-US" b="1" baseline="0" dirty="0" smtClean="0"/>
              <a:t> </a:t>
            </a:r>
            <a:r>
              <a:rPr lang="en-US" b="1" baseline="0" dirty="0" err="1" smtClean="0"/>
              <a:t>strategii</a:t>
            </a:r>
            <a:r>
              <a:rPr lang="en-US" b="1" baseline="0" dirty="0" smtClean="0"/>
              <a:t>, </a:t>
            </a:r>
            <a:r>
              <a:rPr lang="en-US" b="1" baseline="0" dirty="0" err="1" smtClean="0"/>
              <a:t>cind</a:t>
            </a:r>
            <a:r>
              <a:rPr lang="en-US" b="1" baseline="0" dirty="0" smtClean="0"/>
              <a:t> la </a:t>
            </a:r>
            <a:r>
              <a:rPr lang="en-US" b="1" baseline="0" dirty="0" err="1" smtClean="0"/>
              <a:t>metoda</a:t>
            </a:r>
            <a:r>
              <a:rPr lang="en-US" b="1" baseline="0" dirty="0" smtClean="0"/>
              <a:t> Sort ii </a:t>
            </a:r>
            <a:r>
              <a:rPr lang="en-US" b="1" baseline="0" dirty="0" err="1" smtClean="0"/>
              <a:t>transmitem</a:t>
            </a:r>
            <a:r>
              <a:rPr lang="en-US" b="1" baseline="0" dirty="0" smtClean="0"/>
              <a:t> </a:t>
            </a:r>
          </a:p>
          <a:p>
            <a:r>
              <a:rPr lang="en-US" b="1" baseline="0" dirty="0" smtClean="0"/>
              <a:t>o </a:t>
            </a:r>
            <a:r>
              <a:rPr lang="en-US" b="1" baseline="0" dirty="0" err="1" smtClean="0"/>
              <a:t>strategii</a:t>
            </a:r>
            <a:r>
              <a:rPr lang="en-US" b="1" baseline="0" dirty="0" smtClean="0"/>
              <a:t> </a:t>
            </a:r>
            <a:r>
              <a:rPr lang="en-US" b="1" baseline="0" dirty="0" err="1" smtClean="0"/>
              <a:t>customizata</a:t>
            </a:r>
            <a:r>
              <a:rPr lang="en-US" b="1" baseline="0" dirty="0" smtClean="0"/>
              <a:t> de </a:t>
            </a:r>
            <a:r>
              <a:rPr lang="en-US" b="1" baseline="0" dirty="0" err="1" smtClean="0"/>
              <a:t>comparare</a:t>
            </a:r>
            <a:r>
              <a:rPr lang="en-US" b="1" baseline="0" dirty="0" smtClean="0"/>
              <a:t>.</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Acum</a:t>
            </a:r>
            <a:r>
              <a:rPr lang="en-US" dirty="0" smtClean="0"/>
              <a:t> </a:t>
            </a:r>
            <a:r>
              <a:rPr lang="en-US" dirty="0" err="1" smtClean="0"/>
              <a:t>ar</a:t>
            </a:r>
            <a:r>
              <a:rPr lang="en-US" dirty="0" smtClean="0"/>
              <a:t> </a:t>
            </a:r>
            <a:r>
              <a:rPr lang="en-US" dirty="0" err="1" smtClean="0"/>
              <a:t>sa</a:t>
            </a:r>
            <a:r>
              <a:rPr lang="en-US" dirty="0" smtClean="0"/>
              <a:t> </a:t>
            </a:r>
            <a:r>
              <a:rPr lang="en-US" dirty="0" err="1" smtClean="0"/>
              <a:t>explic</a:t>
            </a:r>
            <a:r>
              <a:rPr lang="en-US" dirty="0" smtClean="0"/>
              <a:t> un </a:t>
            </a:r>
            <a:r>
              <a:rPr lang="en-US" dirty="0" err="1" smtClean="0"/>
              <a:t>exemplu</a:t>
            </a:r>
            <a:r>
              <a:rPr lang="en-US" dirty="0" smtClean="0"/>
              <a:t> </a:t>
            </a:r>
            <a:r>
              <a:rPr lang="en-US" dirty="0" err="1" smtClean="0"/>
              <a:t>mai</a:t>
            </a:r>
            <a:r>
              <a:rPr lang="en-US" dirty="0" smtClean="0"/>
              <a:t> real </a:t>
            </a:r>
            <a:r>
              <a:rPr lang="en-US" dirty="0" err="1" smtClean="0"/>
              <a:t>aplicat</a:t>
            </a:r>
            <a:r>
              <a:rPr lang="en-US" dirty="0" smtClean="0"/>
              <a:t> in</a:t>
            </a:r>
            <a:r>
              <a:rPr lang="en-US" baseline="0" dirty="0" smtClean="0"/>
              <a:t> domain layer.</a:t>
            </a:r>
          </a:p>
          <a:p>
            <a:r>
              <a:rPr lang="en-US" dirty="0" err="1" smtClean="0"/>
              <a:t>Deci</a:t>
            </a:r>
            <a:r>
              <a:rPr lang="en-US" dirty="0" smtClean="0"/>
              <a:t> fie ca </a:t>
            </a:r>
            <a:r>
              <a:rPr lang="en-US" dirty="0" err="1" smtClean="0"/>
              <a:t>avem</a:t>
            </a:r>
            <a:r>
              <a:rPr lang="en-US" dirty="0" smtClean="0"/>
              <a:t> </a:t>
            </a:r>
            <a:r>
              <a:rPr lang="en-US" dirty="0" err="1" smtClean="0"/>
              <a:t>cerinte</a:t>
            </a:r>
            <a:r>
              <a:rPr lang="en-US" baseline="0" dirty="0" smtClean="0"/>
              <a:t> de a </a:t>
            </a:r>
            <a:r>
              <a:rPr lang="en-US" baseline="0" dirty="0" err="1" smtClean="0"/>
              <a:t>implementa</a:t>
            </a:r>
            <a:r>
              <a:rPr lang="en-US" baseline="0" dirty="0" smtClean="0"/>
              <a:t> </a:t>
            </a:r>
            <a:r>
              <a:rPr lang="en-US" baseline="0" dirty="0" err="1" smtClean="0"/>
              <a:t>cautarea</a:t>
            </a:r>
            <a:r>
              <a:rPr lang="en-US" baseline="0" dirty="0" smtClean="0"/>
              <a:t> </a:t>
            </a:r>
            <a:r>
              <a:rPr lang="en-US" baseline="0" dirty="0" err="1" smtClean="0"/>
              <a:t>rutei</a:t>
            </a:r>
            <a:r>
              <a:rPr lang="en-US" baseline="0" dirty="0" smtClean="0"/>
              <a:t> </a:t>
            </a:r>
            <a:r>
              <a:rPr lang="en-US" baseline="0" dirty="0" err="1" smtClean="0"/>
              <a:t>optime</a:t>
            </a:r>
            <a:r>
              <a:rPr lang="en-US" baseline="0" dirty="0" smtClean="0"/>
              <a:t> in </a:t>
            </a:r>
            <a:r>
              <a:rPr lang="en-US" baseline="0" dirty="0" err="1" smtClean="0"/>
              <a:t>termeni</a:t>
            </a:r>
            <a:r>
              <a:rPr lang="en-US" baseline="0" dirty="0" smtClean="0"/>
              <a:t> de cost </a:t>
            </a:r>
            <a:r>
              <a:rPr lang="en-US" baseline="0" dirty="0" err="1" smtClean="0"/>
              <a:t>si</a:t>
            </a:r>
            <a:r>
              <a:rPr lang="en-US" baseline="0" dirty="0" smtClean="0"/>
              <a:t> in </a:t>
            </a:r>
            <a:r>
              <a:rPr lang="en-US" baseline="0" dirty="0" err="1" smtClean="0"/>
              <a:t>termeni</a:t>
            </a:r>
            <a:r>
              <a:rPr lang="en-US" baseline="0" dirty="0" smtClean="0"/>
              <a:t> de </a:t>
            </a:r>
            <a:r>
              <a:rPr lang="en-US" baseline="0" dirty="0" err="1" smtClean="0"/>
              <a:t>timp</a:t>
            </a:r>
            <a:endParaRPr lang="en-US" baseline="0" dirty="0" smtClean="0"/>
          </a:p>
          <a:p>
            <a:r>
              <a:rPr lang="en-US" baseline="0" dirty="0" smtClean="0"/>
              <a:t>care </a:t>
            </a:r>
            <a:r>
              <a:rPr lang="en-US" baseline="0" dirty="0" err="1" smtClean="0"/>
              <a:t>satisfac</a:t>
            </a:r>
            <a:r>
              <a:rPr lang="en-US" baseline="0" dirty="0" smtClean="0"/>
              <a:t> o </a:t>
            </a:r>
            <a:r>
              <a:rPr lang="en-US" baseline="0" dirty="0" err="1" smtClean="0"/>
              <a:t>ruta</a:t>
            </a:r>
            <a:r>
              <a:rPr lang="en-US" baseline="0" dirty="0" smtClean="0"/>
              <a:t>.</a:t>
            </a:r>
          </a:p>
          <a:p>
            <a:r>
              <a:rPr lang="en-US" baseline="0" dirty="0" smtClean="0"/>
              <a:t>Ca o </a:t>
            </a:r>
            <a:r>
              <a:rPr lang="en-US" baseline="0" dirty="0" err="1" smtClean="0"/>
              <a:t>rezolvare</a:t>
            </a:r>
            <a:r>
              <a:rPr lang="en-US" baseline="0" dirty="0" smtClean="0"/>
              <a:t> in mod direct </a:t>
            </a:r>
            <a:r>
              <a:rPr lang="en-US" baseline="0" dirty="0" err="1" smtClean="0"/>
              <a:t>obtinem</a:t>
            </a:r>
            <a:r>
              <a:rPr lang="en-US" baseline="0" dirty="0" smtClean="0"/>
              <a:t> </a:t>
            </a:r>
            <a:r>
              <a:rPr lang="en-US" baseline="0" dirty="0" err="1" smtClean="0"/>
              <a:t>doua</a:t>
            </a:r>
            <a:r>
              <a:rPr lang="en-US" baseline="0" dirty="0" smtClean="0"/>
              <a:t> </a:t>
            </a:r>
            <a:r>
              <a:rPr lang="en-US" baseline="0" dirty="0" err="1" smtClean="0"/>
              <a:t>methode</a:t>
            </a:r>
            <a:r>
              <a:rPr lang="en-US" baseline="0" dirty="0" smtClean="0"/>
              <a:t> </a:t>
            </a:r>
            <a:r>
              <a:rPr lang="en-US" baseline="0" dirty="0" err="1" smtClean="0"/>
              <a:t>FindCheapest</a:t>
            </a:r>
            <a:r>
              <a:rPr lang="en-US" baseline="0" dirty="0" smtClean="0"/>
              <a:t> </a:t>
            </a:r>
            <a:r>
              <a:rPr lang="en-US" baseline="0" dirty="0" err="1" smtClean="0"/>
              <a:t>si</a:t>
            </a:r>
            <a:r>
              <a:rPr lang="en-US" baseline="0" dirty="0" smtClean="0"/>
              <a:t> find Fastest.</a:t>
            </a:r>
          </a:p>
          <a:p>
            <a:endParaRPr lang="en-US" baseline="0" dirty="0" smtClean="0"/>
          </a:p>
          <a:p>
            <a:r>
              <a:rPr lang="en-US" baseline="0" dirty="0" smtClean="0"/>
              <a:t>Dar </a:t>
            </a:r>
            <a:r>
              <a:rPr lang="en-US" baseline="0" dirty="0" err="1" smtClean="0"/>
              <a:t>pe</a:t>
            </a:r>
            <a:r>
              <a:rPr lang="en-US" baseline="0" dirty="0" smtClean="0"/>
              <a:t> </a:t>
            </a:r>
            <a:r>
              <a:rPr lang="en-US" baseline="0" dirty="0" err="1" smtClean="0"/>
              <a:t>parcurs</a:t>
            </a:r>
            <a:r>
              <a:rPr lang="en-US" baseline="0" dirty="0" smtClean="0"/>
              <a:t> pot </a:t>
            </a:r>
            <a:r>
              <a:rPr lang="en-US" baseline="0" dirty="0" err="1" smtClean="0"/>
              <a:t>aparea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criterii</a:t>
            </a:r>
            <a:r>
              <a:rPr lang="en-US" baseline="0" dirty="0" smtClean="0"/>
              <a:t> de </a:t>
            </a:r>
            <a:r>
              <a:rPr lang="en-US" baseline="0" dirty="0" err="1" smtClean="0"/>
              <a:t>cautare</a:t>
            </a:r>
            <a:r>
              <a:rPr lang="en-US" baseline="0" dirty="0" smtClean="0"/>
              <a:t> a </a:t>
            </a:r>
            <a:r>
              <a:rPr lang="en-US" baseline="0" dirty="0" err="1" smtClean="0"/>
              <a:t>rutei</a:t>
            </a:r>
            <a:r>
              <a:rPr lang="en-US" baseline="0" dirty="0" smtClean="0"/>
              <a:t>, nu </a:t>
            </a:r>
            <a:r>
              <a:rPr lang="en-US" baseline="0" dirty="0" err="1" smtClean="0"/>
              <a:t>ar</a:t>
            </a:r>
            <a:r>
              <a:rPr lang="en-US" baseline="0" dirty="0" smtClean="0"/>
              <a:t> </a:t>
            </a:r>
            <a:r>
              <a:rPr lang="en-US" baseline="0" dirty="0" err="1" smtClean="0"/>
              <a:t>fi</a:t>
            </a:r>
            <a:r>
              <a:rPr lang="en-US" baseline="0" dirty="0" smtClean="0"/>
              <a:t> </a:t>
            </a:r>
            <a:r>
              <a:rPr lang="en-US" baseline="0" dirty="0" err="1" smtClean="0"/>
              <a:t>igienic</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a:t>
            </a:r>
          </a:p>
          <a:p>
            <a:r>
              <a:rPr lang="en-US" baseline="0" dirty="0" err="1" smtClean="0"/>
              <a:t>pentru</a:t>
            </a:r>
            <a:r>
              <a:rPr lang="en-US" baseline="0" dirty="0" smtClean="0"/>
              <a:t> </a:t>
            </a:r>
            <a:r>
              <a:rPr lang="en-US" baseline="0" dirty="0" err="1" smtClean="0"/>
              <a:t>fiecare</a:t>
            </a:r>
            <a:r>
              <a:rPr lang="en-US" baseline="0" dirty="0" smtClean="0"/>
              <a:t> o </a:t>
            </a:r>
            <a:r>
              <a:rPr lang="en-US" baseline="0" dirty="0" err="1" smtClean="0"/>
              <a:t>methoda</a:t>
            </a:r>
            <a:r>
              <a:rPr lang="en-US" baseline="0" dirty="0" smtClean="0"/>
              <a:t> </a:t>
            </a:r>
            <a:r>
              <a:rPr lang="en-US" baseline="0" dirty="0" err="1" smtClean="0"/>
              <a:t>noua</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solutia</a:t>
            </a:r>
            <a:r>
              <a:rPr lang="en-US" baseline="0" dirty="0" smtClean="0"/>
              <a:t> </a:t>
            </a:r>
            <a:r>
              <a:rPr lang="en-US" baseline="0" dirty="0" err="1" smtClean="0"/>
              <a:t>este</a:t>
            </a:r>
            <a:r>
              <a:rPr lang="en-US" baseline="0" dirty="0" smtClean="0"/>
              <a:t> </a:t>
            </a:r>
            <a:r>
              <a:rPr lang="en-US" baseline="0" dirty="0" err="1" smtClean="0"/>
              <a:t>desigur</a:t>
            </a:r>
            <a:r>
              <a:rPr lang="en-US" baseline="0" dirty="0" smtClean="0"/>
              <a:t> </a:t>
            </a:r>
            <a:r>
              <a:rPr lang="en-US" baseline="0" dirty="0" err="1" smtClean="0"/>
              <a:t>aplicarea</a:t>
            </a:r>
            <a:r>
              <a:rPr lang="en-US" baseline="0" dirty="0" smtClean="0"/>
              <a:t> a strategy pattern, </a:t>
            </a:r>
            <a:r>
              <a:rPr lang="en-US" baseline="0" dirty="0" err="1" smtClean="0"/>
              <a:t>dar</a:t>
            </a:r>
            <a:r>
              <a:rPr lang="en-US" baseline="0" dirty="0" smtClean="0"/>
              <a:t> in </a:t>
            </a:r>
            <a:r>
              <a:rPr lang="en-US" baseline="0" dirty="0" err="1" smtClean="0"/>
              <a:t>ce</a:t>
            </a:r>
            <a:r>
              <a:rPr lang="en-US" baseline="0" dirty="0" smtClean="0"/>
              <a:t> mod?</a:t>
            </a:r>
          </a:p>
          <a:p>
            <a:r>
              <a:rPr lang="en-US" b="1" baseline="0" dirty="0" smtClean="0"/>
              <a:t>CLICK1</a:t>
            </a:r>
          </a:p>
          <a:p>
            <a:r>
              <a:rPr lang="en-US" dirty="0" err="1" smtClean="0"/>
              <a:t>Defenim</a:t>
            </a:r>
            <a:r>
              <a:rPr lang="en-US" dirty="0" smtClean="0"/>
              <a:t> o</a:t>
            </a:r>
            <a:r>
              <a:rPr lang="en-US" baseline="0" dirty="0" smtClean="0"/>
              <a:t> </a:t>
            </a:r>
            <a:r>
              <a:rPr lang="en-US" baseline="0" dirty="0" err="1" smtClean="0"/>
              <a:t>intefata</a:t>
            </a:r>
            <a:r>
              <a:rPr lang="en-US" baseline="0" dirty="0" smtClean="0"/>
              <a:t> </a:t>
            </a:r>
            <a:r>
              <a:rPr lang="en-US" baseline="0" dirty="0" err="1" smtClean="0"/>
              <a:t>comuna</a:t>
            </a:r>
            <a:r>
              <a:rPr lang="en-US" baseline="0" dirty="0" smtClean="0"/>
              <a:t> de </a:t>
            </a:r>
            <a:r>
              <a:rPr lang="en-US" baseline="0" dirty="0" err="1" smtClean="0"/>
              <a:t>calculare</a:t>
            </a:r>
            <a:r>
              <a:rPr lang="en-US" baseline="0" dirty="0" smtClean="0"/>
              <a:t>.</a:t>
            </a:r>
          </a:p>
          <a:p>
            <a:r>
              <a:rPr lang="en-US" b="1" baseline="0" dirty="0" smtClean="0"/>
              <a:t>CLICK2</a:t>
            </a:r>
          </a:p>
          <a:p>
            <a:r>
              <a:rPr lang="en-US" dirty="0" err="1" smtClean="0"/>
              <a:t>Implementam</a:t>
            </a:r>
            <a:r>
              <a:rPr lang="en-US" dirty="0" smtClean="0"/>
              <a:t> </a:t>
            </a:r>
            <a:r>
              <a:rPr lang="en-US" dirty="0" err="1" smtClean="0"/>
              <a:t>acesta</a:t>
            </a:r>
            <a:r>
              <a:rPr lang="en-US" dirty="0" smtClean="0"/>
              <a:t> </a:t>
            </a:r>
            <a:r>
              <a:rPr lang="en-US" dirty="0" err="1" smtClean="0"/>
              <a:t>interfata</a:t>
            </a:r>
            <a:r>
              <a:rPr lang="en-US" dirty="0" smtClean="0"/>
              <a:t> in </a:t>
            </a:r>
            <a:r>
              <a:rPr lang="en-US" dirty="0" err="1" smtClean="0"/>
              <a:t>doua</a:t>
            </a:r>
            <a:r>
              <a:rPr lang="en-US" dirty="0" smtClean="0"/>
              <a:t> </a:t>
            </a:r>
            <a:r>
              <a:rPr lang="en-US" dirty="0" err="1" smtClean="0"/>
              <a:t>moduri</a:t>
            </a:r>
            <a:r>
              <a:rPr lang="en-US" dirty="0" smtClean="0"/>
              <a:t>, o data </a:t>
            </a:r>
            <a:r>
              <a:rPr lang="en-US" dirty="0" err="1" smtClean="0"/>
              <a:t>dupa</a:t>
            </a:r>
            <a:r>
              <a:rPr lang="en-US" dirty="0" smtClean="0"/>
              <a:t> </a:t>
            </a:r>
            <a:r>
              <a:rPr lang="en-US" dirty="0" err="1" smtClean="0"/>
              <a:t>timp</a:t>
            </a:r>
            <a:r>
              <a:rPr lang="en-US" baseline="0" dirty="0" smtClean="0"/>
              <a:t> </a:t>
            </a:r>
            <a:r>
              <a:rPr lang="en-US" baseline="0" dirty="0" err="1" smtClean="0"/>
              <a:t>alta</a:t>
            </a:r>
            <a:r>
              <a:rPr lang="en-US" baseline="0" dirty="0" smtClean="0"/>
              <a:t> </a:t>
            </a:r>
            <a:r>
              <a:rPr lang="en-US" baseline="0" dirty="0" err="1" smtClean="0"/>
              <a:t>dupa</a:t>
            </a:r>
            <a:r>
              <a:rPr lang="en-US" baseline="0" dirty="0" smtClean="0"/>
              <a:t> cost.</a:t>
            </a:r>
          </a:p>
          <a:p>
            <a:endParaRPr lang="en-US" baseline="0" dirty="0" smtClean="0"/>
          </a:p>
          <a:p>
            <a:r>
              <a:rPr lang="en-US" dirty="0" smtClean="0"/>
              <a:t>CLICK3</a:t>
            </a:r>
          </a:p>
          <a:p>
            <a:r>
              <a:rPr lang="en-US" dirty="0" smtClean="0"/>
              <a:t>Si in final </a:t>
            </a:r>
            <a:r>
              <a:rPr lang="en-US" dirty="0" err="1" smtClean="0"/>
              <a:t>obtinem</a:t>
            </a:r>
            <a:r>
              <a:rPr lang="en-US" dirty="0" smtClean="0"/>
              <a:t> o </a:t>
            </a:r>
            <a:r>
              <a:rPr lang="en-US" dirty="0" err="1" smtClean="0"/>
              <a:t>metoda</a:t>
            </a:r>
            <a:r>
              <a:rPr lang="en-US" baseline="0" dirty="0" smtClean="0"/>
              <a:t> cu care </a:t>
            </a:r>
            <a:r>
              <a:rPr lang="en-US" baseline="0" dirty="0" err="1" smtClean="0"/>
              <a:t>primeste</a:t>
            </a:r>
            <a:r>
              <a:rPr lang="en-US" baseline="0" dirty="0" smtClean="0"/>
              <a:t> </a:t>
            </a:r>
            <a:r>
              <a:rPr lang="en-US" baseline="0" dirty="0" err="1" smtClean="0"/>
              <a:t>strategia</a:t>
            </a:r>
            <a:r>
              <a:rPr lang="en-US" baseline="0" dirty="0" smtClean="0"/>
              <a:t> de </a:t>
            </a:r>
            <a:r>
              <a:rPr lang="en-US" baseline="0" dirty="0" err="1" smtClean="0"/>
              <a:t>cautare</a:t>
            </a:r>
            <a:r>
              <a:rPr lang="en-US" baseline="0" dirty="0" smtClean="0"/>
              <a:t> ca </a:t>
            </a:r>
            <a:r>
              <a:rPr lang="en-US" baseline="0" dirty="0" err="1" smtClean="0"/>
              <a:t>inca</a:t>
            </a:r>
            <a:r>
              <a:rPr lang="en-US" baseline="0" dirty="0" smtClean="0"/>
              <a:t> un </a:t>
            </a:r>
            <a:r>
              <a:rPr lang="en-US" baseline="0" dirty="0" err="1" smtClean="0"/>
              <a:t>parametru</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Daca</a:t>
            </a:r>
            <a:r>
              <a:rPr lang="en-US" dirty="0" smtClean="0"/>
              <a:t> </a:t>
            </a:r>
            <a:r>
              <a:rPr lang="en-US" dirty="0" err="1" smtClean="0"/>
              <a:t>revenim</a:t>
            </a:r>
            <a:r>
              <a:rPr lang="en-US" dirty="0" smtClean="0"/>
              <a:t> la </a:t>
            </a:r>
            <a:r>
              <a:rPr lang="en-US" dirty="0" err="1" smtClean="0"/>
              <a:t>requirement</a:t>
            </a:r>
            <a:r>
              <a:rPr lang="en-US" baseline="0" dirty="0" err="1" smtClean="0"/>
              <a:t>ul</a:t>
            </a:r>
            <a:r>
              <a:rPr lang="en-US" baseline="0" dirty="0" smtClean="0"/>
              <a:t> care ne </a:t>
            </a:r>
            <a:r>
              <a:rPr lang="en-US" baseline="0" dirty="0" err="1" smtClean="0"/>
              <a:t>cere</a:t>
            </a:r>
            <a:r>
              <a:rPr lang="en-US" baseline="0" dirty="0" smtClean="0"/>
              <a:t> </a:t>
            </a:r>
            <a:r>
              <a:rPr lang="en-US" baseline="0" dirty="0" err="1" smtClean="0"/>
              <a:t>posibilitatea</a:t>
            </a:r>
            <a:r>
              <a:rPr lang="en-US" baseline="0" dirty="0" smtClean="0"/>
              <a:t> de a  </a:t>
            </a:r>
            <a:r>
              <a:rPr lang="en-US" baseline="0" dirty="0" err="1" smtClean="0"/>
              <a:t>inregistrez</a:t>
            </a:r>
            <a:r>
              <a:rPr lang="en-US" baseline="0" dirty="0" smtClean="0"/>
              <a:t> </a:t>
            </a:r>
            <a:r>
              <a:rPr lang="en-US" baseline="0" dirty="0" err="1" smtClean="0"/>
              <a:t>incarcatura</a:t>
            </a:r>
            <a:r>
              <a:rPr lang="en-US" baseline="0" dirty="0" smtClean="0"/>
              <a:t>.</a:t>
            </a:r>
          </a:p>
          <a:p>
            <a:endParaRPr lang="en-US" baseline="0" dirty="0" smtClean="0"/>
          </a:p>
          <a:p>
            <a:r>
              <a:rPr lang="en-US" baseline="0" dirty="0" err="1" smtClean="0"/>
              <a:t>Atunci</a:t>
            </a:r>
            <a:r>
              <a:rPr lang="en-US" baseline="0" dirty="0" smtClean="0"/>
              <a:t> application layer </a:t>
            </a:r>
            <a:r>
              <a:rPr lang="en-US" baseline="0" dirty="0" err="1" smtClean="0"/>
              <a:t>poate</a:t>
            </a:r>
            <a:r>
              <a:rPr lang="en-US" baseline="0" dirty="0" smtClean="0"/>
              <a:t> </a:t>
            </a:r>
            <a:r>
              <a:rPr lang="en-US" baseline="0" dirty="0" err="1" smtClean="0"/>
              <a:t>expune</a:t>
            </a:r>
            <a:r>
              <a:rPr lang="en-US" baseline="0" dirty="0" smtClean="0"/>
              <a:t> un </a:t>
            </a:r>
            <a:r>
              <a:rPr lang="en-US" baseline="0" dirty="0" err="1" smtClean="0"/>
              <a:t>serviciu</a:t>
            </a:r>
            <a:r>
              <a:rPr lang="en-US" baseline="0" dirty="0" smtClean="0"/>
              <a:t> care </a:t>
            </a:r>
            <a:r>
              <a:rPr lang="en-US" baseline="0" dirty="0" err="1" smtClean="0"/>
              <a:t>va</a:t>
            </a:r>
            <a:r>
              <a:rPr lang="en-US" baseline="0" dirty="0" smtClean="0"/>
              <a:t> </a:t>
            </a:r>
            <a:r>
              <a:rPr lang="en-US" baseline="0" dirty="0" err="1" smtClean="0"/>
              <a:t>fi</a:t>
            </a:r>
            <a:r>
              <a:rPr lang="en-US" baseline="0" dirty="0" smtClean="0"/>
              <a:t> </a:t>
            </a:r>
            <a:r>
              <a:rPr lang="en-US" baseline="0" dirty="0" err="1" smtClean="0"/>
              <a:t>responsabil</a:t>
            </a:r>
            <a:r>
              <a:rPr lang="en-US" baseline="0" dirty="0" smtClean="0"/>
              <a:t> de a:</a:t>
            </a:r>
          </a:p>
          <a:p>
            <a:r>
              <a:rPr lang="en-US" b="1" baseline="0" dirty="0" smtClean="0"/>
              <a:t>CLICK1</a:t>
            </a:r>
          </a:p>
          <a:p>
            <a:r>
              <a:rPr lang="en-US" b="0" baseline="0" dirty="0" err="1" smtClean="0"/>
              <a:t>Initia</a:t>
            </a:r>
            <a:r>
              <a:rPr lang="en-US" b="0" baseline="0" dirty="0" smtClean="0"/>
              <a:t> o </a:t>
            </a:r>
            <a:r>
              <a:rPr lang="en-US" b="0" baseline="0" dirty="0" err="1" smtClean="0"/>
              <a:t>transactie</a:t>
            </a:r>
            <a:endParaRPr lang="en-US" b="0" baseline="0" dirty="0" smtClean="0"/>
          </a:p>
          <a:p>
            <a:r>
              <a:rPr lang="en-US" b="1" baseline="0" dirty="0" smtClean="0"/>
              <a:t>CLICK2</a:t>
            </a:r>
          </a:p>
          <a:p>
            <a:r>
              <a:rPr lang="en-US" b="0" baseline="0" dirty="0" err="1" smtClean="0"/>
              <a:t>Manipula</a:t>
            </a:r>
            <a:r>
              <a:rPr lang="en-US" b="0" baseline="0" dirty="0" smtClean="0"/>
              <a:t> </a:t>
            </a:r>
            <a:r>
              <a:rPr lang="en-US" b="0" baseline="0" dirty="0" err="1" smtClean="0"/>
              <a:t>modelul</a:t>
            </a:r>
            <a:r>
              <a:rPr lang="en-US" b="0" baseline="0" dirty="0" smtClean="0"/>
              <a:t>, in </a:t>
            </a:r>
            <a:r>
              <a:rPr lang="en-US" b="0" baseline="0" dirty="0" err="1" smtClean="0"/>
              <a:t>cazul</a:t>
            </a:r>
            <a:r>
              <a:rPr lang="en-US" b="0" baseline="0" dirty="0" smtClean="0"/>
              <a:t> </a:t>
            </a:r>
            <a:r>
              <a:rPr lang="en-US" b="0" baseline="0" dirty="0" err="1" smtClean="0"/>
              <a:t>dat</a:t>
            </a:r>
            <a:r>
              <a:rPr lang="en-US" b="0" baseline="0" dirty="0" smtClean="0"/>
              <a:t> de a </a:t>
            </a:r>
            <a:r>
              <a:rPr lang="en-US" b="0" baseline="0" dirty="0" err="1" smtClean="0"/>
              <a:t>crea</a:t>
            </a:r>
            <a:r>
              <a:rPr lang="en-US" b="0" baseline="0" dirty="0" smtClean="0"/>
              <a:t> un cargo </a:t>
            </a:r>
            <a:r>
              <a:rPr lang="en-US" b="0" baseline="0" dirty="0" err="1" smtClean="0"/>
              <a:t>si</a:t>
            </a:r>
            <a:r>
              <a:rPr lang="en-US" b="0" baseline="0" dirty="0" smtClean="0"/>
              <a:t> de al </a:t>
            </a:r>
            <a:r>
              <a:rPr lang="en-US" b="0" baseline="0" dirty="0" err="1" smtClean="0"/>
              <a:t>persista</a:t>
            </a:r>
            <a:r>
              <a:rPr lang="en-US" b="0" baseline="0" dirty="0" smtClean="0"/>
              <a:t>.</a:t>
            </a:r>
          </a:p>
          <a:p>
            <a:r>
              <a:rPr lang="en-US" b="1" dirty="0" smtClean="0"/>
              <a:t>CLICK3</a:t>
            </a:r>
          </a:p>
          <a:p>
            <a:r>
              <a:rPr lang="en-US" b="0" dirty="0" smtClean="0"/>
              <a:t>A </a:t>
            </a:r>
            <a:r>
              <a:rPr lang="en-US" b="0" dirty="0" err="1" smtClean="0"/>
              <a:t>loga</a:t>
            </a:r>
            <a:r>
              <a:rPr lang="en-US" b="0" dirty="0" smtClean="0"/>
              <a:t> </a:t>
            </a:r>
            <a:r>
              <a:rPr lang="en-US" b="0" dirty="0" err="1" smtClean="0"/>
              <a:t>informatie</a:t>
            </a:r>
            <a:r>
              <a:rPr lang="en-US" b="0" baseline="0" dirty="0" smtClean="0"/>
              <a:t> </a:t>
            </a:r>
            <a:r>
              <a:rPr lang="en-US" b="0" baseline="0" dirty="0" err="1" smtClean="0"/>
              <a:t>utilizind</a:t>
            </a:r>
            <a:r>
              <a:rPr lang="en-US" b="0" baseline="0" dirty="0" smtClean="0"/>
              <a:t> </a:t>
            </a:r>
            <a:r>
              <a:rPr lang="en-US" b="0" baseline="0" dirty="0" err="1" smtClean="0"/>
              <a:t>infrastructura</a:t>
            </a:r>
            <a:r>
              <a:rPr lang="en-US" b="0" baseline="0" dirty="0" smtClean="0"/>
              <a:t> de </a:t>
            </a:r>
            <a:r>
              <a:rPr lang="en-US" b="0" baseline="0" dirty="0" err="1" smtClean="0"/>
              <a:t>logare</a:t>
            </a:r>
            <a:r>
              <a:rPr lang="en-US" b="0" baseline="0" dirty="0" smtClean="0"/>
              <a:t>.</a:t>
            </a:r>
          </a:p>
          <a:p>
            <a:endParaRPr lang="en-US" b="0" baseline="0" dirty="0" smtClean="0"/>
          </a:p>
          <a:p>
            <a:r>
              <a:rPr lang="en-US" b="0" baseline="0" dirty="0" smtClean="0"/>
              <a:t>Ca o </a:t>
            </a:r>
            <a:r>
              <a:rPr lang="en-US" b="0" baseline="0" dirty="0" err="1" smtClean="0"/>
              <a:t>sumarizare</a:t>
            </a:r>
            <a:r>
              <a:rPr lang="en-US" b="0" baseline="0" dirty="0" smtClean="0"/>
              <a:t> </a:t>
            </a:r>
            <a:r>
              <a:rPr lang="en-US" b="0" baseline="0" dirty="0" err="1" smtClean="0"/>
              <a:t>acest</a:t>
            </a:r>
            <a:r>
              <a:rPr lang="en-US" b="0" baseline="0" dirty="0" smtClean="0"/>
              <a:t> layer </a:t>
            </a:r>
            <a:r>
              <a:rPr lang="en-US" b="0" baseline="0" dirty="0" err="1" smtClean="0"/>
              <a:t>poate</a:t>
            </a:r>
            <a:r>
              <a:rPr lang="en-US" b="0" baseline="0" dirty="0" smtClean="0"/>
              <a:t> </a:t>
            </a:r>
            <a:r>
              <a:rPr lang="en-US" b="0" baseline="0" dirty="0" err="1" smtClean="0"/>
              <a:t>implementa</a:t>
            </a:r>
            <a:r>
              <a:rPr lang="en-US" b="0" baseline="0" dirty="0" smtClean="0"/>
              <a:t> </a:t>
            </a:r>
            <a:r>
              <a:rPr lang="en-US" b="0" baseline="0" dirty="0" err="1" smtClean="0"/>
              <a:t>careva</a:t>
            </a:r>
            <a:r>
              <a:rPr lang="en-US" b="0" baseline="0" dirty="0" smtClean="0"/>
              <a:t> Use Case-</a:t>
            </a:r>
            <a:r>
              <a:rPr lang="en-US" b="0" baseline="0" dirty="0" err="1" smtClean="0"/>
              <a:t>uri</a:t>
            </a:r>
            <a:r>
              <a:rPr lang="en-US" b="0" baseline="0" dirty="0" smtClean="0"/>
              <a:t> </a:t>
            </a:r>
            <a:r>
              <a:rPr lang="en-US" b="0" baseline="0" dirty="0" err="1" smtClean="0"/>
              <a:t>prin</a:t>
            </a:r>
            <a:r>
              <a:rPr lang="en-US" b="0" baseline="0" dirty="0" smtClean="0"/>
              <a:t> </a:t>
            </a:r>
            <a:r>
              <a:rPr lang="en-US" b="0" baseline="0" dirty="0" err="1" smtClean="0"/>
              <a:t>delegare</a:t>
            </a:r>
            <a:r>
              <a:rPr lang="en-US" b="0" baseline="0" dirty="0" smtClean="0"/>
              <a:t> la </a:t>
            </a:r>
            <a:r>
              <a:rPr lang="en-US" b="0" baseline="0" dirty="0" err="1" smtClean="0"/>
              <a:t>diferite</a:t>
            </a:r>
            <a:r>
              <a:rPr lang="en-US" b="0" baseline="0" dirty="0" smtClean="0"/>
              <a:t> layer:</a:t>
            </a:r>
          </a:p>
          <a:p>
            <a:r>
              <a:rPr lang="en-US" b="0" baseline="0" dirty="0" err="1" smtClean="0"/>
              <a:t>Ifrastructura</a:t>
            </a:r>
            <a:r>
              <a:rPr lang="en-US" b="0" baseline="0" dirty="0" smtClean="0"/>
              <a:t> </a:t>
            </a:r>
            <a:r>
              <a:rPr lang="en-US" b="0" baseline="0" dirty="0" err="1" smtClean="0"/>
              <a:t>sau</a:t>
            </a:r>
            <a:r>
              <a:rPr lang="en-US" b="0" baseline="0" dirty="0" smtClean="0"/>
              <a:t> Domain Layer, de </a:t>
            </a:r>
            <a:r>
              <a:rPr lang="en-US" b="0" baseline="0" dirty="0" err="1" smtClean="0"/>
              <a:t>aceea</a:t>
            </a:r>
            <a:r>
              <a:rPr lang="en-US" b="0" baseline="0" dirty="0" smtClean="0"/>
              <a:t> </a:t>
            </a:r>
            <a:r>
              <a:rPr lang="en-US" b="0" baseline="0" dirty="0" err="1" smtClean="0"/>
              <a:t>acest</a:t>
            </a:r>
            <a:r>
              <a:rPr lang="en-US" b="0" baseline="0" dirty="0" smtClean="0"/>
              <a:t> layer in </a:t>
            </a:r>
            <a:r>
              <a:rPr lang="en-US" b="0" baseline="0" dirty="0" err="1" smtClean="0"/>
              <a:t>marea</a:t>
            </a:r>
            <a:r>
              <a:rPr lang="en-US" b="0" baseline="0" dirty="0" smtClean="0"/>
              <a:t> parte </a:t>
            </a:r>
            <a:r>
              <a:rPr lang="en-US" b="0" baseline="0" dirty="0" err="1" smtClean="0"/>
              <a:t>consta</a:t>
            </a:r>
            <a:r>
              <a:rPr lang="en-US" b="0" baseline="0" dirty="0" smtClean="0"/>
              <a:t> din Application Service-</a:t>
            </a:r>
            <a:r>
              <a:rPr lang="en-US" b="0" baseline="0" dirty="0" err="1" smtClean="0"/>
              <a:t>uri</a:t>
            </a:r>
            <a:r>
              <a:rPr lang="en-US" b="0" baseline="0" dirty="0" smtClean="0"/>
              <a:t> </a:t>
            </a:r>
            <a:r>
              <a:rPr lang="en-US" b="0" baseline="0" dirty="0" err="1" smtClean="0"/>
              <a:t>si</a:t>
            </a:r>
            <a:r>
              <a:rPr lang="en-US" b="0" baseline="0" dirty="0" smtClean="0"/>
              <a:t> Façade.</a:t>
            </a:r>
          </a:p>
          <a:p>
            <a:r>
              <a:rPr lang="en-US" b="1" baseline="0" dirty="0" smtClean="0"/>
              <a:t>CLICK4</a:t>
            </a:r>
          </a:p>
          <a:p>
            <a:endParaRPr lang="en-US" b="0" baseline="0" dirty="0" smtClean="0"/>
          </a:p>
          <a:p>
            <a:endParaRPr lang="en-US" b="0"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Presentation Layer cum </a:t>
            </a:r>
            <a:r>
              <a:rPr lang="en-US" dirty="0" err="1" smtClean="0"/>
              <a:t>si</a:t>
            </a:r>
            <a:r>
              <a:rPr lang="en-US" dirty="0" smtClean="0"/>
              <a:t> am </a:t>
            </a:r>
            <a:r>
              <a:rPr lang="en-US" dirty="0" err="1" smtClean="0"/>
              <a:t>mai</a:t>
            </a:r>
            <a:r>
              <a:rPr lang="en-US" dirty="0" smtClean="0"/>
              <a:t> </a:t>
            </a:r>
            <a:r>
              <a:rPr lang="en-US" dirty="0" err="1" smtClean="0"/>
              <a:t>spus</a:t>
            </a:r>
            <a:r>
              <a:rPr lang="en-US"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In </a:t>
            </a:r>
            <a:r>
              <a:rPr lang="en-US" baseline="0" dirty="0" err="1" smtClean="0"/>
              <a:t>cazul</a:t>
            </a:r>
            <a:r>
              <a:rPr lang="en-US" baseline="0" dirty="0" smtClean="0"/>
              <a:t> </a:t>
            </a:r>
            <a:r>
              <a:rPr lang="en-US" baseline="0" dirty="0" err="1" smtClean="0"/>
              <a:t>cind</a:t>
            </a:r>
            <a:r>
              <a:rPr lang="en-US" baseline="0" dirty="0" smtClean="0"/>
              <a:t> is web </a:t>
            </a:r>
            <a:r>
              <a:rPr lang="en-US" baseline="0" dirty="0" err="1" smtClean="0"/>
              <a:t>servicii</a:t>
            </a:r>
            <a:r>
              <a:rPr lang="en-US" baseline="0" dirty="0" smtClean="0"/>
              <a:t> de </a:t>
            </a:r>
            <a:r>
              <a:rPr lang="en-US" baseline="0" dirty="0" err="1" smtClean="0"/>
              <a:t>exemplu</a:t>
            </a:r>
            <a:r>
              <a:rPr lang="en-US" baseline="0" dirty="0" smtClean="0"/>
              <a:t>, </a:t>
            </a:r>
            <a:r>
              <a:rPr lang="en-US" baseline="0" dirty="0" err="1" smtClean="0"/>
              <a:t>este</a:t>
            </a:r>
            <a:r>
              <a:rPr lang="en-US" baseline="0" dirty="0" smtClean="0"/>
              <a:t> important ca </a:t>
            </a:r>
            <a:r>
              <a:rPr lang="en-US" baseline="0" dirty="0" err="1" smtClean="0"/>
              <a:t>sa</a:t>
            </a:r>
            <a:r>
              <a:rPr lang="en-US" baseline="0" dirty="0" smtClean="0"/>
              <a:t> nu </a:t>
            </a:r>
            <a:r>
              <a:rPr lang="en-US" baseline="0" dirty="0" err="1" smtClean="0"/>
              <a:t>expunem</a:t>
            </a:r>
            <a:r>
              <a:rPr lang="en-US" baseline="0" dirty="0" smtClean="0"/>
              <a:t> </a:t>
            </a:r>
            <a:r>
              <a:rPr lang="en-US" baseline="0" dirty="0" err="1" smtClean="0"/>
              <a:t>modelul</a:t>
            </a:r>
            <a:r>
              <a:rPr lang="en-US" baseline="0" dirty="0" smtClean="0"/>
              <a:t> direct.</a:t>
            </a:r>
          </a:p>
          <a:p>
            <a:r>
              <a:rPr lang="en-US" baseline="0" dirty="0" err="1" smtClean="0"/>
              <a:t>Doarece</a:t>
            </a:r>
            <a:r>
              <a:rPr lang="en-US" baseline="0" dirty="0" smtClean="0"/>
              <a:t> domain </a:t>
            </a:r>
            <a:r>
              <a:rPr lang="en-US" baseline="0" dirty="0" err="1" smtClean="0"/>
              <a:t>modelul</a:t>
            </a:r>
            <a:r>
              <a:rPr lang="en-US" baseline="0" dirty="0" smtClean="0"/>
              <a:t> nu </a:t>
            </a:r>
            <a:r>
              <a:rPr lang="en-US" baseline="0" dirty="0" err="1" smtClean="0"/>
              <a:t>este</a:t>
            </a:r>
            <a:r>
              <a:rPr lang="en-US" baseline="0" dirty="0" smtClean="0"/>
              <a:t> </a:t>
            </a:r>
            <a:r>
              <a:rPr lang="en-US" baseline="0" dirty="0" err="1" smtClean="0"/>
              <a:t>optim</a:t>
            </a:r>
            <a:r>
              <a:rPr lang="en-US" baseline="0" dirty="0" smtClean="0"/>
              <a:t> </a:t>
            </a:r>
            <a:r>
              <a:rPr lang="en-US" baseline="0" dirty="0" err="1" smtClean="0"/>
              <a:t>pentru</a:t>
            </a:r>
            <a:r>
              <a:rPr lang="en-US" baseline="0" dirty="0" smtClean="0"/>
              <a:t> a </a:t>
            </a:r>
            <a:r>
              <a:rPr lang="en-US" baseline="0" dirty="0" err="1" smtClean="0"/>
              <a:t>transmite</a:t>
            </a:r>
            <a:r>
              <a:rPr lang="en-US" baseline="0" dirty="0" smtClean="0"/>
              <a:t> date, </a:t>
            </a:r>
            <a:r>
              <a:rPr lang="en-US" baseline="0" dirty="0" err="1" smtClean="0"/>
              <a:t>pentru</a:t>
            </a:r>
            <a:r>
              <a:rPr lang="en-US" baseline="0" dirty="0" smtClean="0"/>
              <a:t> </a:t>
            </a:r>
            <a:r>
              <a:rPr lang="en-US" baseline="0" dirty="0" err="1" smtClean="0"/>
              <a:t>aceasta</a:t>
            </a:r>
            <a:r>
              <a:rPr lang="en-US" baseline="0" dirty="0" smtClean="0"/>
              <a:t> se </a:t>
            </a:r>
            <a:r>
              <a:rPr lang="en-US" baseline="0" dirty="0" err="1" smtClean="0"/>
              <a:t>folosesc</a:t>
            </a:r>
            <a:endParaRPr lang="en-US" baseline="0" dirty="0" smtClean="0"/>
          </a:p>
          <a:p>
            <a:pPr defTabSz="966612">
              <a:defRPr/>
            </a:pPr>
            <a:r>
              <a:rPr lang="en-US" baseline="0" dirty="0" smtClean="0"/>
              <a:t>Data Transport Objects</a:t>
            </a:r>
          </a:p>
          <a:p>
            <a:r>
              <a:rPr lang="en-US" b="1" baseline="0" dirty="0" smtClean="0"/>
              <a:t>CLICK1</a:t>
            </a:r>
            <a:endParaRPr lang="en-US" baseline="0" dirty="0" smtClean="0"/>
          </a:p>
          <a:p>
            <a:r>
              <a:rPr lang="en-US" baseline="0" dirty="0" smtClean="0"/>
              <a:t> care </a:t>
            </a:r>
            <a:r>
              <a:rPr lang="en-US" baseline="0" dirty="0" err="1" smtClean="0"/>
              <a:t>sunt</a:t>
            </a:r>
            <a:r>
              <a:rPr lang="en-US" baseline="0" dirty="0" smtClean="0"/>
              <a:t> </a:t>
            </a:r>
            <a:r>
              <a:rPr lang="en-US" baseline="0" dirty="0" err="1" smtClean="0"/>
              <a:t>expuse</a:t>
            </a:r>
            <a:r>
              <a:rPr lang="en-US" baseline="0" dirty="0" smtClean="0"/>
              <a:t> </a:t>
            </a:r>
            <a:r>
              <a:rPr lang="en-US" baseline="0" dirty="0" err="1" smtClean="0"/>
              <a:t>prin</a:t>
            </a:r>
            <a:r>
              <a:rPr lang="en-US" baseline="0" dirty="0" smtClean="0"/>
              <a:t> Remote Façade.</a:t>
            </a:r>
          </a:p>
          <a:p>
            <a:pPr defTabSz="966612">
              <a:defRPr/>
            </a:pPr>
            <a:r>
              <a:rPr lang="en-US" b="1" baseline="0" dirty="0" smtClean="0"/>
              <a:t>CLICK2</a:t>
            </a:r>
            <a:endParaRPr lang="en-US" baseline="0" dirty="0" smtClean="0"/>
          </a:p>
          <a:p>
            <a:r>
              <a:rPr lang="en-US" baseline="0" dirty="0" smtClean="0"/>
              <a:t>Si  </a:t>
            </a:r>
            <a:r>
              <a:rPr lang="en-US" baseline="0" dirty="0" err="1" smtClean="0"/>
              <a:t>pentru</a:t>
            </a:r>
            <a:r>
              <a:rPr lang="en-US" baseline="0" dirty="0" smtClean="0"/>
              <a:t> a </a:t>
            </a:r>
            <a:r>
              <a:rPr lang="en-US" baseline="0" dirty="0" err="1" smtClean="0"/>
              <a:t>transla</a:t>
            </a:r>
            <a:r>
              <a:rPr lang="en-US" baseline="0" dirty="0" smtClean="0"/>
              <a:t> din un Domain Model in DTO model. Se </a:t>
            </a:r>
            <a:r>
              <a:rPr lang="en-US" baseline="0" dirty="0" err="1" smtClean="0"/>
              <a:t>foloseste</a:t>
            </a:r>
            <a:r>
              <a:rPr lang="en-US" baseline="0" dirty="0" smtClean="0"/>
              <a:t> o </a:t>
            </a:r>
            <a:r>
              <a:rPr lang="en-US" baseline="0" dirty="0" err="1" smtClean="0"/>
              <a:t>clasa</a:t>
            </a:r>
            <a:r>
              <a:rPr lang="en-US" baseline="0" dirty="0" smtClean="0"/>
              <a:t> assembler.</a:t>
            </a:r>
          </a:p>
          <a:p>
            <a:pPr defTabSz="966612">
              <a:defRPr/>
            </a:pPr>
            <a:r>
              <a:rPr lang="en-US" b="1" baseline="0" dirty="0" smtClean="0"/>
              <a:t>CLICK3</a:t>
            </a:r>
            <a:endParaRPr lang="en-US" baseline="0" dirty="0" smtClean="0"/>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lucruri</a:t>
            </a:r>
            <a:r>
              <a:rPr lang="en-US" baseline="0" dirty="0" smtClean="0"/>
              <a:t> se </a:t>
            </a:r>
            <a:r>
              <a:rPr lang="en-US" baseline="0" dirty="0" err="1" smtClean="0"/>
              <a:t>fac</a:t>
            </a:r>
            <a:r>
              <a:rPr lang="en-US" baseline="0" dirty="0" smtClean="0"/>
              <a:t> </a:t>
            </a:r>
            <a:r>
              <a:rPr lang="en-US" baseline="0" dirty="0" err="1" smtClean="0"/>
              <a:t>pentru</a:t>
            </a:r>
            <a:r>
              <a:rPr lang="en-US" baseline="0" dirty="0" smtClean="0"/>
              <a:t> a </a:t>
            </a:r>
            <a:r>
              <a:rPr lang="en-US" baseline="0" dirty="0" err="1" smtClean="0"/>
              <a:t>optimiza</a:t>
            </a:r>
            <a:r>
              <a:rPr lang="en-US" baseline="0" dirty="0" smtClean="0"/>
              <a:t> </a:t>
            </a:r>
            <a:r>
              <a:rPr lang="en-US" baseline="0" dirty="0" err="1" smtClean="0"/>
              <a:t>transportarea</a:t>
            </a:r>
            <a:r>
              <a:rPr lang="en-US" baseline="0" dirty="0" smtClean="0"/>
              <a:t> </a:t>
            </a:r>
            <a:r>
              <a:rPr lang="en-US" baseline="0" dirty="0" err="1" smtClean="0"/>
              <a:t>datelor</a:t>
            </a:r>
            <a:r>
              <a:rPr lang="en-US" baseline="0" dirty="0" smtClean="0"/>
              <a:t> </a:t>
            </a:r>
            <a:r>
              <a:rPr lang="en-US" baseline="0" dirty="0" err="1" smtClean="0"/>
              <a:t>si</a:t>
            </a:r>
            <a:r>
              <a:rPr lang="en-US" baseline="0" dirty="0" smtClean="0"/>
              <a:t> a </a:t>
            </a:r>
            <a:r>
              <a:rPr lang="en-US" baseline="0" dirty="0" err="1" smtClean="0"/>
              <a:t>izola</a:t>
            </a:r>
            <a:r>
              <a:rPr lang="en-US" baseline="0" dirty="0" smtClean="0"/>
              <a:t> Domain </a:t>
            </a:r>
            <a:r>
              <a:rPr lang="en-US" baseline="0" dirty="0" err="1" smtClean="0"/>
              <a:t>Modelu</a:t>
            </a:r>
            <a:r>
              <a:rPr lang="en-US" baseline="0" dirty="0" smtClean="0"/>
              <a:t> de </a:t>
            </a:r>
          </a:p>
          <a:p>
            <a:r>
              <a:rPr lang="en-US" baseline="0" dirty="0" err="1" smtClean="0"/>
              <a:t>Influenta</a:t>
            </a:r>
            <a:r>
              <a:rPr lang="en-US" baseline="0" dirty="0" smtClean="0"/>
              <a:t> </a:t>
            </a:r>
            <a:r>
              <a:rPr lang="en-US" baseline="0" dirty="0" err="1" smtClean="0"/>
              <a:t>lumii</a:t>
            </a:r>
            <a:r>
              <a:rPr lang="en-US" baseline="0" dirty="0" smtClean="0"/>
              <a:t> </a:t>
            </a:r>
            <a:r>
              <a:rPr lang="en-US" baseline="0" dirty="0" err="1" smtClean="0"/>
              <a:t>exterioare</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Ce</a:t>
            </a:r>
            <a:r>
              <a:rPr lang="en-US" dirty="0" smtClean="0"/>
              <a:t> se </a:t>
            </a:r>
            <a:r>
              <a:rPr lang="en-US" dirty="0" err="1" smtClean="0"/>
              <a:t>intimpla</a:t>
            </a:r>
            <a:r>
              <a:rPr lang="en-US" dirty="0" smtClean="0"/>
              <a:t> </a:t>
            </a:r>
            <a:r>
              <a:rPr lang="en-US" dirty="0" err="1" smtClean="0"/>
              <a:t>mai</a:t>
            </a:r>
            <a:r>
              <a:rPr lang="en-US" dirty="0" smtClean="0"/>
              <a:t> </a:t>
            </a:r>
            <a:r>
              <a:rPr lang="en-US" dirty="0" err="1" smtClean="0"/>
              <a:t>departe</a:t>
            </a:r>
            <a:r>
              <a:rPr lang="en-US" dirty="0" smtClean="0"/>
              <a:t>,</a:t>
            </a:r>
            <a:r>
              <a:rPr lang="en-US" baseline="0" dirty="0" smtClean="0"/>
              <a:t> </a:t>
            </a:r>
            <a:r>
              <a:rPr lang="en-US" baseline="0" dirty="0" err="1" smtClean="0"/>
              <a:t>dupa</a:t>
            </a:r>
            <a:r>
              <a:rPr lang="en-US" baseline="0" dirty="0" smtClean="0"/>
              <a:t> </a:t>
            </a:r>
            <a:r>
              <a:rPr lang="en-US" baseline="0" dirty="0" err="1" smtClean="0"/>
              <a:t>ce</a:t>
            </a:r>
            <a:r>
              <a:rPr lang="en-US" baseline="0" dirty="0" smtClean="0"/>
              <a:t> se </a:t>
            </a:r>
            <a:r>
              <a:rPr lang="en-US" baseline="0" dirty="0" err="1" smtClean="0"/>
              <a:t>expun</a:t>
            </a:r>
            <a:r>
              <a:rPr lang="en-US" baseline="0" dirty="0" smtClean="0"/>
              <a:t> web </a:t>
            </a:r>
            <a:r>
              <a:rPr lang="en-US" baseline="0" dirty="0" err="1" smtClean="0"/>
              <a:t>serviciile</a:t>
            </a:r>
            <a:r>
              <a:rPr lang="en-US" baseline="0" dirty="0" smtClean="0"/>
              <a:t>.</a:t>
            </a:r>
          </a:p>
          <a:p>
            <a:r>
              <a:rPr lang="en-US" baseline="0" dirty="0" smtClean="0"/>
              <a:t>In </a:t>
            </a:r>
            <a:r>
              <a:rPr lang="en-US" baseline="0" dirty="0" err="1" smtClean="0"/>
              <a:t>cazul</a:t>
            </a:r>
            <a:r>
              <a:rPr lang="en-US" baseline="0" dirty="0" smtClean="0"/>
              <a:t> </a:t>
            </a:r>
            <a:r>
              <a:rPr lang="en-US" baseline="0" dirty="0" err="1" smtClean="0"/>
              <a:t>litera</a:t>
            </a:r>
            <a:r>
              <a:rPr lang="en-US" baseline="0" dirty="0" smtClean="0"/>
              <a:t> M, </a:t>
            </a:r>
            <a:r>
              <a:rPr lang="en-US" baseline="0" dirty="0" err="1" smtClean="0"/>
              <a:t>adica</a:t>
            </a:r>
            <a:r>
              <a:rPr lang="en-US" baseline="0" dirty="0" smtClean="0"/>
              <a:t> Model din MVC </a:t>
            </a:r>
            <a:r>
              <a:rPr lang="en-US" baseline="0" dirty="0" err="1" smtClean="0"/>
              <a:t>reprezinta</a:t>
            </a:r>
            <a:r>
              <a:rPr lang="en-US" baseline="0" dirty="0" smtClean="0"/>
              <a:t> DTO-</a:t>
            </a:r>
            <a:r>
              <a:rPr lang="en-US" baseline="0" dirty="0" err="1" smtClean="0"/>
              <a:t>uri</a:t>
            </a:r>
            <a:r>
              <a:rPr lang="en-US" baseline="0" dirty="0" smtClean="0"/>
              <a:t>.</a:t>
            </a:r>
          </a:p>
          <a:p>
            <a:endParaRPr lang="en-US" baseline="0" dirty="0" smtClean="0"/>
          </a:p>
          <a:p>
            <a:r>
              <a:rPr lang="en-US" b="1" dirty="0" smtClean="0"/>
              <a:t>CLICK1</a:t>
            </a:r>
            <a:endParaRPr lang="en-US" dirty="0" smtClean="0"/>
          </a:p>
          <a:p>
            <a:r>
              <a:rPr lang="en-US" dirty="0" err="1" smtClean="0"/>
              <a:t>Controleru</a:t>
            </a:r>
            <a:r>
              <a:rPr lang="en-US" dirty="0" smtClean="0"/>
              <a:t> face un request, de </a:t>
            </a:r>
            <a:r>
              <a:rPr lang="en-US" baseline="0" dirty="0" smtClean="0"/>
              <a:t>un Itinerary.</a:t>
            </a:r>
          </a:p>
          <a:p>
            <a:pPr defTabSz="966612">
              <a:defRPr/>
            </a:pPr>
            <a:r>
              <a:rPr lang="en-US" b="1" dirty="0" smtClean="0"/>
              <a:t>CLICK2</a:t>
            </a:r>
            <a:endParaRPr lang="en-US" baseline="0" dirty="0" smtClean="0"/>
          </a:p>
          <a:p>
            <a:r>
              <a:rPr lang="en-US" baseline="0" dirty="0" smtClean="0"/>
              <a:t> care se </a:t>
            </a:r>
            <a:r>
              <a:rPr lang="en-US" baseline="0" dirty="0" err="1" smtClean="0"/>
              <a:t>transforma</a:t>
            </a:r>
            <a:r>
              <a:rPr lang="en-US" baseline="0" dirty="0" smtClean="0"/>
              <a:t> in o </a:t>
            </a:r>
            <a:r>
              <a:rPr lang="en-US" baseline="0" dirty="0" err="1" smtClean="0"/>
              <a:t>lista</a:t>
            </a:r>
            <a:r>
              <a:rPr lang="en-US" baseline="0" dirty="0" smtClean="0"/>
              <a:t> de </a:t>
            </a:r>
            <a:r>
              <a:rPr lang="en-US" baseline="0" dirty="0" err="1" smtClean="0"/>
              <a:t>LegDTO</a:t>
            </a:r>
            <a:r>
              <a:rPr lang="en-US" baseline="0" dirty="0" smtClean="0"/>
              <a:t>.</a:t>
            </a:r>
          </a:p>
          <a:p>
            <a:pPr defTabSz="966612">
              <a:defRPr/>
            </a:pPr>
            <a:r>
              <a:rPr lang="en-US" b="1" dirty="0" smtClean="0"/>
              <a:t>CLICK3</a:t>
            </a:r>
            <a:endParaRPr lang="en-US" baseline="0" dirty="0" smtClean="0"/>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controleru</a:t>
            </a:r>
            <a:r>
              <a:rPr lang="en-US" baseline="0" dirty="0" smtClean="0"/>
              <a:t> </a:t>
            </a:r>
            <a:r>
              <a:rPr lang="en-US" baseline="0" dirty="0" err="1" smtClean="0"/>
              <a:t>transmite</a:t>
            </a:r>
            <a:r>
              <a:rPr lang="en-US" baseline="0" dirty="0" smtClean="0"/>
              <a:t> </a:t>
            </a:r>
            <a:r>
              <a:rPr lang="en-US" baseline="0" dirty="0" err="1" smtClean="0"/>
              <a:t>aceste</a:t>
            </a:r>
            <a:r>
              <a:rPr lang="en-US" baseline="0" dirty="0" smtClean="0"/>
              <a:t> DTO-</a:t>
            </a:r>
            <a:r>
              <a:rPr lang="en-US" baseline="0" dirty="0" err="1" smtClean="0"/>
              <a:t>uri</a:t>
            </a:r>
            <a:r>
              <a:rPr lang="en-US" baseline="0" dirty="0" smtClean="0"/>
              <a:t> la View</a:t>
            </a:r>
          </a:p>
          <a:p>
            <a:r>
              <a:rPr lang="en-US" baseline="0" dirty="0" err="1" smtClean="0"/>
              <a:t>pentru</a:t>
            </a:r>
            <a:r>
              <a:rPr lang="en-US" baseline="0" dirty="0" smtClean="0"/>
              <a:t>  Display.</a:t>
            </a:r>
          </a:p>
          <a:p>
            <a:pPr defTabSz="966612">
              <a:defRPr/>
            </a:pPr>
            <a:r>
              <a:rPr lang="en-US" b="1" dirty="0" smtClean="0"/>
              <a:t>CLICK4</a:t>
            </a:r>
          </a:p>
          <a:p>
            <a:pPr defTabSz="966612">
              <a:defRPr/>
            </a:pPr>
            <a:r>
              <a:rPr lang="en-US" b="1" dirty="0" smtClean="0"/>
              <a:t>CLICK5</a:t>
            </a:r>
            <a:endParaRPr lang="en-US" baseline="0" dirty="0" smtClean="0"/>
          </a:p>
          <a:p>
            <a:pPr defTabSz="966612">
              <a:defRPr/>
            </a:pPr>
            <a:endParaRPr lang="en-US" baseline="0" dirty="0" smtClean="0"/>
          </a:p>
          <a:p>
            <a:endParaRPr lang="en-US" baseline="0" dirty="0" smtClean="0"/>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cazul</a:t>
            </a:r>
            <a:r>
              <a:rPr lang="en-US" dirty="0" smtClean="0"/>
              <a:t> </a:t>
            </a:r>
            <a:r>
              <a:rPr lang="en-US" dirty="0" err="1" smtClean="0"/>
              <a:t>cind</a:t>
            </a:r>
            <a:r>
              <a:rPr lang="en-US" dirty="0" smtClean="0"/>
              <a:t> </a:t>
            </a:r>
            <a:r>
              <a:rPr lang="en-US" dirty="0" err="1" smtClean="0"/>
              <a:t>comunicare</a:t>
            </a:r>
            <a:r>
              <a:rPr lang="en-US" dirty="0" smtClean="0"/>
              <a:t> cu Domain Layer nu se face in</a:t>
            </a:r>
            <a:r>
              <a:rPr lang="en-US" baseline="0" dirty="0" smtClean="0"/>
              <a:t> </a:t>
            </a:r>
            <a:r>
              <a:rPr lang="en-US" baseline="0" dirty="0" err="1" smtClean="0"/>
              <a:t>acelasi</a:t>
            </a:r>
            <a:r>
              <a:rPr lang="en-US" baseline="0" dirty="0" smtClean="0"/>
              <a:t> process.</a:t>
            </a:r>
          </a:p>
          <a:p>
            <a:r>
              <a:rPr lang="en-US" baseline="0" dirty="0" err="1" smtClean="0"/>
              <a:t>Atunci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a:t>
            </a:r>
            <a:r>
              <a:rPr lang="en-US" baseline="0" dirty="0" err="1" smtClean="0"/>
              <a:t>nevoie</a:t>
            </a:r>
            <a:r>
              <a:rPr lang="en-US" baseline="0" dirty="0" smtClean="0"/>
              <a:t> </a:t>
            </a:r>
            <a:r>
              <a:rPr lang="en-US" baseline="0" dirty="0" err="1" smtClean="0"/>
              <a:t>sa</a:t>
            </a:r>
            <a:r>
              <a:rPr lang="en-US" baseline="0" dirty="0" smtClean="0"/>
              <a:t> </a:t>
            </a:r>
            <a:r>
              <a:rPr lang="en-US" baseline="0" dirty="0" err="1" smtClean="0"/>
              <a:t>facem</a:t>
            </a:r>
            <a:r>
              <a:rPr lang="en-US" baseline="0" dirty="0" smtClean="0"/>
              <a:t> display la Cargo de </a:t>
            </a:r>
            <a:r>
              <a:rPr lang="en-US" baseline="0" dirty="0" err="1" smtClean="0"/>
              <a:t>exemplu</a:t>
            </a:r>
            <a:r>
              <a:rPr lang="en-US" baseline="0" dirty="0" smtClean="0"/>
              <a:t> din Domain Layer.</a:t>
            </a:r>
          </a:p>
          <a:p>
            <a:endParaRPr lang="en-US" baseline="0" dirty="0" smtClean="0"/>
          </a:p>
          <a:p>
            <a:r>
              <a:rPr lang="en-US" b="1" baseline="0" dirty="0" smtClean="0"/>
              <a:t>CLICK1</a:t>
            </a:r>
          </a:p>
          <a:p>
            <a:r>
              <a:rPr lang="en-US" b="0" dirty="0" err="1" smtClean="0"/>
              <a:t>Atunci</a:t>
            </a:r>
            <a:r>
              <a:rPr lang="en-US" b="0" dirty="0" smtClean="0"/>
              <a:t> </a:t>
            </a:r>
            <a:r>
              <a:rPr lang="en-US" b="0" dirty="0" err="1" smtClean="0"/>
              <a:t>este</a:t>
            </a:r>
            <a:r>
              <a:rPr lang="en-US" b="0" dirty="0" smtClean="0"/>
              <a:t> important </a:t>
            </a:r>
            <a:r>
              <a:rPr lang="en-US" b="0" dirty="0" err="1" smtClean="0"/>
              <a:t>sa</a:t>
            </a:r>
            <a:r>
              <a:rPr lang="en-US" b="0" dirty="0" smtClean="0"/>
              <a:t> nu </a:t>
            </a:r>
            <a:r>
              <a:rPr lang="en-US" b="0" dirty="0" err="1" smtClean="0"/>
              <a:t>expunem</a:t>
            </a:r>
            <a:r>
              <a:rPr lang="en-US" b="0" dirty="0" smtClean="0"/>
              <a:t> </a:t>
            </a:r>
            <a:r>
              <a:rPr lang="en-US" b="0" baseline="0" dirty="0" smtClean="0"/>
              <a:t> Cargo din domain layer direct la View.</a:t>
            </a:r>
          </a:p>
          <a:p>
            <a:endParaRPr lang="en-US" b="1" baseline="0" dirty="0" smtClean="0"/>
          </a:p>
          <a:p>
            <a:r>
              <a:rPr lang="en-US" b="0" baseline="0" dirty="0" smtClean="0"/>
              <a:t>Dar </a:t>
            </a:r>
            <a:r>
              <a:rPr lang="en-US" b="0" baseline="0" dirty="0" err="1" smtClean="0"/>
              <a:t>prin</a:t>
            </a:r>
            <a:r>
              <a:rPr lang="en-US" b="0" baseline="0" dirty="0" smtClean="0"/>
              <a:t> </a:t>
            </a:r>
            <a:r>
              <a:rPr lang="en-US" b="0" baseline="0" dirty="0" err="1" smtClean="0"/>
              <a:t>niste</a:t>
            </a:r>
            <a:r>
              <a:rPr lang="en-US" b="0" baseline="0" dirty="0" smtClean="0"/>
              <a:t> </a:t>
            </a:r>
            <a:r>
              <a:rPr lang="en-US" b="0" baseline="0" dirty="0" err="1" smtClean="0"/>
              <a:t>adaptere</a:t>
            </a:r>
            <a:r>
              <a:rPr lang="en-US" b="0" baseline="0" dirty="0" smtClean="0"/>
              <a:t>, </a:t>
            </a:r>
          </a:p>
          <a:p>
            <a:r>
              <a:rPr lang="en-US" b="1" baseline="0" dirty="0" smtClean="0"/>
              <a:t>CLICK2</a:t>
            </a:r>
          </a:p>
          <a:p>
            <a:r>
              <a:rPr lang="en-US" b="0" baseline="0" dirty="0" smtClean="0"/>
              <a:t>care </a:t>
            </a:r>
            <a:r>
              <a:rPr lang="en-US" b="0" baseline="0" dirty="0" err="1" smtClean="0"/>
              <a:t>vor</a:t>
            </a:r>
            <a:r>
              <a:rPr lang="en-US" b="0" baseline="0" dirty="0" smtClean="0"/>
              <a:t> </a:t>
            </a:r>
            <a:r>
              <a:rPr lang="en-US" b="0" baseline="0" dirty="0" err="1" smtClean="0"/>
              <a:t>adapta</a:t>
            </a:r>
            <a:r>
              <a:rPr lang="en-US" b="0" baseline="0" dirty="0" smtClean="0"/>
              <a:t> domain </a:t>
            </a:r>
            <a:r>
              <a:rPr lang="en-US" b="0" baseline="0" dirty="0" err="1" smtClean="0"/>
              <a:t>modelu</a:t>
            </a:r>
            <a:r>
              <a:rPr lang="en-US" b="0" baseline="0" dirty="0" smtClean="0"/>
              <a:t> la </a:t>
            </a:r>
            <a:r>
              <a:rPr lang="en-US" b="0" baseline="0" dirty="0" err="1" smtClean="0"/>
              <a:t>modelu</a:t>
            </a:r>
            <a:r>
              <a:rPr lang="en-US" b="0" baseline="0" dirty="0" smtClean="0"/>
              <a:t> care </a:t>
            </a:r>
            <a:r>
              <a:rPr lang="en-US" b="0" baseline="0" dirty="0" err="1" smtClean="0"/>
              <a:t>este</a:t>
            </a:r>
            <a:r>
              <a:rPr lang="en-US" b="0" baseline="0" dirty="0" smtClean="0"/>
              <a:t> </a:t>
            </a:r>
            <a:r>
              <a:rPr lang="en-US" b="0" baseline="0" dirty="0" err="1" smtClean="0"/>
              <a:t>mai</a:t>
            </a:r>
            <a:r>
              <a:rPr lang="en-US" b="0" baseline="0" dirty="0" smtClean="0"/>
              <a:t> </a:t>
            </a:r>
            <a:r>
              <a:rPr lang="en-US" b="0" baseline="0" dirty="0" err="1" smtClean="0"/>
              <a:t>comod</a:t>
            </a:r>
            <a:r>
              <a:rPr lang="en-US" b="0" baseline="0" dirty="0" smtClean="0"/>
              <a:t> </a:t>
            </a:r>
          </a:p>
          <a:p>
            <a:r>
              <a:rPr lang="en-US" b="0" baseline="0" dirty="0" err="1" smtClean="0"/>
              <a:t>pentru</a:t>
            </a:r>
            <a:r>
              <a:rPr lang="en-US" b="0" baseline="0" dirty="0" smtClean="0"/>
              <a:t> </a:t>
            </a:r>
            <a:r>
              <a:rPr lang="en-US" b="0" baseline="0" dirty="0" err="1" smtClean="0"/>
              <a:t>prezentare</a:t>
            </a:r>
            <a:r>
              <a:rPr lang="en-US" b="0" baseline="0" dirty="0" smtClean="0"/>
              <a:t>.</a:t>
            </a:r>
          </a:p>
          <a:p>
            <a:pPr defTabSz="966612">
              <a:defRPr/>
            </a:pPr>
            <a:r>
              <a:rPr lang="en-US" b="1" baseline="0" dirty="0" smtClean="0"/>
              <a:t>CLICK3</a:t>
            </a:r>
          </a:p>
          <a:p>
            <a:r>
              <a:rPr lang="en-US" b="0" dirty="0" smtClean="0"/>
              <a:t>Cum </a:t>
            </a:r>
            <a:r>
              <a:rPr lang="en-US" b="0" dirty="0" err="1" smtClean="0"/>
              <a:t>asta</a:t>
            </a:r>
            <a:r>
              <a:rPr lang="en-US" b="0" dirty="0" smtClean="0"/>
              <a:t> se face?</a:t>
            </a:r>
          </a:p>
          <a:p>
            <a:r>
              <a:rPr lang="en-US" b="1" dirty="0" smtClean="0"/>
              <a:t>CLICK4</a:t>
            </a:r>
          </a:p>
          <a:p>
            <a:r>
              <a:rPr lang="en-US" b="0" dirty="0" smtClean="0"/>
              <a:t>Se </a:t>
            </a:r>
            <a:r>
              <a:rPr lang="en-US" b="0" dirty="0" err="1" smtClean="0"/>
              <a:t>creaza</a:t>
            </a:r>
            <a:r>
              <a:rPr lang="en-US" b="0" dirty="0" smtClean="0"/>
              <a:t> un Cargo View Adapter </a:t>
            </a:r>
            <a:r>
              <a:rPr lang="en-US" b="0" dirty="0" err="1" smtClean="0"/>
              <a:t>pe</a:t>
            </a:r>
            <a:r>
              <a:rPr lang="en-US" b="0" dirty="0" smtClean="0"/>
              <a:t> </a:t>
            </a:r>
            <a:r>
              <a:rPr lang="en-US" b="0" dirty="0" err="1" smtClean="0"/>
              <a:t>baza</a:t>
            </a:r>
            <a:r>
              <a:rPr lang="en-US" b="0" dirty="0" smtClean="0"/>
              <a:t> </a:t>
            </a:r>
            <a:r>
              <a:rPr lang="en-US" b="0" dirty="0" err="1" smtClean="0"/>
              <a:t>unui</a:t>
            </a:r>
            <a:r>
              <a:rPr lang="en-US" b="0" dirty="0" smtClean="0"/>
              <a:t> Cargo.</a:t>
            </a:r>
          </a:p>
          <a:p>
            <a:r>
              <a:rPr lang="en-US" b="1" dirty="0" smtClean="0"/>
              <a:t>CLICK5</a:t>
            </a:r>
          </a:p>
          <a:p>
            <a:pPr defTabSz="966612">
              <a:defRPr/>
            </a:pPr>
            <a:r>
              <a:rPr lang="en-US" b="0" dirty="0" err="1" smtClean="0"/>
              <a:t>dupa</a:t>
            </a:r>
            <a:r>
              <a:rPr lang="en-US" b="0" dirty="0" smtClean="0"/>
              <a:t> </a:t>
            </a:r>
            <a:r>
              <a:rPr lang="en-US" b="0" dirty="0" err="1" smtClean="0"/>
              <a:t>aceasta</a:t>
            </a:r>
            <a:r>
              <a:rPr lang="en-US" b="0" dirty="0" smtClean="0"/>
              <a:t> se </a:t>
            </a:r>
            <a:r>
              <a:rPr lang="en-US" b="0" dirty="0" err="1" smtClean="0"/>
              <a:t>transmite</a:t>
            </a:r>
            <a:r>
              <a:rPr lang="en-US" b="0" dirty="0" smtClean="0"/>
              <a:t> </a:t>
            </a:r>
            <a:r>
              <a:rPr lang="en-US" b="0" dirty="0" err="1" smtClean="0"/>
              <a:t>anume</a:t>
            </a:r>
            <a:r>
              <a:rPr lang="en-US" b="0" dirty="0" smtClean="0"/>
              <a:t> </a:t>
            </a:r>
            <a:r>
              <a:rPr lang="en-US" b="0" dirty="0" err="1" smtClean="0"/>
              <a:t>acest</a:t>
            </a:r>
            <a:r>
              <a:rPr lang="en-US" b="0" dirty="0" smtClean="0"/>
              <a:t> adapter la </a:t>
            </a:r>
            <a:r>
              <a:rPr lang="en-US" b="0" dirty="0" err="1" smtClean="0"/>
              <a:t>prezentare</a:t>
            </a:r>
            <a:r>
              <a:rPr lang="en-US" b="0" dirty="0" smtClean="0"/>
              <a:t>.</a:t>
            </a:r>
          </a:p>
          <a:p>
            <a:endParaRPr lang="en-US" b="1" dirty="0" smtClean="0"/>
          </a:p>
          <a:p>
            <a:r>
              <a:rPr lang="en-US" b="0" dirty="0" smtClean="0"/>
              <a:t>in</a:t>
            </a:r>
            <a:r>
              <a:rPr lang="en-US" b="0" baseline="0" dirty="0" smtClean="0"/>
              <a:t> </a:t>
            </a:r>
            <a:r>
              <a:rPr lang="en-US" b="0" baseline="0" dirty="0" err="1" smtClean="0"/>
              <a:t>asa</a:t>
            </a:r>
            <a:r>
              <a:rPr lang="en-US" b="0" baseline="0" dirty="0" smtClean="0"/>
              <a:t> mode </a:t>
            </a:r>
            <a:r>
              <a:rPr lang="en-US" b="0" baseline="0" dirty="0" err="1" smtClean="0"/>
              <a:t>noi</a:t>
            </a:r>
            <a:r>
              <a:rPr lang="en-US" b="0" baseline="0" dirty="0" smtClean="0"/>
              <a:t> </a:t>
            </a:r>
            <a:r>
              <a:rPr lang="en-US" b="0" baseline="0" dirty="0" err="1" smtClean="0"/>
              <a:t>isolam</a:t>
            </a:r>
            <a:r>
              <a:rPr lang="en-US" b="0" baseline="0" dirty="0" smtClean="0"/>
              <a:t> domain model-</a:t>
            </a:r>
            <a:r>
              <a:rPr lang="en-US" b="0" baseline="0" dirty="0" err="1" smtClean="0"/>
              <a:t>ul</a:t>
            </a:r>
            <a:r>
              <a:rPr lang="en-US" b="0" baseline="0" dirty="0" smtClean="0"/>
              <a:t> care </a:t>
            </a:r>
            <a:r>
              <a:rPr lang="en-US" b="0" baseline="0" dirty="0" err="1" smtClean="0"/>
              <a:t>este</a:t>
            </a:r>
            <a:r>
              <a:rPr lang="en-US" b="0" baseline="0" dirty="0" smtClean="0"/>
              <a:t> </a:t>
            </a:r>
            <a:r>
              <a:rPr lang="en-US" b="0" baseline="0" dirty="0" err="1" smtClean="0"/>
              <a:t>anume</a:t>
            </a:r>
            <a:r>
              <a:rPr lang="en-US" b="0" baseline="0" dirty="0" smtClean="0"/>
              <a:t> de a </a:t>
            </a:r>
            <a:r>
              <a:rPr lang="en-US" b="0" baseline="0" dirty="0" err="1" smtClean="0"/>
              <a:t>rezolva</a:t>
            </a:r>
            <a:r>
              <a:rPr lang="en-US" b="0" baseline="0" dirty="0" smtClean="0"/>
              <a:t> </a:t>
            </a:r>
            <a:r>
              <a:rPr lang="en-US" b="0" baseline="0" dirty="0" err="1" smtClean="0"/>
              <a:t>probleme</a:t>
            </a:r>
            <a:endParaRPr lang="en-US" b="0" baseline="0" dirty="0" smtClean="0"/>
          </a:p>
          <a:p>
            <a:r>
              <a:rPr lang="en-US" b="0" baseline="0" dirty="0" smtClean="0"/>
              <a:t>Legate strict de domain,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adaptam</a:t>
            </a:r>
            <a:r>
              <a:rPr lang="en-US" b="0" baseline="0" dirty="0" smtClean="0"/>
              <a:t>, </a:t>
            </a:r>
            <a:r>
              <a:rPr lang="en-US" b="0" baseline="0" dirty="0" err="1" smtClean="0"/>
              <a:t>expunem</a:t>
            </a:r>
            <a:r>
              <a:rPr lang="en-US" b="0" baseline="0" dirty="0" smtClean="0"/>
              <a:t> in </a:t>
            </a:r>
            <a:r>
              <a:rPr lang="en-US" b="0" baseline="0" dirty="0" err="1" smtClean="0"/>
              <a:t>diferite</a:t>
            </a:r>
            <a:r>
              <a:rPr lang="en-US" b="0" baseline="0" dirty="0" smtClean="0"/>
              <a:t> </a:t>
            </a:r>
            <a:r>
              <a:rPr lang="en-US" b="0" baseline="0" dirty="0" err="1" smtClean="0"/>
              <a:t>moduri</a:t>
            </a:r>
            <a:r>
              <a:rPr lang="en-US" b="0" baseline="0" dirty="0" smtClean="0"/>
              <a:t> care is </a:t>
            </a:r>
            <a:r>
              <a:rPr lang="en-US" b="0" baseline="0" dirty="0" err="1" smtClean="0"/>
              <a:t>comode</a:t>
            </a:r>
            <a:r>
              <a:rPr lang="en-US" b="0" baseline="0" dirty="0" smtClean="0"/>
              <a:t> </a:t>
            </a:r>
            <a:r>
              <a:rPr lang="en-US" b="0" baseline="0" dirty="0" err="1" smtClean="0"/>
              <a:t>pentru</a:t>
            </a:r>
            <a:endParaRPr lang="en-US" b="0" baseline="0" dirty="0" smtClean="0"/>
          </a:p>
          <a:p>
            <a:r>
              <a:rPr lang="en-US" b="0" baseline="0" dirty="0" err="1" smtClean="0"/>
              <a:t>diferite</a:t>
            </a:r>
            <a:r>
              <a:rPr lang="en-US" b="0" baseline="0" dirty="0" smtClean="0"/>
              <a:t> </a:t>
            </a:r>
            <a:r>
              <a:rPr lang="en-US" b="0" baseline="0" dirty="0" err="1" smtClean="0"/>
              <a:t>reprezentari</a:t>
            </a:r>
            <a:r>
              <a:rPr lang="en-US" b="0" baseline="0" dirty="0" smtClean="0"/>
              <a:t>, </a:t>
            </a:r>
            <a:r>
              <a:rPr lang="en-US" b="0" baseline="0" dirty="0" err="1" smtClean="0"/>
              <a:t>manipulari</a:t>
            </a:r>
            <a:r>
              <a:rPr lang="en-US" b="0" baseline="0" dirty="0" smtClean="0"/>
              <a:t>, </a:t>
            </a:r>
            <a:r>
              <a:rPr lang="en-US" b="0" baseline="0" dirty="0" err="1" smtClean="0"/>
              <a:t>ect</a:t>
            </a:r>
            <a:r>
              <a:rPr lang="en-US" b="0" baseline="0" dirty="0" smtClean="0"/>
              <a:t>…</a:t>
            </a:r>
            <a:endParaRPr lang="en-US" b="0" dirty="0" smtClean="0"/>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care tot </a:t>
            </a:r>
            <a:r>
              <a:rPr lang="en-US" dirty="0" err="1" smtClean="0"/>
              <a:t>odata</a:t>
            </a:r>
            <a:r>
              <a:rPr lang="en-US" dirty="0" smtClean="0"/>
              <a:t> </a:t>
            </a:r>
            <a:r>
              <a:rPr lang="en-US" dirty="0" err="1" smtClean="0"/>
              <a:t>sunt</a:t>
            </a:r>
            <a:r>
              <a:rPr lang="en-US" dirty="0" smtClean="0"/>
              <a:t> 2 </a:t>
            </a:r>
            <a:r>
              <a:rPr lang="en-US" dirty="0" err="1" smtClean="0"/>
              <a:t>principii</a:t>
            </a:r>
            <a:r>
              <a:rPr lang="en-US" dirty="0" smtClean="0"/>
              <a:t> DDD,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41653" indent="-241653">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41653" indent="-241653"/>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724959" lvl="1" indent="-241653">
              <a:buAutoNum type="arabicPeriod"/>
            </a:pPr>
            <a:r>
              <a:rPr lang="en-US" baseline="0" dirty="0" err="1" smtClean="0"/>
              <a:t>Pentru</a:t>
            </a:r>
            <a:r>
              <a:rPr lang="en-US" baseline="0" dirty="0" smtClean="0"/>
              <a:t> </a:t>
            </a:r>
            <a:r>
              <a:rPr lang="en-US" baseline="0" dirty="0" err="1" smtClean="0"/>
              <a:t>modeme,rutere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724959" lvl="1" indent="-241653">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a:t>
            </a:r>
            <a:r>
              <a:rPr lang="en-US" baseline="0" dirty="0" smtClean="0"/>
              <a:t>in un business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724959" lvl="1" indent="-241653">
              <a:buAutoNum type="arabicPeriod"/>
            </a:pPr>
            <a:endParaRPr lang="en-US" baseline="0" dirty="0" smtClean="0"/>
          </a:p>
          <a:p>
            <a:pPr marL="724959" lvl="1" indent="-241653"/>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724959" lvl="1" indent="-241653"/>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724959" lvl="1" indent="-241653"/>
            <a:r>
              <a:rPr lang="en-US" baseline="0" dirty="0" err="1" smtClean="0"/>
              <a:t>si</a:t>
            </a:r>
            <a:r>
              <a:rPr lang="en-US" baseline="0" dirty="0" smtClean="0"/>
              <a:t> de-al </a:t>
            </a:r>
            <a:r>
              <a:rPr lang="en-US" baseline="0" dirty="0" err="1" smtClean="0"/>
              <a:t>exprima</a:t>
            </a:r>
            <a:r>
              <a:rPr lang="en-US" baseline="0" dirty="0" smtClean="0"/>
              <a:t> in software.</a:t>
            </a:r>
          </a:p>
          <a:p>
            <a:pPr marL="724959" lvl="1" indent="-241653"/>
            <a:endParaRPr lang="en-US" baseline="0" dirty="0" smtClean="0"/>
          </a:p>
          <a:p>
            <a:pPr marL="241653" indent="-241653"/>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41653" indent="-241653"/>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endParaRPr lang="en-US" baseline="0" dirty="0" smtClean="0"/>
          </a:p>
          <a:p>
            <a:pPr marL="241653" indent="-241653"/>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baseline="0" dirty="0" smtClean="0"/>
              <a:t> care </a:t>
            </a:r>
            <a:r>
              <a:rPr lang="en-US" baseline="0" dirty="0" err="1" smtClean="0"/>
              <a:t>sunt</a:t>
            </a:r>
            <a:r>
              <a:rPr lang="en-US" baseline="0" dirty="0" smtClean="0"/>
              <a:t> </a:t>
            </a:r>
            <a:r>
              <a:rPr lang="en-US" baseline="0" dirty="0" err="1" smtClean="0"/>
              <a:t>beneficiile</a:t>
            </a:r>
            <a:r>
              <a:rPr lang="en-US" baseline="0" dirty="0" smtClean="0"/>
              <a:t> la </a:t>
            </a:r>
            <a:r>
              <a:rPr lang="en-US" baseline="0" dirty="0" err="1" smtClean="0"/>
              <a:t>aplicarea</a:t>
            </a:r>
            <a:r>
              <a:rPr lang="en-US" baseline="0" dirty="0" smtClean="0"/>
              <a:t> DDD?</a:t>
            </a:r>
          </a:p>
          <a:p>
            <a:r>
              <a:rPr lang="en-US" baseline="0" dirty="0" err="1" smtClean="0"/>
              <a:t>Complexitatea</a:t>
            </a:r>
            <a:r>
              <a:rPr lang="en-US" baseline="0" dirty="0" smtClean="0"/>
              <a:t> </a:t>
            </a:r>
            <a:r>
              <a:rPr lang="en-US" baseline="0" dirty="0" err="1" smtClean="0"/>
              <a:t>proiectului</a:t>
            </a:r>
            <a:r>
              <a:rPr lang="en-US" baseline="0" dirty="0" smtClean="0"/>
              <a:t> se reduce </a:t>
            </a:r>
            <a:r>
              <a:rPr lang="en-US" baseline="0" dirty="0" err="1" smtClean="0"/>
              <a:t>si</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a:t>
            </a:r>
            <a:r>
              <a:rPr lang="en-US" baseline="0" dirty="0" err="1" smtClean="0"/>
              <a:t>controlabila</a:t>
            </a:r>
            <a:r>
              <a:rPr lang="en-US" baseline="0" dirty="0" smtClean="0"/>
              <a:t>, </a:t>
            </a:r>
            <a:r>
              <a:rPr lang="en-US" baseline="0" dirty="0" err="1" smtClean="0"/>
              <a:t>cel</a:t>
            </a:r>
            <a:r>
              <a:rPr lang="en-US" baseline="0" dirty="0" smtClean="0"/>
              <a:t> </a:t>
            </a:r>
            <a:r>
              <a:rPr lang="en-US" baseline="0" dirty="0" err="1" smtClean="0"/>
              <a:t>mai</a:t>
            </a:r>
            <a:r>
              <a:rPr lang="en-US" baseline="0" dirty="0" smtClean="0"/>
              <a:t> important</a:t>
            </a:r>
          </a:p>
          <a:p>
            <a:r>
              <a:rPr lang="en-US" baseline="0" dirty="0" err="1" smtClean="0"/>
              <a:t>este</a:t>
            </a:r>
            <a:r>
              <a:rPr lang="en-US" baseline="0" dirty="0" smtClean="0"/>
              <a:t> ca </a:t>
            </a:r>
            <a:r>
              <a:rPr lang="en-US" baseline="0" dirty="0" err="1" smtClean="0"/>
              <a:t>toti</a:t>
            </a:r>
            <a:r>
              <a:rPr lang="en-US" baseline="0" dirty="0" smtClean="0"/>
              <a:t> </a:t>
            </a:r>
            <a:r>
              <a:rPr lang="en-US" baseline="0" dirty="0" err="1" smtClean="0"/>
              <a:t>membrii</a:t>
            </a:r>
            <a:r>
              <a:rPr lang="en-US" baseline="0" dirty="0" smtClean="0"/>
              <a:t> </a:t>
            </a:r>
            <a:r>
              <a:rPr lang="en-US" baseline="0" dirty="0" err="1" smtClean="0"/>
              <a:t>implicati</a:t>
            </a:r>
            <a:r>
              <a:rPr lang="en-US" baseline="0" dirty="0" smtClean="0"/>
              <a:t> au o imagine </a:t>
            </a:r>
            <a:r>
              <a:rPr lang="en-US" baseline="0" dirty="0" err="1" smtClean="0"/>
              <a:t>clara</a:t>
            </a:r>
            <a:r>
              <a:rPr lang="en-US" baseline="0" dirty="0" smtClean="0"/>
              <a:t> a supra </a:t>
            </a:r>
            <a:r>
              <a:rPr lang="en-US" baseline="0" dirty="0" err="1" smtClean="0"/>
              <a:t>domainului</a:t>
            </a:r>
            <a:r>
              <a:rPr lang="en-US" baseline="0" dirty="0" smtClean="0"/>
              <a:t>, </a:t>
            </a:r>
            <a:r>
              <a:rPr lang="en-US" baseline="0" dirty="0" err="1" smtClean="0"/>
              <a:t>ceea</a:t>
            </a:r>
            <a:r>
              <a:rPr lang="en-US" baseline="0" dirty="0" smtClean="0"/>
              <a:t> </a:t>
            </a:r>
            <a:r>
              <a:rPr lang="en-US" baseline="0" dirty="0" err="1" smtClean="0"/>
              <a:t>ce</a:t>
            </a:r>
            <a:endParaRPr lang="en-US" baseline="0" dirty="0" smtClean="0"/>
          </a:p>
          <a:p>
            <a:r>
              <a:rPr lang="en-US" baseline="0" dirty="0" err="1" smtClean="0"/>
              <a:t>permite</a:t>
            </a:r>
            <a:r>
              <a:rPr lang="en-US" baseline="0" dirty="0" smtClean="0"/>
              <a:t> de a </a:t>
            </a:r>
            <a:r>
              <a:rPr lang="en-US" baseline="0" dirty="0" err="1" smtClean="0"/>
              <a:t>avea</a:t>
            </a:r>
            <a:r>
              <a:rPr lang="en-US" baseline="0" dirty="0" smtClean="0"/>
              <a:t> un feedback </a:t>
            </a:r>
            <a:r>
              <a:rPr lang="en-US" baseline="0" dirty="0" err="1" smtClean="0"/>
              <a:t>si</a:t>
            </a:r>
            <a:r>
              <a:rPr lang="en-US" baseline="0" dirty="0" smtClean="0"/>
              <a:t> o </a:t>
            </a:r>
            <a:r>
              <a:rPr lang="en-US" baseline="0" dirty="0" err="1" smtClean="0"/>
              <a:t>colaborare</a:t>
            </a:r>
            <a:r>
              <a:rPr lang="en-US" baseline="0" dirty="0" smtClean="0"/>
              <a:t> </a:t>
            </a:r>
            <a:r>
              <a:rPr lang="en-US" baseline="0" dirty="0" err="1" smtClean="0"/>
              <a:t>mai</a:t>
            </a:r>
            <a:r>
              <a:rPr lang="en-US" baseline="0" dirty="0" smtClean="0"/>
              <a:t> </a:t>
            </a:r>
            <a:r>
              <a:rPr lang="en-US" baseline="0" dirty="0" err="1" smtClean="0"/>
              <a:t>productiva</a:t>
            </a:r>
            <a:r>
              <a:rPr lang="en-US" baseline="0" dirty="0" smtClean="0"/>
              <a:t> </a:t>
            </a:r>
            <a:r>
              <a:rPr lang="en-US" baseline="0" dirty="0" err="1" smtClean="0"/>
              <a:t>fara</a:t>
            </a:r>
            <a:r>
              <a:rPr lang="en-US" baseline="0" dirty="0" smtClean="0"/>
              <a:t> </a:t>
            </a:r>
            <a:r>
              <a:rPr lang="en-US" baseline="0" dirty="0" err="1" smtClean="0"/>
              <a:t>translari</a:t>
            </a:r>
            <a:r>
              <a:rPr lang="en-US" baseline="0" dirty="0" smtClean="0"/>
              <a:t> de </a:t>
            </a:r>
            <a:r>
              <a:rPr lang="en-US" baseline="0" dirty="0" err="1" smtClean="0"/>
              <a:t>termeni</a:t>
            </a:r>
            <a:r>
              <a:rPr lang="en-US" baseline="0" dirty="0" smtClean="0"/>
              <a:t>.</a:t>
            </a:r>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lucrururi</a:t>
            </a:r>
            <a:r>
              <a:rPr lang="en-US" baseline="0" dirty="0" smtClean="0"/>
              <a:t> </a:t>
            </a:r>
            <a:r>
              <a:rPr lang="en-US" baseline="0" dirty="0" err="1" smtClean="0"/>
              <a:t>duc</a:t>
            </a:r>
            <a:r>
              <a:rPr lang="en-US" baseline="0" dirty="0" smtClean="0"/>
              <a:t> la o </a:t>
            </a:r>
            <a:r>
              <a:rPr lang="en-US" baseline="0" dirty="0" err="1" smtClean="0"/>
              <a:t>mentenanta</a:t>
            </a:r>
            <a:r>
              <a:rPr lang="en-US" baseline="0" dirty="0" smtClean="0"/>
              <a:t> </a:t>
            </a:r>
            <a:r>
              <a:rPr lang="en-US" baseline="0" dirty="0" err="1" smtClean="0"/>
              <a:t>si</a:t>
            </a:r>
            <a:r>
              <a:rPr lang="en-US" baseline="0" dirty="0" smtClean="0"/>
              <a:t> </a:t>
            </a:r>
            <a:r>
              <a:rPr lang="en-US" baseline="0" dirty="0" err="1" smtClean="0"/>
              <a:t>dezvoltare</a:t>
            </a:r>
            <a:r>
              <a:rPr lang="en-US" baseline="0" dirty="0" smtClean="0"/>
              <a:t> a </a:t>
            </a:r>
            <a:r>
              <a:rPr lang="en-US" baseline="0" dirty="0" err="1" smtClean="0"/>
              <a:t>softului</a:t>
            </a:r>
            <a:r>
              <a:rPr lang="en-US" baseline="0" dirty="0" smtClean="0"/>
              <a:t> cit </a:t>
            </a:r>
            <a:r>
              <a:rPr lang="en-US" baseline="0" dirty="0" err="1" smtClean="0"/>
              <a:t>mai</a:t>
            </a:r>
            <a:r>
              <a:rPr lang="en-US" baseline="0" dirty="0" smtClean="0"/>
              <a:t> </a:t>
            </a:r>
            <a:r>
              <a:rPr lang="en-US" baseline="0" dirty="0" err="1" smtClean="0"/>
              <a:t>fructuoasa</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Exista</a:t>
            </a:r>
            <a:r>
              <a:rPr lang="en-US" dirty="0" smtClean="0"/>
              <a:t> un set de </a:t>
            </a:r>
            <a:r>
              <a:rPr lang="en-US" dirty="0" err="1" smtClean="0"/>
              <a:t>antipaterne</a:t>
            </a:r>
            <a:r>
              <a:rPr lang="en-US" dirty="0" smtClean="0"/>
              <a:t> care </a:t>
            </a:r>
            <a:r>
              <a:rPr lang="en-US" dirty="0" err="1" smtClean="0"/>
              <a:t>trebuie</a:t>
            </a:r>
            <a:r>
              <a:rPr lang="en-US" dirty="0" smtClean="0"/>
              <a:t> </a:t>
            </a:r>
            <a:r>
              <a:rPr lang="en-US" dirty="0" err="1" smtClean="0"/>
              <a:t>sa</a:t>
            </a:r>
            <a:r>
              <a:rPr lang="en-US" dirty="0" smtClean="0"/>
              <a:t> fie </a:t>
            </a:r>
            <a:r>
              <a:rPr lang="en-US" dirty="0" err="1" smtClean="0"/>
              <a:t>evitate</a:t>
            </a:r>
            <a:r>
              <a:rPr lang="en-US" dirty="0" smtClean="0"/>
              <a:t> in special</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un </a:t>
            </a:r>
            <a:r>
              <a:rPr lang="en-US" baseline="0" dirty="0" err="1" smtClean="0"/>
              <a:t>proiect</a:t>
            </a:r>
            <a:r>
              <a:rPr lang="en-US" baseline="0" dirty="0" smtClean="0"/>
              <a:t> </a:t>
            </a:r>
            <a:r>
              <a:rPr lang="en-US" baseline="0" dirty="0" err="1" smtClean="0"/>
              <a:t>bazat</a:t>
            </a:r>
            <a:r>
              <a:rPr lang="en-US" baseline="0" dirty="0" smtClean="0"/>
              <a:t> </a:t>
            </a:r>
            <a:r>
              <a:rPr lang="en-US" baseline="0" dirty="0" err="1" smtClean="0"/>
              <a:t>pe</a:t>
            </a:r>
            <a:r>
              <a:rPr lang="en-US" baseline="0" dirty="0" smtClean="0"/>
              <a:t> DDD.</a:t>
            </a:r>
          </a:p>
          <a:p>
            <a:r>
              <a:rPr lang="en-US" b="1" baseline="0" dirty="0" smtClean="0"/>
              <a:t>Anemic Domain Model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domain model </a:t>
            </a:r>
            <a:r>
              <a:rPr lang="en-US" baseline="0" dirty="0" err="1" smtClean="0"/>
              <a:t>este</a:t>
            </a:r>
            <a:r>
              <a:rPr lang="en-US" baseline="0" dirty="0" smtClean="0"/>
              <a:t> un set de </a:t>
            </a:r>
            <a:r>
              <a:rPr lang="en-US" baseline="0" dirty="0" err="1" smtClean="0"/>
              <a:t>gettere</a:t>
            </a:r>
            <a:r>
              <a:rPr lang="en-US" baseline="0" dirty="0" smtClean="0"/>
              <a:t> </a:t>
            </a:r>
            <a:r>
              <a:rPr lang="en-US" baseline="0" dirty="0" err="1" smtClean="0"/>
              <a:t>si</a:t>
            </a:r>
            <a:r>
              <a:rPr lang="en-US" baseline="0" dirty="0" smtClean="0"/>
              <a:t> </a:t>
            </a:r>
            <a:r>
              <a:rPr lang="en-US" baseline="0" dirty="0" err="1" smtClean="0"/>
              <a:t>settere</a:t>
            </a:r>
            <a:r>
              <a:rPr lang="en-US" baseline="0" dirty="0" smtClean="0"/>
              <a:t> </a:t>
            </a:r>
            <a:r>
              <a:rPr lang="en-US" baseline="0" dirty="0" err="1" smtClean="0"/>
              <a:t>fara</a:t>
            </a:r>
            <a:r>
              <a:rPr lang="en-US" baseline="0" dirty="0" smtClean="0"/>
              <a:t> </a:t>
            </a:r>
            <a:r>
              <a:rPr lang="en-US" baseline="0" dirty="0" err="1" smtClean="0"/>
              <a:t>logica</a:t>
            </a:r>
            <a:r>
              <a:rPr lang="en-US" baseline="0" dirty="0" smtClean="0"/>
              <a:t>.</a:t>
            </a:r>
          </a:p>
          <a:p>
            <a:r>
              <a:rPr lang="en-US" b="1" baseline="0" dirty="0" smtClean="0"/>
              <a:t>Big Design Up-Front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un </a:t>
            </a:r>
            <a:r>
              <a:rPr lang="en-US" baseline="0" dirty="0" err="1" smtClean="0"/>
              <a:t>proiect</a:t>
            </a:r>
            <a:r>
              <a:rPr lang="en-US" baseline="0" dirty="0" smtClean="0"/>
              <a:t> </a:t>
            </a:r>
            <a:r>
              <a:rPr lang="en-US" baseline="0" dirty="0" err="1" smtClean="0"/>
              <a:t>trece</a:t>
            </a:r>
            <a:r>
              <a:rPr lang="en-US" baseline="0" dirty="0" smtClean="0"/>
              <a:t> in </a:t>
            </a:r>
            <a:r>
              <a:rPr lang="en-US" baseline="0" dirty="0" err="1" smtClean="0"/>
              <a:t>etape</a:t>
            </a:r>
            <a:r>
              <a:rPr lang="en-US" baseline="0" dirty="0" smtClean="0"/>
              <a:t> de la </a:t>
            </a:r>
            <a:r>
              <a:rPr lang="en-US" baseline="0" dirty="0" err="1" smtClean="0"/>
              <a:t>stringera</a:t>
            </a:r>
            <a:r>
              <a:rPr lang="en-US" baseline="0" dirty="0" smtClean="0"/>
              <a:t> requirements </a:t>
            </a:r>
            <a:r>
              <a:rPr lang="en-US" baseline="0" dirty="0" err="1" smtClean="0"/>
              <a:t>pina</a:t>
            </a:r>
            <a:r>
              <a:rPr lang="en-US" baseline="0" dirty="0" smtClean="0"/>
              <a:t> la </a:t>
            </a:r>
            <a:r>
              <a:rPr lang="en-US" baseline="0" dirty="0" err="1" smtClean="0"/>
              <a:t>analiza</a:t>
            </a:r>
            <a:endParaRPr lang="en-US" baseline="0" dirty="0" smtClean="0"/>
          </a:p>
          <a:p>
            <a:r>
              <a:rPr lang="en-US" baseline="0" dirty="0" err="1" smtClean="0"/>
              <a:t>Architectura</a:t>
            </a:r>
            <a:r>
              <a:rPr lang="en-US" baseline="0" dirty="0" smtClean="0"/>
              <a:t> </a:t>
            </a:r>
            <a:r>
              <a:rPr lang="en-US" baseline="0" dirty="0" err="1" smtClean="0"/>
              <a:t>si</a:t>
            </a:r>
            <a:r>
              <a:rPr lang="en-US" baseline="0" dirty="0" smtClean="0"/>
              <a:t> low level design </a:t>
            </a:r>
            <a:r>
              <a:rPr lang="en-US" baseline="0" dirty="0" err="1" smtClean="0"/>
              <a:t>asa</a:t>
            </a:r>
            <a:r>
              <a:rPr lang="en-US" baseline="0" dirty="0" smtClean="0"/>
              <a:t> cum se </a:t>
            </a:r>
            <a:r>
              <a:rPr lang="en-US" baseline="0" dirty="0" err="1" smtClean="0"/>
              <a:t>intimpla</a:t>
            </a:r>
            <a:r>
              <a:rPr lang="en-US" baseline="0" dirty="0" smtClean="0"/>
              <a:t> in waterfall. In </a:t>
            </a:r>
            <a:r>
              <a:rPr lang="en-US" baseline="0" dirty="0" err="1" smtClean="0"/>
              <a:t>asa</a:t>
            </a:r>
            <a:r>
              <a:rPr lang="en-US" baseline="0" dirty="0" smtClean="0"/>
              <a:t> </a:t>
            </a:r>
            <a:r>
              <a:rPr lang="en-US" baseline="0" dirty="0" err="1" smtClean="0"/>
              <a:t>proiecte</a:t>
            </a:r>
            <a:r>
              <a:rPr lang="en-US" baseline="0" dirty="0" smtClean="0"/>
              <a:t> feedback-</a:t>
            </a:r>
            <a:r>
              <a:rPr lang="en-US" baseline="0" dirty="0" err="1" smtClean="0"/>
              <a:t>ul</a:t>
            </a:r>
            <a:r>
              <a:rPr lang="en-US" baseline="0" dirty="0" smtClean="0"/>
              <a:t> se reduce la minimum.</a:t>
            </a:r>
          </a:p>
          <a:p>
            <a:r>
              <a:rPr lang="en-US" baseline="0" dirty="0" smtClean="0"/>
              <a:t>Si in </a:t>
            </a:r>
            <a:r>
              <a:rPr lang="en-US" baseline="0" dirty="0" err="1" smtClean="0"/>
              <a:t>rezultat</a:t>
            </a:r>
            <a:r>
              <a:rPr lang="en-US" baseline="0" dirty="0" smtClean="0"/>
              <a:t>, </a:t>
            </a:r>
            <a:r>
              <a:rPr lang="en-US" baseline="0" dirty="0" err="1" smtClean="0"/>
              <a:t>sau</a:t>
            </a:r>
            <a:r>
              <a:rPr lang="en-US" baseline="0" dirty="0" smtClean="0"/>
              <a:t> </a:t>
            </a:r>
            <a:r>
              <a:rPr lang="en-US" baseline="0" dirty="0" err="1" smtClean="0"/>
              <a:t>developeru</a:t>
            </a:r>
            <a:r>
              <a:rPr lang="en-US" baseline="0" dirty="0" smtClean="0"/>
              <a:t> </a:t>
            </a:r>
            <a:r>
              <a:rPr lang="en-US" baseline="0" dirty="0" err="1" smtClean="0"/>
              <a:t>intelegind</a:t>
            </a:r>
            <a:r>
              <a:rPr lang="en-US" baseline="0" dirty="0" smtClean="0"/>
              <a:t> </a:t>
            </a:r>
            <a:r>
              <a:rPr lang="en-US" baseline="0" dirty="0" err="1" smtClean="0"/>
              <a:t>problema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o </a:t>
            </a:r>
            <a:r>
              <a:rPr lang="en-US" baseline="0" dirty="0" err="1" smtClean="0"/>
              <a:t>rezolva</a:t>
            </a:r>
            <a:r>
              <a:rPr lang="en-US" baseline="0" dirty="0" smtClean="0"/>
              <a:t> in </a:t>
            </a:r>
            <a:r>
              <a:rPr lang="en-US" baseline="0" dirty="0" err="1" smtClean="0"/>
              <a:t>felul</a:t>
            </a:r>
            <a:r>
              <a:rPr lang="en-US" baseline="0" dirty="0" smtClean="0"/>
              <a:t> </a:t>
            </a:r>
            <a:r>
              <a:rPr lang="en-US" baseline="0" dirty="0" err="1" smtClean="0"/>
              <a:t>lui</a:t>
            </a:r>
            <a:r>
              <a:rPr lang="en-US" baseline="0" dirty="0" smtClean="0"/>
              <a:t> </a:t>
            </a:r>
            <a:r>
              <a:rPr lang="en-US" baseline="0" dirty="0" err="1" smtClean="0"/>
              <a:t>ingorind</a:t>
            </a:r>
            <a:r>
              <a:rPr lang="en-US" baseline="0" dirty="0" smtClean="0"/>
              <a:t> </a:t>
            </a:r>
            <a:r>
              <a:rPr lang="en-US" baseline="0" dirty="0" err="1" smtClean="0"/>
              <a:t>efortul</a:t>
            </a:r>
            <a:r>
              <a:rPr lang="en-US" baseline="0" dirty="0" smtClean="0"/>
              <a:t> </a:t>
            </a:r>
            <a:r>
              <a:rPr lang="en-US" baseline="0" dirty="0" err="1" smtClean="0"/>
              <a:t>etapelor</a:t>
            </a:r>
            <a:r>
              <a:rPr lang="en-US" baseline="0" dirty="0" smtClean="0"/>
              <a:t> </a:t>
            </a:r>
            <a:r>
              <a:rPr lang="en-US" baseline="0" dirty="0" err="1" smtClean="0"/>
              <a:t>anterioare</a:t>
            </a:r>
            <a:r>
              <a:rPr lang="en-US" baseline="0" dirty="0" smtClean="0"/>
              <a:t>,</a:t>
            </a:r>
          </a:p>
          <a:p>
            <a:r>
              <a:rPr lang="en-US" baseline="0" dirty="0" err="1" smtClean="0"/>
              <a:t>sau</a:t>
            </a:r>
            <a:r>
              <a:rPr lang="en-US" baseline="0" dirty="0" smtClean="0"/>
              <a:t> </a:t>
            </a:r>
            <a:r>
              <a:rPr lang="en-US" baseline="0" dirty="0" err="1" smtClean="0"/>
              <a:t>implementeaza</a:t>
            </a:r>
            <a:r>
              <a:rPr lang="en-US" baseline="0" dirty="0" smtClean="0"/>
              <a:t> </a:t>
            </a:r>
            <a:r>
              <a:rPr lang="en-US" baseline="0" dirty="0" err="1" smtClean="0"/>
              <a:t>asa</a:t>
            </a:r>
            <a:r>
              <a:rPr lang="en-US" baseline="0" dirty="0" smtClean="0"/>
              <a:t> cum I s-a </a:t>
            </a:r>
            <a:r>
              <a:rPr lang="en-US" baseline="0" dirty="0" err="1" smtClean="0"/>
              <a:t>dat</a:t>
            </a:r>
            <a:r>
              <a:rPr lang="en-US" baseline="0" dirty="0" smtClean="0"/>
              <a:t> in design </a:t>
            </a:r>
            <a:r>
              <a:rPr lang="en-US" baseline="0" dirty="0" err="1" smtClean="0"/>
              <a:t>fara</a:t>
            </a:r>
            <a:r>
              <a:rPr lang="en-US" baseline="0" dirty="0" smtClean="0"/>
              <a:t> a introduce un </a:t>
            </a:r>
            <a:r>
              <a:rPr lang="en-US" baseline="0" dirty="0" err="1" smtClean="0"/>
              <a:t>careva</a:t>
            </a:r>
            <a:r>
              <a:rPr lang="en-US" baseline="0" dirty="0" smtClean="0"/>
              <a:t> improvement.</a:t>
            </a:r>
          </a:p>
          <a:p>
            <a:r>
              <a:rPr lang="en-US" b="1" dirty="0" smtClean="0"/>
              <a:t>Smart</a:t>
            </a:r>
            <a:r>
              <a:rPr lang="en-US" b="1" baseline="0" dirty="0" smtClean="0"/>
              <a:t> UI</a:t>
            </a:r>
            <a:r>
              <a:rPr lang="en-US" baseline="0" dirty="0" smtClean="0"/>
              <a:t> – </a:t>
            </a:r>
            <a:r>
              <a:rPr lang="en-US" baseline="0" dirty="0" err="1" smtClean="0"/>
              <a:t>este</a:t>
            </a:r>
            <a:r>
              <a:rPr lang="en-US" baseline="0" dirty="0" smtClean="0"/>
              <a:t> </a:t>
            </a:r>
            <a:r>
              <a:rPr lang="en-US" baseline="0" dirty="0" err="1" smtClean="0"/>
              <a:t>cind</a:t>
            </a:r>
            <a:r>
              <a:rPr lang="en-US" baseline="0" dirty="0" smtClean="0"/>
              <a:t> </a:t>
            </a:r>
            <a:r>
              <a:rPr lang="en-US" baseline="0" dirty="0" err="1" smtClean="0"/>
              <a:t>toata</a:t>
            </a:r>
            <a:r>
              <a:rPr lang="en-US" baseline="0" dirty="0" smtClean="0"/>
              <a:t> </a:t>
            </a:r>
            <a:r>
              <a:rPr lang="en-US" baseline="0" dirty="0" err="1" smtClean="0"/>
              <a:t>logica</a:t>
            </a:r>
            <a:r>
              <a:rPr lang="en-US" baseline="0" dirty="0" smtClean="0"/>
              <a:t> domain, </a:t>
            </a:r>
            <a:r>
              <a:rPr lang="en-US" baseline="0" dirty="0" err="1" smtClean="0"/>
              <a:t>infrastructura</a:t>
            </a:r>
            <a:r>
              <a:rPr lang="en-US" baseline="0" dirty="0" smtClean="0"/>
              <a:t>,…. </a:t>
            </a:r>
            <a:r>
              <a:rPr lang="en-US" baseline="0" dirty="0" err="1" smtClean="0"/>
              <a:t>este</a:t>
            </a:r>
            <a:r>
              <a:rPr lang="en-US" baseline="0" dirty="0" smtClean="0"/>
              <a:t> </a:t>
            </a:r>
            <a:r>
              <a:rPr lang="en-US" baseline="0" dirty="0" err="1" smtClean="0"/>
              <a:t>plasata</a:t>
            </a:r>
            <a:r>
              <a:rPr lang="en-US" baseline="0" dirty="0" smtClean="0"/>
              <a:t> in presentation layer.</a:t>
            </a:r>
          </a:p>
          <a:p>
            <a:r>
              <a:rPr lang="en-US" baseline="0" dirty="0" smtClean="0"/>
              <a:t>Inca </a:t>
            </a:r>
            <a:r>
              <a:rPr lang="en-US" baseline="0" dirty="0" err="1" smtClean="0"/>
              <a:t>unca</a:t>
            </a:r>
            <a:r>
              <a:rPr lang="en-US" baseline="0" dirty="0" smtClean="0"/>
              <a:t> un </a:t>
            </a:r>
            <a:r>
              <a:rPr lang="en-US" baseline="0" dirty="0" err="1" smtClean="0"/>
              <a:t>fapt</a:t>
            </a:r>
            <a:r>
              <a:rPr lang="en-US" baseline="0" dirty="0" smtClean="0"/>
              <a:t> care se </a:t>
            </a:r>
            <a:r>
              <a:rPr lang="en-US" baseline="0" dirty="0" err="1" smtClean="0"/>
              <a:t>considera</a:t>
            </a:r>
            <a:r>
              <a:rPr lang="en-US" baseline="0" dirty="0" smtClean="0"/>
              <a:t> </a:t>
            </a:r>
            <a:r>
              <a:rPr lang="en-US" baseline="0" dirty="0" err="1" smtClean="0"/>
              <a:t>antipatern</a:t>
            </a:r>
            <a:r>
              <a:rPr lang="en-US" baseline="0" dirty="0" smtClean="0"/>
              <a:t>, </a:t>
            </a:r>
            <a:r>
              <a:rPr lang="en-US" baseline="0" dirty="0" err="1" smtClean="0"/>
              <a:t>este</a:t>
            </a:r>
            <a:r>
              <a:rPr lang="en-US" baseline="0" dirty="0" smtClean="0"/>
              <a:t> de a </a:t>
            </a:r>
            <a:r>
              <a:rPr lang="en-US" baseline="0" dirty="0" err="1" smtClean="0"/>
              <a:t>implementa</a:t>
            </a:r>
            <a:r>
              <a:rPr lang="en-US" baseline="0" dirty="0" smtClean="0"/>
              <a:t> domain model </a:t>
            </a:r>
            <a:r>
              <a:rPr lang="en-US" baseline="0" dirty="0" err="1" smtClean="0"/>
              <a:t>prin</a:t>
            </a:r>
            <a:r>
              <a:rPr lang="en-US" baseline="0" dirty="0" smtClean="0"/>
              <a:t> data </a:t>
            </a:r>
            <a:r>
              <a:rPr lang="en-US" baseline="0" dirty="0" err="1" smtClean="0"/>
              <a:t>seturi</a:t>
            </a:r>
            <a:r>
              <a:rPr lang="en-US" baseline="0" dirty="0" smtClean="0"/>
              <a:t>, </a:t>
            </a:r>
            <a:r>
              <a:rPr lang="en-US" baseline="0" dirty="0" err="1" smtClean="0"/>
              <a:t>recordset-uri</a:t>
            </a:r>
            <a:r>
              <a:rPr lang="en-US" baseline="0" dirty="0" smtClean="0"/>
              <a:t>,</a:t>
            </a:r>
          </a:p>
          <a:p>
            <a:r>
              <a:rPr lang="en-US" baseline="0" dirty="0" err="1" smtClean="0"/>
              <a:t>sau</a:t>
            </a:r>
            <a:r>
              <a:rPr lang="en-US" baseline="0" dirty="0" smtClean="0"/>
              <a:t> </a:t>
            </a:r>
            <a:r>
              <a:rPr lang="en-US" baseline="0" dirty="0" err="1" smtClean="0"/>
              <a:t>alte</a:t>
            </a:r>
            <a:r>
              <a:rPr lang="en-US" baseline="0" dirty="0" smtClean="0"/>
              <a:t> </a:t>
            </a:r>
            <a:r>
              <a:rPr lang="en-US" baseline="0" dirty="0" err="1" smtClean="0"/>
              <a:t>technologii</a:t>
            </a:r>
            <a:r>
              <a:rPr lang="en-US" baseline="0" dirty="0" smtClean="0"/>
              <a:t> </a:t>
            </a:r>
            <a:r>
              <a:rPr lang="en-US" baseline="0" dirty="0" err="1" smtClean="0"/>
              <a:t>sau</a:t>
            </a:r>
            <a:r>
              <a:rPr lang="en-US" baseline="0" dirty="0" smtClean="0"/>
              <a:t> </a:t>
            </a:r>
            <a:r>
              <a:rPr lang="en-US" baseline="0" dirty="0" err="1" smtClean="0"/>
              <a:t>frameworkuri</a:t>
            </a:r>
            <a:r>
              <a:rPr lang="en-US" baseline="0" dirty="0" smtClean="0"/>
              <a:t>.. Domain model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niste</a:t>
            </a:r>
            <a:r>
              <a:rPr lang="en-US" baseline="0" dirty="0" smtClean="0"/>
              <a:t> </a:t>
            </a:r>
            <a:r>
              <a:rPr lang="en-US" baseline="0" dirty="0" err="1" smtClean="0"/>
              <a:t>classe</a:t>
            </a:r>
            <a:r>
              <a:rPr lang="en-US" baseline="0" dirty="0" smtClean="0"/>
              <a:t> simple, </a:t>
            </a:r>
            <a:r>
              <a:rPr lang="en-US" baseline="0" dirty="0" err="1" smtClean="0"/>
              <a:t>independente</a:t>
            </a:r>
            <a:r>
              <a:rPr lang="en-US" baseline="0" dirty="0" smtClean="0"/>
              <a:t> care </a:t>
            </a:r>
            <a:r>
              <a:rPr lang="en-US" baseline="0" dirty="0" err="1" smtClean="0"/>
              <a:t>reflecta</a:t>
            </a:r>
            <a:endParaRPr lang="en-US" baseline="0" dirty="0" smtClean="0"/>
          </a:p>
          <a:p>
            <a:r>
              <a:rPr lang="en-US" baseline="0" dirty="0" err="1" smtClean="0"/>
              <a:t>doar</a:t>
            </a:r>
            <a:r>
              <a:rPr lang="en-US" baseline="0" dirty="0" smtClean="0"/>
              <a:t> </a:t>
            </a:r>
            <a:r>
              <a:rPr lang="en-US" baseline="0" dirty="0" err="1" smtClean="0"/>
              <a:t>logica</a:t>
            </a:r>
            <a:r>
              <a:rPr lang="en-US" baseline="0" dirty="0" smtClean="0"/>
              <a:t> de domain.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defTabSz="966612">
              <a:defRPr/>
            </a:pPr>
            <a:r>
              <a:rPr lang="en-US" dirty="0" smtClean="0"/>
              <a:t>DDD </a:t>
            </a:r>
            <a:r>
              <a:rPr lang="en-US" dirty="0" err="1" smtClean="0"/>
              <a:t>foarte</a:t>
            </a:r>
            <a:r>
              <a:rPr lang="en-US" dirty="0" smtClean="0"/>
              <a:t> </a:t>
            </a:r>
            <a:r>
              <a:rPr lang="en-US" dirty="0" err="1" smtClean="0"/>
              <a:t>bine</a:t>
            </a:r>
            <a:r>
              <a:rPr lang="en-US" dirty="0" smtClean="0"/>
              <a:t> se </a:t>
            </a:r>
            <a:r>
              <a:rPr lang="en-US" dirty="0" err="1" smtClean="0"/>
              <a:t>aplica</a:t>
            </a:r>
            <a:r>
              <a:rPr lang="en-US" dirty="0" smtClean="0"/>
              <a:t> cu </a:t>
            </a:r>
            <a:r>
              <a:rPr lang="en-US" dirty="0" err="1" smtClean="0"/>
              <a:t>diferite</a:t>
            </a:r>
            <a:r>
              <a:rPr lang="en-US" dirty="0" smtClean="0"/>
              <a:t> </a:t>
            </a:r>
            <a:r>
              <a:rPr lang="en-US" dirty="0" err="1" smtClean="0"/>
              <a:t>metodologii</a:t>
            </a:r>
            <a:r>
              <a:rPr lang="en-US" dirty="0" smtClean="0"/>
              <a:t> </a:t>
            </a:r>
            <a:r>
              <a:rPr lang="en-US" dirty="0" err="1" smtClean="0"/>
              <a:t>si</a:t>
            </a:r>
            <a:r>
              <a:rPr lang="en-US" dirty="0" smtClean="0"/>
              <a:t> </a:t>
            </a:r>
            <a:r>
              <a:rPr lang="en-US" dirty="0" err="1" smtClean="0"/>
              <a:t>practici</a:t>
            </a:r>
            <a:r>
              <a:rPr lang="en-US" dirty="0" smtClean="0"/>
              <a:t> Agile.</a:t>
            </a:r>
          </a:p>
          <a:p>
            <a:pPr defTabSz="966612">
              <a:defRPr/>
            </a:pPr>
            <a:r>
              <a:rPr lang="en-US" dirty="0" err="1" smtClean="0"/>
              <a:t>Prin</a:t>
            </a:r>
            <a:r>
              <a:rPr lang="en-US" dirty="0" smtClean="0"/>
              <a:t> </a:t>
            </a:r>
            <a:r>
              <a:rPr lang="en-US" dirty="0" err="1" smtClean="0"/>
              <a:t>iteratii</a:t>
            </a:r>
            <a:r>
              <a:rPr lang="en-US" dirty="0" smtClean="0"/>
              <a:t> </a:t>
            </a:r>
            <a:r>
              <a:rPr lang="en-US" dirty="0" err="1" smtClean="0"/>
              <a:t>si</a:t>
            </a:r>
            <a:r>
              <a:rPr lang="en-US" dirty="0" smtClean="0"/>
              <a:t> retrospective</a:t>
            </a:r>
            <a:r>
              <a:rPr lang="en-US" baseline="0" dirty="0" smtClean="0"/>
              <a:t> </a:t>
            </a:r>
            <a:r>
              <a:rPr lang="en-US" dirty="0" smtClean="0"/>
              <a:t>se </a:t>
            </a:r>
            <a:r>
              <a:rPr lang="en-US" dirty="0" err="1" smtClean="0"/>
              <a:t>descopera</a:t>
            </a:r>
            <a:r>
              <a:rPr lang="en-US" dirty="0" smtClean="0"/>
              <a:t> </a:t>
            </a:r>
            <a:r>
              <a:rPr lang="en-US" dirty="0" err="1" smtClean="0"/>
              <a:t>modele</a:t>
            </a:r>
            <a:r>
              <a:rPr lang="en-US" dirty="0" smtClean="0"/>
              <a:t> </a:t>
            </a:r>
            <a:r>
              <a:rPr lang="en-US" dirty="0" err="1" smtClean="0"/>
              <a:t>mai</a:t>
            </a:r>
            <a:r>
              <a:rPr lang="en-US" dirty="0" smtClean="0"/>
              <a:t> </a:t>
            </a:r>
            <a:r>
              <a:rPr lang="en-US" dirty="0" err="1" smtClean="0"/>
              <a:t>bune</a:t>
            </a:r>
            <a:r>
              <a:rPr lang="en-US" dirty="0" smtClean="0"/>
              <a:t> </a:t>
            </a:r>
            <a:r>
              <a:rPr lang="en-US" dirty="0" err="1" smtClean="0"/>
              <a:t>si</a:t>
            </a:r>
            <a:r>
              <a:rPr lang="en-US" dirty="0" smtClean="0"/>
              <a:t> </a:t>
            </a:r>
            <a:r>
              <a:rPr lang="en-US" dirty="0" err="1" smtClean="0"/>
              <a:t>avansate</a:t>
            </a:r>
            <a:r>
              <a:rPr lang="en-US" dirty="0" smtClean="0"/>
              <a:t> </a:t>
            </a:r>
            <a:r>
              <a:rPr lang="en-US" dirty="0" err="1" smtClean="0"/>
              <a:t>mai</a:t>
            </a:r>
            <a:r>
              <a:rPr lang="en-US" baseline="0" dirty="0" smtClean="0"/>
              <a:t> </a:t>
            </a:r>
            <a:r>
              <a:rPr lang="en-US" baseline="0" dirty="0" err="1" smtClean="0"/>
              <a:t>bine</a:t>
            </a:r>
            <a:r>
              <a:rPr lang="en-US" baseline="0" dirty="0" smtClean="0"/>
              <a:t> </a:t>
            </a:r>
            <a:r>
              <a:rPr lang="en-US" baseline="0" dirty="0" err="1" smtClean="0"/>
              <a:t>reflectind</a:t>
            </a:r>
            <a:r>
              <a:rPr lang="en-US" baseline="0" dirty="0" smtClean="0"/>
              <a:t> </a:t>
            </a:r>
            <a:r>
              <a:rPr lang="en-US" baseline="0" dirty="0" err="1" smtClean="0"/>
              <a:t>domainul</a:t>
            </a:r>
            <a:r>
              <a:rPr lang="en-US" baseline="0" dirty="0" smtClean="0"/>
              <a:t> in software.</a:t>
            </a:r>
          </a:p>
          <a:p>
            <a:pPr defTabSz="966612">
              <a:defRPr/>
            </a:pPr>
            <a:r>
              <a:rPr lang="en-US" baseline="0" dirty="0" smtClean="0"/>
              <a:t>Dupe cite am </a:t>
            </a:r>
            <a:r>
              <a:rPr lang="en-US" baseline="0" dirty="0" err="1" smtClean="0"/>
              <a:t>vazut</a:t>
            </a:r>
            <a:r>
              <a:rPr lang="en-US" baseline="0" dirty="0" smtClean="0"/>
              <a:t> </a:t>
            </a:r>
            <a:r>
              <a:rPr lang="en-US" baseline="0" dirty="0" err="1" smtClean="0"/>
              <a:t>colaborarea</a:t>
            </a:r>
            <a:r>
              <a:rPr lang="en-US" baseline="0" dirty="0" smtClean="0"/>
              <a:t> cu </a:t>
            </a:r>
            <a:r>
              <a:rPr lang="en-US" baseline="0" dirty="0" err="1" smtClean="0"/>
              <a:t>expertii</a:t>
            </a:r>
            <a:r>
              <a:rPr lang="en-US" baseline="0" dirty="0" smtClean="0"/>
              <a:t> de domain </a:t>
            </a:r>
            <a:r>
              <a:rPr lang="en-US" baseline="0" dirty="0" err="1" smtClean="0"/>
              <a:t>este</a:t>
            </a:r>
            <a:r>
              <a:rPr lang="en-US" baseline="0" dirty="0" smtClean="0"/>
              <a:t> </a:t>
            </a:r>
            <a:r>
              <a:rPr lang="en-US" baseline="0" dirty="0" err="1" smtClean="0"/>
              <a:t>importanta</a:t>
            </a:r>
            <a:r>
              <a:rPr lang="en-US" baseline="0" dirty="0" smtClean="0"/>
              <a:t> </a:t>
            </a:r>
            <a:r>
              <a:rPr lang="en-US" baseline="0" dirty="0" err="1" smtClean="0"/>
              <a:t>si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continua.</a:t>
            </a:r>
          </a:p>
          <a:p>
            <a:pPr defTabSz="966612">
              <a:defRPr/>
            </a:pPr>
            <a:r>
              <a:rPr lang="en-US" baseline="0" dirty="0" smtClean="0"/>
              <a:t>Domain Model Logic </a:t>
            </a:r>
            <a:r>
              <a:rPr lang="en-US" baseline="0" dirty="0" err="1" smtClean="0"/>
              <a:t>este</a:t>
            </a:r>
            <a:r>
              <a:rPr lang="en-US" baseline="0" dirty="0" smtClean="0"/>
              <a:t> </a:t>
            </a:r>
            <a:r>
              <a:rPr lang="en-US" baseline="0" dirty="0" err="1" smtClean="0"/>
              <a:t>usor</a:t>
            </a:r>
            <a:r>
              <a:rPr lang="en-US" baseline="0" dirty="0" smtClean="0"/>
              <a:t> </a:t>
            </a:r>
            <a:r>
              <a:rPr lang="en-US" baseline="0" dirty="0" err="1" smtClean="0"/>
              <a:t>testabila</a:t>
            </a:r>
            <a:r>
              <a:rPr lang="en-US" baseline="0" dirty="0" smtClean="0"/>
              <a:t> </a:t>
            </a:r>
            <a:r>
              <a:rPr lang="en-US" baseline="0" dirty="0" err="1" smtClean="0"/>
              <a:t>caci</a:t>
            </a:r>
            <a:r>
              <a:rPr lang="en-US" baseline="0" dirty="0" smtClean="0"/>
              <a:t> are </a:t>
            </a:r>
            <a:r>
              <a:rPr lang="en-US" baseline="0" dirty="0" err="1" smtClean="0"/>
              <a:t>dependente</a:t>
            </a:r>
            <a:r>
              <a:rPr lang="en-US" baseline="0" dirty="0" smtClean="0"/>
              <a:t> </a:t>
            </a:r>
            <a:r>
              <a:rPr lang="en-US" baseline="0" dirty="0" err="1" smtClean="0"/>
              <a:t>minime</a:t>
            </a:r>
            <a:r>
              <a:rPr lang="en-US" baseline="0" dirty="0" smtClean="0"/>
              <a:t> de </a:t>
            </a:r>
            <a:r>
              <a:rPr lang="en-US" baseline="0" dirty="0" err="1" smtClean="0"/>
              <a:t>infrastructura</a:t>
            </a:r>
            <a:r>
              <a:rPr lang="en-US" baseline="0" dirty="0" smtClean="0"/>
              <a:t>.</a:t>
            </a:r>
          </a:p>
          <a:p>
            <a:pPr defTabSz="966612">
              <a:defRPr/>
            </a:pPr>
            <a:r>
              <a:rPr lang="en-US" baseline="0" dirty="0" smtClean="0"/>
              <a:t>Test First Design – </a:t>
            </a:r>
            <a:r>
              <a:rPr lang="en-US" baseline="0" dirty="0" err="1" smtClean="0"/>
              <a:t>este</a:t>
            </a:r>
            <a:r>
              <a:rPr lang="en-US" baseline="0" dirty="0" smtClean="0"/>
              <a:t> </a:t>
            </a:r>
            <a:r>
              <a:rPr lang="en-US" baseline="0" dirty="0" err="1" smtClean="0"/>
              <a:t>aplicabil</a:t>
            </a:r>
            <a:r>
              <a:rPr lang="en-US" baseline="0" dirty="0" smtClean="0"/>
              <a:t> </a:t>
            </a:r>
            <a:r>
              <a:rPr lang="en-US" baseline="0" dirty="0" err="1" smtClean="0"/>
              <a:t>pe</a:t>
            </a:r>
            <a:r>
              <a:rPr lang="en-US" baseline="0" dirty="0" smtClean="0"/>
              <a:t> </a:t>
            </a:r>
            <a:r>
              <a:rPr lang="en-US" baseline="0" dirty="0" err="1" smtClean="0"/>
              <a:t>larg</a:t>
            </a:r>
            <a:r>
              <a:rPr lang="en-US" baseline="0" dirty="0" smtClean="0"/>
              <a:t> in DDD.</a:t>
            </a:r>
          </a:p>
          <a:p>
            <a:pPr defTabSz="966612">
              <a:defRPr/>
            </a:pPr>
            <a:r>
              <a:rPr lang="en-US" baseline="0" dirty="0" smtClean="0"/>
              <a:t>Un effort </a:t>
            </a:r>
            <a:r>
              <a:rPr lang="en-US" baseline="0" dirty="0" err="1" smtClean="0"/>
              <a:t>mic</a:t>
            </a:r>
            <a:r>
              <a:rPr lang="en-US" baseline="0" dirty="0" smtClean="0"/>
              <a:t> de </a:t>
            </a:r>
            <a:r>
              <a:rPr lang="en-US" baseline="0" dirty="0" err="1" smtClean="0"/>
              <a:t>Rafctoring</a:t>
            </a:r>
            <a:r>
              <a:rPr lang="en-US" baseline="0" dirty="0" smtClean="0"/>
              <a:t> </a:t>
            </a:r>
            <a:r>
              <a:rPr lang="en-US" baseline="0" dirty="0" err="1" smtClean="0"/>
              <a:t>poate</a:t>
            </a:r>
            <a:r>
              <a:rPr lang="en-US" baseline="0" dirty="0" smtClean="0"/>
              <a:t> </a:t>
            </a:r>
            <a:r>
              <a:rPr lang="en-US" baseline="0" dirty="0" err="1" smtClean="0"/>
              <a:t>aduce</a:t>
            </a:r>
            <a:r>
              <a:rPr lang="en-US" baseline="0" dirty="0" smtClean="0"/>
              <a:t> un mare </a:t>
            </a:r>
            <a:r>
              <a:rPr lang="en-US" baseline="0" dirty="0" err="1" smtClean="0"/>
              <a:t>beneficiu</a:t>
            </a:r>
            <a:r>
              <a:rPr lang="en-US" baseline="0" dirty="0" smtClean="0"/>
              <a:t> </a:t>
            </a:r>
            <a:r>
              <a:rPr lang="en-US" baseline="0" dirty="0" err="1" smtClean="0"/>
              <a:t>si</a:t>
            </a:r>
            <a:r>
              <a:rPr lang="en-US" baseline="0" dirty="0" smtClean="0"/>
              <a:t> </a:t>
            </a:r>
            <a:r>
              <a:rPr lang="en-US" baseline="0" dirty="0" err="1" smtClean="0"/>
              <a:t>permite</a:t>
            </a:r>
            <a:r>
              <a:rPr lang="en-US" baseline="0" dirty="0" smtClean="0"/>
              <a:t> ca </a:t>
            </a:r>
            <a:r>
              <a:rPr lang="en-US" baseline="0" dirty="0" err="1" smtClean="0"/>
              <a:t>Modelul</a:t>
            </a:r>
            <a:r>
              <a:rPr lang="en-US" baseline="0" dirty="0" smtClean="0"/>
              <a:t> </a:t>
            </a:r>
            <a:r>
              <a:rPr lang="en-US" baseline="0" dirty="0" err="1" smtClean="0"/>
              <a:t>sa</a:t>
            </a:r>
            <a:r>
              <a:rPr lang="en-US" baseline="0" dirty="0" smtClean="0"/>
              <a:t> nu se </a:t>
            </a:r>
            <a:r>
              <a:rPr lang="en-US" baseline="0" dirty="0" err="1" smtClean="0"/>
              <a:t>transforme</a:t>
            </a:r>
            <a:r>
              <a:rPr lang="en-US" baseline="0" dirty="0" smtClean="0"/>
              <a:t> in </a:t>
            </a:r>
            <a:r>
              <a:rPr lang="en-US" baseline="0" dirty="0" err="1" smtClean="0"/>
              <a:t>unul</a:t>
            </a:r>
            <a:r>
              <a:rPr lang="en-US" baseline="0" dirty="0" smtClean="0"/>
              <a:t> legacy.</a:t>
            </a:r>
          </a:p>
          <a:p>
            <a:pPr defTabSz="966612">
              <a:defRPr/>
            </a:pPr>
            <a:endParaRPr lang="en-US" baseline="0" dirty="0" smtClean="0"/>
          </a:p>
          <a:p>
            <a:pPr defTabSz="966612">
              <a:defRPr/>
            </a:pPr>
            <a:r>
              <a:rPr lang="en-US" dirty="0" smtClean="0"/>
              <a:t>-------------------------------------------------------------</a:t>
            </a:r>
          </a:p>
          <a:p>
            <a:pPr defTabSz="966612">
              <a:defRPr/>
            </a:pPr>
            <a:r>
              <a:rPr lang="en-US" dirty="0" smtClean="0"/>
              <a:t>Iterative Development – focus to core, then add additional requirements incrementally discovering</a:t>
            </a:r>
            <a:r>
              <a:rPr lang="en-US" baseline="0" dirty="0" smtClean="0"/>
              <a:t> deeper models. Iteration retrospectives are also very important, that allows is a good chance to judge and revise the model implementation and its value for the iteration.</a:t>
            </a:r>
            <a:endParaRPr lang="en-US" dirty="0" smtClean="0"/>
          </a:p>
          <a:p>
            <a:endParaRPr lang="en-US" sz="1300" dirty="0" smtClean="0"/>
          </a:p>
          <a:p>
            <a:r>
              <a:rPr lang="en-US" sz="1300" dirty="0" smtClean="0"/>
              <a:t>The returns from </a:t>
            </a:r>
            <a:r>
              <a:rPr lang="en-US" sz="1300" b="1" dirty="0" smtClean="0"/>
              <a:t>refactoring</a:t>
            </a:r>
            <a:r>
              <a:rPr lang="en-US" sz="1300" dirty="0" smtClean="0"/>
              <a:t> are not linear. Usually there is a marginal return for a small effort,</a:t>
            </a:r>
          </a:p>
          <a:p>
            <a:r>
              <a:rPr lang="en-US" sz="1300" dirty="0" smtClean="0"/>
              <a:t>and the small improvements add up. They fight entropy, and they are the frontline protection</a:t>
            </a:r>
          </a:p>
          <a:p>
            <a:r>
              <a:rPr lang="en-US" sz="1300" dirty="0" smtClean="0"/>
              <a:t>against a fossilized legacy. But some of the most important insights come abruptly and send a</a:t>
            </a:r>
          </a:p>
          <a:p>
            <a:r>
              <a:rPr lang="en-US" sz="1300" dirty="0" smtClean="0"/>
              <a:t>shock through the project.</a:t>
            </a:r>
          </a:p>
          <a:p>
            <a:endParaRPr lang="en-US" sz="1300" dirty="0" smtClean="0"/>
          </a:p>
          <a:p>
            <a:r>
              <a:rPr lang="en-US" sz="1300" b="1" dirty="0" smtClean="0"/>
              <a:t>A set of tests that are written and maintained by developers to</a:t>
            </a:r>
          </a:p>
          <a:p>
            <a:r>
              <a:rPr lang="en-US" sz="1300" b="1" dirty="0" smtClean="0"/>
              <a:t>reduce the cost of finding and fixing bugs—thereby improving</a:t>
            </a:r>
          </a:p>
          <a:p>
            <a:r>
              <a:rPr lang="en-US" sz="1300" b="1" dirty="0" smtClean="0"/>
              <a:t>code quality—and to enable the change of the design as</a:t>
            </a:r>
          </a:p>
          <a:p>
            <a:r>
              <a:rPr lang="en-US" sz="1300" b="1" dirty="0" smtClean="0"/>
              <a:t>requirements are addressed incrementally. Disciplined writing of</a:t>
            </a:r>
          </a:p>
          <a:p>
            <a:r>
              <a:rPr lang="en-US" sz="1300" b="1" dirty="0" smtClean="0"/>
              <a:t>tests encourages loosely coupled designs. </a:t>
            </a:r>
          </a:p>
          <a:p>
            <a:r>
              <a:rPr lang="en-US" dirty="0" smtClean="0"/>
              <a:t>Because Domain Model Layer is Persistence &amp; Infrastructure Ignorant, the model could be easily tested,</a:t>
            </a:r>
            <a:r>
              <a:rPr lang="en-US" baseline="0" dirty="0" smtClean="0"/>
              <a:t> producing very fast and clean tests.</a:t>
            </a:r>
            <a:endParaRPr lang="en-US" sz="1300" b="1" dirty="0" smtClean="0"/>
          </a:p>
          <a:p>
            <a:endParaRPr lang="en-US" sz="1300" b="1" dirty="0" smtClean="0"/>
          </a:p>
          <a:p>
            <a:r>
              <a:rPr lang="en-US" sz="1300" b="1" i="1" dirty="0" smtClean="0"/>
              <a:t>Continuous Integration </a:t>
            </a:r>
            <a:r>
              <a:rPr lang="en-US" sz="1300" i="1" dirty="0" smtClean="0"/>
              <a:t>reduces time to market and increasing quality</a:t>
            </a:r>
          </a:p>
          <a:p>
            <a:r>
              <a:rPr lang="en-US" sz="1300" dirty="0" smtClean="0"/>
              <a:t>to market by finding </a:t>
            </a:r>
            <a:r>
              <a:rPr lang="en-US" sz="1300" i="1" dirty="0" smtClean="0"/>
              <a:t>Integration bugs often and early, thus eliminating</a:t>
            </a:r>
          </a:p>
          <a:p>
            <a:r>
              <a:rPr lang="en-US" sz="1300" dirty="0" smtClean="0"/>
              <a:t>“hardening </a:t>
            </a:r>
            <a:r>
              <a:rPr lang="en-US" sz="1300" i="1" dirty="0" smtClean="0"/>
              <a:t>Iterations” and the rework that goes along with it.</a:t>
            </a:r>
          </a:p>
          <a:p>
            <a:r>
              <a:rPr lang="en-US" sz="1300" i="1" dirty="0" smtClean="0"/>
              <a:t>Continuous Integration also increases visibility of the progress of the</a:t>
            </a:r>
          </a:p>
          <a:p>
            <a:r>
              <a:rPr lang="en-US" sz="1300" dirty="0" smtClean="0"/>
              <a:t>project by making it explicit to the development team and</a:t>
            </a:r>
          </a:p>
          <a:p>
            <a:r>
              <a:rPr lang="en-US" sz="1300" dirty="0" smtClean="0"/>
              <a:t>stakeholders.</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Rolul</a:t>
            </a:r>
            <a:r>
              <a:rPr lang="en-US" dirty="0" smtClean="0"/>
              <a:t> tool-</a:t>
            </a:r>
            <a:r>
              <a:rPr lang="en-US" dirty="0" err="1" smtClean="0"/>
              <a:t>urilor</a:t>
            </a:r>
            <a:r>
              <a:rPr lang="en-US" baseline="0" dirty="0" smtClean="0"/>
              <a:t> </a:t>
            </a:r>
            <a:r>
              <a:rPr lang="en-US" baseline="0" dirty="0" err="1" smtClean="0"/>
              <a:t>si</a:t>
            </a:r>
            <a:r>
              <a:rPr lang="en-US" baseline="0" dirty="0" smtClean="0"/>
              <a:t> </a:t>
            </a:r>
            <a:r>
              <a:rPr lang="en-US" baseline="0" dirty="0" err="1" smtClean="0"/>
              <a:t>frameworkurilor</a:t>
            </a:r>
            <a:r>
              <a:rPr lang="en-US" baseline="0" dirty="0" smtClean="0"/>
              <a:t> nu </a:t>
            </a:r>
            <a:r>
              <a:rPr lang="en-US" baseline="0" dirty="0" err="1" smtClean="0"/>
              <a:t>este</a:t>
            </a:r>
            <a:r>
              <a:rPr lang="en-US" baseline="0" dirty="0" smtClean="0"/>
              <a:t> obligator in </a:t>
            </a:r>
            <a:r>
              <a:rPr lang="en-US" baseline="0" dirty="0" err="1" smtClean="0"/>
              <a:t>proeicte</a:t>
            </a:r>
            <a:r>
              <a:rPr lang="en-US" baseline="0" dirty="0" smtClean="0"/>
              <a:t> DDD </a:t>
            </a:r>
            <a:r>
              <a:rPr lang="en-US" baseline="0" dirty="0" err="1" smtClean="0"/>
              <a:t>dar</a:t>
            </a:r>
            <a:r>
              <a:rPr lang="en-US" baseline="0" dirty="0" smtClean="0"/>
              <a:t> pot </a:t>
            </a:r>
            <a:r>
              <a:rPr lang="en-US" baseline="0" dirty="0" err="1" smtClean="0"/>
              <a:t>aduce</a:t>
            </a:r>
            <a:r>
              <a:rPr lang="en-US" baseline="0" dirty="0" smtClean="0"/>
              <a:t> un </a:t>
            </a:r>
            <a:r>
              <a:rPr lang="en-US" baseline="0" dirty="0" err="1" smtClean="0"/>
              <a:t>benificiu</a:t>
            </a:r>
            <a:r>
              <a:rPr lang="en-US" baseline="0" dirty="0" smtClean="0"/>
              <a:t> mare.</a:t>
            </a:r>
          </a:p>
          <a:p>
            <a:r>
              <a:rPr lang="en-US" dirty="0" err="1" smtClean="0"/>
              <a:t>IoC</a:t>
            </a:r>
            <a:r>
              <a:rPr lang="en-US" dirty="0" smtClean="0"/>
              <a:t> &amp; DI containers – permit de a </a:t>
            </a:r>
            <a:r>
              <a:rPr lang="en-US" dirty="0" err="1" smtClean="0"/>
              <a:t>decupla</a:t>
            </a:r>
            <a:r>
              <a:rPr lang="en-US" dirty="0" smtClean="0"/>
              <a:t> in mod </a:t>
            </a:r>
            <a:r>
              <a:rPr lang="en-US" dirty="0" err="1" smtClean="0"/>
              <a:t>mai</a:t>
            </a:r>
            <a:r>
              <a:rPr lang="en-US" dirty="0" smtClean="0"/>
              <a:t> </a:t>
            </a:r>
            <a:r>
              <a:rPr lang="en-US" dirty="0" err="1" smtClean="0"/>
              <a:t>simplificat</a:t>
            </a:r>
            <a:r>
              <a:rPr lang="en-US" dirty="0" smtClean="0"/>
              <a:t> </a:t>
            </a:r>
            <a:r>
              <a:rPr lang="en-US" dirty="0" err="1" smtClean="0"/>
              <a:t>diferite</a:t>
            </a:r>
            <a:r>
              <a:rPr lang="en-US" dirty="0" smtClean="0"/>
              <a:t> </a:t>
            </a:r>
            <a:r>
              <a:rPr lang="en-US" dirty="0" err="1" smtClean="0"/>
              <a:t>aspecte</a:t>
            </a:r>
            <a:r>
              <a:rPr lang="en-US" dirty="0" smtClean="0"/>
              <a:t>.</a:t>
            </a:r>
          </a:p>
          <a:p>
            <a:r>
              <a:rPr lang="en-US" baseline="0" dirty="0" smtClean="0"/>
              <a:t>AOP – </a:t>
            </a:r>
            <a:r>
              <a:rPr lang="en-US" baseline="0" dirty="0" err="1" smtClean="0"/>
              <a:t>permite</a:t>
            </a:r>
            <a:r>
              <a:rPr lang="en-US" baseline="0" dirty="0" smtClean="0"/>
              <a:t> de a </a:t>
            </a:r>
            <a:r>
              <a:rPr lang="en-US" baseline="0" dirty="0" err="1" smtClean="0"/>
              <a:t>scrie</a:t>
            </a:r>
            <a:r>
              <a:rPr lang="en-US" baseline="0" dirty="0" smtClean="0"/>
              <a:t> un cod </a:t>
            </a:r>
            <a:r>
              <a:rPr lang="en-US" baseline="0" dirty="0" err="1" smtClean="0"/>
              <a:t>mai</a:t>
            </a:r>
            <a:r>
              <a:rPr lang="en-US" baseline="0" dirty="0" smtClean="0"/>
              <a:t> modular </a:t>
            </a:r>
            <a:r>
              <a:rPr lang="en-US" baseline="0" dirty="0" err="1" smtClean="0"/>
              <a:t>si</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in moment de </a:t>
            </a:r>
            <a:r>
              <a:rPr lang="en-US" baseline="0" dirty="0" err="1" smtClean="0"/>
              <a:t>compilare</a:t>
            </a:r>
            <a:r>
              <a:rPr lang="en-US" baseline="0" dirty="0" smtClean="0"/>
              <a:t>, </a:t>
            </a:r>
            <a:r>
              <a:rPr lang="en-US" baseline="0" dirty="0" err="1" smtClean="0"/>
              <a:t>sau</a:t>
            </a:r>
            <a:r>
              <a:rPr lang="en-US" baseline="0" dirty="0" smtClean="0"/>
              <a:t> runtime</a:t>
            </a:r>
          </a:p>
          <a:p>
            <a:r>
              <a:rPr lang="en-US" baseline="0" dirty="0" err="1" smtClean="0"/>
              <a:t>fara</a:t>
            </a:r>
            <a:r>
              <a:rPr lang="en-US" baseline="0" dirty="0" smtClean="0"/>
              <a:t> a </a:t>
            </a:r>
            <a:r>
              <a:rPr lang="en-US" baseline="0" dirty="0" err="1" smtClean="0"/>
              <a:t>polua</a:t>
            </a:r>
            <a:r>
              <a:rPr lang="en-US" baseline="0" dirty="0" smtClean="0"/>
              <a:t> </a:t>
            </a:r>
            <a:r>
              <a:rPr lang="en-US" baseline="0" dirty="0" err="1" smtClean="0"/>
              <a:t>codul</a:t>
            </a:r>
            <a:r>
              <a:rPr lang="en-US" baseline="0" dirty="0" smtClean="0"/>
              <a:t> client. De </a:t>
            </a:r>
            <a:r>
              <a:rPr lang="en-US" baseline="0" dirty="0" err="1" smtClean="0"/>
              <a:t>exemplu</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de </a:t>
            </a:r>
            <a:r>
              <a:rPr lang="en-US" baseline="0" dirty="0" err="1" smtClean="0"/>
              <a:t>logare</a:t>
            </a:r>
            <a:r>
              <a:rPr lang="en-US" baseline="0" dirty="0" smtClean="0"/>
              <a:t> in domain layer.</a:t>
            </a:r>
          </a:p>
          <a:p>
            <a:r>
              <a:rPr lang="en-US" baseline="0" dirty="0" smtClean="0"/>
              <a:t>ORM-ca hibernate au un support bun </a:t>
            </a:r>
            <a:r>
              <a:rPr lang="en-US" baseline="0" dirty="0" err="1" smtClean="0"/>
              <a:t>pentru</a:t>
            </a:r>
            <a:r>
              <a:rPr lang="en-US" baseline="0" dirty="0" smtClean="0"/>
              <a:t> POCO\POJO </a:t>
            </a:r>
            <a:r>
              <a:rPr lang="en-US" baseline="0" dirty="0" err="1" smtClean="0"/>
              <a:t>inclusiv</a:t>
            </a:r>
            <a:r>
              <a:rPr lang="en-US" baseline="0" dirty="0" smtClean="0"/>
              <a:t> </a:t>
            </a:r>
            <a:r>
              <a:rPr lang="en-US" baseline="0" dirty="0" err="1" smtClean="0"/>
              <a:t>pentru</a:t>
            </a:r>
            <a:r>
              <a:rPr lang="en-US" baseline="0" dirty="0" smtClean="0"/>
              <a:t> </a:t>
            </a:r>
            <a:r>
              <a:rPr lang="en-US" baseline="0" dirty="0" err="1" smtClean="0"/>
              <a:t>Entityes</a:t>
            </a:r>
            <a:r>
              <a:rPr lang="en-US" baseline="0" dirty="0" smtClean="0"/>
              <a:t> </a:t>
            </a:r>
            <a:r>
              <a:rPr lang="en-US" baseline="0" dirty="0" err="1" smtClean="0"/>
              <a:t>si</a:t>
            </a:r>
            <a:r>
              <a:rPr lang="en-US" baseline="0" dirty="0" smtClean="0"/>
              <a:t> Value Objects, plus</a:t>
            </a:r>
          </a:p>
          <a:p>
            <a:r>
              <a:rPr lang="en-US" baseline="0" dirty="0" err="1" smtClean="0"/>
              <a:t>este</a:t>
            </a:r>
            <a:r>
              <a:rPr lang="en-US" baseline="0" dirty="0" smtClean="0"/>
              <a:t> un instrument bun de a </a:t>
            </a:r>
            <a:r>
              <a:rPr lang="en-US" baseline="0" dirty="0" err="1" smtClean="0"/>
              <a:t>abstractica</a:t>
            </a:r>
            <a:r>
              <a:rPr lang="en-US" baseline="0" dirty="0" smtClean="0"/>
              <a:t> DB schema de domain model.</a:t>
            </a:r>
          </a:p>
          <a:p>
            <a:r>
              <a:rPr lang="en-US" baseline="0" dirty="0" smtClean="0"/>
              <a:t>Mocking Frameworks – </a:t>
            </a:r>
            <a:r>
              <a:rPr lang="en-US" baseline="0" dirty="0" err="1" smtClean="0"/>
              <a:t>este</a:t>
            </a:r>
            <a:r>
              <a:rPr lang="en-US" baseline="0" dirty="0" smtClean="0"/>
              <a:t> un tool important </a:t>
            </a:r>
            <a:r>
              <a:rPr lang="en-US" baseline="0" dirty="0" err="1" smtClean="0"/>
              <a:t>pentr</a:t>
            </a:r>
            <a:r>
              <a:rPr lang="en-US" baseline="0" dirty="0" smtClean="0"/>
              <a:t> TDD care </a:t>
            </a:r>
            <a:r>
              <a:rPr lang="en-US" baseline="0" dirty="0" err="1" smtClean="0"/>
              <a:t>permite</a:t>
            </a:r>
            <a:r>
              <a:rPr lang="en-US" baseline="0" dirty="0" smtClean="0"/>
              <a:t> de a </a:t>
            </a:r>
            <a:r>
              <a:rPr lang="en-US" baseline="0" dirty="0" err="1" smtClean="0"/>
              <a:t>scrie</a:t>
            </a:r>
            <a:r>
              <a:rPr lang="en-US" baseline="0" dirty="0" smtClean="0"/>
              <a:t> unit </a:t>
            </a:r>
            <a:r>
              <a:rPr lang="en-US" baseline="0" dirty="0" err="1" smtClean="0"/>
              <a:t>teste</a:t>
            </a:r>
            <a:r>
              <a:rPr lang="en-US" baseline="0" dirty="0" smtClean="0"/>
              <a:t> in </a:t>
            </a:r>
            <a:r>
              <a:rPr lang="en-US" baseline="0" dirty="0" err="1" smtClean="0"/>
              <a:t>isolare</a:t>
            </a:r>
            <a:r>
              <a:rPr lang="en-US" baseline="0" dirty="0" smtClean="0"/>
              <a:t>.</a:t>
            </a:r>
          </a:p>
          <a:p>
            <a:endParaRPr lang="en-US" dirty="0" smtClean="0"/>
          </a:p>
          <a:p>
            <a:r>
              <a:rPr lang="en-US" dirty="0" smtClean="0"/>
              <a:t>-------------------------------------------------------------------------------------</a:t>
            </a:r>
          </a:p>
          <a:p>
            <a:r>
              <a:rPr lang="en-US" dirty="0" err="1" smtClean="0"/>
              <a:t>IoC</a:t>
            </a:r>
            <a:r>
              <a:rPr lang="en-US" dirty="0" smtClean="0"/>
              <a:t> &amp; DI containers – allows to decouple various parts of code</a:t>
            </a:r>
            <a:r>
              <a:rPr lang="en-US" baseline="0" dirty="0" smtClean="0"/>
              <a:t>, increasing </a:t>
            </a:r>
            <a:r>
              <a:rPr lang="en-US" dirty="0" smtClean="0"/>
              <a:t>cohesion</a:t>
            </a:r>
            <a:r>
              <a:rPr lang="en-US" baseline="0" dirty="0" smtClean="0"/>
              <a:t> and substitutability leading to </a:t>
            </a:r>
            <a:r>
              <a:rPr lang="en-US" baseline="0" dirty="0" err="1" smtClean="0"/>
              <a:t>maintanable</a:t>
            </a:r>
            <a:r>
              <a:rPr lang="en-US" baseline="0" dirty="0" smtClean="0"/>
              <a:t> code.</a:t>
            </a:r>
          </a:p>
          <a:p>
            <a:r>
              <a:rPr lang="en-US" baseline="0" dirty="0" smtClean="0"/>
              <a:t>AOP – allows to increase code modularity by providing “logic injection” like logging without polluting client code.</a:t>
            </a:r>
          </a:p>
          <a:p>
            <a:r>
              <a:rPr lang="en-US" baseline="0" dirty="0" smtClean="0"/>
              <a:t>ORMs – like Hibernate have a great support for POCO\POJO including Entity and Value Objects and provide a good abstraction over DB schema,</a:t>
            </a:r>
          </a:p>
          <a:p>
            <a:r>
              <a:rPr lang="en-US" baseline="0" dirty="0" smtClean="0"/>
              <a:t>	allowing to concentrate more on the Model.</a:t>
            </a:r>
          </a:p>
          <a:p>
            <a:r>
              <a:rPr lang="en-US" baseline="0" dirty="0" smtClean="0"/>
              <a:t>Mocking Frameworks –  is very important tool for TDD practice, that allows to simulated objects that mimic the behavior of real objects in controlled ways. The technique is very important for decoupling.  </a:t>
            </a:r>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300" dirty="0" smtClean="0"/>
              <a:t>La </a:t>
            </a:r>
            <a:r>
              <a:rPr lang="en-US" sz="1300" dirty="0" err="1" smtClean="0"/>
              <a:t>unii</a:t>
            </a:r>
            <a:r>
              <a:rPr lang="en-US" sz="1300" dirty="0" smtClean="0"/>
              <a:t> le </a:t>
            </a:r>
            <a:r>
              <a:rPr lang="en-US" sz="1300" dirty="0" err="1" smtClean="0"/>
              <a:t>poate</a:t>
            </a:r>
            <a:r>
              <a:rPr lang="en-US" sz="1300" dirty="0" smtClean="0"/>
              <a:t> </a:t>
            </a:r>
            <a:r>
              <a:rPr lang="en-US" sz="1300" dirty="0" err="1" smtClean="0"/>
              <a:t>aparea</a:t>
            </a:r>
            <a:r>
              <a:rPr lang="en-US" sz="1300" dirty="0" smtClean="0"/>
              <a:t> </a:t>
            </a:r>
            <a:r>
              <a:rPr lang="en-US" sz="1300" dirty="0" err="1" smtClean="0"/>
              <a:t>intrebarea</a:t>
            </a:r>
            <a:r>
              <a:rPr lang="en-US" sz="1300" dirty="0" smtClean="0"/>
              <a:t> care </a:t>
            </a:r>
            <a:r>
              <a:rPr lang="en-US" sz="1300" dirty="0" err="1" smtClean="0"/>
              <a:t>tangenta</a:t>
            </a:r>
            <a:r>
              <a:rPr lang="en-US" sz="1300" dirty="0" smtClean="0"/>
              <a:t> </a:t>
            </a:r>
            <a:r>
              <a:rPr lang="en-US" sz="1300" dirty="0" err="1" smtClean="0"/>
              <a:t>intre</a:t>
            </a:r>
            <a:r>
              <a:rPr lang="en-US" sz="1300" dirty="0" smtClean="0"/>
              <a:t> DDD </a:t>
            </a:r>
            <a:r>
              <a:rPr lang="en-US" sz="1300" dirty="0" err="1" smtClean="0"/>
              <a:t>si</a:t>
            </a:r>
            <a:r>
              <a:rPr lang="en-US" sz="1300" dirty="0" smtClean="0"/>
              <a:t> DSL.</a:t>
            </a:r>
          </a:p>
          <a:p>
            <a:r>
              <a:rPr lang="en-US" sz="1300" dirty="0" err="1" smtClean="0"/>
              <a:t>Cei</a:t>
            </a:r>
            <a:r>
              <a:rPr lang="en-US" sz="1300" dirty="0" smtClean="0"/>
              <a:t> DSL, </a:t>
            </a:r>
            <a:r>
              <a:rPr lang="en-US" sz="1300" dirty="0" err="1" smtClean="0"/>
              <a:t>este</a:t>
            </a:r>
            <a:r>
              <a:rPr lang="en-US" sz="1300" dirty="0" smtClean="0"/>
              <a:t> un </a:t>
            </a:r>
            <a:r>
              <a:rPr lang="en-US" sz="1300" dirty="0" err="1" smtClean="0"/>
              <a:t>limbaj</a:t>
            </a:r>
            <a:r>
              <a:rPr lang="en-US" sz="1300" dirty="0" smtClean="0"/>
              <a:t> </a:t>
            </a:r>
            <a:r>
              <a:rPr lang="en-US" sz="1300" dirty="0" err="1" smtClean="0"/>
              <a:t>adresat</a:t>
            </a:r>
            <a:r>
              <a:rPr lang="en-US" sz="1300" dirty="0" smtClean="0"/>
              <a:t> </a:t>
            </a:r>
            <a:r>
              <a:rPr lang="en-US" sz="1300" dirty="0" err="1" smtClean="0"/>
              <a:t>unui</a:t>
            </a:r>
            <a:r>
              <a:rPr lang="en-US" sz="1300" dirty="0" smtClean="0"/>
              <a:t> </a:t>
            </a:r>
            <a:r>
              <a:rPr lang="en-US" sz="1300" dirty="0" err="1" smtClean="0"/>
              <a:t>domeniu</a:t>
            </a:r>
            <a:r>
              <a:rPr lang="en-US" sz="1300" dirty="0" smtClean="0"/>
              <a:t> </a:t>
            </a:r>
            <a:r>
              <a:rPr lang="en-US" sz="1300" dirty="0" err="1" smtClean="0"/>
              <a:t>foarte</a:t>
            </a:r>
            <a:r>
              <a:rPr lang="en-US" sz="1300" dirty="0" smtClean="0"/>
              <a:t> specific, ex: </a:t>
            </a:r>
            <a:r>
              <a:rPr lang="en-US" sz="1300" dirty="0" err="1" smtClean="0"/>
              <a:t>Reg</a:t>
            </a:r>
            <a:r>
              <a:rPr lang="en-US" sz="1300" dirty="0" smtClean="0"/>
              <a:t> Express, SQL.</a:t>
            </a:r>
          </a:p>
          <a:p>
            <a:r>
              <a:rPr lang="en-US" sz="1300" dirty="0" smtClean="0"/>
              <a:t>Java, C# nu-s DSL-</a:t>
            </a:r>
            <a:r>
              <a:rPr lang="en-US" sz="1300" dirty="0" err="1" smtClean="0"/>
              <a:t>uri</a:t>
            </a:r>
            <a:r>
              <a:rPr lang="en-US" sz="1300" dirty="0" smtClean="0"/>
              <a:t> </a:t>
            </a:r>
            <a:r>
              <a:rPr lang="en-US" sz="1300" dirty="0" err="1" smtClean="0"/>
              <a:t>ele</a:t>
            </a:r>
            <a:r>
              <a:rPr lang="en-US" sz="1300" dirty="0" smtClean="0"/>
              <a:t> se </a:t>
            </a:r>
            <a:r>
              <a:rPr lang="en-US" sz="1300" dirty="0" err="1" smtClean="0"/>
              <a:t>considera</a:t>
            </a:r>
            <a:r>
              <a:rPr lang="en-US" sz="1300" dirty="0" smtClean="0"/>
              <a:t> </a:t>
            </a:r>
            <a:r>
              <a:rPr lang="en-US" sz="1300" dirty="0" err="1" smtClean="0"/>
              <a:t>limbaje</a:t>
            </a:r>
            <a:r>
              <a:rPr lang="en-US" sz="1300" dirty="0" smtClean="0"/>
              <a:t> cu un </a:t>
            </a:r>
            <a:r>
              <a:rPr lang="en-US" sz="1300" dirty="0" err="1" smtClean="0"/>
              <a:t>scop</a:t>
            </a:r>
            <a:r>
              <a:rPr lang="en-US" sz="1300" dirty="0" smtClean="0"/>
              <a:t> </a:t>
            </a:r>
            <a:r>
              <a:rPr lang="en-US" sz="1300" dirty="0" err="1" smtClean="0"/>
              <a:t>mai</a:t>
            </a:r>
            <a:r>
              <a:rPr lang="en-US" sz="1300" dirty="0" smtClean="0"/>
              <a:t> general.</a:t>
            </a:r>
          </a:p>
          <a:p>
            <a:r>
              <a:rPr lang="en-US" sz="1300" b="1" dirty="0" smtClean="0"/>
              <a:t>Ex: cu 1 C</a:t>
            </a:r>
          </a:p>
          <a:p>
            <a:r>
              <a:rPr lang="en-US" sz="1300" dirty="0" smtClean="0"/>
              <a:t>----------------------------------------------------</a:t>
            </a:r>
          </a:p>
          <a:p>
            <a:r>
              <a:rPr lang="en-US" sz="1300" dirty="0" smtClean="0"/>
              <a:t>a language, programs can be extremely expressive, and make the strongest connection</a:t>
            </a:r>
          </a:p>
          <a:p>
            <a:r>
              <a:rPr lang="en-US" sz="1300" dirty="0" smtClean="0"/>
              <a:t>with the UBIQUITOUS LANGUAGE. This is an exciting concept, but domain-specific languages also</a:t>
            </a:r>
          </a:p>
          <a:p>
            <a:r>
              <a:rPr lang="en-US" sz="1300" dirty="0" smtClean="0"/>
              <a:t>have their drawbacks in the approaches I've seen based on object-oriented technology.</a:t>
            </a:r>
          </a:p>
          <a:p>
            <a:r>
              <a:rPr lang="en-US" sz="1300" dirty="0" smtClean="0"/>
              <a:t>To refine the model, a developer needs to be able to modify the language. This may involve</a:t>
            </a:r>
          </a:p>
          <a:p>
            <a:r>
              <a:rPr lang="en-US" sz="1300" dirty="0" smtClean="0"/>
              <a:t>modifying grammar declarations and other language-interpreting features, as well as modifying</a:t>
            </a:r>
          </a:p>
          <a:p>
            <a:r>
              <a:rPr lang="en-US" sz="1300" dirty="0" smtClean="0"/>
              <a:t>underlying class libraries. I'm all in favor of learning advanced technology and design concepts, but</a:t>
            </a:r>
          </a:p>
          <a:p>
            <a:r>
              <a:rPr lang="en-US" sz="1300" dirty="0" smtClean="0"/>
              <a:t>we have to soberly assess the skills of a particular team, as well as the likely skills of future</a:t>
            </a:r>
          </a:p>
          <a:p>
            <a:r>
              <a:rPr lang="en-US" sz="1300" dirty="0" smtClean="0"/>
              <a:t>maintenance teams.</a:t>
            </a:r>
          </a:p>
          <a:p>
            <a:r>
              <a:rPr lang="en-US" sz="1300" dirty="0" smtClean="0"/>
              <a:t>Another drawback is that it can be difficult to </a:t>
            </a:r>
            <a:r>
              <a:rPr lang="en-US" sz="1300" dirty="0" err="1" smtClean="0"/>
              <a:t>refactor</a:t>
            </a:r>
            <a:r>
              <a:rPr lang="en-US" sz="1300" dirty="0" smtClean="0"/>
              <a:t> client</a:t>
            </a:r>
          </a:p>
          <a:p>
            <a:r>
              <a:rPr lang="en-US" sz="1300" dirty="0" smtClean="0"/>
              <a:t>code to conform to a revised model and its associated domain-specific language. Of course,</a:t>
            </a:r>
          </a:p>
          <a:p>
            <a:r>
              <a:rPr lang="en-US" sz="1300" dirty="0" smtClean="0"/>
              <a:t>someone may come up with a technical fix for the refactoring problems.</a:t>
            </a:r>
          </a:p>
          <a:p>
            <a:r>
              <a:rPr lang="en-US" sz="1300" dirty="0" smtClean="0"/>
              <a:t>This technique might be most useful for very mature models, perhaps where client code is being</a:t>
            </a:r>
          </a:p>
          <a:p>
            <a:r>
              <a:rPr lang="en-US" sz="1300" dirty="0" smtClean="0"/>
              <a:t>written by a different team. Generally, such setups lead to the poisonous distinction between</a:t>
            </a:r>
          </a:p>
          <a:p>
            <a:r>
              <a:rPr lang="en-US" sz="1300" dirty="0" smtClean="0"/>
              <a:t>highly technical framework builders and technically unskilled application builders, but it doesn't</a:t>
            </a:r>
          </a:p>
          <a:p>
            <a:r>
              <a:rPr lang="en-US" sz="1300" dirty="0" smtClean="0"/>
              <a:t>have to be that way.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7500" lnSpcReduction="20000"/>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41653" indent="-241653">
              <a:buAutoNum type="arabicPeriod"/>
            </a:pPr>
            <a:r>
              <a:rPr lang="en-US" dirty="0" err="1" smtClean="0"/>
              <a:t>Comunica</a:t>
            </a:r>
            <a:endParaRPr lang="en-US" dirty="0" smtClean="0"/>
          </a:p>
          <a:p>
            <a:pPr marL="241653" indent="-241653">
              <a:buAutoNum type="arabicPeriod"/>
            </a:pPr>
            <a:r>
              <a:rPr lang="en-US" dirty="0" err="1" smtClean="0"/>
              <a:t>Descoperi</a:t>
            </a:r>
            <a:endParaRPr lang="en-US" dirty="0" smtClean="0"/>
          </a:p>
          <a:p>
            <a:pPr marL="241653" indent="-241653">
              <a:buAutoNum type="arabicPeriod"/>
            </a:pPr>
            <a:r>
              <a:rPr lang="en-US" dirty="0" err="1" smtClean="0"/>
              <a:t>Invata</a:t>
            </a:r>
            <a:endParaRPr lang="en-US" dirty="0" smtClean="0"/>
          </a:p>
          <a:p>
            <a:pPr marL="241653" indent="-241653">
              <a:buAutoNum type="arabicPeriod"/>
            </a:pPr>
            <a:r>
              <a:rPr lang="en-US" dirty="0" err="1" smtClean="0"/>
              <a:t>Evalua</a:t>
            </a:r>
            <a:endParaRPr lang="en-US" dirty="0" smtClean="0"/>
          </a:p>
          <a:p>
            <a:pPr marL="241653" indent="-241653" defTabSz="966612">
              <a:buFontTx/>
              <a:buAutoNum type="arabicPeriod"/>
              <a:defRPr/>
            </a:pPr>
            <a:r>
              <a:rPr lang="en-US" dirty="0" err="1" smtClean="0"/>
              <a:t>Explica</a:t>
            </a:r>
            <a:endParaRPr lang="en-US" dirty="0" smtClean="0"/>
          </a:p>
          <a:p>
            <a:pPr marL="241653" indent="-241653" defTabSz="966612">
              <a:buFontTx/>
              <a:buAutoNum type="arabicPeriod"/>
              <a:defRPr/>
            </a:pPr>
            <a:r>
              <a:rPr lang="en-US" dirty="0" err="1" smtClean="0"/>
              <a:t>Experimenta</a:t>
            </a:r>
            <a:endParaRPr lang="en-US" dirty="0" smtClean="0"/>
          </a:p>
          <a:p>
            <a:pPr marL="241653" indent="-241653" defTabSz="966612">
              <a:buFontTx/>
              <a:buAutoNum type="arabicPeriod"/>
              <a:defRPr/>
            </a:pPr>
            <a:r>
              <a:rPr lang="en-US" dirty="0" err="1" smtClean="0"/>
              <a:t>Collecta</a:t>
            </a:r>
            <a:r>
              <a:rPr lang="en-US" baseline="0" dirty="0" smtClean="0"/>
              <a:t> date</a:t>
            </a:r>
          </a:p>
          <a:p>
            <a:pPr marL="241653" indent="-241653" defTabSz="966612">
              <a:buFontTx/>
              <a:buAutoNum type="arabicPeriod"/>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41653" indent="-241653" defTabSz="966612">
              <a:buFontTx/>
              <a:buAutoNum type="arabicPeriod"/>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41653" indent="-241653">
              <a:buAutoNum type="arabicPeriod"/>
            </a:pPr>
            <a:endParaRPr lang="en-US" dirty="0" smtClean="0"/>
          </a:p>
          <a:p>
            <a:pPr marL="241653" indent="-241653"/>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a:t>
            </a:r>
            <a:endParaRPr lang="en-US" b="1" baseline="0" dirty="0" smtClean="0"/>
          </a:p>
          <a:p>
            <a:r>
              <a:rPr lang="en-US" b="1" baseline="0" dirty="0" smtClean="0"/>
              <a:t>CLICK 1</a:t>
            </a:r>
            <a:r>
              <a:rPr lang="en-US" baseline="0" dirty="0" smtClean="0"/>
              <a:t>,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t>
            </a:r>
            <a:r>
              <a:rPr lang="en-US" baseline="0" dirty="0" smtClean="0"/>
              <a:t>a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ca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defTabSz="966612">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a:p>
            <a:endParaRPr lang="en-US" baseline="0" dirty="0" smtClean="0"/>
          </a:p>
          <a:p>
            <a:endParaRPr lang="en-US" dirty="0" smtClean="0"/>
          </a:p>
          <a:p>
            <a:r>
              <a:rPr lang="en-US" dirty="0" smtClean="0"/>
              <a:t>-------------------------------------------------------------------------------------------------------------------------------------</a:t>
            </a:r>
          </a:p>
          <a:p>
            <a:r>
              <a:rPr lang="en-US" dirty="0" smtClean="0"/>
              <a:t>models can be invaluable without being "right," in an engineering sense. Indeed, by such lights, all the best models are wrong. But they are fruitfully wrong. They are illuminating abstractions. I think it was Picasso who said, "Art is a lie that helps us see the truth.“</a:t>
            </a:r>
          </a:p>
          <a:p>
            <a:endParaRPr lang="en-US" dirty="0" smtClean="0"/>
          </a:p>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defTabSz="966612">
              <a:defRPr/>
            </a:pPr>
            <a:r>
              <a:rPr lang="en-US" dirty="0" smtClean="0"/>
              <a:t>Einstein: Theory of all… theory on</a:t>
            </a:r>
            <a:r>
              <a:rPr lang="en-US" baseline="0" dirty="0" smtClean="0"/>
              <a:t> atom level and on stars level</a:t>
            </a:r>
          </a:p>
          <a:p>
            <a:pPr defTabSz="966612">
              <a:defRPr/>
            </a:pPr>
            <a:endParaRPr lang="en-US" baseline="0" dirty="0" smtClean="0"/>
          </a:p>
          <a:p>
            <a:pPr defTabSz="966612">
              <a:defRPr/>
            </a:pPr>
            <a:r>
              <a:rPr lang="en-US" baseline="0" dirty="0" smtClean="0"/>
              <a:t>As scientists learned about the structure of the atom through experiments, they modified their models of the atom to fit their data. </a:t>
            </a:r>
          </a:p>
          <a:p>
            <a:pPr defTabSz="966612">
              <a:defRPr/>
            </a:pPr>
            <a:r>
              <a:rPr lang="en-US" baseline="0" dirty="0" smtClean="0"/>
              <a:t>This is how the Atomic model has changed over the years and talks about the scientists who made them all possible.</a:t>
            </a:r>
          </a:p>
          <a:p>
            <a:pPr defTabSz="966612">
              <a:defRPr/>
            </a:pPr>
            <a:endParaRPr lang="en-US" baseline="0" dirty="0" smtClean="0"/>
          </a:p>
          <a:p>
            <a:pPr defTabSz="966612">
              <a:defRPr/>
            </a:pPr>
            <a:r>
              <a:rPr lang="en-US" baseline="0" dirty="0" smtClean="0"/>
              <a:t> Some of the very best microscopes have produced images of groups of atoms, but no actual picture of an atom yet exists. How, then, can scientists be so completely certain of the existence of atoms and of the models they have created for them? The answer is that models of the atom, like other scientific models, can be tested by experimentation. Those models that pass the test of experimentation survive, while those that do not are abandoned. </a:t>
            </a:r>
          </a:p>
          <a:p>
            <a:endParaRPr lang="en-US" baseline="0" dirty="0" smtClean="0"/>
          </a:p>
          <a:p>
            <a:r>
              <a:rPr lang="en-US" sz="1300" dirty="0" smtClean="0"/>
              <a:t>Projects that have no domain model at all, but just write code to fulfill one function after another,</a:t>
            </a:r>
          </a:p>
          <a:p>
            <a:r>
              <a:rPr lang="en-US" sz="1300" dirty="0" smtClean="0"/>
              <a:t>gain few of the advantages of knowledge crunching and communication discussed in the previous</a:t>
            </a:r>
          </a:p>
          <a:p>
            <a:r>
              <a:rPr lang="en-US" sz="1300" dirty="0" smtClean="0"/>
              <a:t>two chapters. A complex domain will swamp them.</a:t>
            </a:r>
            <a:endParaRPr lang="en-US" dirty="0" smtClean="0"/>
          </a:p>
          <a:p>
            <a:endParaRPr lang="en-US" baseline="0" dirty="0" smtClean="0"/>
          </a:p>
          <a:p>
            <a:r>
              <a:rPr lang="en-US" sz="1300" dirty="0" smtClean="0"/>
              <a:t>The key to controlling complexity is a good domain model, a model that goes beyond a surface</a:t>
            </a:r>
          </a:p>
          <a:p>
            <a:r>
              <a:rPr lang="en-US" sz="1300" dirty="0" smtClean="0"/>
              <a:t>vision of a domain by introducing an underlying structure, which gives the software developers the</a:t>
            </a:r>
          </a:p>
          <a:p>
            <a:r>
              <a:rPr lang="en-US" sz="1300" dirty="0" smtClean="0"/>
              <a:t>leverage they need. A good domain model can be incredibly valuable, but it's not something that's</a:t>
            </a:r>
          </a:p>
          <a:p>
            <a:r>
              <a:rPr lang="en-US" sz="1300" dirty="0" smtClean="0"/>
              <a:t>easy to make. Few people can do it well, and it's very hard to teach.</a:t>
            </a:r>
          </a:p>
          <a:p>
            <a:endParaRPr lang="en-US" sz="130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aceste</a:t>
            </a:r>
            <a:r>
              <a:rPr lang="en-US" baseline="0" dirty="0" smtClean="0"/>
              <a:t> model </a:t>
            </a:r>
            <a:r>
              <a:rPr lang="en-US" baseline="0" dirty="0" err="1" smtClean="0"/>
              <a:t>da</a:t>
            </a:r>
            <a:r>
              <a:rPr lang="en-US" baseline="0" dirty="0" smtClean="0"/>
              <a:t> </a:t>
            </a:r>
            <a:r>
              <a:rPr lang="en-US" baseline="0" dirty="0" err="1" smtClean="0"/>
              <a:t>posibilitate</a:t>
            </a:r>
            <a:r>
              <a:rPr lang="en-US" baseline="0" dirty="0" smtClean="0"/>
              <a:t>:</a:t>
            </a:r>
          </a:p>
          <a:p>
            <a:pPr marL="241653" indent="-241653">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41653" indent="-241653">
              <a:buAutoNum type="arabicPeriod"/>
            </a:pPr>
            <a:r>
              <a:rPr lang="en-US" dirty="0" smtClean="0"/>
              <a:t>De </a:t>
            </a:r>
            <a:r>
              <a:rPr lang="en-US" baseline="0" dirty="0" smtClean="0"/>
              <a:t>a </a:t>
            </a:r>
            <a:r>
              <a:rPr lang="en-US" baseline="0" dirty="0" err="1" smtClean="0"/>
              <a:t>transmite</a:t>
            </a:r>
            <a:r>
              <a:rPr lang="en-US" baseline="0" dirty="0" smtClean="0"/>
              <a:t> </a:t>
            </a:r>
            <a:r>
              <a:rPr lang="en-US" baseline="0" dirty="0" err="1" smtClean="0"/>
              <a:t>aspectele</a:t>
            </a:r>
            <a:r>
              <a:rPr lang="en-US" baseline="0" dirty="0" smtClean="0"/>
              <a:t> </a:t>
            </a:r>
            <a:r>
              <a:rPr lang="en-US" baseline="0" dirty="0" smtClean="0"/>
              <a:t>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prin</a:t>
            </a:r>
            <a:r>
              <a:rPr lang="en-US" baseline="0" dirty="0" smtClean="0"/>
              <a:t> </a:t>
            </a:r>
            <a:r>
              <a:rPr lang="en-US" baseline="0" dirty="0" err="1" smtClean="0"/>
              <a:t>ascultarea</a:t>
            </a:r>
            <a:r>
              <a:rPr lang="en-US" baseline="0" dirty="0" smtClean="0"/>
              <a:t> </a:t>
            </a:r>
            <a:r>
              <a:rPr lang="en-US" baseline="0" dirty="0" err="1" smtClean="0"/>
              <a:t>muzicii</a:t>
            </a:r>
            <a:endParaRPr lang="en-US" baseline="0" dirty="0" smtClean="0"/>
          </a:p>
          <a:p>
            <a:pPr marL="241653" indent="-241653">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41653" indent="-241653">
              <a:buAutoNum type="arabicPeriod"/>
            </a:pPr>
            <a:r>
              <a:rPr lang="en-US" baseline="0" dirty="0" smtClean="0"/>
              <a:t>…etc..</a:t>
            </a:r>
          </a:p>
          <a:p>
            <a:pPr marL="241653" indent="-241653"/>
            <a:endParaRPr lang="en-US" baseline="0" dirty="0" smtClean="0"/>
          </a:p>
          <a:p>
            <a:pPr marL="241653" indent="-241653"/>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41653" indent="-241653"/>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a:p>
            <a:pPr marL="241653" indent="-241653"/>
            <a:r>
              <a:rPr lang="en-US" baseline="0" dirty="0" smtClean="0"/>
              <a:t>-------------------------------------------------------------------------------------------------------------------------------------------------</a:t>
            </a:r>
            <a:endParaRPr lang="en-US" dirty="0" smtClean="0"/>
          </a:p>
          <a:p>
            <a:endParaRPr lang="en-US" dirty="0" smtClean="0"/>
          </a:p>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dirty="0" smtClean="0"/>
              <a:t>Care </a:t>
            </a:r>
            <a:r>
              <a:rPr lang="en-US" dirty="0" err="1" smtClean="0"/>
              <a:t>dintre</a:t>
            </a:r>
            <a:r>
              <a:rPr lang="en-US" baseline="0" dirty="0" smtClean="0"/>
              <a:t> </a:t>
            </a:r>
            <a:r>
              <a:rPr lang="en-US" baseline="0" dirty="0" err="1" smtClean="0"/>
              <a:t>aceste</a:t>
            </a:r>
            <a:r>
              <a:rPr lang="en-US" baseline="0" dirty="0" smtClean="0"/>
              <a:t> 2 </a:t>
            </a:r>
            <a:r>
              <a:rPr lang="en-US" baseline="0" dirty="0" err="1" smtClean="0"/>
              <a:t>modele</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bun?</a:t>
            </a:r>
            <a:endParaRPr lang="en-US"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sz="1300" b="1" dirty="0" err="1" smtClean="0"/>
              <a:t>Deci</a:t>
            </a:r>
            <a:r>
              <a:rPr lang="en-US" sz="1300" b="1" dirty="0" smtClean="0"/>
              <a:t> </a:t>
            </a:r>
            <a:r>
              <a:rPr lang="en-US" sz="1300" b="1" dirty="0" err="1" smtClean="0"/>
              <a:t>sa</a:t>
            </a:r>
            <a:r>
              <a:rPr lang="en-US" sz="1300" b="1" dirty="0" smtClean="0"/>
              <a:t> </a:t>
            </a:r>
            <a:r>
              <a:rPr lang="en-US" sz="1300" b="1" dirty="0" err="1" smtClean="0"/>
              <a:t>concludem</a:t>
            </a:r>
            <a:r>
              <a:rPr lang="en-US" sz="1300" b="1" dirty="0" smtClean="0"/>
              <a:t>, Domain Model in DDD </a:t>
            </a:r>
            <a:r>
              <a:rPr lang="en-US" sz="1300" b="1" dirty="0" err="1" smtClean="0"/>
              <a:t>este</a:t>
            </a:r>
            <a:r>
              <a:rPr lang="en-US" sz="1300" b="1" dirty="0" smtClean="0"/>
              <a:t> un set de </a:t>
            </a:r>
            <a:r>
              <a:rPr lang="en-US" sz="1300" b="1" dirty="0" err="1" smtClean="0"/>
              <a:t>abstractii</a:t>
            </a:r>
            <a:r>
              <a:rPr lang="en-US" sz="1300" b="1" dirty="0" smtClean="0"/>
              <a:t>  </a:t>
            </a:r>
            <a:r>
              <a:rPr lang="en-US" sz="1300" b="1" dirty="0" err="1" smtClean="0"/>
              <a:t>bine</a:t>
            </a:r>
            <a:r>
              <a:rPr lang="en-US" sz="1300" b="1" dirty="0" smtClean="0"/>
              <a:t> </a:t>
            </a:r>
            <a:r>
              <a:rPr lang="en-US" sz="1300" b="1" dirty="0" err="1" smtClean="0"/>
              <a:t>chibzuite</a:t>
            </a:r>
            <a:r>
              <a:rPr lang="en-US" sz="1300" b="1" dirty="0" smtClean="0"/>
              <a:t> </a:t>
            </a:r>
            <a:r>
              <a:rPr lang="en-US" sz="1300" b="1" dirty="0" err="1" smtClean="0"/>
              <a:t>si</a:t>
            </a:r>
            <a:r>
              <a:rPr lang="en-US" sz="1300" b="1" dirty="0" smtClean="0"/>
              <a:t> </a:t>
            </a:r>
            <a:r>
              <a:rPr lang="en-US" sz="1300" b="1" dirty="0" err="1" smtClean="0"/>
              <a:t>organizate</a:t>
            </a:r>
            <a:r>
              <a:rPr lang="en-US" sz="1300" b="1" dirty="0" smtClean="0"/>
              <a:t>. </a:t>
            </a:r>
          </a:p>
          <a:p>
            <a:r>
              <a:rPr lang="en-US" sz="1300" b="1" dirty="0" err="1" smtClean="0"/>
              <a:t>Aceste</a:t>
            </a:r>
            <a:r>
              <a:rPr lang="en-US" sz="1300" b="1" dirty="0" smtClean="0"/>
              <a:t> </a:t>
            </a:r>
            <a:r>
              <a:rPr lang="en-US" sz="1300" b="1" dirty="0" err="1" smtClean="0"/>
              <a:t>abstractii</a:t>
            </a:r>
            <a:r>
              <a:rPr lang="en-US" sz="1300" b="1" dirty="0" smtClean="0"/>
              <a:t> </a:t>
            </a:r>
            <a:r>
              <a:rPr lang="en-US" sz="1300" b="1" dirty="0" err="1" smtClean="0"/>
              <a:t>reprezinta</a:t>
            </a:r>
            <a:r>
              <a:rPr lang="en-US" sz="1300" b="1" dirty="0" smtClean="0"/>
              <a:t> </a:t>
            </a:r>
            <a:r>
              <a:rPr lang="en-US" sz="1300" b="1" dirty="0" err="1" smtClean="0"/>
              <a:t>niste</a:t>
            </a:r>
            <a:r>
              <a:rPr lang="en-US" sz="1300" b="1" dirty="0" smtClean="0"/>
              <a:t> </a:t>
            </a:r>
            <a:r>
              <a:rPr lang="en-US" sz="1300" b="1" dirty="0" err="1" smtClean="0"/>
              <a:t>abstractii</a:t>
            </a:r>
            <a:r>
              <a:rPr lang="en-US" sz="1300" b="1" dirty="0" smtClean="0"/>
              <a:t> a </a:t>
            </a:r>
            <a:r>
              <a:rPr lang="en-US" sz="1300" b="1" dirty="0" err="1" smtClean="0"/>
              <a:t>cunostintelor</a:t>
            </a:r>
            <a:r>
              <a:rPr lang="en-US" sz="1300" b="1" dirty="0" smtClean="0"/>
              <a:t> in </a:t>
            </a:r>
            <a:r>
              <a:rPr lang="en-US" sz="1300" b="1" dirty="0" err="1" smtClean="0"/>
              <a:t>careva</a:t>
            </a:r>
            <a:r>
              <a:rPr lang="en-US" sz="1300" b="1" dirty="0" smtClean="0"/>
              <a:t> </a:t>
            </a:r>
            <a:r>
              <a:rPr lang="en-US" sz="1300" b="1" dirty="0" err="1" smtClean="0"/>
              <a:t>domeniu</a:t>
            </a:r>
            <a:r>
              <a:rPr lang="en-US" sz="1300" b="1" dirty="0" smtClean="0"/>
              <a:t> </a:t>
            </a:r>
            <a:r>
              <a:rPr lang="en-US" sz="1300" b="1" dirty="0" err="1" smtClean="0"/>
              <a:t>anumit</a:t>
            </a:r>
            <a:r>
              <a:rPr lang="en-US" sz="1300" b="1" dirty="0" smtClean="0"/>
              <a:t>.</a:t>
            </a:r>
          </a:p>
          <a:p>
            <a:r>
              <a:rPr lang="en-US" sz="1300" b="1" dirty="0" smtClean="0"/>
              <a:t>----------------------------------------------------------------------------------------------------------------</a:t>
            </a:r>
          </a:p>
          <a:p>
            <a:r>
              <a:rPr lang="en-US" sz="1300" b="1" dirty="0" err="1" smtClean="0"/>
              <a:t>Proiectele</a:t>
            </a:r>
            <a:r>
              <a:rPr lang="en-US" sz="1300" b="1" dirty="0" smtClean="0"/>
              <a:t> care </a:t>
            </a:r>
            <a:r>
              <a:rPr lang="en-US" sz="1300" b="1" dirty="0" err="1" smtClean="0"/>
              <a:t>care</a:t>
            </a:r>
            <a:r>
              <a:rPr lang="en-US" sz="1300" b="1" dirty="0" smtClean="0"/>
              <a:t> nu au un domain model </a:t>
            </a:r>
            <a:r>
              <a:rPr lang="en-US" sz="1300" b="1" dirty="0" err="1" smtClean="0"/>
              <a:t>dar</a:t>
            </a:r>
            <a:r>
              <a:rPr lang="en-US" sz="1300" b="1" dirty="0" smtClean="0"/>
              <a:t> </a:t>
            </a:r>
            <a:r>
              <a:rPr lang="en-US" sz="1300" b="1" dirty="0" err="1" smtClean="0"/>
              <a:t>pur</a:t>
            </a:r>
            <a:r>
              <a:rPr lang="en-US" sz="1300" b="1" dirty="0" smtClean="0"/>
              <a:t> </a:t>
            </a:r>
            <a:r>
              <a:rPr lang="en-US" sz="1300" b="1" dirty="0" err="1" smtClean="0"/>
              <a:t>si</a:t>
            </a:r>
            <a:r>
              <a:rPr lang="en-US" sz="1300" b="1" dirty="0" smtClean="0"/>
              <a:t> </a:t>
            </a:r>
            <a:r>
              <a:rPr lang="en-US" sz="1300" b="1" dirty="0" err="1" smtClean="0"/>
              <a:t>simplu</a:t>
            </a:r>
            <a:r>
              <a:rPr lang="en-US" sz="1300" b="1" dirty="0" smtClean="0"/>
              <a:t> </a:t>
            </a:r>
            <a:r>
              <a:rPr lang="en-US" sz="1300" b="1" dirty="0" err="1" smtClean="0"/>
              <a:t>scriu</a:t>
            </a:r>
            <a:r>
              <a:rPr lang="en-US" sz="1300" b="1" dirty="0" smtClean="0"/>
              <a:t> code </a:t>
            </a:r>
            <a:r>
              <a:rPr lang="en-US" sz="1300" b="1" dirty="0" err="1" smtClean="0"/>
              <a:t>pentru</a:t>
            </a:r>
            <a:r>
              <a:rPr lang="en-US" sz="1300" b="1" dirty="0" smtClean="0"/>
              <a:t> a </a:t>
            </a:r>
          </a:p>
          <a:p>
            <a:r>
              <a:rPr lang="en-US" sz="1300" b="1" dirty="0" err="1" smtClean="0"/>
              <a:t>realiza</a:t>
            </a:r>
            <a:r>
              <a:rPr lang="en-US" sz="1300" b="1" dirty="0" smtClean="0"/>
              <a:t> o </a:t>
            </a:r>
            <a:r>
              <a:rPr lang="en-US" sz="1300" b="1" dirty="0" err="1" smtClean="0"/>
              <a:t>functia</a:t>
            </a:r>
            <a:r>
              <a:rPr lang="en-US" sz="1300" b="1" dirty="0" smtClean="0"/>
              <a:t> </a:t>
            </a:r>
            <a:r>
              <a:rPr lang="en-US" sz="1300" b="1" dirty="0" err="1" smtClean="0"/>
              <a:t>dupa</a:t>
            </a:r>
            <a:r>
              <a:rPr lang="en-US" sz="1300" b="1" dirty="0" smtClean="0"/>
              <a:t> </a:t>
            </a:r>
            <a:r>
              <a:rPr lang="en-US" sz="1300" b="1" dirty="0" err="1" smtClean="0"/>
              <a:t>alta</a:t>
            </a:r>
            <a:r>
              <a:rPr lang="en-US" sz="1300" b="1" dirty="0" smtClean="0"/>
              <a:t>,  </a:t>
            </a:r>
          </a:p>
          <a:p>
            <a:endParaRPr lang="en-US" sz="1300" b="1" dirty="0" smtClean="0"/>
          </a:p>
          <a:p>
            <a:r>
              <a:rPr lang="en-US" sz="1300" dirty="0" smtClean="0"/>
              <a:t>Projects that have no domain model at all, but just write code to fulfill one function after another,</a:t>
            </a:r>
          </a:p>
          <a:p>
            <a:r>
              <a:rPr lang="en-US" sz="1300" dirty="0" smtClean="0"/>
              <a:t>gain few of the advantages of knowledge crunching and communication discussed in the previous</a:t>
            </a:r>
          </a:p>
          <a:p>
            <a:r>
              <a:rPr lang="en-US" sz="1300" dirty="0" smtClean="0"/>
              <a:t>two chapters. A complex domain will swamp them.</a:t>
            </a:r>
            <a:endParaRPr lang="en-US" dirty="0" smtClean="0"/>
          </a:p>
          <a:p>
            <a:endParaRPr lang="en-US" sz="1300" b="1" dirty="0" smtClean="0"/>
          </a:p>
          <a:p>
            <a:endParaRPr lang="en-US" sz="1300" b="1" dirty="0" smtClean="0"/>
          </a:p>
          <a:p>
            <a:endParaRPr lang="en-US" sz="1300" b="1" dirty="0" smtClean="0"/>
          </a:p>
          <a:p>
            <a:r>
              <a:rPr lang="en-US" sz="1300" b="1" dirty="0" smtClean="0"/>
              <a:t>-if a implementation is disconnected from the model then the model has a little or not value</a:t>
            </a:r>
          </a:p>
          <a:p>
            <a:r>
              <a:rPr lang="en-US" sz="1300" dirty="0" smtClean="0"/>
              <a:t>A domain model is not a particular diagram; it is the idea that the</a:t>
            </a:r>
          </a:p>
          <a:p>
            <a:r>
              <a:rPr lang="en-US" sz="1300" dirty="0" smtClean="0"/>
              <a:t>diagram is intended to convey. It is not just the knowledge in a domain</a:t>
            </a:r>
          </a:p>
          <a:p>
            <a:r>
              <a:rPr lang="en-US" sz="1300" dirty="0" smtClean="0"/>
              <a:t>expert’s head; </a:t>
            </a:r>
            <a:r>
              <a:rPr lang="en-US" sz="1300" i="1" dirty="0" smtClean="0"/>
              <a:t>it is a rigorously organized and selective abstraction</a:t>
            </a:r>
          </a:p>
          <a:p>
            <a:r>
              <a:rPr lang="en-US" sz="1300" i="1" dirty="0" smtClean="0"/>
              <a:t>of that knowledge. A diagram can represent and communicate a</a:t>
            </a:r>
          </a:p>
          <a:p>
            <a:r>
              <a:rPr lang="en-US" sz="1300" dirty="0" smtClean="0"/>
              <a:t>model, as can carefully written code, as can an English sentence.</a:t>
            </a:r>
          </a:p>
          <a:p>
            <a:r>
              <a:rPr lang="en-US" sz="1300" dirty="0" smtClean="0"/>
              <a:t>Domain modeling is not a matter of making as “realistic” a</a:t>
            </a:r>
          </a:p>
          <a:p>
            <a:r>
              <a:rPr lang="en-US" sz="1300" dirty="0" smtClean="0"/>
              <a:t>model as possible. Even in a domain of tangible real-world things,</a:t>
            </a:r>
          </a:p>
          <a:p>
            <a:r>
              <a:rPr lang="en-US" sz="1300" dirty="0" smtClean="0"/>
              <a:t>our model is an artificial creation. Nor is it just the construction of a</a:t>
            </a:r>
          </a:p>
          <a:p>
            <a:r>
              <a:rPr lang="en-US" sz="1300" dirty="0" smtClean="0"/>
              <a:t>software mechanism that gives the necessary results. It is more like</a:t>
            </a:r>
          </a:p>
          <a:p>
            <a:r>
              <a:rPr lang="en-US" sz="1300" dirty="0" smtClean="0"/>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5/7/2009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5/7/2009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34.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35.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QuickStyle" Target="../diagrams/quickStyle13.xml"/><Relationship Id="rId18" Type="http://schemas.openxmlformats.org/officeDocument/2006/relationships/diagramColors" Target="../diagrams/colors14.xml"/><Relationship Id="rId26" Type="http://schemas.openxmlformats.org/officeDocument/2006/relationships/diagramColors" Target="../diagrams/colors16.xml"/><Relationship Id="rId3" Type="http://schemas.openxmlformats.org/officeDocument/2006/relationships/diagramData" Target="../diagrams/data11.xml"/><Relationship Id="rId21" Type="http://schemas.openxmlformats.org/officeDocument/2006/relationships/diagramQuickStyle" Target="../diagrams/quickStyle15.xml"/><Relationship Id="rId34" Type="http://schemas.openxmlformats.org/officeDocument/2006/relationships/diagramColors" Target="../diagrams/colors18.xml"/><Relationship Id="rId7" Type="http://schemas.openxmlformats.org/officeDocument/2006/relationships/diagramData" Target="../diagrams/data12.xml"/><Relationship Id="rId12" Type="http://schemas.openxmlformats.org/officeDocument/2006/relationships/diagramLayout" Target="../diagrams/layout13.xml"/><Relationship Id="rId17" Type="http://schemas.openxmlformats.org/officeDocument/2006/relationships/diagramQuickStyle" Target="../diagrams/quickStyle14.xml"/><Relationship Id="rId25" Type="http://schemas.openxmlformats.org/officeDocument/2006/relationships/diagramQuickStyle" Target="../diagrams/quickStyle16.xml"/><Relationship Id="rId33" Type="http://schemas.openxmlformats.org/officeDocument/2006/relationships/diagramQuickStyle" Target="../diagrams/quickStyle18.xml"/><Relationship Id="rId2" Type="http://schemas.openxmlformats.org/officeDocument/2006/relationships/notesSlide" Target="../notesSlides/notesSlide36.xml"/><Relationship Id="rId16" Type="http://schemas.openxmlformats.org/officeDocument/2006/relationships/diagramLayout" Target="../diagrams/layout14.xml"/><Relationship Id="rId20" Type="http://schemas.openxmlformats.org/officeDocument/2006/relationships/diagramLayout" Target="../diagrams/layout15.xml"/><Relationship Id="rId29" Type="http://schemas.openxmlformats.org/officeDocument/2006/relationships/diagramQuickStyle" Target="../diagrams/quickStyle17.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Data" Target="../diagrams/data13.xml"/><Relationship Id="rId24" Type="http://schemas.openxmlformats.org/officeDocument/2006/relationships/diagramLayout" Target="../diagrams/layout16.xml"/><Relationship Id="rId32" Type="http://schemas.openxmlformats.org/officeDocument/2006/relationships/diagramLayout" Target="../diagrams/layout18.xml"/><Relationship Id="rId5" Type="http://schemas.openxmlformats.org/officeDocument/2006/relationships/diagramQuickStyle" Target="../diagrams/quickStyle11.xml"/><Relationship Id="rId15" Type="http://schemas.openxmlformats.org/officeDocument/2006/relationships/diagramData" Target="../diagrams/data14.xml"/><Relationship Id="rId23" Type="http://schemas.openxmlformats.org/officeDocument/2006/relationships/diagramData" Target="../diagrams/data16.xml"/><Relationship Id="rId28" Type="http://schemas.openxmlformats.org/officeDocument/2006/relationships/diagramLayout" Target="../diagrams/layout17.xml"/><Relationship Id="rId10" Type="http://schemas.openxmlformats.org/officeDocument/2006/relationships/diagramColors" Target="../diagrams/colors12.xml"/><Relationship Id="rId19" Type="http://schemas.openxmlformats.org/officeDocument/2006/relationships/diagramData" Target="../diagrams/data15.xml"/><Relationship Id="rId31" Type="http://schemas.openxmlformats.org/officeDocument/2006/relationships/diagramData" Target="../diagrams/data18.xml"/><Relationship Id="rId4" Type="http://schemas.openxmlformats.org/officeDocument/2006/relationships/diagramLayout" Target="../diagrams/layout11.xml"/><Relationship Id="rId9" Type="http://schemas.openxmlformats.org/officeDocument/2006/relationships/diagramQuickStyle" Target="../diagrams/quickStyle12.xml"/><Relationship Id="rId14" Type="http://schemas.openxmlformats.org/officeDocument/2006/relationships/diagramColors" Target="../diagrams/colors13.xml"/><Relationship Id="rId22" Type="http://schemas.openxmlformats.org/officeDocument/2006/relationships/diagramColors" Target="../diagrams/colors15.xml"/><Relationship Id="rId27" Type="http://schemas.openxmlformats.org/officeDocument/2006/relationships/diagramData" Target="../diagrams/data17.xml"/><Relationship Id="rId30" Type="http://schemas.openxmlformats.org/officeDocument/2006/relationships/diagramColors" Target="../diagrams/colors17.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37.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39.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diagramData" Target="../diagrams/data36.xml"/><Relationship Id="rId13" Type="http://schemas.openxmlformats.org/officeDocument/2006/relationships/diagramLayout" Target="../diagrams/layout37.xml"/><Relationship Id="rId18" Type="http://schemas.openxmlformats.org/officeDocument/2006/relationships/diagramQuickStyle" Target="../diagrams/quickStyle38.xml"/><Relationship Id="rId3" Type="http://schemas.openxmlformats.org/officeDocument/2006/relationships/image" Target="../media/image24.png"/><Relationship Id="rId7" Type="http://schemas.openxmlformats.org/officeDocument/2006/relationships/diagramColors" Target="../diagrams/colors35.xml"/><Relationship Id="rId12" Type="http://schemas.openxmlformats.org/officeDocument/2006/relationships/diagramData" Target="../diagrams/data37.xml"/><Relationship Id="rId17" Type="http://schemas.openxmlformats.org/officeDocument/2006/relationships/diagramLayout" Target="../diagrams/layout38.xml"/><Relationship Id="rId2" Type="http://schemas.openxmlformats.org/officeDocument/2006/relationships/notesSlide" Target="../notesSlides/notesSlide43.xml"/><Relationship Id="rId16" Type="http://schemas.openxmlformats.org/officeDocument/2006/relationships/diagramData" Target="../diagrams/data38.xml"/><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QuickStyle" Target="../diagrams/quickStyle35.xml"/><Relationship Id="rId11" Type="http://schemas.openxmlformats.org/officeDocument/2006/relationships/diagramColors" Target="../diagrams/colors36.xml"/><Relationship Id="rId5" Type="http://schemas.openxmlformats.org/officeDocument/2006/relationships/diagramLayout" Target="../diagrams/layout35.xml"/><Relationship Id="rId15" Type="http://schemas.openxmlformats.org/officeDocument/2006/relationships/diagramColors" Target="../diagrams/colors37.xml"/><Relationship Id="rId10" Type="http://schemas.openxmlformats.org/officeDocument/2006/relationships/diagramQuickStyle" Target="../diagrams/quickStyle36.xml"/><Relationship Id="rId19" Type="http://schemas.openxmlformats.org/officeDocument/2006/relationships/diagramColors" Target="../diagrams/colors38.xml"/><Relationship Id="rId4" Type="http://schemas.openxmlformats.org/officeDocument/2006/relationships/diagramData" Target="../diagrams/data35.xml"/><Relationship Id="rId9" Type="http://schemas.openxmlformats.org/officeDocument/2006/relationships/diagramLayout" Target="../diagrams/layout36.xml"/><Relationship Id="rId14" Type="http://schemas.openxmlformats.org/officeDocument/2006/relationships/diagramQuickStyle" Target="../diagrams/quickStyle37.xml"/></Relationships>
</file>

<file path=ppt/slides/_rels/slide44.xml.rels><?xml version="1.0" encoding="UTF-8" standalone="yes"?>
<Relationships xmlns="http://schemas.openxmlformats.org/package/2006/relationships"><Relationship Id="rId8" Type="http://schemas.openxmlformats.org/officeDocument/2006/relationships/diagramLayout" Target="../diagrams/layout40.xml"/><Relationship Id="rId13" Type="http://schemas.openxmlformats.org/officeDocument/2006/relationships/diagramQuickStyle" Target="../diagrams/quickStyle41.xml"/><Relationship Id="rId18" Type="http://schemas.openxmlformats.org/officeDocument/2006/relationships/diagramColors" Target="../diagrams/colors42.xml"/><Relationship Id="rId3" Type="http://schemas.openxmlformats.org/officeDocument/2006/relationships/diagramData" Target="../diagrams/data39.xml"/><Relationship Id="rId21" Type="http://schemas.openxmlformats.org/officeDocument/2006/relationships/diagramQuickStyle" Target="../diagrams/quickStyle43.xml"/><Relationship Id="rId7" Type="http://schemas.openxmlformats.org/officeDocument/2006/relationships/diagramData" Target="../diagrams/data40.xml"/><Relationship Id="rId12" Type="http://schemas.openxmlformats.org/officeDocument/2006/relationships/diagramLayout" Target="../diagrams/layout41.xml"/><Relationship Id="rId17" Type="http://schemas.openxmlformats.org/officeDocument/2006/relationships/diagramQuickStyle" Target="../diagrams/quickStyle42.xml"/><Relationship Id="rId2" Type="http://schemas.openxmlformats.org/officeDocument/2006/relationships/notesSlide" Target="../notesSlides/notesSlide44.xml"/><Relationship Id="rId16" Type="http://schemas.openxmlformats.org/officeDocument/2006/relationships/diagramLayout" Target="../diagrams/layout42.xml"/><Relationship Id="rId20" Type="http://schemas.openxmlformats.org/officeDocument/2006/relationships/diagramLayout" Target="../diagrams/layout43.xml"/><Relationship Id="rId1" Type="http://schemas.openxmlformats.org/officeDocument/2006/relationships/slideLayout" Target="../slideLayouts/slideLayout2.xml"/><Relationship Id="rId6" Type="http://schemas.openxmlformats.org/officeDocument/2006/relationships/diagramColors" Target="../diagrams/colors39.xml"/><Relationship Id="rId11" Type="http://schemas.openxmlformats.org/officeDocument/2006/relationships/diagramData" Target="../diagrams/data41.xml"/><Relationship Id="rId5" Type="http://schemas.openxmlformats.org/officeDocument/2006/relationships/diagramQuickStyle" Target="../diagrams/quickStyle39.xml"/><Relationship Id="rId15" Type="http://schemas.openxmlformats.org/officeDocument/2006/relationships/diagramData" Target="../diagrams/data42.xml"/><Relationship Id="rId23" Type="http://schemas.openxmlformats.org/officeDocument/2006/relationships/image" Target="../media/image26.png"/><Relationship Id="rId10" Type="http://schemas.openxmlformats.org/officeDocument/2006/relationships/diagramColors" Target="../diagrams/colors40.xml"/><Relationship Id="rId19" Type="http://schemas.openxmlformats.org/officeDocument/2006/relationships/diagramData" Target="../diagrams/data43.xml"/><Relationship Id="rId4" Type="http://schemas.openxmlformats.org/officeDocument/2006/relationships/diagramLayout" Target="../diagrams/layout39.xml"/><Relationship Id="rId9" Type="http://schemas.openxmlformats.org/officeDocument/2006/relationships/diagramQuickStyle" Target="../diagrams/quickStyle40.xml"/><Relationship Id="rId14" Type="http://schemas.openxmlformats.org/officeDocument/2006/relationships/diagramColors" Target="../diagrams/colors41.xml"/><Relationship Id="rId22" Type="http://schemas.openxmlformats.org/officeDocument/2006/relationships/diagramColors" Target="../diagrams/colors43.xml"/></Relationships>
</file>

<file path=ppt/slides/_rels/slide45.xml.rels><?xml version="1.0" encoding="UTF-8" standalone="yes"?>
<Relationships xmlns="http://schemas.openxmlformats.org/package/2006/relationships"><Relationship Id="rId8" Type="http://schemas.openxmlformats.org/officeDocument/2006/relationships/diagramData" Target="../diagrams/data45.xml"/><Relationship Id="rId13" Type="http://schemas.openxmlformats.org/officeDocument/2006/relationships/diagramLayout" Target="../diagrams/layout46.xml"/><Relationship Id="rId1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diagramColors" Target="../diagrams/colors44.xml"/><Relationship Id="rId12" Type="http://schemas.openxmlformats.org/officeDocument/2006/relationships/diagramData" Target="../diagrams/data46.xml"/><Relationship Id="rId17" Type="http://schemas.openxmlformats.org/officeDocument/2006/relationships/image" Target="../media/image29.png"/><Relationship Id="rId2" Type="http://schemas.openxmlformats.org/officeDocument/2006/relationships/notesSlide" Target="../notesSlides/notesSlide45.xml"/><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QuickStyle" Target="../diagrams/quickStyle44.xml"/><Relationship Id="rId11" Type="http://schemas.openxmlformats.org/officeDocument/2006/relationships/diagramColors" Target="../diagrams/colors45.xml"/><Relationship Id="rId5" Type="http://schemas.openxmlformats.org/officeDocument/2006/relationships/diagramLayout" Target="../diagrams/layout44.xml"/><Relationship Id="rId15" Type="http://schemas.openxmlformats.org/officeDocument/2006/relationships/diagramColors" Target="../diagrams/colors46.xml"/><Relationship Id="rId10" Type="http://schemas.openxmlformats.org/officeDocument/2006/relationships/diagramQuickStyle" Target="../diagrams/quickStyle45.xml"/><Relationship Id="rId4" Type="http://schemas.openxmlformats.org/officeDocument/2006/relationships/diagramData" Target="../diagrams/data44.xml"/><Relationship Id="rId9" Type="http://schemas.openxmlformats.org/officeDocument/2006/relationships/diagramLayout" Target="../diagrams/layout45.xml"/><Relationship Id="rId14" Type="http://schemas.openxmlformats.org/officeDocument/2006/relationships/diagramQuickStyle" Target="../diagrams/quickStyle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p>
          <a:p>
            <a:pPr algn="ctr"/>
            <a:r>
              <a:rPr lang="en-US" dirty="0" smtClean="0">
                <a:solidFill>
                  <a:srgbClr val="FF0000"/>
                </a:solidFill>
              </a:rPr>
              <a:t>(business experts)</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Language</a:t>
            </a:r>
            <a:endParaRPr lang="en-US" b="1" dirty="0">
              <a:solidFill>
                <a:schemeClr val="accent1">
                  <a:lumMod val="50000"/>
                </a:schemeClr>
              </a:solidFill>
            </a:endParaRPr>
          </a:p>
        </p:txBody>
      </p:sp>
      <p:sp>
        <p:nvSpPr>
          <p:cNvPr id="6" name="Rounded Rectangle 9"/>
          <p:cNvSpPr/>
          <p:nvPr/>
        </p:nvSpPr>
        <p:spPr>
          <a:xfrm>
            <a:off x="6334124" y="1828800"/>
            <a:ext cx="258127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24200" y="2819400"/>
            <a:ext cx="242040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smtClean="0">
                <a:solidFill>
                  <a:srgbClr val="7030A0"/>
                </a:solidFill>
              </a:rPr>
              <a:t>Ubiquitous Language</a:t>
            </a:r>
            <a:endParaRPr lang="en-US" sz="2000" b="1" dirty="0">
              <a:solidFill>
                <a:srgbClr val="7030A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4" grpId="0" animBg="1"/>
      <p:bldP spid="16" grpId="0" animBg="1"/>
      <p:bldP spid="17" grpId="0" animBg="1"/>
      <p:bldP spid="1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grpSp>
        <p:nvGrpSpPr>
          <p:cNvPr id="27" name="Группа 26"/>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ppt_x"/>
                                          </p:val>
                                        </p:tav>
                                        <p:tav tm="100000">
                                          <p:val>
                                            <p:strVal val="#ppt_x"/>
                                          </p:val>
                                        </p:tav>
                                      </p:tavLst>
                                    </p:anim>
                                    <p:anim calcmode="lin" valueType="num">
                                      <p:cBhvr additive="base">
                                        <p:cTn id="8" dur="500" fill="hold"/>
                                        <p:tgtEl>
                                          <p:spTgt spid="8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9"/>
                                        </p:tgtEl>
                                        <p:attrNameLst>
                                          <p:attrName>style.visibility</p:attrName>
                                        </p:attrNameLst>
                                      </p:cBhvr>
                                      <p:to>
                                        <p:strVal val="visible"/>
                                      </p:to>
                                    </p:set>
                                    <p:anim calcmode="lin" valueType="num">
                                      <p:cBhvr additive="base">
                                        <p:cTn id="25" dur="500" fill="hold"/>
                                        <p:tgtEl>
                                          <p:spTgt spid="69"/>
                                        </p:tgtEl>
                                        <p:attrNameLst>
                                          <p:attrName>ppt_x</p:attrName>
                                        </p:attrNameLst>
                                      </p:cBhvr>
                                      <p:tavLst>
                                        <p:tav tm="0">
                                          <p:val>
                                            <p:strVal val="#ppt_x"/>
                                          </p:val>
                                        </p:tav>
                                        <p:tav tm="100000">
                                          <p:val>
                                            <p:strVal val="#ppt_x"/>
                                          </p:val>
                                        </p:tav>
                                      </p:tavLst>
                                    </p:anim>
                                    <p:anim calcmode="lin" valueType="num">
                                      <p:cBhvr additive="base">
                                        <p:cTn id="26" dur="500" fill="hold"/>
                                        <p:tgtEl>
                                          <p:spTgt spid="6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 calcmode="lin" valueType="num">
                                      <p:cBhvr additive="base">
                                        <p:cTn id="39" dur="500" fill="hold"/>
                                        <p:tgtEl>
                                          <p:spTgt spid="65"/>
                                        </p:tgtEl>
                                        <p:attrNameLst>
                                          <p:attrName>ppt_x</p:attrName>
                                        </p:attrNameLst>
                                      </p:cBhvr>
                                      <p:tavLst>
                                        <p:tav tm="0">
                                          <p:val>
                                            <p:strVal val="#ppt_x"/>
                                          </p:val>
                                        </p:tav>
                                        <p:tav tm="100000">
                                          <p:val>
                                            <p:strVal val="#ppt_x"/>
                                          </p:val>
                                        </p:tav>
                                      </p:tavLst>
                                    </p:anim>
                                    <p:anim calcmode="lin" valueType="num">
                                      <p:cBhvr additive="base">
                                        <p:cTn id="40" dur="500" fill="hold"/>
                                        <p:tgtEl>
                                          <p:spTgt spid="6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fill="hold"/>
                                        <p:tgtEl>
                                          <p:spTgt spid="51"/>
                                        </p:tgtEl>
                                        <p:attrNameLst>
                                          <p:attrName>ppt_x</p:attrName>
                                        </p:attrNameLst>
                                      </p:cBhvr>
                                      <p:tavLst>
                                        <p:tav tm="0">
                                          <p:val>
                                            <p:strVal val="#ppt_x"/>
                                          </p:val>
                                        </p:tav>
                                        <p:tav tm="100000">
                                          <p:val>
                                            <p:strVal val="#ppt_x"/>
                                          </p:val>
                                        </p:tav>
                                      </p:tavLst>
                                    </p:anim>
                                    <p:anim calcmode="lin" valueType="num">
                                      <p:cBhvr additive="base">
                                        <p:cTn id="5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additive="base">
                                        <p:cTn id="57" dur="500" fill="hold"/>
                                        <p:tgtEl>
                                          <p:spTgt spid="66"/>
                                        </p:tgtEl>
                                        <p:attrNameLst>
                                          <p:attrName>ppt_x</p:attrName>
                                        </p:attrNameLst>
                                      </p:cBhvr>
                                      <p:tavLst>
                                        <p:tav tm="0">
                                          <p:val>
                                            <p:strVal val="#ppt_x"/>
                                          </p:val>
                                        </p:tav>
                                        <p:tav tm="100000">
                                          <p:val>
                                            <p:strVal val="#ppt_x"/>
                                          </p:val>
                                        </p:tav>
                                      </p:tavLst>
                                    </p:anim>
                                    <p:anim calcmode="lin" valueType="num">
                                      <p:cBhvr additive="base">
                                        <p:cTn id="58" dur="500" fill="hold"/>
                                        <p:tgtEl>
                                          <p:spTgt spid="66"/>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ppt_x"/>
                                          </p:val>
                                        </p:tav>
                                        <p:tav tm="100000">
                                          <p:val>
                                            <p:strVal val="#ppt_x"/>
                                          </p:val>
                                        </p:tav>
                                      </p:tavLst>
                                    </p:anim>
                                    <p:anim calcmode="lin" valueType="num">
                                      <p:cBhvr additive="base">
                                        <p:cTn id="76" dur="500" fill="hold"/>
                                        <p:tgtEl>
                                          <p:spTgt spid="2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 calcmode="lin" valueType="num">
                                      <p:cBhvr additive="base">
                                        <p:cTn id="79" dur="500" fill="hold"/>
                                        <p:tgtEl>
                                          <p:spTgt spid="64"/>
                                        </p:tgtEl>
                                        <p:attrNameLst>
                                          <p:attrName>ppt_x</p:attrName>
                                        </p:attrNameLst>
                                      </p:cBhvr>
                                      <p:tavLst>
                                        <p:tav tm="0">
                                          <p:val>
                                            <p:strVal val="#ppt_x"/>
                                          </p:val>
                                        </p:tav>
                                        <p:tav tm="100000">
                                          <p:val>
                                            <p:strVal val="#ppt_x"/>
                                          </p:val>
                                        </p:tav>
                                      </p:tavLst>
                                    </p:anim>
                                    <p:anim calcmode="lin" valueType="num">
                                      <p:cBhvr additive="base">
                                        <p:cTn id="8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anim calcmode="lin" valueType="num">
                                      <p:cBhvr additive="base">
                                        <p:cTn id="85" dur="500" fill="hold"/>
                                        <p:tgtEl>
                                          <p:spTgt spid="42"/>
                                        </p:tgtEl>
                                        <p:attrNameLst>
                                          <p:attrName>ppt_x</p:attrName>
                                        </p:attrNameLst>
                                      </p:cBhvr>
                                      <p:tavLst>
                                        <p:tav tm="0">
                                          <p:val>
                                            <p:strVal val="#ppt_x"/>
                                          </p:val>
                                        </p:tav>
                                        <p:tav tm="100000">
                                          <p:val>
                                            <p:strVal val="#ppt_x"/>
                                          </p:val>
                                        </p:tav>
                                      </p:tavLst>
                                    </p:anim>
                                    <p:anim calcmode="lin" valueType="num">
                                      <p:cBhvr additive="base">
                                        <p:cTn id="86" dur="500" fill="hold"/>
                                        <p:tgtEl>
                                          <p:spTgt spid="42"/>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45"/>
                                        </p:tgtEl>
                                        <p:attrNameLst>
                                          <p:attrName>style.visibility</p:attrName>
                                        </p:attrNameLst>
                                      </p:cBhvr>
                                      <p:to>
                                        <p:strVal val="visible"/>
                                      </p:to>
                                    </p:set>
                                    <p:anim calcmode="lin" valueType="num">
                                      <p:cBhvr additive="base">
                                        <p:cTn id="89" dur="500" fill="hold"/>
                                        <p:tgtEl>
                                          <p:spTgt spid="45"/>
                                        </p:tgtEl>
                                        <p:attrNameLst>
                                          <p:attrName>ppt_x</p:attrName>
                                        </p:attrNameLst>
                                      </p:cBhvr>
                                      <p:tavLst>
                                        <p:tav tm="0">
                                          <p:val>
                                            <p:strVal val="#ppt_x"/>
                                          </p:val>
                                        </p:tav>
                                        <p:tav tm="100000">
                                          <p:val>
                                            <p:strVal val="#ppt_x"/>
                                          </p:val>
                                        </p:tav>
                                      </p:tavLst>
                                    </p:anim>
                                    <p:anim calcmode="lin" valueType="num">
                                      <p:cBhvr additive="base">
                                        <p:cTn id="90" dur="500" fill="hold"/>
                                        <p:tgtEl>
                                          <p:spTgt spid="4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anim calcmode="lin" valueType="num">
                                      <p:cBhvr additive="base">
                                        <p:cTn id="93" dur="500" fill="hold"/>
                                        <p:tgtEl>
                                          <p:spTgt spid="50"/>
                                        </p:tgtEl>
                                        <p:attrNameLst>
                                          <p:attrName>ppt_x</p:attrName>
                                        </p:attrNameLst>
                                      </p:cBhvr>
                                      <p:tavLst>
                                        <p:tav tm="0">
                                          <p:val>
                                            <p:strVal val="#ppt_x"/>
                                          </p:val>
                                        </p:tav>
                                        <p:tav tm="100000">
                                          <p:val>
                                            <p:strVal val="#ppt_x"/>
                                          </p:val>
                                        </p:tav>
                                      </p:tavLst>
                                    </p:anim>
                                    <p:anim calcmode="lin" valueType="num">
                                      <p:cBhvr additive="base">
                                        <p:cTn id="9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 calcmode="lin" valueType="num">
                                      <p:cBhvr additive="base">
                                        <p:cTn id="103" dur="500" fill="hold"/>
                                        <p:tgtEl>
                                          <p:spTgt spid="15"/>
                                        </p:tgtEl>
                                        <p:attrNameLst>
                                          <p:attrName>ppt_x</p:attrName>
                                        </p:attrNameLst>
                                      </p:cBhvr>
                                      <p:tavLst>
                                        <p:tav tm="0">
                                          <p:val>
                                            <p:strVal val="#ppt_x"/>
                                          </p:val>
                                        </p:tav>
                                        <p:tav tm="100000">
                                          <p:val>
                                            <p:strVal val="#ppt_x"/>
                                          </p:val>
                                        </p:tav>
                                      </p:tavLst>
                                    </p:anim>
                                    <p:anim calcmode="lin" valueType="num">
                                      <p:cBhvr additive="base">
                                        <p:cTn id="104" dur="500" fill="hold"/>
                                        <p:tgtEl>
                                          <p:spTgt spid="15"/>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78"/>
                                        </p:tgtEl>
                                        <p:attrNameLst>
                                          <p:attrName>style.visibility</p:attrName>
                                        </p:attrNameLst>
                                      </p:cBhvr>
                                      <p:to>
                                        <p:strVal val="visible"/>
                                      </p:to>
                                    </p:set>
                                    <p:anim calcmode="lin" valueType="num">
                                      <p:cBhvr additive="base">
                                        <p:cTn id="107" dur="500" fill="hold"/>
                                        <p:tgtEl>
                                          <p:spTgt spid="78"/>
                                        </p:tgtEl>
                                        <p:attrNameLst>
                                          <p:attrName>ppt_x</p:attrName>
                                        </p:attrNameLst>
                                      </p:cBhvr>
                                      <p:tavLst>
                                        <p:tav tm="0">
                                          <p:val>
                                            <p:strVal val="#ppt_x"/>
                                          </p:val>
                                        </p:tav>
                                        <p:tav tm="100000">
                                          <p:val>
                                            <p:strVal val="#ppt_x"/>
                                          </p:val>
                                        </p:tav>
                                      </p:tavLst>
                                    </p:anim>
                                    <p:anim calcmode="lin" valueType="num">
                                      <p:cBhvr additive="base">
                                        <p:cTn id="108" dur="500" fill="hold"/>
                                        <p:tgtEl>
                                          <p:spTgt spid="7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3"/>
                                        </p:tgtEl>
                                        <p:attrNameLst>
                                          <p:attrName>style.visibility</p:attrName>
                                        </p:attrNameLst>
                                      </p:cBhvr>
                                      <p:to>
                                        <p:strVal val="visible"/>
                                      </p:to>
                                    </p:set>
                                    <p:anim calcmode="lin" valueType="num">
                                      <p:cBhvr additive="base">
                                        <p:cTn id="111" dur="500" fill="hold"/>
                                        <p:tgtEl>
                                          <p:spTgt spid="53"/>
                                        </p:tgtEl>
                                        <p:attrNameLst>
                                          <p:attrName>ppt_x</p:attrName>
                                        </p:attrNameLst>
                                      </p:cBhvr>
                                      <p:tavLst>
                                        <p:tav tm="0">
                                          <p:val>
                                            <p:strVal val="#ppt_x"/>
                                          </p:val>
                                        </p:tav>
                                        <p:tav tm="100000">
                                          <p:val>
                                            <p:strVal val="#ppt_x"/>
                                          </p:val>
                                        </p:tav>
                                      </p:tavLst>
                                    </p:anim>
                                    <p:anim calcmode="lin" valueType="num">
                                      <p:cBhvr additive="base">
                                        <p:cTn id="112" dur="500" fill="hold"/>
                                        <p:tgtEl>
                                          <p:spTgt spid="53"/>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47"/>
                                        </p:tgtEl>
                                        <p:attrNameLst>
                                          <p:attrName>style.visibility</p:attrName>
                                        </p:attrNameLst>
                                      </p:cBhvr>
                                      <p:to>
                                        <p:strVal val="visible"/>
                                      </p:to>
                                    </p:set>
                                    <p:anim calcmode="lin" valueType="num">
                                      <p:cBhvr additive="base">
                                        <p:cTn id="115" dur="500" fill="hold"/>
                                        <p:tgtEl>
                                          <p:spTgt spid="47"/>
                                        </p:tgtEl>
                                        <p:attrNameLst>
                                          <p:attrName>ppt_x</p:attrName>
                                        </p:attrNameLst>
                                      </p:cBhvr>
                                      <p:tavLst>
                                        <p:tav tm="0">
                                          <p:val>
                                            <p:strVal val="#ppt_x"/>
                                          </p:val>
                                        </p:tav>
                                        <p:tav tm="100000">
                                          <p:val>
                                            <p:strVal val="#ppt_x"/>
                                          </p:val>
                                        </p:tav>
                                      </p:tavLst>
                                    </p:anim>
                                    <p:anim calcmode="lin" valueType="num">
                                      <p:cBhvr additive="base">
                                        <p:cTn id="116" dur="500" fill="hold"/>
                                        <p:tgtEl>
                                          <p:spTgt spid="4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72"/>
                                        </p:tgtEl>
                                        <p:attrNameLst>
                                          <p:attrName>style.visibility</p:attrName>
                                        </p:attrNameLst>
                                      </p:cBhvr>
                                      <p:to>
                                        <p:strVal val="visible"/>
                                      </p:to>
                                    </p:set>
                                    <p:anim calcmode="lin" valueType="num">
                                      <p:cBhvr additive="base">
                                        <p:cTn id="119" dur="500" fill="hold"/>
                                        <p:tgtEl>
                                          <p:spTgt spid="72"/>
                                        </p:tgtEl>
                                        <p:attrNameLst>
                                          <p:attrName>ppt_x</p:attrName>
                                        </p:attrNameLst>
                                      </p:cBhvr>
                                      <p:tavLst>
                                        <p:tav tm="0">
                                          <p:val>
                                            <p:strVal val="#ppt_x"/>
                                          </p:val>
                                        </p:tav>
                                        <p:tav tm="100000">
                                          <p:val>
                                            <p:strVal val="#ppt_x"/>
                                          </p:val>
                                        </p:tav>
                                      </p:tavLst>
                                    </p:anim>
                                    <p:anim calcmode="lin" valueType="num">
                                      <p:cBhvr additive="base">
                                        <p:cTn id="120" dur="500" fill="hold"/>
                                        <p:tgtEl>
                                          <p:spTgt spid="72"/>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7"/>
                                        </p:tgtEl>
                                        <p:attrNameLst>
                                          <p:attrName>style.visibility</p:attrName>
                                        </p:attrNameLst>
                                      </p:cBhvr>
                                      <p:to>
                                        <p:strVal val="visible"/>
                                      </p:to>
                                    </p:set>
                                    <p:anim calcmode="lin" valueType="num">
                                      <p:cBhvr additive="base">
                                        <p:cTn id="123" dur="500" fill="hold"/>
                                        <p:tgtEl>
                                          <p:spTgt spid="77"/>
                                        </p:tgtEl>
                                        <p:attrNameLst>
                                          <p:attrName>ppt_x</p:attrName>
                                        </p:attrNameLst>
                                      </p:cBhvr>
                                      <p:tavLst>
                                        <p:tav tm="0">
                                          <p:val>
                                            <p:strVal val="#ppt_x"/>
                                          </p:val>
                                        </p:tav>
                                        <p:tav tm="100000">
                                          <p:val>
                                            <p:strVal val="#ppt_x"/>
                                          </p:val>
                                        </p:tav>
                                      </p:tavLst>
                                    </p:anim>
                                    <p:anim calcmode="lin" valueType="num">
                                      <p:cBhvr additive="base">
                                        <p:cTn id="124" dur="500" fill="hold"/>
                                        <p:tgtEl>
                                          <p:spTgt spid="77"/>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37"/>
                                        </p:tgtEl>
                                        <p:attrNameLst>
                                          <p:attrName>style.visibility</p:attrName>
                                        </p:attrNameLst>
                                      </p:cBhvr>
                                      <p:to>
                                        <p:strVal val="visible"/>
                                      </p:to>
                                    </p:set>
                                    <p:anim calcmode="lin" valueType="num">
                                      <p:cBhvr additive="base">
                                        <p:cTn id="127" dur="500" fill="hold"/>
                                        <p:tgtEl>
                                          <p:spTgt spid="37"/>
                                        </p:tgtEl>
                                        <p:attrNameLst>
                                          <p:attrName>ppt_x</p:attrName>
                                        </p:attrNameLst>
                                      </p:cBhvr>
                                      <p:tavLst>
                                        <p:tav tm="0">
                                          <p:val>
                                            <p:strVal val="#ppt_x"/>
                                          </p:val>
                                        </p:tav>
                                        <p:tav tm="100000">
                                          <p:val>
                                            <p:strVal val="#ppt_x"/>
                                          </p:val>
                                        </p:tav>
                                      </p:tavLst>
                                    </p:anim>
                                    <p:anim calcmode="lin" valueType="num">
                                      <p:cBhvr additive="base">
                                        <p:cTn id="12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6"/>
                                        </p:tgtEl>
                                        <p:attrNameLst>
                                          <p:attrName>style.visibility</p:attrName>
                                        </p:attrNameLst>
                                      </p:cBhvr>
                                      <p:to>
                                        <p:strVal val="visible"/>
                                      </p:to>
                                    </p:set>
                                    <p:anim calcmode="lin" valueType="num">
                                      <p:cBhvr additive="base">
                                        <p:cTn id="133" dur="500" fill="hold"/>
                                        <p:tgtEl>
                                          <p:spTgt spid="16"/>
                                        </p:tgtEl>
                                        <p:attrNameLst>
                                          <p:attrName>ppt_x</p:attrName>
                                        </p:attrNameLst>
                                      </p:cBhvr>
                                      <p:tavLst>
                                        <p:tav tm="0">
                                          <p:val>
                                            <p:strVal val="#ppt_x"/>
                                          </p:val>
                                        </p:tav>
                                        <p:tav tm="100000">
                                          <p:val>
                                            <p:strVal val="#ppt_x"/>
                                          </p:val>
                                        </p:tav>
                                      </p:tavLst>
                                    </p:anim>
                                    <p:anim calcmode="lin" valueType="num">
                                      <p:cBhvr additive="base">
                                        <p:cTn id="134" dur="500" fill="hold"/>
                                        <p:tgtEl>
                                          <p:spTgt spid="16"/>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55"/>
                                        </p:tgtEl>
                                        <p:attrNameLst>
                                          <p:attrName>style.visibility</p:attrName>
                                        </p:attrNameLst>
                                      </p:cBhvr>
                                      <p:to>
                                        <p:strVal val="visible"/>
                                      </p:to>
                                    </p:set>
                                    <p:anim calcmode="lin" valueType="num">
                                      <p:cBhvr additive="base">
                                        <p:cTn id="141" dur="500" fill="hold"/>
                                        <p:tgtEl>
                                          <p:spTgt spid="55"/>
                                        </p:tgtEl>
                                        <p:attrNameLst>
                                          <p:attrName>ppt_x</p:attrName>
                                        </p:attrNameLst>
                                      </p:cBhvr>
                                      <p:tavLst>
                                        <p:tav tm="0">
                                          <p:val>
                                            <p:strVal val="#ppt_x"/>
                                          </p:val>
                                        </p:tav>
                                        <p:tav tm="100000">
                                          <p:val>
                                            <p:strVal val="#ppt_x"/>
                                          </p:val>
                                        </p:tav>
                                      </p:tavLst>
                                    </p:anim>
                                    <p:anim calcmode="lin" valueType="num">
                                      <p:cBhvr additive="base">
                                        <p:cTn id="142" dur="500" fill="hold"/>
                                        <p:tgtEl>
                                          <p:spTgt spid="55"/>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74"/>
                                        </p:tgtEl>
                                        <p:attrNameLst>
                                          <p:attrName>style.visibility</p:attrName>
                                        </p:attrNameLst>
                                      </p:cBhvr>
                                      <p:to>
                                        <p:strVal val="visible"/>
                                      </p:to>
                                    </p:set>
                                    <p:anim calcmode="lin" valueType="num">
                                      <p:cBhvr additive="base">
                                        <p:cTn id="145" dur="500" fill="hold"/>
                                        <p:tgtEl>
                                          <p:spTgt spid="74"/>
                                        </p:tgtEl>
                                        <p:attrNameLst>
                                          <p:attrName>ppt_x</p:attrName>
                                        </p:attrNameLst>
                                      </p:cBhvr>
                                      <p:tavLst>
                                        <p:tav tm="0">
                                          <p:val>
                                            <p:strVal val="#ppt_x"/>
                                          </p:val>
                                        </p:tav>
                                        <p:tav tm="100000">
                                          <p:val>
                                            <p:strVal val="#ppt_x"/>
                                          </p:val>
                                        </p:tav>
                                      </p:tavLst>
                                    </p:anim>
                                    <p:anim calcmode="lin" valueType="num">
                                      <p:cBhvr additive="base">
                                        <p:cTn id="146" dur="500" fill="hold"/>
                                        <p:tgtEl>
                                          <p:spTgt spid="74"/>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76"/>
                                        </p:tgtEl>
                                        <p:attrNameLst>
                                          <p:attrName>style.visibility</p:attrName>
                                        </p:attrNameLst>
                                      </p:cBhvr>
                                      <p:to>
                                        <p:strVal val="visible"/>
                                      </p:to>
                                    </p:set>
                                    <p:anim calcmode="lin" valueType="num">
                                      <p:cBhvr additive="base">
                                        <p:cTn id="149" dur="500" fill="hold"/>
                                        <p:tgtEl>
                                          <p:spTgt spid="76"/>
                                        </p:tgtEl>
                                        <p:attrNameLst>
                                          <p:attrName>ppt_x</p:attrName>
                                        </p:attrNameLst>
                                      </p:cBhvr>
                                      <p:tavLst>
                                        <p:tav tm="0">
                                          <p:val>
                                            <p:strVal val="#ppt_x"/>
                                          </p:val>
                                        </p:tav>
                                        <p:tav tm="100000">
                                          <p:val>
                                            <p:strVal val="#ppt_x"/>
                                          </p:val>
                                        </p:tav>
                                      </p:tavLst>
                                    </p:anim>
                                    <p:anim calcmode="lin" valueType="num">
                                      <p:cBhvr additive="base">
                                        <p:cTn id="150" dur="500" fill="hold"/>
                                        <p:tgtEl>
                                          <p:spTgt spid="76"/>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61"/>
                                        </p:tgtEl>
                                        <p:attrNameLst>
                                          <p:attrName>style.visibility</p:attrName>
                                        </p:attrNameLst>
                                      </p:cBhvr>
                                      <p:to>
                                        <p:strVal val="visible"/>
                                      </p:to>
                                    </p:set>
                                    <p:anim calcmode="lin" valueType="num">
                                      <p:cBhvr additive="base">
                                        <p:cTn id="153" dur="500" fill="hold"/>
                                        <p:tgtEl>
                                          <p:spTgt spid="61"/>
                                        </p:tgtEl>
                                        <p:attrNameLst>
                                          <p:attrName>ppt_x</p:attrName>
                                        </p:attrNameLst>
                                      </p:cBhvr>
                                      <p:tavLst>
                                        <p:tav tm="0">
                                          <p:val>
                                            <p:strVal val="#ppt_x"/>
                                          </p:val>
                                        </p:tav>
                                        <p:tav tm="100000">
                                          <p:val>
                                            <p:strVal val="#ppt_x"/>
                                          </p:val>
                                        </p:tav>
                                      </p:tavLst>
                                    </p:anim>
                                    <p:anim calcmode="lin" valueType="num">
                                      <p:cBhvr additive="base">
                                        <p:cTn id="154" dur="500" fill="hold"/>
                                        <p:tgtEl>
                                          <p:spTgt spid="61"/>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75"/>
                                        </p:tgtEl>
                                        <p:attrNameLst>
                                          <p:attrName>style.visibility</p:attrName>
                                        </p:attrNameLst>
                                      </p:cBhvr>
                                      <p:to>
                                        <p:strVal val="visible"/>
                                      </p:to>
                                    </p:set>
                                    <p:anim calcmode="lin" valueType="num">
                                      <p:cBhvr additive="base">
                                        <p:cTn id="157" dur="500" fill="hold"/>
                                        <p:tgtEl>
                                          <p:spTgt spid="75"/>
                                        </p:tgtEl>
                                        <p:attrNameLst>
                                          <p:attrName>ppt_x</p:attrName>
                                        </p:attrNameLst>
                                      </p:cBhvr>
                                      <p:tavLst>
                                        <p:tav tm="0">
                                          <p:val>
                                            <p:strVal val="#ppt_x"/>
                                          </p:val>
                                        </p:tav>
                                        <p:tav tm="100000">
                                          <p:val>
                                            <p:strVal val="#ppt_x"/>
                                          </p:val>
                                        </p:tav>
                                      </p:tavLst>
                                    </p:anim>
                                    <p:anim calcmode="lin" valueType="num">
                                      <p:cBhvr additive="base">
                                        <p:cTn id="15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4"/>
                                        </p:tgtEl>
                                        <p:attrNameLst>
                                          <p:attrName>style.visibility</p:attrName>
                                        </p:attrNameLst>
                                      </p:cBhvr>
                                      <p:to>
                                        <p:strVal val="visible"/>
                                      </p:to>
                                    </p:set>
                                    <p:anim calcmode="lin" valueType="num">
                                      <p:cBhvr additive="base">
                                        <p:cTn id="163" dur="500" fill="hold"/>
                                        <p:tgtEl>
                                          <p:spTgt spid="14"/>
                                        </p:tgtEl>
                                        <p:attrNameLst>
                                          <p:attrName>ppt_x</p:attrName>
                                        </p:attrNameLst>
                                      </p:cBhvr>
                                      <p:tavLst>
                                        <p:tav tm="0">
                                          <p:val>
                                            <p:strVal val="#ppt_x"/>
                                          </p:val>
                                        </p:tav>
                                        <p:tav tm="100000">
                                          <p:val>
                                            <p:strVal val="#ppt_x"/>
                                          </p:val>
                                        </p:tav>
                                      </p:tavLst>
                                    </p:anim>
                                    <p:anim calcmode="lin" valueType="num">
                                      <p:cBhvr additive="base">
                                        <p:cTn id="164" dur="500" fill="hold"/>
                                        <p:tgtEl>
                                          <p:spTgt spid="14"/>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70"/>
                                        </p:tgtEl>
                                        <p:attrNameLst>
                                          <p:attrName>style.visibility</p:attrName>
                                        </p:attrNameLst>
                                      </p:cBhvr>
                                      <p:to>
                                        <p:strVal val="visible"/>
                                      </p:to>
                                    </p:set>
                                    <p:anim calcmode="lin" valueType="num">
                                      <p:cBhvr additive="base">
                                        <p:cTn id="167" dur="500" fill="hold"/>
                                        <p:tgtEl>
                                          <p:spTgt spid="70"/>
                                        </p:tgtEl>
                                        <p:attrNameLst>
                                          <p:attrName>ppt_x</p:attrName>
                                        </p:attrNameLst>
                                      </p:cBhvr>
                                      <p:tavLst>
                                        <p:tav tm="0">
                                          <p:val>
                                            <p:strVal val="#ppt_x"/>
                                          </p:val>
                                        </p:tav>
                                        <p:tav tm="100000">
                                          <p:val>
                                            <p:strVal val="#ppt_x"/>
                                          </p:val>
                                        </p:tav>
                                      </p:tavLst>
                                    </p:anim>
                                    <p:anim calcmode="lin" valueType="num">
                                      <p:cBhvr additive="base">
                                        <p:cTn id="168" dur="500" fill="hold"/>
                                        <p:tgtEl>
                                          <p:spTgt spid="70"/>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35"/>
                                        </p:tgtEl>
                                        <p:attrNameLst>
                                          <p:attrName>style.visibility</p:attrName>
                                        </p:attrNameLst>
                                      </p:cBhvr>
                                      <p:to>
                                        <p:strVal val="visible"/>
                                      </p:to>
                                    </p:set>
                                    <p:anim calcmode="lin" valueType="num">
                                      <p:cBhvr additive="base">
                                        <p:cTn id="171" dur="500" fill="hold"/>
                                        <p:tgtEl>
                                          <p:spTgt spid="35"/>
                                        </p:tgtEl>
                                        <p:attrNameLst>
                                          <p:attrName>ppt_x</p:attrName>
                                        </p:attrNameLst>
                                      </p:cBhvr>
                                      <p:tavLst>
                                        <p:tav tm="0">
                                          <p:val>
                                            <p:strVal val="#ppt_x"/>
                                          </p:val>
                                        </p:tav>
                                        <p:tav tm="100000">
                                          <p:val>
                                            <p:strVal val="#ppt_x"/>
                                          </p:val>
                                        </p:tav>
                                      </p:tavLst>
                                    </p:anim>
                                    <p:anim calcmode="lin" valueType="num">
                                      <p:cBhvr additive="base">
                                        <p:cTn id="172" dur="500" fill="hold"/>
                                        <p:tgtEl>
                                          <p:spTgt spid="35"/>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63"/>
                                        </p:tgtEl>
                                        <p:attrNameLst>
                                          <p:attrName>style.visibility</p:attrName>
                                        </p:attrNameLst>
                                      </p:cBhvr>
                                      <p:to>
                                        <p:strVal val="visible"/>
                                      </p:to>
                                    </p:set>
                                    <p:anim calcmode="lin" valueType="num">
                                      <p:cBhvr additive="base">
                                        <p:cTn id="175" dur="500" fill="hold"/>
                                        <p:tgtEl>
                                          <p:spTgt spid="63"/>
                                        </p:tgtEl>
                                        <p:attrNameLst>
                                          <p:attrName>ppt_x</p:attrName>
                                        </p:attrNameLst>
                                      </p:cBhvr>
                                      <p:tavLst>
                                        <p:tav tm="0">
                                          <p:val>
                                            <p:strVal val="#ppt_x"/>
                                          </p:val>
                                        </p:tav>
                                        <p:tav tm="100000">
                                          <p:val>
                                            <p:strVal val="#ppt_x"/>
                                          </p:val>
                                        </p:tav>
                                      </p:tavLst>
                                    </p:anim>
                                    <p:anim calcmode="lin" valueType="num">
                                      <p:cBhvr additive="base">
                                        <p:cTn id="176" dur="500" fill="hold"/>
                                        <p:tgtEl>
                                          <p:spTgt spid="63"/>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71"/>
                                        </p:tgtEl>
                                        <p:attrNameLst>
                                          <p:attrName>style.visibility</p:attrName>
                                        </p:attrNameLst>
                                      </p:cBhvr>
                                      <p:to>
                                        <p:strVal val="visible"/>
                                      </p:to>
                                    </p:set>
                                    <p:anim calcmode="lin" valueType="num">
                                      <p:cBhvr additive="base">
                                        <p:cTn id="179" dur="500" fill="hold"/>
                                        <p:tgtEl>
                                          <p:spTgt spid="71"/>
                                        </p:tgtEl>
                                        <p:attrNameLst>
                                          <p:attrName>ppt_x</p:attrName>
                                        </p:attrNameLst>
                                      </p:cBhvr>
                                      <p:tavLst>
                                        <p:tav tm="0">
                                          <p:val>
                                            <p:strVal val="#ppt_x"/>
                                          </p:val>
                                        </p:tav>
                                        <p:tav tm="100000">
                                          <p:val>
                                            <p:strVal val="#ppt_x"/>
                                          </p:val>
                                        </p:tav>
                                      </p:tavLst>
                                    </p:anim>
                                    <p:anim calcmode="lin" valueType="num">
                                      <p:cBhvr additive="base">
                                        <p:cTn id="18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8" grpId="0" animBg="1"/>
      <p:bldP spid="12" grpId="0" animBg="1"/>
      <p:bldP spid="13" grpId="0" animBg="1"/>
      <p:bldP spid="14" grpId="0" animBg="1"/>
      <p:bldP spid="15" grpId="0" animBg="1"/>
      <p:bldP spid="16" grpId="0" animBg="1"/>
      <p:bldP spid="64" grpId="0"/>
      <p:bldP spid="65" grpId="0"/>
      <p:bldP spid="66" grpId="0"/>
      <p:bldP spid="69" grpId="0"/>
      <p:bldP spid="70" grpId="0"/>
      <p:bldP spid="71" grpId="0"/>
      <p:bldP spid="72" grpId="0"/>
      <p:bldP spid="74" grpId="0"/>
      <p:bldP spid="75" grpId="0"/>
      <p:bldP spid="76" grpId="0"/>
      <p:bldP spid="77" grpId="0"/>
      <p:bldP spid="78" grpId="0"/>
      <p:bldP spid="80" grpId="0"/>
      <p:bldP spid="42" grpId="0" animBg="1"/>
      <p:bldP spid="50" grpId="0"/>
      <p:bldP spid="51" grpId="0" animBg="1"/>
      <p:bldP spid="5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p:txBody>
      </p:sp>
      <p:sp>
        <p:nvSpPr>
          <p:cNvPr id="4" name="Прямоугольник 3"/>
          <p:cNvSpPr/>
          <p:nvPr/>
        </p:nvSpPr>
        <p:spPr>
          <a:xfrm>
            <a:off x="1371600" y="4495800"/>
            <a:ext cx="6781800" cy="646331"/>
          </a:xfrm>
          <a:prstGeom prst="rect">
            <a:avLst/>
          </a:prstGeom>
        </p:spPr>
        <p:txBody>
          <a:bodyPr wrap="square">
            <a:spAutoFit/>
          </a:bodyPr>
          <a:lstStyle/>
          <a:p>
            <a:r>
              <a:rPr lang="en-US" sz="3600" dirty="0" smtClean="0">
                <a:solidFill>
                  <a:srgbClr val="FF0000"/>
                </a:solidFill>
              </a:rPr>
              <a:t>Complexity becomes inevitable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blinds(horizontal)">
                                      <p:cBhvr>
                                        <p:cTn id="18" dur="5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28"/>
                                        </p:tgtEl>
                                        <p:attrNameLst>
                                          <p:attrName>style.visibility</p:attrName>
                                        </p:attrNameLst>
                                      </p:cBhvr>
                                      <p:to>
                                        <p:strVal val="visible"/>
                                      </p:to>
                                    </p:set>
                                    <p:anim calcmode="lin" valueType="num">
                                      <p:cBhvr additive="base">
                                        <p:cTn id="61" dur="500" fill="hold"/>
                                        <p:tgtEl>
                                          <p:spTgt spid="1028"/>
                                        </p:tgtEl>
                                        <p:attrNameLst>
                                          <p:attrName>ppt_x</p:attrName>
                                        </p:attrNameLst>
                                      </p:cBhvr>
                                      <p:tavLst>
                                        <p:tav tm="0">
                                          <p:val>
                                            <p:strVal val="#ppt_x"/>
                                          </p:val>
                                        </p:tav>
                                        <p:tav tm="100000">
                                          <p:val>
                                            <p:strVal val="#ppt_x"/>
                                          </p:val>
                                        </p:tav>
                                      </p:tavLst>
                                    </p:anim>
                                    <p:anim calcmode="lin" valueType="num">
                                      <p:cBhvr additive="base">
                                        <p:cTn id="6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ppt_x"/>
                                          </p:val>
                                        </p:tav>
                                        <p:tav tm="100000">
                                          <p:val>
                                            <p:strVal val="#ppt_x"/>
                                          </p:val>
                                        </p:tav>
                                      </p:tavLst>
                                    </p:anim>
                                    <p:anim calcmode="lin" valueType="num">
                                      <p:cBhvr additive="base">
                                        <p:cTn id="82" dur="500" fill="hold"/>
                                        <p:tgtEl>
                                          <p:spTgt spid="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9" grpId="0">
        <p:bldAsOne/>
      </p:bldGraphic>
      <p:bldGraphic spid="16" grpId="1">
        <p:bldAsOne/>
      </p:bldGraphic>
      <p:bldP spid="29" grpId="1"/>
      <p:bldP spid="22" grpId="1"/>
      <p:bldGraphic spid="23" grpId="0">
        <p:bldAsOne/>
      </p:bldGraphic>
      <p:bldP spid="20" grpId="0" animBg="1"/>
      <p:bldP spid="24" grpId="0" animBg="1"/>
      <p:bldP spid="25" grpId="1" animBg="1"/>
      <p:bldP spid="27" grpId="1" animBg="1"/>
      <p:bldP spid="28"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36" grpId="0"/>
      <p:bldGraphic spid="40" grpId="0">
        <p:bldAsOne/>
      </p:bldGraphic>
      <p:bldP spid="58" grpId="0"/>
      <p:bldP spid="6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638800" y="5105400"/>
            <a:ext cx="1371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Shipping Module</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 Number</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hold" grpId="0" nodeType="clickEffect">
                                  <p:stCondLst>
                                    <p:cond delay="0"/>
                                  </p:stCondLst>
                                  <p:childTnLst>
                                    <p:animClr clrSpc="rgb">
                                      <p:cBhvr override="childStyle">
                                        <p:cTn id="12" dur="250" autoRev="1" fill="hold"/>
                                        <p:tgtEl>
                                          <p:spTgt spid="49"/>
                                        </p:tgtEl>
                                        <p:attrNameLst>
                                          <p:attrName>style.color</p:attrName>
                                        </p:attrNameLst>
                                      </p:cBhvr>
                                      <p:to>
                                        <a:schemeClr val="bg1"/>
                                      </p:to>
                                    </p:animClr>
                                    <p:animClr clrSpc="rgb">
                                      <p:cBhvr>
                                        <p:cTn id="13" dur="250" autoRev="1" fill="hold"/>
                                        <p:tgtEl>
                                          <p:spTgt spid="49"/>
                                        </p:tgtEl>
                                        <p:attrNameLst>
                                          <p:attrName>fillcolor</p:attrName>
                                        </p:attrNameLst>
                                      </p:cBhvr>
                                      <p:to>
                                        <a:schemeClr val="bg1"/>
                                      </p:to>
                                    </p:animClr>
                                    <p:set>
                                      <p:cBhvr>
                                        <p:cTn id="14" dur="250" autoRev="1" fill="hold"/>
                                        <p:tgtEl>
                                          <p:spTgt spid="49"/>
                                        </p:tgtEl>
                                        <p:attrNameLst>
                                          <p:attrName>fill.type</p:attrName>
                                        </p:attrNameLst>
                                      </p:cBhvr>
                                      <p:to>
                                        <p:strVal val="solid"/>
                                      </p:to>
                                    </p:set>
                                    <p:set>
                                      <p:cBhvr>
                                        <p:cTn id="15" dur="250" autoRev="1" fill="hold"/>
                                        <p:tgtEl>
                                          <p:spTgt spid="49"/>
                                        </p:tgtEl>
                                        <p:attrNameLst>
                                          <p:attrName>fill.on</p:attrName>
                                        </p:attrNameLst>
                                      </p:cBhvr>
                                      <p:to>
                                        <p:strVal val="true"/>
                                      </p:to>
                                    </p:set>
                                  </p:childTnLst>
                                </p:cTn>
                              </p:par>
                              <p:par>
                                <p:cTn id="16" presetID="27" presetClass="emph" presetSubtype="0" fill="hold" grpId="0" nodeType="withEffect">
                                  <p:stCondLst>
                                    <p:cond delay="0"/>
                                  </p:stCondLst>
                                  <p:childTnLst>
                                    <p:animClr clrSpc="rgb">
                                      <p:cBhvr override="childStyle">
                                        <p:cTn id="17" dur="250" autoRev="1" fill="hold"/>
                                        <p:tgtEl>
                                          <p:spTgt spid="40"/>
                                        </p:tgtEl>
                                        <p:attrNameLst>
                                          <p:attrName>style.color</p:attrName>
                                        </p:attrNameLst>
                                      </p:cBhvr>
                                      <p:to>
                                        <a:schemeClr val="bg1"/>
                                      </p:to>
                                    </p:animClr>
                                    <p:animClr clrSpc="rgb">
                                      <p:cBhvr>
                                        <p:cTn id="18" dur="250" autoRev="1" fill="hold"/>
                                        <p:tgtEl>
                                          <p:spTgt spid="40"/>
                                        </p:tgtEl>
                                        <p:attrNameLst>
                                          <p:attrName>fillcolor</p:attrName>
                                        </p:attrNameLst>
                                      </p:cBhvr>
                                      <p:to>
                                        <a:schemeClr val="bg1"/>
                                      </p:to>
                                    </p:animClr>
                                    <p:set>
                                      <p:cBhvr>
                                        <p:cTn id="19" dur="250" autoRev="1" fill="hold"/>
                                        <p:tgtEl>
                                          <p:spTgt spid="40"/>
                                        </p:tgtEl>
                                        <p:attrNameLst>
                                          <p:attrName>fill.type</p:attrName>
                                        </p:attrNameLst>
                                      </p:cBhvr>
                                      <p:to>
                                        <p:strVal val="solid"/>
                                      </p:to>
                                    </p:set>
                                    <p:set>
                                      <p:cBhvr>
                                        <p:cTn id="20" dur="250" autoRev="1" fill="hold"/>
                                        <p:tgtEl>
                                          <p:spTgt spid="40"/>
                                        </p:tgtEl>
                                        <p:attrNameLst>
                                          <p:attrName>fill.on</p:attrName>
                                        </p:attrNameLst>
                                      </p:cBhvr>
                                      <p:to>
                                        <p:strVal val="true"/>
                                      </p:to>
                                    </p:set>
                                  </p:childTnLst>
                                </p:cTn>
                              </p:par>
                              <p:par>
                                <p:cTn id="21" presetID="27" presetClass="emph" presetSubtype="0" fill="hold" grpId="0" nodeType="withEffect">
                                  <p:stCondLst>
                                    <p:cond delay="0"/>
                                  </p:stCondLst>
                                  <p:childTnLst>
                                    <p:animClr clrSpc="rgb">
                                      <p:cBhvr override="childStyle">
                                        <p:cTn id="22" dur="250" autoRev="1" fill="hold"/>
                                        <p:tgtEl>
                                          <p:spTgt spid="48"/>
                                        </p:tgtEl>
                                        <p:attrNameLst>
                                          <p:attrName>style.color</p:attrName>
                                        </p:attrNameLst>
                                      </p:cBhvr>
                                      <p:to>
                                        <a:schemeClr val="bg1"/>
                                      </p:to>
                                    </p:animClr>
                                    <p:animClr clrSpc="rgb">
                                      <p:cBhvr>
                                        <p:cTn id="23" dur="250" autoRev="1" fill="hold"/>
                                        <p:tgtEl>
                                          <p:spTgt spid="48"/>
                                        </p:tgtEl>
                                        <p:attrNameLst>
                                          <p:attrName>fillcolor</p:attrName>
                                        </p:attrNameLst>
                                      </p:cBhvr>
                                      <p:to>
                                        <a:schemeClr val="bg1"/>
                                      </p:to>
                                    </p:animClr>
                                    <p:set>
                                      <p:cBhvr>
                                        <p:cTn id="24" dur="250" autoRev="1" fill="hold"/>
                                        <p:tgtEl>
                                          <p:spTgt spid="48"/>
                                        </p:tgtEl>
                                        <p:attrNameLst>
                                          <p:attrName>fill.type</p:attrName>
                                        </p:attrNameLst>
                                      </p:cBhvr>
                                      <p:to>
                                        <p:strVal val="solid"/>
                                      </p:to>
                                    </p:set>
                                    <p:set>
                                      <p:cBhvr>
                                        <p:cTn id="25" dur="250" autoRev="1" fill="hold"/>
                                        <p:tgtEl>
                                          <p:spTgt spid="48"/>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7" presetClass="emph" presetSubtype="0" fill="hold" grpId="0" nodeType="clickEffect">
                                  <p:stCondLst>
                                    <p:cond delay="0"/>
                                  </p:stCondLst>
                                  <p:childTnLst>
                                    <p:animClr clrSpc="rgb">
                                      <p:cBhvr override="childStyle">
                                        <p:cTn id="29" dur="250" autoRev="1" fill="hold"/>
                                        <p:tgtEl>
                                          <p:spTgt spid="71"/>
                                        </p:tgtEl>
                                        <p:attrNameLst>
                                          <p:attrName>style.color</p:attrName>
                                        </p:attrNameLst>
                                      </p:cBhvr>
                                      <p:to>
                                        <a:schemeClr val="bg1"/>
                                      </p:to>
                                    </p:animClr>
                                    <p:animClr clrSpc="rgb">
                                      <p:cBhvr>
                                        <p:cTn id="30" dur="250" autoRev="1" fill="hold"/>
                                        <p:tgtEl>
                                          <p:spTgt spid="71"/>
                                        </p:tgtEl>
                                        <p:attrNameLst>
                                          <p:attrName>fillcolor</p:attrName>
                                        </p:attrNameLst>
                                      </p:cBhvr>
                                      <p:to>
                                        <a:schemeClr val="bg1"/>
                                      </p:to>
                                    </p:animClr>
                                    <p:set>
                                      <p:cBhvr>
                                        <p:cTn id="31" dur="250" autoRev="1" fill="hold"/>
                                        <p:tgtEl>
                                          <p:spTgt spid="71"/>
                                        </p:tgtEl>
                                        <p:attrNameLst>
                                          <p:attrName>fill.type</p:attrName>
                                        </p:attrNameLst>
                                      </p:cBhvr>
                                      <p:to>
                                        <p:strVal val="solid"/>
                                      </p:to>
                                    </p:set>
                                    <p:set>
                                      <p:cBhvr>
                                        <p:cTn id="32" dur="250" autoRev="1" fill="hold"/>
                                        <p:tgtEl>
                                          <p:spTgt spid="71"/>
                                        </p:tgtEl>
                                        <p:attrNameLst>
                                          <p:attrName>fill.on</p:attrName>
                                        </p:attrNameLst>
                                      </p:cBhvr>
                                      <p:to>
                                        <p:strVal val="true"/>
                                      </p:to>
                                    </p:set>
                                  </p:childTnLst>
                                </p:cTn>
                              </p:par>
                              <p:par>
                                <p:cTn id="33" presetID="27" presetClass="emph" presetSubtype="0" fill="hold" grpId="0" nodeType="withEffect">
                                  <p:stCondLst>
                                    <p:cond delay="0"/>
                                  </p:stCondLst>
                                  <p:childTnLst>
                                    <p:animClr clrSpc="rgb">
                                      <p:cBhvr override="childStyle">
                                        <p:cTn id="34" dur="250" autoRev="1" fill="hold"/>
                                        <p:tgtEl>
                                          <p:spTgt spid="76"/>
                                        </p:tgtEl>
                                        <p:attrNameLst>
                                          <p:attrName>style.color</p:attrName>
                                        </p:attrNameLst>
                                      </p:cBhvr>
                                      <p:to>
                                        <a:schemeClr val="bg1"/>
                                      </p:to>
                                    </p:animClr>
                                    <p:animClr clrSpc="rgb">
                                      <p:cBhvr>
                                        <p:cTn id="35" dur="250" autoRev="1" fill="hold"/>
                                        <p:tgtEl>
                                          <p:spTgt spid="76"/>
                                        </p:tgtEl>
                                        <p:attrNameLst>
                                          <p:attrName>fillcolor</p:attrName>
                                        </p:attrNameLst>
                                      </p:cBhvr>
                                      <p:to>
                                        <a:schemeClr val="bg1"/>
                                      </p:to>
                                    </p:animClr>
                                    <p:set>
                                      <p:cBhvr>
                                        <p:cTn id="36" dur="250" autoRev="1" fill="hold"/>
                                        <p:tgtEl>
                                          <p:spTgt spid="76"/>
                                        </p:tgtEl>
                                        <p:attrNameLst>
                                          <p:attrName>fill.type</p:attrName>
                                        </p:attrNameLst>
                                      </p:cBhvr>
                                      <p:to>
                                        <p:strVal val="solid"/>
                                      </p:to>
                                    </p:set>
                                    <p:set>
                                      <p:cBhvr>
                                        <p:cTn id="37" dur="250" autoRev="1" fill="hold"/>
                                        <p:tgtEl>
                                          <p:spTgt spid="76"/>
                                        </p:tgtEl>
                                        <p:attrNameLst>
                                          <p:attrName>fill.on</p:attrName>
                                        </p:attrNameLst>
                                      </p:cBhvr>
                                      <p:to>
                                        <p:strVal val="true"/>
                                      </p:to>
                                    </p:set>
                                  </p:childTnLst>
                                </p:cTn>
                              </p:par>
                              <p:par>
                                <p:cTn id="38" presetID="27" presetClass="emph" presetSubtype="0" fill="hold" grpId="0" nodeType="withEffect">
                                  <p:stCondLst>
                                    <p:cond delay="0"/>
                                  </p:stCondLst>
                                  <p:childTnLst>
                                    <p:animClr clrSpc="rgb">
                                      <p:cBhvr override="childStyle">
                                        <p:cTn id="39" dur="250" autoRev="1" fill="hold"/>
                                        <p:tgtEl>
                                          <p:spTgt spid="70"/>
                                        </p:tgtEl>
                                        <p:attrNameLst>
                                          <p:attrName>style.color</p:attrName>
                                        </p:attrNameLst>
                                      </p:cBhvr>
                                      <p:to>
                                        <a:schemeClr val="bg1"/>
                                      </p:to>
                                    </p:animClr>
                                    <p:animClr clrSpc="rgb">
                                      <p:cBhvr>
                                        <p:cTn id="40" dur="250" autoRev="1" fill="hold"/>
                                        <p:tgtEl>
                                          <p:spTgt spid="70"/>
                                        </p:tgtEl>
                                        <p:attrNameLst>
                                          <p:attrName>fillcolor</p:attrName>
                                        </p:attrNameLst>
                                      </p:cBhvr>
                                      <p:to>
                                        <a:schemeClr val="bg1"/>
                                      </p:to>
                                    </p:animClr>
                                    <p:set>
                                      <p:cBhvr>
                                        <p:cTn id="41" dur="250" autoRev="1" fill="hold"/>
                                        <p:tgtEl>
                                          <p:spTgt spid="70"/>
                                        </p:tgtEl>
                                        <p:attrNameLst>
                                          <p:attrName>fill.type</p:attrName>
                                        </p:attrNameLst>
                                      </p:cBhvr>
                                      <p:to>
                                        <p:strVal val="solid"/>
                                      </p:to>
                                    </p:set>
                                    <p:set>
                                      <p:cBhvr>
                                        <p:cTn id="42" dur="250" autoRev="1" fill="hold"/>
                                        <p:tgtEl>
                                          <p:spTgt spid="70"/>
                                        </p:tgtEl>
                                        <p:attrNameLst>
                                          <p:attrName>fill.on</p:attrName>
                                        </p:attrNameLst>
                                      </p:cBhvr>
                                      <p:to>
                                        <p:strVal val="true"/>
                                      </p:to>
                                    </p:set>
                                  </p:childTnLst>
                                </p:cTn>
                              </p:par>
                              <p:par>
                                <p:cTn id="43" presetID="27" presetClass="emph" presetSubtype="0" fill="hold" grpId="0" nodeType="withEffect">
                                  <p:stCondLst>
                                    <p:cond delay="0"/>
                                  </p:stCondLst>
                                  <p:childTnLst>
                                    <p:animClr clrSpc="rgb">
                                      <p:cBhvr override="childStyle">
                                        <p:cTn id="44" dur="250" autoRev="1" fill="hold"/>
                                        <p:tgtEl>
                                          <p:spTgt spid="41"/>
                                        </p:tgtEl>
                                        <p:attrNameLst>
                                          <p:attrName>style.color</p:attrName>
                                        </p:attrNameLst>
                                      </p:cBhvr>
                                      <p:to>
                                        <a:schemeClr val="bg1"/>
                                      </p:to>
                                    </p:animClr>
                                    <p:animClr clrSpc="rgb">
                                      <p:cBhvr>
                                        <p:cTn id="45" dur="250" autoRev="1" fill="hold"/>
                                        <p:tgtEl>
                                          <p:spTgt spid="41"/>
                                        </p:tgtEl>
                                        <p:attrNameLst>
                                          <p:attrName>fillcolor</p:attrName>
                                        </p:attrNameLst>
                                      </p:cBhvr>
                                      <p:to>
                                        <a:schemeClr val="bg1"/>
                                      </p:to>
                                    </p:animClr>
                                    <p:set>
                                      <p:cBhvr>
                                        <p:cTn id="46" dur="250" autoRev="1" fill="hold"/>
                                        <p:tgtEl>
                                          <p:spTgt spid="41"/>
                                        </p:tgtEl>
                                        <p:attrNameLst>
                                          <p:attrName>fill.type</p:attrName>
                                        </p:attrNameLst>
                                      </p:cBhvr>
                                      <p:to>
                                        <p:strVal val="solid"/>
                                      </p:to>
                                    </p:set>
                                    <p:set>
                                      <p:cBhvr>
                                        <p:cTn id="47" dur="250" autoRev="1" fill="hold"/>
                                        <p:tgtEl>
                                          <p:spTgt spid="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8" grpId="0" animBg="1"/>
      <p:bldP spid="49" grpId="0" animBg="1"/>
      <p:bldP spid="70" grpId="0" animBg="1"/>
      <p:bldP spid="71" grpId="0" animBg="1"/>
      <p:bldP spid="75" grpId="0" animBg="1"/>
      <p:bldP spid="7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4" name="Rectangle 3"/>
          <p:cNvSpPr/>
          <p:nvPr/>
        </p:nvSpPr>
        <p:spPr>
          <a:xfrm>
            <a:off x="2057400" y="1828800"/>
            <a:ext cx="4580100" cy="2677656"/>
          </a:xfrm>
          <a:prstGeom prst="rect">
            <a:avLst/>
          </a:prstGeom>
        </p:spPr>
        <p:txBody>
          <a:bodyPr wrap="none">
            <a:spAutoFit/>
          </a:bodyPr>
          <a:lstStyle/>
          <a:p>
            <a:r>
              <a:rPr lang="en-US" sz="2800" b="1" dirty="0" smtClean="0">
                <a:solidFill>
                  <a:srgbClr val="009900"/>
                </a:solidFill>
              </a:rPr>
              <a:t>S</a:t>
            </a:r>
            <a:r>
              <a:rPr lang="en-US" sz="2800" dirty="0" smtClean="0"/>
              <a:t>ingle </a:t>
            </a:r>
            <a:r>
              <a:rPr lang="en-US" sz="2800" dirty="0" err="1" smtClean="0"/>
              <a:t>Responsability</a:t>
            </a:r>
            <a:endParaRPr lang="en-US" sz="2800" dirty="0" smtClean="0"/>
          </a:p>
          <a:p>
            <a:r>
              <a:rPr lang="en-US" sz="2800" b="1" dirty="0" smtClean="0">
                <a:solidFill>
                  <a:srgbClr val="009900"/>
                </a:solidFill>
              </a:rPr>
              <a:t>O</a:t>
            </a:r>
            <a:r>
              <a:rPr lang="en-US" sz="2800" dirty="0" smtClean="0"/>
              <a:t>pen Closed</a:t>
            </a:r>
          </a:p>
          <a:p>
            <a:r>
              <a:rPr lang="en-US" sz="2800" b="1" dirty="0" err="1" smtClean="0">
                <a:solidFill>
                  <a:srgbClr val="009900"/>
                </a:solidFill>
              </a:rPr>
              <a:t>L</a:t>
            </a:r>
            <a:r>
              <a:rPr lang="en-US" sz="2800" dirty="0" err="1" smtClean="0"/>
              <a:t>iskov</a:t>
            </a:r>
            <a:r>
              <a:rPr lang="en-US" sz="2800" dirty="0" smtClean="0"/>
              <a:t> Substitution</a:t>
            </a:r>
          </a:p>
          <a:p>
            <a:r>
              <a:rPr lang="en-US" sz="2800" b="1" dirty="0" smtClean="0">
                <a:solidFill>
                  <a:srgbClr val="009900"/>
                </a:solidFill>
              </a:rPr>
              <a:t>I</a:t>
            </a:r>
            <a:r>
              <a:rPr lang="en-US" sz="2800" dirty="0" smtClean="0"/>
              <a:t>nterface Segregation </a:t>
            </a:r>
          </a:p>
          <a:p>
            <a:r>
              <a:rPr lang="en-US" sz="2800" b="1" dirty="0" smtClean="0">
                <a:solidFill>
                  <a:srgbClr val="009900"/>
                </a:solidFill>
              </a:rPr>
              <a:t>D</a:t>
            </a:r>
            <a:r>
              <a:rPr lang="en-US" sz="2800" dirty="0" smtClean="0"/>
              <a:t>ependency Inversion </a:t>
            </a:r>
          </a:p>
          <a:p>
            <a:r>
              <a:rPr lang="en-US" sz="2800" dirty="0" smtClean="0"/>
              <a:t>		</a:t>
            </a:r>
            <a:r>
              <a:rPr lang="en-US" sz="2800" dirty="0" smtClean="0">
                <a:solidFill>
                  <a:srgbClr val="7030A0"/>
                </a:solidFill>
              </a:rPr>
              <a:t>Design Principles </a:t>
            </a:r>
            <a:endParaRPr lang="en-US" sz="2800" dirty="0">
              <a:solidFill>
                <a:srgbClr val="7030A0"/>
              </a:solidFill>
            </a:endParaRPr>
          </a:p>
        </p:txBody>
      </p:sp>
      <p:sp>
        <p:nvSpPr>
          <p:cNvPr id="5" name="Rectangle 4"/>
          <p:cNvSpPr/>
          <p:nvPr/>
        </p:nvSpPr>
        <p:spPr>
          <a:xfrm>
            <a:off x="685800" y="5181600"/>
            <a:ext cx="6802375" cy="461665"/>
          </a:xfrm>
          <a:prstGeom prst="rect">
            <a:avLst/>
          </a:prstGeom>
        </p:spPr>
        <p:txBody>
          <a:bodyPr wrap="none">
            <a:spAutoFit/>
          </a:bodyPr>
          <a:lstStyle/>
          <a:p>
            <a:r>
              <a:rPr lang="en-US" sz="2400" dirty="0" smtClean="0"/>
              <a:t>Strategy, Composite, Specification,…  </a:t>
            </a:r>
            <a:r>
              <a:rPr lang="en-US" sz="2400" dirty="0" smtClean="0">
                <a:solidFill>
                  <a:srgbClr val="FF0000"/>
                </a:solidFill>
              </a:rPr>
              <a:t>Design Patterns</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70" decel="100000"/>
                                        <p:tgtEl>
                                          <p:spTgt spid="5"/>
                                        </p:tgtEl>
                                      </p:cBhvr>
                                    </p:animEffect>
                                    <p:animScale>
                                      <p:cBhvr>
                                        <p:cTn id="19" dur="770" decel="100000"/>
                                        <p:tgtEl>
                                          <p:spTgt spid="5"/>
                                        </p:tgtEl>
                                      </p:cBhvr>
                                      <p:from x="10000" y="10000"/>
                                      <p:to x="200000" y="450000"/>
                                    </p:animScale>
                                    <p:animScale>
                                      <p:cBhvr>
                                        <p:cTn id="20" dur="1230" accel="100000" fill="hold">
                                          <p:stCondLst>
                                            <p:cond delay="770"/>
                                          </p:stCondLst>
                                        </p:cTn>
                                        <p:tgtEl>
                                          <p:spTgt spid="5"/>
                                        </p:tgtEl>
                                      </p:cBhvr>
                                      <p:from x="200000" y="450000"/>
                                      <p:to x="100000" y="100000"/>
                                    </p:animScale>
                                    <p:set>
                                      <p:cBhvr>
                                        <p:cTn id="21" dur="770" fill="hold"/>
                                        <p:tgtEl>
                                          <p:spTgt spid="5"/>
                                        </p:tgtEl>
                                        <p:attrNameLst>
                                          <p:attrName>ppt_x</p:attrName>
                                        </p:attrNameLst>
                                      </p:cBhvr>
                                      <p:to>
                                        <p:strVal val="(0.5)"/>
                                      </p:to>
                                    </p:set>
                                    <p:anim from="(0.5)" to="(#ppt_x)" calcmode="lin" valueType="num">
                                      <p:cBhvr>
                                        <p:cTn id="22" dur="1230" accel="100000" fill="hold">
                                          <p:stCondLst>
                                            <p:cond delay="770"/>
                                          </p:stCondLst>
                                        </p:cTn>
                                        <p:tgtEl>
                                          <p:spTgt spid="5"/>
                                        </p:tgtEl>
                                        <p:attrNameLst>
                                          <p:attrName>ppt_x</p:attrName>
                                        </p:attrNameLst>
                                      </p:cBhvr>
                                    </p:anim>
                                    <p:set>
                                      <p:cBhvr>
                                        <p:cTn id="23" dur="770" fill="hold"/>
                                        <p:tgtEl>
                                          <p:spTgt spid="5"/>
                                        </p:tgtEl>
                                        <p:attrNameLst>
                                          <p:attrName>ppt_y</p:attrName>
                                        </p:attrNameLst>
                                      </p:cBhvr>
                                      <p:to>
                                        <p:strVal val="(#ppt_y+0.4)"/>
                                      </p:to>
                                    </p:set>
                                    <p:anim from="(#ppt_y+0.4)" to="(#ppt_y)" calcmode="lin" valueType="num">
                                      <p:cBhvr>
                                        <p:cTn id="24"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4114800" cy="792162"/>
          </a:xfrm>
        </p:spPr>
        <p:txBody>
          <a:bodyPr/>
          <a:lstStyle/>
          <a:p>
            <a:r>
              <a:rPr lang="en-US" dirty="0" smtClean="0"/>
              <a:t>Specification</a:t>
            </a:r>
            <a:endParaRPr lang="en-US" dirty="0"/>
          </a:p>
        </p:txBody>
      </p:sp>
      <p:pic>
        <p:nvPicPr>
          <p:cNvPr id="1027" name="Picture 3"/>
          <p:cNvPicPr>
            <a:picLocks noChangeAspect="1" noChangeArrowheads="1"/>
          </p:cNvPicPr>
          <p:nvPr/>
        </p:nvPicPr>
        <p:blipFill>
          <a:blip r:embed="rId3"/>
          <a:srcRect/>
          <a:stretch>
            <a:fillRect/>
          </a:stretch>
        </p:blipFill>
        <p:spPr bwMode="auto">
          <a:xfrm>
            <a:off x="3886200" y="0"/>
            <a:ext cx="5076825" cy="6705600"/>
          </a:xfrm>
          <a:prstGeom prst="rect">
            <a:avLst/>
          </a:prstGeom>
          <a:noFill/>
          <a:ln w="9525">
            <a:noFill/>
            <a:miter lim="800000"/>
            <a:headEnd/>
            <a:tailEnd/>
          </a:ln>
          <a:effectLst/>
        </p:spPr>
      </p:pic>
      <p:sp>
        <p:nvSpPr>
          <p:cNvPr id="6" name="Rounded Rectangle 5"/>
          <p:cNvSpPr/>
          <p:nvPr/>
        </p:nvSpPr>
        <p:spPr>
          <a:xfrm>
            <a:off x="4191000" y="609600"/>
            <a:ext cx="4724400" cy="1066800"/>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3048000"/>
            <a:ext cx="3962400" cy="1477328"/>
          </a:xfrm>
          <a:prstGeom prst="rect">
            <a:avLst/>
          </a:prstGeom>
          <a:noFill/>
        </p:spPr>
        <p:txBody>
          <a:bodyPr wrap="square" rtlCol="0">
            <a:spAutoFit/>
          </a:bodyPr>
          <a:lstStyle/>
          <a:p>
            <a:r>
              <a:rPr lang="en-US" dirty="0" smtClean="0"/>
              <a:t>1. Repositories - to specify Queries</a:t>
            </a:r>
          </a:p>
          <a:p>
            <a:r>
              <a:rPr lang="en-US" dirty="0" smtClean="0"/>
              <a:t>2. Factories – to specify Object Creation requirements</a:t>
            </a:r>
          </a:p>
          <a:p>
            <a:r>
              <a:rPr lang="en-US" dirty="0" smtClean="0"/>
              <a:t>3. </a:t>
            </a:r>
            <a:r>
              <a:rPr lang="en-US" smtClean="0"/>
              <a:t>Validation</a:t>
            </a:r>
            <a:endParaRPr lang="en-US" dirty="0" smtClean="0"/>
          </a:p>
          <a:p>
            <a:endParaRPr lang="en-US" dirty="0"/>
          </a:p>
        </p:txBody>
      </p:sp>
      <p:sp>
        <p:nvSpPr>
          <p:cNvPr id="8" name="Rectangle 7"/>
          <p:cNvSpPr/>
          <p:nvPr/>
        </p:nvSpPr>
        <p:spPr>
          <a:xfrm>
            <a:off x="304800" y="2667000"/>
            <a:ext cx="2226892" cy="369332"/>
          </a:xfrm>
          <a:prstGeom prst="rect">
            <a:avLst/>
          </a:prstGeom>
        </p:spPr>
        <p:txBody>
          <a:bodyPr wrap="none">
            <a:spAutoFit/>
          </a:bodyPr>
          <a:lstStyle/>
          <a:p>
            <a:r>
              <a:rPr lang="en-US" dirty="0" smtClean="0"/>
              <a:t>- Could be used with: </a:t>
            </a:r>
            <a:endParaRPr lang="en-US" dirty="0"/>
          </a:p>
        </p:txBody>
      </p:sp>
      <p:sp>
        <p:nvSpPr>
          <p:cNvPr id="9" name="Rectangle 8"/>
          <p:cNvSpPr/>
          <p:nvPr/>
        </p:nvSpPr>
        <p:spPr>
          <a:xfrm>
            <a:off x="228600" y="2209800"/>
            <a:ext cx="2066656" cy="369332"/>
          </a:xfrm>
          <a:prstGeom prst="rect">
            <a:avLst/>
          </a:prstGeom>
        </p:spPr>
        <p:txBody>
          <a:bodyPr wrap="none">
            <a:spAutoFit/>
          </a:bodyPr>
          <a:lstStyle/>
          <a:p>
            <a:r>
              <a:rPr lang="en-US" dirty="0" smtClean="0"/>
              <a:t>- Allow to Compose </a:t>
            </a:r>
            <a:endParaRPr lang="en-US" dirty="0"/>
          </a:p>
        </p:txBody>
      </p:sp>
      <p:sp>
        <p:nvSpPr>
          <p:cNvPr id="10" name="TextBox 9"/>
          <p:cNvSpPr txBox="1"/>
          <p:nvPr/>
        </p:nvSpPr>
        <p:spPr>
          <a:xfrm>
            <a:off x="228600" y="1828800"/>
            <a:ext cx="3258136" cy="369332"/>
          </a:xfrm>
          <a:prstGeom prst="rect">
            <a:avLst/>
          </a:prstGeom>
          <a:noFill/>
        </p:spPr>
        <p:txBody>
          <a:bodyPr wrap="none" rtlCol="0">
            <a:spAutoFit/>
          </a:bodyPr>
          <a:lstStyle/>
          <a:p>
            <a:r>
              <a:rPr lang="en-US" dirty="0" smtClean="0"/>
              <a:t>- Makes the model more explicit</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381000"/>
          </a:xfrm>
        </p:spPr>
        <p:txBody>
          <a:bodyPr>
            <a:normAutofit fontScale="90000"/>
          </a:bodyPr>
          <a:lstStyle/>
          <a:p>
            <a:r>
              <a:rPr lang="en-US" dirty="0" smtClean="0"/>
              <a:t>Real Sample</a:t>
            </a:r>
            <a:endParaRPr lang="en-US" dirty="0"/>
          </a:p>
        </p:txBody>
      </p:sp>
      <p:pic>
        <p:nvPicPr>
          <p:cNvPr id="2050" name="Picture 2"/>
          <p:cNvPicPr>
            <a:picLocks noChangeAspect="1" noChangeArrowheads="1"/>
          </p:cNvPicPr>
          <p:nvPr/>
        </p:nvPicPr>
        <p:blipFill>
          <a:blip r:embed="rId3"/>
          <a:srcRect/>
          <a:stretch>
            <a:fillRect/>
          </a:stretch>
        </p:blipFill>
        <p:spPr bwMode="auto">
          <a:xfrm>
            <a:off x="3048000" y="1752600"/>
            <a:ext cx="5648325" cy="1809750"/>
          </a:xfrm>
          <a:prstGeom prst="rect">
            <a:avLst/>
          </a:prstGeom>
          <a:noFill/>
          <a:ln w="9525">
            <a:noFill/>
            <a:miter lim="800000"/>
            <a:headEnd/>
            <a:tailEnd/>
          </a:ln>
          <a:effectLst/>
        </p:spPr>
      </p:pic>
      <p:graphicFrame>
        <p:nvGraphicFramePr>
          <p:cNvPr id="7" name="Diagram 6"/>
          <p:cNvGraphicFramePr/>
          <p:nvPr/>
        </p:nvGraphicFramePr>
        <p:xfrm>
          <a:off x="609600" y="533400"/>
          <a:ext cx="1676400"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Diagram 7"/>
          <p:cNvGraphicFramePr/>
          <p:nvPr/>
        </p:nvGraphicFramePr>
        <p:xfrm>
          <a:off x="2971800" y="533400"/>
          <a:ext cx="1828800" cy="96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9" name="Straight Connector 8"/>
          <p:cNvCxnSpPr/>
          <p:nvPr/>
        </p:nvCxnSpPr>
        <p:spPr>
          <a:xfrm>
            <a:off x="2286000" y="9144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0" name="Diagram 9"/>
          <p:cNvGraphicFramePr/>
          <p:nvPr/>
        </p:nvGraphicFramePr>
        <p:xfrm>
          <a:off x="6248400" y="609600"/>
          <a:ext cx="1676400" cy="965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11" name="Elbow Connector 10"/>
          <p:cNvCxnSpPr/>
          <p:nvPr/>
        </p:nvCxnSpPr>
        <p:spPr>
          <a:xfrm>
            <a:off x="4800600" y="914400"/>
            <a:ext cx="13716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cxnSp>
        <p:nvCxnSpPr>
          <p:cNvPr id="12" name="Elbow Connector 11"/>
          <p:cNvCxnSpPr/>
          <p:nvPr/>
        </p:nvCxnSpPr>
        <p:spPr>
          <a:xfrm>
            <a:off x="4800600" y="1295400"/>
            <a:ext cx="14478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5029200" y="457200"/>
            <a:ext cx="766557" cy="369332"/>
          </a:xfrm>
          <a:prstGeom prst="rect">
            <a:avLst/>
          </a:prstGeom>
          <a:noFill/>
        </p:spPr>
        <p:txBody>
          <a:bodyPr wrap="none" rtlCol="0">
            <a:spAutoFit/>
          </a:bodyPr>
          <a:lstStyle/>
          <a:p>
            <a:pPr lvl="0"/>
            <a:r>
              <a:rPr lang="en-US" b="1" dirty="0" smtClean="0"/>
              <a:t>Origin</a:t>
            </a:r>
          </a:p>
        </p:txBody>
      </p:sp>
      <p:sp>
        <p:nvSpPr>
          <p:cNvPr id="23" name="TextBox 22"/>
          <p:cNvSpPr txBox="1"/>
          <p:nvPr/>
        </p:nvSpPr>
        <p:spPr>
          <a:xfrm>
            <a:off x="4953000" y="13716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28" name="Straight Connector 27"/>
          <p:cNvCxnSpPr/>
          <p:nvPr/>
        </p:nvCxnSpPr>
        <p:spPr>
          <a:xfrm rot="16200000" flipV="1">
            <a:off x="3848100" y="1181100"/>
            <a:ext cx="914400" cy="22860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29" name="Diagram 15"/>
          <p:cNvGraphicFramePr/>
          <p:nvPr/>
        </p:nvGraphicFramePr>
        <p:xfrm>
          <a:off x="533400" y="1828800"/>
          <a:ext cx="1676400" cy="96520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cxnSp>
        <p:nvCxnSpPr>
          <p:cNvPr id="30" name="Straight Connector 17"/>
          <p:cNvCxnSpPr/>
          <p:nvPr/>
        </p:nvCxnSpPr>
        <p:spPr>
          <a:xfrm rot="5400000">
            <a:off x="1110456" y="1632744"/>
            <a:ext cx="381000" cy="11112"/>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1371600" y="1524001"/>
            <a:ext cx="990599" cy="369332"/>
          </a:xfrm>
          <a:prstGeom prst="rect">
            <a:avLst/>
          </a:prstGeom>
          <a:noFill/>
        </p:spPr>
        <p:txBody>
          <a:bodyPr wrap="square" rtlCol="0">
            <a:spAutoFit/>
          </a:bodyPr>
          <a:lstStyle/>
          <a:p>
            <a:r>
              <a:rPr lang="en-US" dirty="0" smtClean="0"/>
              <a:t>0..1</a:t>
            </a:r>
            <a:endParaRPr lang="en-US" dirty="0"/>
          </a:p>
        </p:txBody>
      </p:sp>
      <p:cxnSp>
        <p:nvCxnSpPr>
          <p:cNvPr id="39" name="Straight Connector 38"/>
          <p:cNvCxnSpPr/>
          <p:nvPr/>
        </p:nvCxnSpPr>
        <p:spPr>
          <a:xfrm rot="10800000">
            <a:off x="1981200" y="2057400"/>
            <a:ext cx="3886200" cy="304800"/>
          </a:xfrm>
          <a:prstGeom prst="line">
            <a:avLst/>
          </a:prstGeom>
        </p:spPr>
        <p:style>
          <a:lnRef idx="3">
            <a:schemeClr val="accent2"/>
          </a:lnRef>
          <a:fillRef idx="0">
            <a:schemeClr val="accent2"/>
          </a:fillRef>
          <a:effectRef idx="2">
            <a:schemeClr val="accent2"/>
          </a:effectRef>
          <a:fontRef idx="minor">
            <a:schemeClr val="tx1"/>
          </a:fontRef>
        </p:style>
      </p:cxnSp>
      <p:pic>
        <p:nvPicPr>
          <p:cNvPr id="2051" name="Picture 3"/>
          <p:cNvPicPr>
            <a:picLocks noChangeAspect="1" noChangeArrowheads="1"/>
          </p:cNvPicPr>
          <p:nvPr/>
        </p:nvPicPr>
        <p:blipFill>
          <a:blip r:embed="rId20"/>
          <a:srcRect/>
          <a:stretch>
            <a:fillRect/>
          </a:stretch>
        </p:blipFill>
        <p:spPr bwMode="auto">
          <a:xfrm>
            <a:off x="152400" y="3733800"/>
            <a:ext cx="5562600" cy="2447925"/>
          </a:xfrm>
          <a:prstGeom prst="rect">
            <a:avLst/>
          </a:prstGeom>
          <a:noFill/>
          <a:ln w="9525">
            <a:noFill/>
            <a:miter lim="800000"/>
            <a:headEnd/>
            <a:tailEnd/>
          </a:ln>
          <a:effectLst/>
        </p:spPr>
      </p:pic>
      <p:sp>
        <p:nvSpPr>
          <p:cNvPr id="47" name="TextBox 46"/>
          <p:cNvSpPr txBox="1"/>
          <p:nvPr/>
        </p:nvSpPr>
        <p:spPr>
          <a:xfrm>
            <a:off x="304800" y="3276600"/>
            <a:ext cx="817531" cy="369332"/>
          </a:xfrm>
          <a:prstGeom prst="rect">
            <a:avLst/>
          </a:prstGeom>
          <a:noFill/>
        </p:spPr>
        <p:txBody>
          <a:bodyPr wrap="none" rtlCol="0">
            <a:spAutoFit/>
          </a:bodyPr>
          <a:lstStyle/>
          <a:p>
            <a:r>
              <a:rPr lang="en-US" dirty="0" smtClean="0"/>
              <a:t>Usage:</a:t>
            </a:r>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2133600" y="211455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3"/>
          <p:cNvGraphicFramePr/>
          <p:nvPr/>
        </p:nvGraphicFramePr>
        <p:xfrm>
          <a:off x="5257800" y="20574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3"/>
          <p:cNvGraphicFramePr/>
          <p:nvPr/>
        </p:nvGraphicFramePr>
        <p:xfrm>
          <a:off x="3409950" y="379095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3" name="Diagram 3"/>
          <p:cNvGraphicFramePr/>
          <p:nvPr/>
        </p:nvGraphicFramePr>
        <p:xfrm>
          <a:off x="5257800" y="379095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14" name="Diagram 3"/>
          <p:cNvGraphicFramePr/>
          <p:nvPr/>
        </p:nvGraphicFramePr>
        <p:xfrm>
          <a:off x="7134225" y="380047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5" name="Flowchart: Decision 14"/>
          <p:cNvSpPr/>
          <p:nvPr/>
        </p:nvSpPr>
        <p:spPr>
          <a:xfrm>
            <a:off x="3810000" y="234315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4038600" y="241935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267200" y="295275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5677694" y="337105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6248400" y="295275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24400" y="6858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pic>
        <p:nvPicPr>
          <p:cNvPr id="1027" name="Picture 3"/>
          <p:cNvPicPr>
            <a:picLocks noChangeAspect="1" noChangeArrowheads="1"/>
          </p:cNvPicPr>
          <p:nvPr/>
        </p:nvPicPr>
        <p:blipFill>
          <a:blip r:embed="rId23"/>
          <a:srcRect/>
          <a:stretch>
            <a:fillRect/>
          </a:stretch>
        </p:blipFill>
        <p:spPr bwMode="auto">
          <a:xfrm>
            <a:off x="0" y="3276600"/>
            <a:ext cx="4724400" cy="3219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3"/>
                                        </p:tgtEl>
                                      </p:cBhvr>
                                    </p:animEffect>
                                    <p:animScale>
                                      <p:cBhvr>
                                        <p:cTn id="10" dur="250" autoRev="1" fill="hold"/>
                                        <p:tgtEl>
                                          <p:spTgt spid="13"/>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8"/>
                                        </p:tgtEl>
                                      </p:cBhvr>
                                    </p:animEffect>
                                    <p:animScale>
                                      <p:cBhvr>
                                        <p:cTn id="18" dur="250" autoRev="1" fill="hold"/>
                                        <p:tgtEl>
                                          <p:spTgt spid="8"/>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1" nodeType="clickEffect">
                                  <p:stCondLst>
                                    <p:cond delay="0"/>
                                  </p:stCondLst>
                                  <p:childTnLst>
                                    <p:animEffect transition="out" filter="fade">
                                      <p:cBhvr>
                                        <p:cTn id="22" dur="500" tmFilter="0, 0; .2, .5; .8, .5; 1, 0"/>
                                        <p:tgtEl>
                                          <p:spTgt spid="8"/>
                                        </p:tgtEl>
                                      </p:cBhvr>
                                    </p:animEffect>
                                    <p:animScale>
                                      <p:cBhvr>
                                        <p:cTn id="23" dur="250" autoRev="1" fill="hold"/>
                                        <p:tgtEl>
                                          <p:spTgt spid="8"/>
                                        </p:tgtEl>
                                      </p:cBhvr>
                                      <p:by x="105000" y="105000"/>
                                    </p:animScale>
                                  </p:childTnLst>
                                </p:cTn>
                              </p:par>
                              <p:par>
                                <p:cTn id="24" presetID="26" presetClass="emph" presetSubtype="0" fill="hold" grpId="1" nodeType="withEffect">
                                  <p:stCondLst>
                                    <p:cond delay="0"/>
                                  </p:stCondLst>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par>
                                <p:cTn id="27" presetID="26" presetClass="emph" presetSubtype="0" fill="hold" grpId="1" nodeType="withEffect">
                                  <p:stCondLst>
                                    <p:cond delay="0"/>
                                  </p:stCondLst>
                                  <p:childTnLst>
                                    <p:animEffect transition="out" filter="fade">
                                      <p:cBhvr>
                                        <p:cTn id="28" dur="500" tmFilter="0, 0; .2, .5; .8, .5; 1, 0"/>
                                        <p:tgtEl>
                                          <p:spTgt spid="13"/>
                                        </p:tgtEl>
                                      </p:cBhvr>
                                    </p:animEffect>
                                    <p:animScale>
                                      <p:cBhvr>
                                        <p:cTn id="29" dur="250" autoRev="1" fill="hold"/>
                                        <p:tgtEl>
                                          <p:spTgt spid="13"/>
                                        </p:tgtEl>
                                      </p:cBhvr>
                                      <p:by x="105000" y="105000"/>
                                    </p:animScale>
                                  </p:childTnLst>
                                </p:cTn>
                              </p:par>
                              <p:par>
                                <p:cTn id="30" presetID="26" presetClass="emph" presetSubtype="0" fill="hold" grpId="1" nodeType="withEffect">
                                  <p:stCondLst>
                                    <p:cond delay="0"/>
                                  </p:stCondLst>
                                  <p:childTnLst>
                                    <p:animEffect transition="out" filter="fade">
                                      <p:cBhvr>
                                        <p:cTn id="31" dur="500" tmFilter="0, 0; .2, .5; .8, .5; 1, 0"/>
                                        <p:tgtEl>
                                          <p:spTgt spid="14"/>
                                        </p:tgtEl>
                                      </p:cBhvr>
                                    </p:animEffect>
                                    <p:animScale>
                                      <p:cBhvr>
                                        <p:cTn id="32" dur="250" autoRev="1" fill="hold"/>
                                        <p:tgtEl>
                                          <p:spTgt spid="14"/>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7"/>
                                        </p:tgtEl>
                                      </p:cBhvr>
                                    </p:animEffect>
                                    <p:animScale>
                                      <p:cBhvr>
                                        <p:cTn id="37" dur="250" autoRev="1" fill="hold"/>
                                        <p:tgtEl>
                                          <p:spTgt spid="7"/>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027"/>
                                        </p:tgtEl>
                                        <p:attrNameLst>
                                          <p:attrName>style.visibility</p:attrName>
                                        </p:attrNameLst>
                                      </p:cBhvr>
                                      <p:to>
                                        <p:strVal val="visible"/>
                                      </p:to>
                                    </p:set>
                                    <p:animEffect transition="in" filter="diamond(in)">
                                      <p:cBhvr>
                                        <p:cTn id="4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8" grpId="1">
        <p:bldAsOne/>
      </p:bldGraphic>
      <p:bldGraphic spid="12" grpId="0">
        <p:bldAsOne/>
      </p:bldGraphic>
      <p:bldGraphic spid="12" grpId="1">
        <p:bldAsOne/>
      </p:bldGraphic>
      <p:bldGraphic spid="13" grpId="0">
        <p:bldAsOne/>
      </p:bldGraphic>
      <p:bldGraphic spid="13" grpId="1">
        <p:bldAsOne/>
      </p:bldGraphic>
      <p:bldGraphic spid="14" grpId="0">
        <p:bldAsOne/>
      </p:bldGraphic>
      <p:bldGraphic spid="14" grpId="1">
        <p:bldAsOne/>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3"/>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6"/>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7"/>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18"/>
          <a:srcRect/>
          <a:stretch>
            <a:fillRect/>
          </a:stretch>
        </p:blipFill>
        <p:spPr bwMode="auto">
          <a:xfrm>
            <a:off x="1066800" y="5181600"/>
            <a:ext cx="6886575" cy="12096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5"/>
                                        </p:tgtEl>
                                        <p:attrNameLst>
                                          <p:attrName>style.visibility</p:attrName>
                                        </p:attrNameLst>
                                      </p:cBhvr>
                                      <p:to>
                                        <p:strVal val="visible"/>
                                      </p:to>
                                    </p:set>
                                    <p:anim calcmode="lin" valueType="num">
                                      <p:cBhvr additive="base">
                                        <p:cTn id="41" dur="500" fill="hold"/>
                                        <p:tgtEl>
                                          <p:spTgt spid="3075"/>
                                        </p:tgtEl>
                                        <p:attrNameLst>
                                          <p:attrName>ppt_x</p:attrName>
                                        </p:attrNameLst>
                                      </p:cBhvr>
                                      <p:tavLst>
                                        <p:tav tm="0">
                                          <p:val>
                                            <p:strVal val="#ppt_x"/>
                                          </p:val>
                                        </p:tav>
                                        <p:tav tm="100000">
                                          <p:val>
                                            <p:strVal val="#ppt_x"/>
                                          </p:val>
                                        </p:tav>
                                      </p:tavLst>
                                    </p:anim>
                                    <p:anim calcmode="lin" valueType="num">
                                      <p:cBhvr additive="base">
                                        <p:cTn id="42" dur="500" fill="hold"/>
                                        <p:tgtEl>
                                          <p:spTgt spid="307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76"/>
                                        </p:tgtEl>
                                        <p:attrNameLst>
                                          <p:attrName>style.visibility</p:attrName>
                                        </p:attrNameLst>
                                      </p:cBhvr>
                                      <p:to>
                                        <p:strVal val="visible"/>
                                      </p:to>
                                    </p:set>
                                    <p:anim calcmode="lin" valueType="num">
                                      <p:cBhvr additive="base">
                                        <p:cTn id="45" dur="500" fill="hold"/>
                                        <p:tgtEl>
                                          <p:spTgt spid="3076"/>
                                        </p:tgtEl>
                                        <p:attrNameLst>
                                          <p:attrName>ppt_x</p:attrName>
                                        </p:attrNameLst>
                                      </p:cBhvr>
                                      <p:tavLst>
                                        <p:tav tm="0">
                                          <p:val>
                                            <p:strVal val="#ppt_x"/>
                                          </p:val>
                                        </p:tav>
                                        <p:tav tm="100000">
                                          <p:val>
                                            <p:strVal val="#ppt_x"/>
                                          </p:val>
                                        </p:tav>
                                      </p:tavLst>
                                    </p:anim>
                                    <p:anim calcmode="lin" valueType="num">
                                      <p:cBhvr additive="base">
                                        <p:cTn id="46"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50"/>
                                        </p:tgtEl>
                                        <p:attrNameLst>
                                          <p:attrName>style.visibility</p:attrName>
                                        </p:attrNameLst>
                                      </p:cBhvr>
                                      <p:to>
                                        <p:strVal val="visible"/>
                                      </p:to>
                                    </p:set>
                                    <p:anim calcmode="lin" valueType="num">
                                      <p:cBhvr additive="base">
                                        <p:cTn id="55" dur="500" fill="hold"/>
                                        <p:tgtEl>
                                          <p:spTgt spid="2050"/>
                                        </p:tgtEl>
                                        <p:attrNameLst>
                                          <p:attrName>ppt_x</p:attrName>
                                        </p:attrNameLst>
                                      </p:cBhvr>
                                      <p:tavLst>
                                        <p:tav tm="0">
                                          <p:val>
                                            <p:strVal val="#ppt_x"/>
                                          </p:val>
                                        </p:tav>
                                        <p:tav tm="100000">
                                          <p:val>
                                            <p:strVal val="#ppt_x"/>
                                          </p:val>
                                        </p:tav>
                                      </p:tavLst>
                                    </p:anim>
                                    <p:anim calcmode="lin" valueType="num">
                                      <p:cBhvr additive="base">
                                        <p:cTn id="5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P spid="32" grpId="0" animBg="1"/>
      <p:bldP spid="3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114800" y="1066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
        <p:nvSpPr>
          <p:cNvPr id="19" name="TextBox 18"/>
          <p:cNvSpPr txBox="1"/>
          <p:nvPr/>
        </p:nvSpPr>
        <p:spPr>
          <a:xfrm>
            <a:off x="6629400" y="2514600"/>
            <a:ext cx="1955087"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Vote in transaction</a:t>
            </a:r>
            <a:endParaRPr lang="en-US" dirty="0"/>
          </a:p>
        </p:txBody>
      </p:sp>
      <p:sp>
        <p:nvSpPr>
          <p:cNvPr id="20" name="TextBox 19"/>
          <p:cNvSpPr txBox="1"/>
          <p:nvPr/>
        </p:nvSpPr>
        <p:spPr>
          <a:xfrm>
            <a:off x="7239000" y="4724400"/>
            <a:ext cx="931858"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Log Info</a:t>
            </a:r>
            <a:endParaRPr lang="en-US" dirty="0"/>
          </a:p>
        </p:txBody>
      </p:sp>
      <p:sp>
        <p:nvSpPr>
          <p:cNvPr id="21" name="TextBox 20"/>
          <p:cNvSpPr txBox="1"/>
          <p:nvPr/>
        </p:nvSpPr>
        <p:spPr>
          <a:xfrm>
            <a:off x="7232708" y="3200400"/>
            <a:ext cx="1911292"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t>Manipulate model</a:t>
            </a:r>
            <a:endParaRPr lang="en-US" dirty="0"/>
          </a:p>
        </p:txBody>
      </p:sp>
      <p:cxnSp>
        <p:nvCxnSpPr>
          <p:cNvPr id="23" name="Straight Connector 22"/>
          <p:cNvCxnSpPr>
            <a:endCxn id="19" idx="1"/>
          </p:cNvCxnSpPr>
          <p:nvPr/>
        </p:nvCxnSpPr>
        <p:spPr>
          <a:xfrm flipV="1">
            <a:off x="5715000" y="2699266"/>
            <a:ext cx="9144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7086600" y="2971800"/>
            <a:ext cx="1524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25"/>
          <p:cNvCxnSpPr>
            <a:endCxn id="20" idx="1"/>
          </p:cNvCxnSpPr>
          <p:nvPr/>
        </p:nvCxnSpPr>
        <p:spPr>
          <a:xfrm>
            <a:off x="6400800" y="4572000"/>
            <a:ext cx="838200" cy="337066"/>
          </a:xfrm>
          <a:prstGeom prst="line">
            <a:avLst/>
          </a:prstGeom>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
        <p:nvSpPr>
          <p:cNvPr id="19" name="Rectangle 18"/>
          <p:cNvSpPr/>
          <p:nvPr/>
        </p:nvSpPr>
        <p:spPr>
          <a:xfrm>
            <a:off x="4038600" y="1981200"/>
            <a:ext cx="1524000" cy="3810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43400" y="1524000"/>
            <a:ext cx="37338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10000" y="2667000"/>
            <a:ext cx="3429000" cy="6096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iterate type="lt">
                                    <p:tmPct val="5000"/>
                                  </p:iterate>
                                  <p:childTnLst>
                                    <p:set>
                                      <p:cBhvr>
                                        <p:cTn id="21" dur="1" fill="hold">
                                          <p:stCondLst>
                                            <p:cond delay="0"/>
                                          </p:stCondLst>
                                        </p:cTn>
                                        <p:tgtEl>
                                          <p:spTgt spid="25"/>
                                        </p:tgtEl>
                                        <p:attrNameLst>
                                          <p:attrName>style.visibility</p:attrName>
                                        </p:attrNameLst>
                                      </p:cBhvr>
                                      <p:to>
                                        <p:strVal val="visible"/>
                                      </p:to>
                                    </p:set>
                                    <p:anim calcmode="lin" valueType="num">
                                      <p:cBhvr>
                                        <p:cTn id="22" dur="1000" fill="hold"/>
                                        <p:tgtEl>
                                          <p:spTgt spid="25"/>
                                        </p:tgtEl>
                                        <p:attrNameLst>
                                          <p:attrName>ppt_w</p:attrName>
                                        </p:attrNameLst>
                                      </p:cBhvr>
                                      <p:tavLst>
                                        <p:tav tm="0">
                                          <p:val>
                                            <p:fltVal val="0"/>
                                          </p:val>
                                        </p:tav>
                                        <p:tav tm="100000">
                                          <p:val>
                                            <p:strVal val="#ppt_w"/>
                                          </p:val>
                                        </p:tav>
                                      </p:tavLst>
                                    </p:anim>
                                    <p:anim calcmode="lin" valueType="num">
                                      <p:cBhvr>
                                        <p:cTn id="23" dur="1000" fill="hold"/>
                                        <p:tgtEl>
                                          <p:spTgt spid="25"/>
                                        </p:tgtEl>
                                        <p:attrNameLst>
                                          <p:attrName>ppt_h</p:attrName>
                                        </p:attrNameLst>
                                      </p:cBhvr>
                                      <p:tavLst>
                                        <p:tav tm="0">
                                          <p:val>
                                            <p:fltVal val="0"/>
                                          </p:val>
                                        </p:tav>
                                        <p:tav tm="100000">
                                          <p:val>
                                            <p:strVal val="#ppt_h"/>
                                          </p:val>
                                        </p:tav>
                                      </p:tavLst>
                                    </p:anim>
                                    <p:anim calcmode="lin" valueType="num">
                                      <p:cBhvr>
                                        <p:cTn id="24" dur="1000" fill="hold"/>
                                        <p:tgtEl>
                                          <p:spTgt spid="25"/>
                                        </p:tgtEl>
                                        <p:attrNameLst>
                                          <p:attrName>style.rotation</p:attrName>
                                        </p:attrNameLst>
                                      </p:cBhvr>
                                      <p:tavLst>
                                        <p:tav tm="0">
                                          <p:val>
                                            <p:fltVal val="90"/>
                                          </p:val>
                                        </p:tav>
                                        <p:tav tm="100000">
                                          <p:val>
                                            <p:fltVal val="0"/>
                                          </p:val>
                                        </p:tav>
                                      </p:tavLst>
                                    </p:anim>
                                    <p:animEffect transition="in" filter="fade">
                                      <p:cBhvr>
                                        <p:cTn id="25" dur="1000"/>
                                        <p:tgtEl>
                                          <p:spTgt spid="25"/>
                                        </p:tgtEl>
                                      </p:cBhvr>
                                    </p:animEffect>
                                  </p:childTnLst>
                                </p:cTn>
                              </p:par>
                              <p:par>
                                <p:cTn id="26" presetID="31" presetClass="entr" presetSubtype="0" fill="hold" grpId="0" nodeType="withEffect">
                                  <p:stCondLst>
                                    <p:cond delay="0"/>
                                  </p:stCondLst>
                                  <p:iterate type="lt">
                                    <p:tmPct val="5000"/>
                                  </p:iterate>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fltVal val="0"/>
                                          </p:val>
                                        </p:tav>
                                        <p:tav tm="100000">
                                          <p:val>
                                            <p:strVal val="#ppt_w"/>
                                          </p:val>
                                        </p:tav>
                                      </p:tavLst>
                                    </p:anim>
                                    <p:anim calcmode="lin" valueType="num">
                                      <p:cBhvr>
                                        <p:cTn id="29" dur="1000" fill="hold"/>
                                        <p:tgtEl>
                                          <p:spTgt spid="17"/>
                                        </p:tgtEl>
                                        <p:attrNameLst>
                                          <p:attrName>ppt_h</p:attrName>
                                        </p:attrNameLst>
                                      </p:cBhvr>
                                      <p:tavLst>
                                        <p:tav tm="0">
                                          <p:val>
                                            <p:fltVal val="0"/>
                                          </p:val>
                                        </p:tav>
                                        <p:tav tm="100000">
                                          <p:val>
                                            <p:strVal val="#ppt_h"/>
                                          </p:val>
                                        </p:tav>
                                      </p:tavLst>
                                    </p:anim>
                                    <p:anim calcmode="lin" valueType="num">
                                      <p:cBhvr>
                                        <p:cTn id="30" dur="1000" fill="hold"/>
                                        <p:tgtEl>
                                          <p:spTgt spid="17"/>
                                        </p:tgtEl>
                                        <p:attrNameLst>
                                          <p:attrName>style.rotation</p:attrName>
                                        </p:attrNameLst>
                                      </p:cBhvr>
                                      <p:tavLst>
                                        <p:tav tm="0">
                                          <p:val>
                                            <p:fltVal val="90"/>
                                          </p:val>
                                        </p:tav>
                                        <p:tav tm="100000">
                                          <p:val>
                                            <p:fltVal val="0"/>
                                          </p:val>
                                        </p:tav>
                                      </p:tavLst>
                                    </p:anim>
                                    <p:animEffect transition="in" filter="fade">
                                      <p:cBhvr>
                                        <p:cTn id="31" dur="1000"/>
                                        <p:tgtEl>
                                          <p:spTgt spid="17"/>
                                        </p:tgtEl>
                                      </p:cBhvr>
                                    </p:animEffect>
                                  </p:childTnLst>
                                </p:cTn>
                              </p:par>
                              <p:par>
                                <p:cTn id="32" presetID="31" presetClass="entr" presetSubtype="0" fill="hold" grpId="0" nodeType="withEffect">
                                  <p:stCondLst>
                                    <p:cond delay="0"/>
                                  </p:stCondLst>
                                  <p:iterate type="lt">
                                    <p:tmPct val="5000"/>
                                  </p:iterate>
                                  <p:childTnLst>
                                    <p:set>
                                      <p:cBhvr>
                                        <p:cTn id="33" dur="1" fill="hold">
                                          <p:stCondLst>
                                            <p:cond delay="0"/>
                                          </p:stCondLst>
                                        </p:cTn>
                                        <p:tgtEl>
                                          <p:spTgt spid="26"/>
                                        </p:tgtEl>
                                        <p:attrNameLst>
                                          <p:attrName>style.visibility</p:attrName>
                                        </p:attrNameLst>
                                      </p:cBhvr>
                                      <p:to>
                                        <p:strVal val="visible"/>
                                      </p:to>
                                    </p:set>
                                    <p:anim calcmode="lin" valueType="num">
                                      <p:cBhvr>
                                        <p:cTn id="34" dur="1000" fill="hold"/>
                                        <p:tgtEl>
                                          <p:spTgt spid="26"/>
                                        </p:tgtEl>
                                        <p:attrNameLst>
                                          <p:attrName>ppt_w</p:attrName>
                                        </p:attrNameLst>
                                      </p:cBhvr>
                                      <p:tavLst>
                                        <p:tav tm="0">
                                          <p:val>
                                            <p:fltVal val="0"/>
                                          </p:val>
                                        </p:tav>
                                        <p:tav tm="100000">
                                          <p:val>
                                            <p:strVal val="#ppt_w"/>
                                          </p:val>
                                        </p:tav>
                                      </p:tavLst>
                                    </p:anim>
                                    <p:anim calcmode="lin" valueType="num">
                                      <p:cBhvr>
                                        <p:cTn id="35" dur="1000" fill="hold"/>
                                        <p:tgtEl>
                                          <p:spTgt spid="26"/>
                                        </p:tgtEl>
                                        <p:attrNameLst>
                                          <p:attrName>ppt_h</p:attrName>
                                        </p:attrNameLst>
                                      </p:cBhvr>
                                      <p:tavLst>
                                        <p:tav tm="0">
                                          <p:val>
                                            <p:fltVal val="0"/>
                                          </p:val>
                                        </p:tav>
                                        <p:tav tm="100000">
                                          <p:val>
                                            <p:strVal val="#ppt_h"/>
                                          </p:val>
                                        </p:tav>
                                      </p:tavLst>
                                    </p:anim>
                                    <p:anim calcmode="lin" valueType="num">
                                      <p:cBhvr>
                                        <p:cTn id="36" dur="1000" fill="hold"/>
                                        <p:tgtEl>
                                          <p:spTgt spid="26"/>
                                        </p:tgtEl>
                                        <p:attrNameLst>
                                          <p:attrName>style.rotation</p:attrName>
                                        </p:attrNameLst>
                                      </p:cBhvr>
                                      <p:tavLst>
                                        <p:tav tm="0">
                                          <p:val>
                                            <p:fltVal val="90"/>
                                          </p:val>
                                        </p:tav>
                                        <p:tav tm="100000">
                                          <p:val>
                                            <p:fltVal val="0"/>
                                          </p:val>
                                        </p:tav>
                                      </p:tavLst>
                                    </p:anim>
                                    <p:animEffect transition="in" filter="fade">
                                      <p:cBhvr>
                                        <p:cTn id="37" dur="1000"/>
                                        <p:tgtEl>
                                          <p:spTgt spid="26"/>
                                        </p:tgtEl>
                                      </p:cBhvr>
                                    </p:animEffect>
                                  </p:childTnLst>
                                </p:cTn>
                              </p:par>
                              <p:par>
                                <p:cTn id="38" presetID="31" presetClass="entr" presetSubtype="0" fill="hold" grpId="0" nodeType="withEffect">
                                  <p:stCondLst>
                                    <p:cond delay="0"/>
                                  </p:stCondLst>
                                  <p:iterate type="lt">
                                    <p:tmPct val="5000"/>
                                  </p:iterate>
                                  <p:childTnLst>
                                    <p:set>
                                      <p:cBhvr>
                                        <p:cTn id="39" dur="1" fill="hold">
                                          <p:stCondLst>
                                            <p:cond delay="0"/>
                                          </p:stCondLst>
                                        </p:cTn>
                                        <p:tgtEl>
                                          <p:spTgt spid="18"/>
                                        </p:tgtEl>
                                        <p:attrNameLst>
                                          <p:attrName>style.visibility</p:attrName>
                                        </p:attrNameLst>
                                      </p:cBhvr>
                                      <p:to>
                                        <p:strVal val="visible"/>
                                      </p:to>
                                    </p:set>
                                    <p:anim calcmode="lin" valueType="num">
                                      <p:cBhvr>
                                        <p:cTn id="40" dur="1000" fill="hold"/>
                                        <p:tgtEl>
                                          <p:spTgt spid="18"/>
                                        </p:tgtEl>
                                        <p:attrNameLst>
                                          <p:attrName>ppt_w</p:attrName>
                                        </p:attrNameLst>
                                      </p:cBhvr>
                                      <p:tavLst>
                                        <p:tav tm="0">
                                          <p:val>
                                            <p:fltVal val="0"/>
                                          </p:val>
                                        </p:tav>
                                        <p:tav tm="100000">
                                          <p:val>
                                            <p:strVal val="#ppt_w"/>
                                          </p:val>
                                        </p:tav>
                                      </p:tavLst>
                                    </p:anim>
                                    <p:anim calcmode="lin" valueType="num">
                                      <p:cBhvr>
                                        <p:cTn id="41" dur="1000" fill="hold"/>
                                        <p:tgtEl>
                                          <p:spTgt spid="18"/>
                                        </p:tgtEl>
                                        <p:attrNameLst>
                                          <p:attrName>ppt_h</p:attrName>
                                        </p:attrNameLst>
                                      </p:cBhvr>
                                      <p:tavLst>
                                        <p:tav tm="0">
                                          <p:val>
                                            <p:fltVal val="0"/>
                                          </p:val>
                                        </p:tav>
                                        <p:tav tm="100000">
                                          <p:val>
                                            <p:strVal val="#ppt_h"/>
                                          </p:val>
                                        </p:tav>
                                      </p:tavLst>
                                    </p:anim>
                                    <p:anim calcmode="lin" valueType="num">
                                      <p:cBhvr>
                                        <p:cTn id="42" dur="1000" fill="hold"/>
                                        <p:tgtEl>
                                          <p:spTgt spid="18"/>
                                        </p:tgtEl>
                                        <p:attrNameLst>
                                          <p:attrName>style.rotation</p:attrName>
                                        </p:attrNameLst>
                                      </p:cBhvr>
                                      <p:tavLst>
                                        <p:tav tm="0">
                                          <p:val>
                                            <p:fltVal val="90"/>
                                          </p:val>
                                        </p:tav>
                                        <p:tav tm="100000">
                                          <p:val>
                                            <p:fltVal val="0"/>
                                          </p:val>
                                        </p:tav>
                                      </p:tavLst>
                                    </p:anim>
                                    <p:animEffect transition="in" filter="fade">
                                      <p:cBhvr>
                                        <p:cTn id="43" dur="10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ppt_x"/>
                                          </p:val>
                                        </p:tav>
                                        <p:tav tm="100000">
                                          <p:val>
                                            <p:strVal val="#ppt_x"/>
                                          </p:val>
                                        </p:tav>
                                      </p:tavLst>
                                    </p:anim>
                                    <p:anim calcmode="lin" valueType="num">
                                      <p:cBhvr additive="base">
                                        <p:cTn id="4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8" grpId="0" animBg="1"/>
      <p:bldP spid="23" grpId="0" animBg="1"/>
      <p:bldP spid="24" grpId="0"/>
      <p:bldP spid="25" grpId="0" animBg="1"/>
      <p:bldP spid="26" grpId="0" animBg="1"/>
      <p:bldP spid="3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
        <p:nvSpPr>
          <p:cNvPr id="22" name="TextBox 21"/>
          <p:cNvSpPr txBox="1"/>
          <p:nvPr/>
        </p:nvSpPr>
        <p:spPr>
          <a:xfrm>
            <a:off x="228600" y="4038600"/>
            <a:ext cx="27432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Adapter\Model Presenter,…  Pattern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0"/>
                                        </p:tgtEl>
                                      </p:cBhvr>
                                    </p:animEffect>
                                    <p:animScale>
                                      <p:cBhvr>
                                        <p:cTn id="10" dur="250" autoRev="1" fill="hold"/>
                                        <p:tgtEl>
                                          <p:spTgt spid="4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3"/>
                                        </p:tgtEl>
                                      </p:cBhvr>
                                    </p:animEffect>
                                    <p:animScale>
                                      <p:cBhvr>
                                        <p:cTn id="21" dur="250" autoRev="1" fill="hold"/>
                                        <p:tgtEl>
                                          <p:spTgt spid="43"/>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31"/>
                                        </p:tgtEl>
                                      </p:cBhvr>
                                    </p:animEffect>
                                    <p:animScale>
                                      <p:cBhvr>
                                        <p:cTn id="24" dur="250" autoRev="1" fill="hold"/>
                                        <p:tgtEl>
                                          <p:spTgt spid="31"/>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iterate type="lt">
                                    <p:tmPct val="5000"/>
                                  </p:iterate>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 calcmode="lin" valueType="num">
                                      <p:cBhvr>
                                        <p:cTn id="31" dur="500" fill="hold"/>
                                        <p:tgtEl>
                                          <p:spTgt spid="47"/>
                                        </p:tgtEl>
                                        <p:attrNameLst>
                                          <p:attrName>style.rotation</p:attrName>
                                        </p:attrNameLst>
                                      </p:cBhvr>
                                      <p:tavLst>
                                        <p:tav tm="0">
                                          <p:val>
                                            <p:fltVal val="90"/>
                                          </p:val>
                                        </p:tav>
                                        <p:tav tm="100000">
                                          <p:val>
                                            <p:fltVal val="0"/>
                                          </p:val>
                                        </p:tav>
                                      </p:tavLst>
                                    </p:anim>
                                    <p:animEffect transition="in" filter="fade">
                                      <p:cBhvr>
                                        <p:cTn id="32" dur="500"/>
                                        <p:tgtEl>
                                          <p:spTgt spid="47"/>
                                        </p:tgtEl>
                                      </p:cBhvr>
                                    </p:animEffect>
                                  </p:childTnLst>
                                </p:cTn>
                              </p:par>
                              <p:par>
                                <p:cTn id="33" presetID="31" presetClass="entr" presetSubtype="0" fill="hold" grpId="0" nodeType="withEffect">
                                  <p:stCondLst>
                                    <p:cond delay="0"/>
                                  </p:stCondLst>
                                  <p:iterate type="lt">
                                    <p:tmPct val="5000"/>
                                  </p:iterate>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anim calcmode="lin" valueType="num">
                                      <p:cBhvr>
                                        <p:cTn id="37" dur="500" fill="hold"/>
                                        <p:tgtEl>
                                          <p:spTgt spid="49"/>
                                        </p:tgtEl>
                                        <p:attrNameLst>
                                          <p:attrName>style.rotation</p:attrName>
                                        </p:attrNameLst>
                                      </p:cBhvr>
                                      <p:tavLst>
                                        <p:tav tm="0">
                                          <p:val>
                                            <p:fltVal val="90"/>
                                          </p:val>
                                        </p:tav>
                                        <p:tav tm="100000">
                                          <p:val>
                                            <p:fltVal val="0"/>
                                          </p:val>
                                        </p:tav>
                                      </p:tavLst>
                                    </p:anim>
                                    <p:animEffect transition="in" filter="fade">
                                      <p:cBhvr>
                                        <p:cTn id="38" dur="500"/>
                                        <p:tgtEl>
                                          <p:spTgt spid="49"/>
                                        </p:tgtEl>
                                      </p:cBhvr>
                                    </p:animEffect>
                                  </p:childTnLst>
                                </p:cTn>
                              </p:par>
                              <p:par>
                                <p:cTn id="39" presetID="31" presetClass="entr" presetSubtype="0" fill="hold" grpId="0" nodeType="withEffect">
                                  <p:stCondLst>
                                    <p:cond delay="0"/>
                                  </p:stCondLst>
                                  <p:iterate type="lt">
                                    <p:tmPct val="5000"/>
                                  </p:iterate>
                                  <p:childTnLst>
                                    <p:set>
                                      <p:cBhvr>
                                        <p:cTn id="40" dur="1" fill="hold">
                                          <p:stCondLst>
                                            <p:cond delay="0"/>
                                          </p:stCondLst>
                                        </p:cTn>
                                        <p:tgtEl>
                                          <p:spTgt spid="50"/>
                                        </p:tgtEl>
                                        <p:attrNameLst>
                                          <p:attrName>style.visibility</p:attrName>
                                        </p:attrNameLst>
                                      </p:cBhvr>
                                      <p:to>
                                        <p:strVal val="visible"/>
                                      </p:to>
                                    </p:set>
                                    <p:anim calcmode="lin" valueType="num">
                                      <p:cBhvr>
                                        <p:cTn id="41" dur="500" fill="hold"/>
                                        <p:tgtEl>
                                          <p:spTgt spid="50"/>
                                        </p:tgtEl>
                                        <p:attrNameLst>
                                          <p:attrName>ppt_w</p:attrName>
                                        </p:attrNameLst>
                                      </p:cBhvr>
                                      <p:tavLst>
                                        <p:tav tm="0">
                                          <p:val>
                                            <p:fltVal val="0"/>
                                          </p:val>
                                        </p:tav>
                                        <p:tav tm="100000">
                                          <p:val>
                                            <p:strVal val="#ppt_w"/>
                                          </p:val>
                                        </p:tav>
                                      </p:tavLst>
                                    </p:anim>
                                    <p:anim calcmode="lin" valueType="num">
                                      <p:cBhvr>
                                        <p:cTn id="42" dur="500" fill="hold"/>
                                        <p:tgtEl>
                                          <p:spTgt spid="50"/>
                                        </p:tgtEl>
                                        <p:attrNameLst>
                                          <p:attrName>ppt_h</p:attrName>
                                        </p:attrNameLst>
                                      </p:cBhvr>
                                      <p:tavLst>
                                        <p:tav tm="0">
                                          <p:val>
                                            <p:fltVal val="0"/>
                                          </p:val>
                                        </p:tav>
                                        <p:tav tm="100000">
                                          <p:val>
                                            <p:strVal val="#ppt_h"/>
                                          </p:val>
                                        </p:tav>
                                      </p:tavLst>
                                    </p:anim>
                                    <p:anim calcmode="lin" valueType="num">
                                      <p:cBhvr>
                                        <p:cTn id="43" dur="500" fill="hold"/>
                                        <p:tgtEl>
                                          <p:spTgt spid="50"/>
                                        </p:tgtEl>
                                        <p:attrNameLst>
                                          <p:attrName>style.rotation</p:attrName>
                                        </p:attrNameLst>
                                      </p:cBhvr>
                                      <p:tavLst>
                                        <p:tav tm="0">
                                          <p:val>
                                            <p:fltVal val="90"/>
                                          </p:val>
                                        </p:tav>
                                        <p:tav tm="100000">
                                          <p:val>
                                            <p:fltVal val="0"/>
                                          </p:val>
                                        </p:tav>
                                      </p:tavLst>
                                    </p:anim>
                                    <p:animEffect transition="in" filter="fade">
                                      <p:cBhvr>
                                        <p:cTn id="44" dur="500"/>
                                        <p:tgtEl>
                                          <p:spTgt spid="50"/>
                                        </p:tgtEl>
                                      </p:cBhvr>
                                    </p:animEffect>
                                  </p:childTnLst>
                                </p:cTn>
                              </p:par>
                              <p:par>
                                <p:cTn id="45" presetID="31" presetClass="entr" presetSubtype="0" fill="hold" grpId="0" nodeType="withEffect">
                                  <p:stCondLst>
                                    <p:cond delay="0"/>
                                  </p:stCondLst>
                                  <p:iterate type="lt">
                                    <p:tmPct val="5000"/>
                                  </p:iterate>
                                  <p:childTnLst>
                                    <p:set>
                                      <p:cBhvr>
                                        <p:cTn id="46" dur="1" fill="hold">
                                          <p:stCondLst>
                                            <p:cond delay="0"/>
                                          </p:stCondLst>
                                        </p:cTn>
                                        <p:tgtEl>
                                          <p:spTgt spid="51"/>
                                        </p:tgtEl>
                                        <p:attrNameLst>
                                          <p:attrName>style.visibility</p:attrName>
                                        </p:attrNameLst>
                                      </p:cBhvr>
                                      <p:to>
                                        <p:strVal val="visible"/>
                                      </p:to>
                                    </p:set>
                                    <p:anim calcmode="lin" valueType="num">
                                      <p:cBhvr>
                                        <p:cTn id="47" dur="500" fill="hold"/>
                                        <p:tgtEl>
                                          <p:spTgt spid="51"/>
                                        </p:tgtEl>
                                        <p:attrNameLst>
                                          <p:attrName>ppt_w</p:attrName>
                                        </p:attrNameLst>
                                      </p:cBhvr>
                                      <p:tavLst>
                                        <p:tav tm="0">
                                          <p:val>
                                            <p:fltVal val="0"/>
                                          </p:val>
                                        </p:tav>
                                        <p:tav tm="100000">
                                          <p:val>
                                            <p:strVal val="#ppt_w"/>
                                          </p:val>
                                        </p:tav>
                                      </p:tavLst>
                                    </p:anim>
                                    <p:anim calcmode="lin" valueType="num">
                                      <p:cBhvr>
                                        <p:cTn id="48" dur="500" fill="hold"/>
                                        <p:tgtEl>
                                          <p:spTgt spid="51"/>
                                        </p:tgtEl>
                                        <p:attrNameLst>
                                          <p:attrName>ppt_h</p:attrName>
                                        </p:attrNameLst>
                                      </p:cBhvr>
                                      <p:tavLst>
                                        <p:tav tm="0">
                                          <p:val>
                                            <p:fltVal val="0"/>
                                          </p:val>
                                        </p:tav>
                                        <p:tav tm="100000">
                                          <p:val>
                                            <p:strVal val="#ppt_h"/>
                                          </p:val>
                                        </p:tav>
                                      </p:tavLst>
                                    </p:anim>
                                    <p:anim calcmode="lin" valueType="num">
                                      <p:cBhvr>
                                        <p:cTn id="49" dur="500" fill="hold"/>
                                        <p:tgtEl>
                                          <p:spTgt spid="51"/>
                                        </p:tgtEl>
                                        <p:attrNameLst>
                                          <p:attrName>style.rotation</p:attrName>
                                        </p:attrNameLst>
                                      </p:cBhvr>
                                      <p:tavLst>
                                        <p:tav tm="0">
                                          <p:val>
                                            <p:fltVal val="90"/>
                                          </p:val>
                                        </p:tav>
                                        <p:tav tm="100000">
                                          <p:val>
                                            <p:fltVal val="0"/>
                                          </p:val>
                                        </p:tav>
                                      </p:tavLst>
                                    </p:anim>
                                    <p:animEffect transition="in" filter="fade">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iterate type="lt">
                                    <p:tmPct val="5000"/>
                                  </p:iterate>
                                  <p:childTnLst>
                                    <p:set>
                                      <p:cBhvr>
                                        <p:cTn id="54" dur="1" fill="hold">
                                          <p:stCondLst>
                                            <p:cond delay="0"/>
                                          </p:stCondLst>
                                        </p:cTn>
                                        <p:tgtEl>
                                          <p:spTgt spid="52"/>
                                        </p:tgtEl>
                                        <p:attrNameLst>
                                          <p:attrName>style.visibility</p:attrName>
                                        </p:attrNameLst>
                                      </p:cBhvr>
                                      <p:to>
                                        <p:strVal val="visible"/>
                                      </p:to>
                                    </p:set>
                                    <p:anim calcmode="lin" valueType="num">
                                      <p:cBhvr>
                                        <p:cTn id="55" dur="1000" fill="hold"/>
                                        <p:tgtEl>
                                          <p:spTgt spid="52"/>
                                        </p:tgtEl>
                                        <p:attrNameLst>
                                          <p:attrName>ppt_w</p:attrName>
                                        </p:attrNameLst>
                                      </p:cBhvr>
                                      <p:tavLst>
                                        <p:tav tm="0">
                                          <p:val>
                                            <p:fltVal val="0"/>
                                          </p:val>
                                        </p:tav>
                                        <p:tav tm="100000">
                                          <p:val>
                                            <p:strVal val="#ppt_w"/>
                                          </p:val>
                                        </p:tav>
                                      </p:tavLst>
                                    </p:anim>
                                    <p:anim calcmode="lin" valueType="num">
                                      <p:cBhvr>
                                        <p:cTn id="56" dur="1000" fill="hold"/>
                                        <p:tgtEl>
                                          <p:spTgt spid="52"/>
                                        </p:tgtEl>
                                        <p:attrNameLst>
                                          <p:attrName>ppt_h</p:attrName>
                                        </p:attrNameLst>
                                      </p:cBhvr>
                                      <p:tavLst>
                                        <p:tav tm="0">
                                          <p:val>
                                            <p:fltVal val="0"/>
                                          </p:val>
                                        </p:tav>
                                        <p:tav tm="100000">
                                          <p:val>
                                            <p:strVal val="#ppt_h"/>
                                          </p:val>
                                        </p:tav>
                                      </p:tavLst>
                                    </p:anim>
                                    <p:anim calcmode="lin" valueType="num">
                                      <p:cBhvr>
                                        <p:cTn id="57" dur="1000" fill="hold"/>
                                        <p:tgtEl>
                                          <p:spTgt spid="52"/>
                                        </p:tgtEl>
                                        <p:attrNameLst>
                                          <p:attrName>style.rotation</p:attrName>
                                        </p:attrNameLst>
                                      </p:cBhvr>
                                      <p:tavLst>
                                        <p:tav tm="0">
                                          <p:val>
                                            <p:fltVal val="90"/>
                                          </p:val>
                                        </p:tav>
                                        <p:tav tm="100000">
                                          <p:val>
                                            <p:fltVal val="0"/>
                                          </p:val>
                                        </p:tav>
                                      </p:tavLst>
                                    </p:anim>
                                    <p:animEffect transition="in" filter="fade">
                                      <p:cBhvr>
                                        <p:cTn id="58" dur="1000"/>
                                        <p:tgtEl>
                                          <p:spTgt spid="52"/>
                                        </p:tgtEl>
                                      </p:cBhvr>
                                    </p:animEffect>
                                  </p:childTnLst>
                                </p:cTn>
                              </p:par>
                              <p:par>
                                <p:cTn id="59" presetID="31" presetClass="entr" presetSubtype="0" fill="hold" grpId="0" nodeType="withEffect">
                                  <p:stCondLst>
                                    <p:cond delay="0"/>
                                  </p:stCondLst>
                                  <p:iterate type="lt">
                                    <p:tmPct val="5000"/>
                                  </p:iterate>
                                  <p:childTnLst>
                                    <p:set>
                                      <p:cBhvr>
                                        <p:cTn id="60" dur="1" fill="hold">
                                          <p:stCondLst>
                                            <p:cond delay="0"/>
                                          </p:stCondLst>
                                        </p:cTn>
                                        <p:tgtEl>
                                          <p:spTgt spid="36"/>
                                        </p:tgtEl>
                                        <p:attrNameLst>
                                          <p:attrName>style.visibility</p:attrName>
                                        </p:attrNameLst>
                                      </p:cBhvr>
                                      <p:to>
                                        <p:strVal val="visible"/>
                                      </p:to>
                                    </p:set>
                                    <p:anim calcmode="lin" valueType="num">
                                      <p:cBhvr>
                                        <p:cTn id="61" dur="1000" fill="hold"/>
                                        <p:tgtEl>
                                          <p:spTgt spid="36"/>
                                        </p:tgtEl>
                                        <p:attrNameLst>
                                          <p:attrName>ppt_w</p:attrName>
                                        </p:attrNameLst>
                                      </p:cBhvr>
                                      <p:tavLst>
                                        <p:tav tm="0">
                                          <p:val>
                                            <p:fltVal val="0"/>
                                          </p:val>
                                        </p:tav>
                                        <p:tav tm="100000">
                                          <p:val>
                                            <p:strVal val="#ppt_w"/>
                                          </p:val>
                                        </p:tav>
                                      </p:tavLst>
                                    </p:anim>
                                    <p:anim calcmode="lin" valueType="num">
                                      <p:cBhvr>
                                        <p:cTn id="62" dur="1000" fill="hold"/>
                                        <p:tgtEl>
                                          <p:spTgt spid="36"/>
                                        </p:tgtEl>
                                        <p:attrNameLst>
                                          <p:attrName>ppt_h</p:attrName>
                                        </p:attrNameLst>
                                      </p:cBhvr>
                                      <p:tavLst>
                                        <p:tav tm="0">
                                          <p:val>
                                            <p:fltVal val="0"/>
                                          </p:val>
                                        </p:tav>
                                        <p:tav tm="100000">
                                          <p:val>
                                            <p:strVal val="#ppt_h"/>
                                          </p:val>
                                        </p:tav>
                                      </p:tavLst>
                                    </p:anim>
                                    <p:anim calcmode="lin" valueType="num">
                                      <p:cBhvr>
                                        <p:cTn id="63" dur="1000" fill="hold"/>
                                        <p:tgtEl>
                                          <p:spTgt spid="36"/>
                                        </p:tgtEl>
                                        <p:attrNameLst>
                                          <p:attrName>style.rotation</p:attrName>
                                        </p:attrNameLst>
                                      </p:cBhvr>
                                      <p:tavLst>
                                        <p:tav tm="0">
                                          <p:val>
                                            <p:fltVal val="90"/>
                                          </p:val>
                                        </p:tav>
                                        <p:tav tm="100000">
                                          <p:val>
                                            <p:fltVal val="0"/>
                                          </p:val>
                                        </p:tav>
                                      </p:tavLst>
                                    </p:anim>
                                    <p:animEffect transition="in" filter="fade">
                                      <p:cBhvr>
                                        <p:cTn id="64" dur="1000"/>
                                        <p:tgtEl>
                                          <p:spTgt spid="36"/>
                                        </p:tgtEl>
                                      </p:cBhvr>
                                    </p:animEffect>
                                  </p:childTnLst>
                                </p:cTn>
                              </p:par>
                              <p:par>
                                <p:cTn id="65" presetID="31" presetClass="entr" presetSubtype="0" fill="hold" grpId="0" nodeType="withEffect">
                                  <p:stCondLst>
                                    <p:cond delay="0"/>
                                  </p:stCondLst>
                                  <p:iterate type="lt">
                                    <p:tmPct val="5000"/>
                                  </p:iterate>
                                  <p:childTnLst>
                                    <p:set>
                                      <p:cBhvr>
                                        <p:cTn id="66" dur="1" fill="hold">
                                          <p:stCondLst>
                                            <p:cond delay="0"/>
                                          </p:stCondLst>
                                        </p:cTn>
                                        <p:tgtEl>
                                          <p:spTgt spid="46"/>
                                        </p:tgtEl>
                                        <p:attrNameLst>
                                          <p:attrName>style.visibility</p:attrName>
                                        </p:attrNameLst>
                                      </p:cBhvr>
                                      <p:to>
                                        <p:strVal val="visible"/>
                                      </p:to>
                                    </p:set>
                                    <p:anim calcmode="lin" valueType="num">
                                      <p:cBhvr>
                                        <p:cTn id="67" dur="1000" fill="hold"/>
                                        <p:tgtEl>
                                          <p:spTgt spid="46"/>
                                        </p:tgtEl>
                                        <p:attrNameLst>
                                          <p:attrName>ppt_w</p:attrName>
                                        </p:attrNameLst>
                                      </p:cBhvr>
                                      <p:tavLst>
                                        <p:tav tm="0">
                                          <p:val>
                                            <p:fltVal val="0"/>
                                          </p:val>
                                        </p:tav>
                                        <p:tav tm="100000">
                                          <p:val>
                                            <p:strVal val="#ppt_w"/>
                                          </p:val>
                                        </p:tav>
                                      </p:tavLst>
                                    </p:anim>
                                    <p:anim calcmode="lin" valueType="num">
                                      <p:cBhvr>
                                        <p:cTn id="68" dur="1000" fill="hold"/>
                                        <p:tgtEl>
                                          <p:spTgt spid="46"/>
                                        </p:tgtEl>
                                        <p:attrNameLst>
                                          <p:attrName>ppt_h</p:attrName>
                                        </p:attrNameLst>
                                      </p:cBhvr>
                                      <p:tavLst>
                                        <p:tav tm="0">
                                          <p:val>
                                            <p:fltVal val="0"/>
                                          </p:val>
                                        </p:tav>
                                        <p:tav tm="100000">
                                          <p:val>
                                            <p:strVal val="#ppt_h"/>
                                          </p:val>
                                        </p:tav>
                                      </p:tavLst>
                                    </p:anim>
                                    <p:anim calcmode="lin" valueType="num">
                                      <p:cBhvr>
                                        <p:cTn id="69" dur="1000" fill="hold"/>
                                        <p:tgtEl>
                                          <p:spTgt spid="46"/>
                                        </p:tgtEl>
                                        <p:attrNameLst>
                                          <p:attrName>style.rotation</p:attrName>
                                        </p:attrNameLst>
                                      </p:cBhvr>
                                      <p:tavLst>
                                        <p:tav tm="0">
                                          <p:val>
                                            <p:fltVal val="90"/>
                                          </p:val>
                                        </p:tav>
                                        <p:tav tm="100000">
                                          <p:val>
                                            <p:fltVal val="0"/>
                                          </p:val>
                                        </p:tav>
                                      </p:tavLst>
                                    </p:anim>
                                    <p:animEffect transition="in" filter="fade">
                                      <p:cBhvr>
                                        <p:cTn id="70"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40" grpId="0" animBg="1"/>
      <p:bldP spid="42" grpId="0" animBg="1"/>
      <p:bldP spid="43" grpId="0" animBg="1"/>
      <p:bldP spid="46" grpId="0" animBg="1"/>
      <p:bldP spid="47" grpId="0" animBg="1"/>
      <p:bldP spid="49" grpId="0" animBg="1"/>
      <p:bldP spid="50" grpId="0" animBg="1"/>
      <p:bldP spid="51" grpId="0" animBg="1"/>
      <p:bldP spid="52"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model</a:t>
            </a:r>
          </a:p>
          <a:p>
            <a:pPr marL="514350" indent="-514350">
              <a:buAutoNum type="arabicPeriod"/>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Continuous collaboration and feedback</a:t>
            </a:r>
          </a:p>
          <a:p>
            <a:r>
              <a:rPr lang="en-US" dirty="0" smtClean="0"/>
              <a:t>Translations are reduced to minimum</a:t>
            </a:r>
          </a:p>
          <a:p>
            <a:r>
              <a:rPr lang="en-US" dirty="0" smtClean="0"/>
              <a:t>Higher maintainability</a:t>
            </a:r>
          </a:p>
          <a:p>
            <a:r>
              <a:rPr lang="en-US" dirty="0" smtClean="0"/>
              <a:t>Etc…</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1600200"/>
            <a:ext cx="8229600" cy="2438400"/>
          </a:xfrm>
        </p:spPr>
        <p:txBody>
          <a:bodyPr>
            <a:normAutofit fontScale="92500" lnSpcReduction="20000"/>
          </a:bodyPr>
          <a:lstStyle/>
          <a:p>
            <a:r>
              <a:rPr lang="en-US" dirty="0" smtClean="0"/>
              <a:t>Anemic Domain Model</a:t>
            </a:r>
          </a:p>
          <a:p>
            <a:r>
              <a:rPr lang="en-US" dirty="0" smtClean="0"/>
              <a:t>Big Design Up-Front  (BDUF)</a:t>
            </a:r>
          </a:p>
          <a:p>
            <a:r>
              <a:rPr lang="en-US" dirty="0" smtClean="0"/>
              <a:t>Smart UI</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2895599"/>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Specific Language(DSL)</a:t>
            </a:r>
            <a:endParaRPr lang="en-US" dirty="0"/>
          </a:p>
        </p:txBody>
      </p:sp>
      <p:sp>
        <p:nvSpPr>
          <p:cNvPr id="3" name="Content Placeholder 2"/>
          <p:cNvSpPr>
            <a:spLocks noGrp="1"/>
          </p:cNvSpPr>
          <p:nvPr>
            <p:ph idx="1"/>
          </p:nvPr>
        </p:nvSpPr>
        <p:spPr>
          <a:xfrm>
            <a:off x="457200" y="1295401"/>
            <a:ext cx="8229600" cy="1295399"/>
          </a:xfrm>
        </p:spPr>
        <p:txBody>
          <a:bodyPr>
            <a:normAutofit/>
          </a:bodyPr>
          <a:lstStyle/>
          <a:p>
            <a:endParaRPr lang="en-US" dirty="0" smtClean="0"/>
          </a:p>
          <a:p>
            <a:pPr>
              <a:buFontTx/>
              <a:buChar char="-"/>
            </a:pPr>
            <a:endParaRPr lang="en-US" dirty="0" smtClean="0"/>
          </a:p>
        </p:txBody>
      </p:sp>
      <p:sp>
        <p:nvSpPr>
          <p:cNvPr id="4" name="TextBox 3"/>
          <p:cNvSpPr txBox="1"/>
          <p:nvPr/>
        </p:nvSpPr>
        <p:spPr>
          <a:xfrm>
            <a:off x="3810000" y="2438400"/>
            <a:ext cx="699230"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BUT</a:t>
            </a:r>
            <a:endParaRPr lang="en-US" sz="2400" dirty="0"/>
          </a:p>
        </p:txBody>
      </p:sp>
      <p:sp>
        <p:nvSpPr>
          <p:cNvPr id="5" name="TextBox 4"/>
          <p:cNvSpPr txBox="1"/>
          <p:nvPr/>
        </p:nvSpPr>
        <p:spPr>
          <a:xfrm>
            <a:off x="3962400" y="5029200"/>
            <a:ext cx="529312"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SO</a:t>
            </a:r>
            <a:endParaRPr lang="en-US" sz="2400" dirty="0"/>
          </a:p>
        </p:txBody>
      </p:sp>
      <p:sp>
        <p:nvSpPr>
          <p:cNvPr id="6" name="TextBox 5"/>
          <p:cNvSpPr txBox="1"/>
          <p:nvPr/>
        </p:nvSpPr>
        <p:spPr>
          <a:xfrm>
            <a:off x="0" y="2895600"/>
            <a:ext cx="8441222" cy="2339102"/>
          </a:xfrm>
          <a:prstGeom prst="rect">
            <a:avLst/>
          </a:prstGeom>
          <a:noFill/>
        </p:spPr>
        <p:txBody>
          <a:bodyPr wrap="none" rtlCol="0">
            <a:spAutoFit/>
          </a:bodyPr>
          <a:lstStyle/>
          <a:p>
            <a:r>
              <a:rPr lang="en-US" sz="3200" dirty="0" smtClean="0"/>
              <a:t>Model refinement can become a problem:             </a:t>
            </a:r>
          </a:p>
          <a:p>
            <a:r>
              <a:rPr lang="en-US" sz="3200" dirty="0" smtClean="0"/>
              <a:t>    -Developer needs to modify the </a:t>
            </a:r>
          </a:p>
          <a:p>
            <a:r>
              <a:rPr lang="en-US" sz="3200" dirty="0" smtClean="0"/>
              <a:t>     DSL(grammar declarations,  interpretation,…)</a:t>
            </a:r>
          </a:p>
          <a:p>
            <a:pPr>
              <a:buNone/>
            </a:pPr>
            <a:r>
              <a:rPr lang="en-US" sz="3200" dirty="0" smtClean="0"/>
              <a:t>    -Difficulties to </a:t>
            </a:r>
            <a:r>
              <a:rPr lang="en-US" sz="3200" dirty="0" err="1" smtClean="0"/>
              <a:t>refactor</a:t>
            </a:r>
            <a:endParaRPr lang="en-US" sz="3200" dirty="0" smtClean="0"/>
          </a:p>
          <a:p>
            <a:endParaRPr lang="en-US" dirty="0"/>
          </a:p>
        </p:txBody>
      </p:sp>
      <p:sp>
        <p:nvSpPr>
          <p:cNvPr id="7" name="TextBox 6"/>
          <p:cNvSpPr txBox="1"/>
          <p:nvPr/>
        </p:nvSpPr>
        <p:spPr>
          <a:xfrm>
            <a:off x="0" y="5486400"/>
            <a:ext cx="8913146" cy="1569660"/>
          </a:xfrm>
          <a:prstGeom prst="rect">
            <a:avLst/>
          </a:prstGeom>
          <a:noFill/>
        </p:spPr>
        <p:txBody>
          <a:bodyPr wrap="none" rtlCol="0">
            <a:spAutoFit/>
          </a:bodyPr>
          <a:lstStyle/>
          <a:p>
            <a:r>
              <a:rPr lang="en-US" sz="3200" dirty="0" smtClean="0"/>
              <a:t>Could be used for mature Models where client code </a:t>
            </a:r>
          </a:p>
          <a:p>
            <a:r>
              <a:rPr lang="en-US" sz="3200" dirty="0" smtClean="0"/>
              <a:t>is written by a different team </a:t>
            </a:r>
          </a:p>
          <a:p>
            <a:endParaRPr lang="en-US" sz="3200" dirty="0"/>
          </a:p>
        </p:txBody>
      </p:sp>
      <p:sp>
        <p:nvSpPr>
          <p:cNvPr id="8" name="TextBox 7"/>
          <p:cNvSpPr txBox="1"/>
          <p:nvPr/>
        </p:nvSpPr>
        <p:spPr>
          <a:xfrm>
            <a:off x="228600" y="1219200"/>
            <a:ext cx="7892866" cy="1569660"/>
          </a:xfrm>
          <a:prstGeom prst="rect">
            <a:avLst/>
          </a:prstGeom>
          <a:noFill/>
        </p:spPr>
        <p:txBody>
          <a:bodyPr wrap="none" rtlCol="0">
            <a:spAutoFit/>
          </a:bodyPr>
          <a:lstStyle/>
          <a:p>
            <a:r>
              <a:rPr lang="en-US" sz="3200" dirty="0" smtClean="0"/>
              <a:t>-Make programs more expressive</a:t>
            </a:r>
          </a:p>
          <a:p>
            <a:r>
              <a:rPr lang="en-US" sz="3200" dirty="0" smtClean="0"/>
              <a:t>-Strongest connection to Ubiquitous Language</a:t>
            </a:r>
          </a:p>
          <a:p>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7165</TotalTime>
  <Words>11801</Words>
  <Application>Microsoft Office PowerPoint</Application>
  <PresentationFormat>On-screen Show (4:3)</PresentationFormat>
  <Paragraphs>1443</Paragraphs>
  <Slides>56</Slides>
  <Notes>55</Notes>
  <HiddenSlides>13</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Domain-Driven Design (DDD) from theory to practice</vt:lpstr>
      <vt:lpstr>Before start</vt:lpstr>
      <vt:lpstr>Why DDD nowadays?</vt:lpstr>
      <vt:lpstr>Domain - particular field of knowledge</vt:lpstr>
      <vt:lpstr>Two main DDD premises</vt:lpstr>
      <vt:lpstr>Atom Models Evolution</vt:lpstr>
      <vt:lpstr>Even Music has a Model</vt:lpstr>
      <vt:lpstr>Slide 8</vt:lpstr>
      <vt:lpstr>Domain Model - is a rigorously organized and selective abstraction of the (Business) Domain knowledge. </vt:lpstr>
      <vt:lpstr>Collaboration</vt:lpstr>
      <vt:lpstr>Ubiquitous Language - A language structured around the domain model and used by all team members to connect all the activities of the team with the software.</vt:lpstr>
      <vt:lpstr>Ubiquitous Language</vt:lpstr>
      <vt:lpstr>They are two different worlds!</vt:lpstr>
      <vt:lpstr>We need common view and language!</vt:lpstr>
      <vt:lpstr>What is DDD?</vt:lpstr>
      <vt:lpstr>Building blocks</vt:lpstr>
      <vt:lpstr>Classic Layering</vt:lpstr>
      <vt:lpstr>DDD recommended-Layering</vt:lpstr>
      <vt:lpstr>Organizing Domain Logic Patterns</vt:lpstr>
      <vt:lpstr>Slide 20</vt:lpstr>
      <vt:lpstr>Associations</vt:lpstr>
      <vt:lpstr>Entities</vt:lpstr>
      <vt:lpstr>Value Objects</vt:lpstr>
      <vt:lpstr>Services</vt:lpstr>
      <vt:lpstr>Modules</vt:lpstr>
      <vt:lpstr>Aggregates</vt:lpstr>
      <vt:lpstr>Factories</vt:lpstr>
      <vt:lpstr>Repositories</vt:lpstr>
      <vt:lpstr>Cargo Sample</vt:lpstr>
      <vt:lpstr>Slide 30</vt:lpstr>
      <vt:lpstr>Slide 31</vt:lpstr>
      <vt:lpstr>Slide 32</vt:lpstr>
      <vt:lpstr>Collaboration: gathering requirements</vt:lpstr>
      <vt:lpstr>Model Evolution: Step 1</vt:lpstr>
      <vt:lpstr>Model Evolution: Step 2</vt:lpstr>
      <vt:lpstr>Slide 36</vt:lpstr>
      <vt:lpstr>Slide 37</vt:lpstr>
      <vt:lpstr>Cargo’s Ubiquitous Language</vt:lpstr>
      <vt:lpstr>Domain Model Isolation</vt:lpstr>
      <vt:lpstr>Slide 40</vt:lpstr>
      <vt:lpstr>How about design principles &amp; patterns within Domain Layer?</vt:lpstr>
      <vt:lpstr>Specification</vt:lpstr>
      <vt:lpstr>Real Sample</vt:lpstr>
      <vt:lpstr>Strategy (a.k.a Policy)</vt:lpstr>
      <vt:lpstr>Refactoring to Policy</vt:lpstr>
      <vt:lpstr>Slide 46</vt:lpstr>
      <vt:lpstr>Expose to External World</vt:lpstr>
      <vt:lpstr>MVC &amp; Remote Facade</vt:lpstr>
      <vt:lpstr>MVC &amp; Domain Model Isolation</vt:lpstr>
      <vt:lpstr>DDD benefits?</vt:lpstr>
      <vt:lpstr>DDD Anti-patterns</vt:lpstr>
      <vt:lpstr>Agile Practices</vt:lpstr>
      <vt:lpstr>Tools and Frameworks</vt:lpstr>
      <vt:lpstr>Domain Specific Language(DSL)</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 </cp:lastModifiedBy>
  <cp:revision>2102</cp:revision>
  <dcterms:created xsi:type="dcterms:W3CDTF">2009-04-10T08:31:11Z</dcterms:created>
  <dcterms:modified xsi:type="dcterms:W3CDTF">2009-05-07T12:54:20Z</dcterms:modified>
</cp:coreProperties>
</file>