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32.xml" ContentType="application/vnd.openxmlformats-officedocument.presentationml.notesSlide+xml"/>
  <Override PartName="/ppt/diagrams/layout37.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5"/>
  </p:notesMasterIdLst>
  <p:sldIdLst>
    <p:sldId id="256" r:id="rId2"/>
    <p:sldId id="258" r:id="rId3"/>
    <p:sldId id="257" r:id="rId4"/>
    <p:sldId id="264" r:id="rId5"/>
    <p:sldId id="319" r:id="rId6"/>
    <p:sldId id="269" r:id="rId7"/>
    <p:sldId id="267" r:id="rId8"/>
    <p:sldId id="266" r:id="rId9"/>
    <p:sldId id="272" r:id="rId10"/>
    <p:sldId id="274" r:id="rId11"/>
    <p:sldId id="320" r:id="rId12"/>
    <p:sldId id="276" r:id="rId13"/>
    <p:sldId id="277" r:id="rId14"/>
    <p:sldId id="275" r:id="rId15"/>
    <p:sldId id="279" r:id="rId16"/>
    <p:sldId id="280" r:id="rId17"/>
    <p:sldId id="281" r:id="rId18"/>
    <p:sldId id="282" r:id="rId19"/>
    <p:sldId id="291" r:id="rId20"/>
    <p:sldId id="294" r:id="rId21"/>
    <p:sldId id="293" r:id="rId22"/>
    <p:sldId id="292" r:id="rId23"/>
    <p:sldId id="295" r:id="rId24"/>
    <p:sldId id="296" r:id="rId25"/>
    <p:sldId id="297" r:id="rId26"/>
    <p:sldId id="298" r:id="rId27"/>
    <p:sldId id="299" r:id="rId28"/>
    <p:sldId id="313" r:id="rId29"/>
    <p:sldId id="302" r:id="rId30"/>
    <p:sldId id="301" r:id="rId31"/>
    <p:sldId id="306" r:id="rId32"/>
    <p:sldId id="309" r:id="rId33"/>
    <p:sldId id="310" r:id="rId34"/>
    <p:sldId id="303" r:id="rId35"/>
    <p:sldId id="304" r:id="rId36"/>
    <p:sldId id="305" r:id="rId37"/>
    <p:sldId id="312" r:id="rId38"/>
    <p:sldId id="278" r:id="rId39"/>
    <p:sldId id="317" r:id="rId40"/>
    <p:sldId id="314" r:id="rId41"/>
    <p:sldId id="311" r:id="rId42"/>
    <p:sldId id="315" r:id="rId43"/>
    <p:sldId id="31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61714" autoAdjust="0"/>
  </p:normalViewPr>
  <p:slideViewPr>
    <p:cSldViewPr>
      <p:cViewPr varScale="1">
        <p:scale>
          <a:sx n="56" d="100"/>
          <a:sy n="56" d="100"/>
        </p:scale>
        <p:origin x="-1770"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5/11/2009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a:t>
            </a:r>
          </a:p>
          <a:p>
            <a:endParaRPr lang="en-US" baseline="0" dirty="0" smtClean="0"/>
          </a:p>
          <a:p>
            <a:r>
              <a:rPr lang="en-US" baseline="0" dirty="0" smtClean="0"/>
              <a:t>CLICK4</a:t>
            </a:r>
          </a:p>
          <a:p>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Toate</a:t>
            </a:r>
            <a:r>
              <a:rPr lang="en-US" baseline="0" dirty="0" smtClean="0"/>
              <a:t> explicate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sunt</a:t>
            </a:r>
            <a:r>
              <a:rPr lang="en-US" baseline="0" dirty="0" smtClean="0"/>
              <a:t> </a:t>
            </a:r>
            <a:r>
              <a:rPr lang="en-US" baseline="0" dirty="0" err="1" smtClean="0"/>
              <a:t>pentru</a:t>
            </a:r>
            <a:r>
              <a:rPr lang="en-US" baseline="0" dirty="0" smtClean="0"/>
              <a:t> a </a:t>
            </a:r>
            <a:r>
              <a:rPr lang="en-US" baseline="0" dirty="0" err="1" smtClean="0"/>
              <a:t>evita</a:t>
            </a:r>
            <a:r>
              <a:rPr lang="en-US" baseline="0" dirty="0" smtClean="0"/>
              <a:t> </a:t>
            </a:r>
            <a:r>
              <a:rPr lang="en-US" baseline="0" dirty="0" err="1" smtClean="0"/>
              <a:t>problema</a:t>
            </a:r>
            <a:r>
              <a:rPr lang="en-US" baseline="0" dirty="0" smtClean="0"/>
              <a:t> </a:t>
            </a:r>
            <a:r>
              <a:rPr lang="en-US" baseline="0" dirty="0" err="1" smtClean="0"/>
              <a:t>bine</a:t>
            </a:r>
            <a:r>
              <a:rPr lang="en-US" baseline="0" dirty="0" smtClean="0"/>
              <a:t> </a:t>
            </a:r>
            <a:r>
              <a:rPr lang="en-US" baseline="0" dirty="0" err="1" smtClean="0"/>
              <a:t>cunoscuta</a:t>
            </a:r>
            <a:r>
              <a:rPr lang="en-US" baseline="0" dirty="0" smtClean="0"/>
              <a:t>! </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a:t>
            </a:r>
            <a:r>
              <a:rPr lang="en-US" baseline="0" dirty="0" err="1" smtClean="0"/>
              <a:t>ce</a:t>
            </a:r>
            <a:r>
              <a:rPr lang="en-US" baseline="0" dirty="0" smtClean="0"/>
              <a:t>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smtClean="0"/>
              <a:t>Business </a:t>
            </a:r>
            <a:r>
              <a:rPr lang="en-US" baseline="0" dirty="0" err="1" smtClean="0"/>
              <a:t>logica</a:t>
            </a:r>
            <a:r>
              <a:rPr lang="en-US" baseline="0" dirty="0" smtClean="0"/>
              <a:t> nu </a:t>
            </a:r>
            <a:r>
              <a:rPr lang="en-US" baseline="0" dirty="0" err="1" smtClean="0"/>
              <a:t>este</a:t>
            </a:r>
            <a:r>
              <a:rPr lang="en-US" baseline="0" dirty="0" smtClean="0"/>
              <a:t> </a:t>
            </a:r>
            <a:r>
              <a:rPr lang="en-US" baseline="0" dirty="0" err="1" smtClean="0"/>
              <a:t>izolata</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dependente</a:t>
            </a:r>
            <a:r>
              <a:rPr lang="en-US" baseline="0" dirty="0" smtClean="0"/>
              <a:t> </a:t>
            </a:r>
            <a:r>
              <a:rPr lang="en-US" baseline="0" dirty="0" err="1" smtClean="0"/>
              <a:t>directe</a:t>
            </a:r>
            <a:r>
              <a:rPr lang="en-US" baseline="0" dirty="0" smtClean="0"/>
              <a:t> de </a:t>
            </a:r>
            <a:r>
              <a:rPr lang="en-US" baseline="0" dirty="0" err="1" smtClean="0"/>
              <a:t>infrastructura</a:t>
            </a:r>
            <a:r>
              <a:rPr lang="en-US" baseline="0" dirty="0" smtClean="0"/>
              <a:t> </a:t>
            </a:r>
            <a:r>
              <a:rPr lang="en-US" baseline="0" dirty="0" err="1" smtClean="0"/>
              <a:t>si</a:t>
            </a:r>
            <a:r>
              <a:rPr lang="en-US" baseline="0" dirty="0" smtClean="0"/>
              <a:t> business </a:t>
            </a:r>
            <a:r>
              <a:rPr lang="en-US" baseline="0" dirty="0" err="1" smtClean="0"/>
              <a:t>logica</a:t>
            </a:r>
            <a:r>
              <a:rPr lang="en-US" baseline="0" dirty="0" smtClean="0"/>
              <a:t> </a:t>
            </a:r>
            <a:r>
              <a:rPr lang="en-US" baseline="0" dirty="0" err="1" smtClean="0"/>
              <a:t>este</a:t>
            </a:r>
            <a:r>
              <a:rPr lang="en-US" baseline="0" dirty="0" smtClean="0"/>
              <a:t> </a:t>
            </a:r>
            <a:r>
              <a:rPr lang="en-US" baseline="0" dirty="0" err="1" smtClean="0"/>
              <a:t>dispersata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 </a:t>
            </a:r>
          </a:p>
          <a:p>
            <a:r>
              <a:rPr lang="en-US" baseline="0" dirty="0" smtClean="0"/>
              <a:t>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a:t>
            </a:r>
            <a:r>
              <a:rPr lang="en-US" b="0" baseline="0" dirty="0" err="1" smtClean="0"/>
              <a:t>atunci</a:t>
            </a:r>
            <a:r>
              <a:rPr lang="en-US" b="0" baseline="0" dirty="0" smtClean="0"/>
              <a:t>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direct de cargo,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8.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4.xml"/><Relationship Id="rId16" Type="http://schemas.openxmlformats.org/officeDocument/2006/relationships/image" Target="../media/image17.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6.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9.pn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1.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2.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4.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7.png"/><Relationship Id="rId2" Type="http://schemas.openxmlformats.org/officeDocument/2006/relationships/notesSlide" Target="../notesSlides/notesSlide3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57200" y="609600"/>
            <a:ext cx="8305800" cy="5867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Technology agnostic</a:t>
            </a:r>
          </a:p>
          <a:p>
            <a:r>
              <a:rPr lang="en-US" dirty="0" smtClean="0"/>
              <a:t>Is discovered and NOT invented</a:t>
            </a:r>
          </a:p>
          <a:p>
            <a:r>
              <a:rPr lang="en-US" dirty="0" smtClean="0"/>
              <a:t>DDD enforce Object Oriented principles</a:t>
            </a:r>
          </a:p>
          <a:p>
            <a:r>
              <a:rPr lang="en-US" dirty="0" smtClean="0"/>
              <a:t>Etc..</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536156" y="26360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rot="5400000">
            <a:off x="3536156" y="40076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rot="5400000" flipH="1" flipV="1">
            <a:off x="5076031" y="39155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rot="5400000" flipH="1" flipV="1">
            <a:off x="5076031" y="26201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rot="16200000" flipH="1">
            <a:off x="3611565" y="5075236"/>
            <a:ext cx="244472"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rot="5400000" flipH="1" flipV="1">
            <a:off x="5105401" y="5029199"/>
            <a:ext cx="304799"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0" y="1219200"/>
            <a:ext cx="3274423" cy="369332"/>
          </a:xfrm>
          <a:prstGeom prst="rect">
            <a:avLst/>
          </a:prstGeom>
          <a:noFill/>
        </p:spPr>
        <p:txBody>
          <a:bodyPr wrap="none" rtlCol="0">
            <a:spAutoFit/>
          </a:bodyPr>
          <a:lstStyle/>
          <a:p>
            <a:r>
              <a:rPr lang="en-US" b="1" dirty="0" smtClean="0">
                <a:solidFill>
                  <a:srgbClr val="FF0000"/>
                </a:solidFill>
              </a:rPr>
              <a:t>No Clear Business layer isolation</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85" decel="100000"/>
                                        <p:tgtEl>
                                          <p:spTgt spid="12"/>
                                        </p:tgtEl>
                                      </p:cBhvr>
                                    </p:animEffect>
                                    <p:animScale>
                                      <p:cBhvr>
                                        <p:cTn id="8" dur="385" decel="100000"/>
                                        <p:tgtEl>
                                          <p:spTgt spid="12"/>
                                        </p:tgtEl>
                                      </p:cBhvr>
                                      <p:from x="10000" y="10000"/>
                                      <p:to x="200000" y="450000"/>
                                    </p:animScale>
                                    <p:animScale>
                                      <p:cBhvr>
                                        <p:cTn id="9" dur="615" accel="100000" fill="hold">
                                          <p:stCondLst>
                                            <p:cond delay="385"/>
                                          </p:stCondLst>
                                        </p:cTn>
                                        <p:tgtEl>
                                          <p:spTgt spid="12"/>
                                        </p:tgtEl>
                                      </p:cBhvr>
                                      <p:from x="200000" y="450000"/>
                                      <p:to x="100000" y="100000"/>
                                    </p:animScale>
                                    <p:set>
                                      <p:cBhvr>
                                        <p:cTn id="10" dur="385" fill="hold"/>
                                        <p:tgtEl>
                                          <p:spTgt spid="12"/>
                                        </p:tgtEl>
                                        <p:attrNameLst>
                                          <p:attrName>ppt_x</p:attrName>
                                        </p:attrNameLst>
                                      </p:cBhvr>
                                      <p:to>
                                        <p:strVal val="(0.5)"/>
                                      </p:to>
                                    </p:set>
                                    <p:anim from="(0.5)" to="(#ppt_x)" calcmode="lin" valueType="num">
                                      <p:cBhvr>
                                        <p:cTn id="11" dur="615" accel="100000" fill="hold">
                                          <p:stCondLst>
                                            <p:cond delay="385"/>
                                          </p:stCondLst>
                                        </p:cTn>
                                        <p:tgtEl>
                                          <p:spTgt spid="12"/>
                                        </p:tgtEl>
                                        <p:attrNameLst>
                                          <p:attrName>ppt_x</p:attrName>
                                        </p:attrNameLst>
                                      </p:cBhvr>
                                    </p:anim>
                                    <p:set>
                                      <p:cBhvr>
                                        <p:cTn id="12" dur="385" fill="hold"/>
                                        <p:tgtEl>
                                          <p:spTgt spid="12"/>
                                        </p:tgtEl>
                                        <p:attrNameLst>
                                          <p:attrName>ppt_y</p:attrName>
                                        </p:attrNameLst>
                                      </p:cBhvr>
                                      <p:to>
                                        <p:strVal val="(#ppt_y+0.4)"/>
                                      </p:to>
                                    </p:set>
                                    <p:anim from="(#ppt_y+0.4)" to="(#ppt_y)" calcmode="lin" valueType="num">
                                      <p:cBhvr>
                                        <p:cTn id="13" dur="615" accel="100000" fill="hold">
                                          <p:stCondLst>
                                            <p:cond delay="385"/>
                                          </p:stCondLst>
                                        </p:cTn>
                                        <p:tgtEl>
                                          <p:spTgt spid="12"/>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385" decel="100000"/>
                                        <p:tgtEl>
                                          <p:spTgt spid="15"/>
                                        </p:tgtEl>
                                      </p:cBhvr>
                                    </p:animEffect>
                                    <p:animScale>
                                      <p:cBhvr>
                                        <p:cTn id="17" dur="385" decel="100000"/>
                                        <p:tgtEl>
                                          <p:spTgt spid="15"/>
                                        </p:tgtEl>
                                      </p:cBhvr>
                                      <p:from x="10000" y="10000"/>
                                      <p:to x="200000" y="450000"/>
                                    </p:animScale>
                                    <p:animScale>
                                      <p:cBhvr>
                                        <p:cTn id="18" dur="615" accel="100000" fill="hold">
                                          <p:stCondLst>
                                            <p:cond delay="385"/>
                                          </p:stCondLst>
                                        </p:cTn>
                                        <p:tgtEl>
                                          <p:spTgt spid="15"/>
                                        </p:tgtEl>
                                      </p:cBhvr>
                                      <p:from x="200000" y="450000"/>
                                      <p:to x="100000" y="100000"/>
                                    </p:animScale>
                                    <p:set>
                                      <p:cBhvr>
                                        <p:cTn id="19" dur="385" fill="hold"/>
                                        <p:tgtEl>
                                          <p:spTgt spid="15"/>
                                        </p:tgtEl>
                                        <p:attrNameLst>
                                          <p:attrName>ppt_x</p:attrName>
                                        </p:attrNameLst>
                                      </p:cBhvr>
                                      <p:to>
                                        <p:strVal val="(0.5)"/>
                                      </p:to>
                                    </p:set>
                                    <p:anim from="(0.5)" to="(#ppt_x)" calcmode="lin" valueType="num">
                                      <p:cBhvr>
                                        <p:cTn id="20" dur="615" accel="100000" fill="hold">
                                          <p:stCondLst>
                                            <p:cond delay="385"/>
                                          </p:stCondLst>
                                        </p:cTn>
                                        <p:tgtEl>
                                          <p:spTgt spid="15"/>
                                        </p:tgtEl>
                                        <p:attrNameLst>
                                          <p:attrName>ppt_x</p:attrName>
                                        </p:attrNameLst>
                                      </p:cBhvr>
                                    </p:anim>
                                    <p:set>
                                      <p:cBhvr>
                                        <p:cTn id="21" dur="385" fill="hold"/>
                                        <p:tgtEl>
                                          <p:spTgt spid="15"/>
                                        </p:tgtEl>
                                        <p:attrNameLst>
                                          <p:attrName>ppt_y</p:attrName>
                                        </p:attrNameLst>
                                      </p:cBhvr>
                                      <p:to>
                                        <p:strVal val="(#ppt_y+0.4)"/>
                                      </p:to>
                                    </p:set>
                                    <p:anim from="(#ppt_y+0.4)" to="(#ppt_y)" calcmode="lin" valueType="num">
                                      <p:cBhvr>
                                        <p:cTn id="22" dur="615" accel="100000" fill="hold">
                                          <p:stCondLst>
                                            <p:cond delay="385"/>
                                          </p:stCondLst>
                                        </p:cTn>
                                        <p:tgtEl>
                                          <p:spTgt spid="15"/>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385" decel="100000"/>
                                        <p:tgtEl>
                                          <p:spTgt spid="17"/>
                                        </p:tgtEl>
                                      </p:cBhvr>
                                    </p:animEffect>
                                    <p:animScale>
                                      <p:cBhvr>
                                        <p:cTn id="26" dur="385" decel="100000"/>
                                        <p:tgtEl>
                                          <p:spTgt spid="17"/>
                                        </p:tgtEl>
                                      </p:cBhvr>
                                      <p:from x="10000" y="10000"/>
                                      <p:to x="200000" y="450000"/>
                                    </p:animScale>
                                    <p:animScale>
                                      <p:cBhvr>
                                        <p:cTn id="27" dur="615" accel="100000" fill="hold">
                                          <p:stCondLst>
                                            <p:cond delay="385"/>
                                          </p:stCondLst>
                                        </p:cTn>
                                        <p:tgtEl>
                                          <p:spTgt spid="17"/>
                                        </p:tgtEl>
                                      </p:cBhvr>
                                      <p:from x="200000" y="450000"/>
                                      <p:to x="100000" y="100000"/>
                                    </p:animScale>
                                    <p:set>
                                      <p:cBhvr>
                                        <p:cTn id="28" dur="385" fill="hold"/>
                                        <p:tgtEl>
                                          <p:spTgt spid="17"/>
                                        </p:tgtEl>
                                        <p:attrNameLst>
                                          <p:attrName>ppt_x</p:attrName>
                                        </p:attrNameLst>
                                      </p:cBhvr>
                                      <p:to>
                                        <p:strVal val="(0.5)"/>
                                      </p:to>
                                    </p:set>
                                    <p:anim from="(0.5)" to="(#ppt_x)" calcmode="lin" valueType="num">
                                      <p:cBhvr>
                                        <p:cTn id="29" dur="615" accel="100000" fill="hold">
                                          <p:stCondLst>
                                            <p:cond delay="385"/>
                                          </p:stCondLst>
                                        </p:cTn>
                                        <p:tgtEl>
                                          <p:spTgt spid="17"/>
                                        </p:tgtEl>
                                        <p:attrNameLst>
                                          <p:attrName>ppt_x</p:attrName>
                                        </p:attrNameLst>
                                      </p:cBhvr>
                                    </p:anim>
                                    <p:set>
                                      <p:cBhvr>
                                        <p:cTn id="30" dur="385" fill="hold"/>
                                        <p:tgtEl>
                                          <p:spTgt spid="17"/>
                                        </p:tgtEl>
                                        <p:attrNameLst>
                                          <p:attrName>ppt_y</p:attrName>
                                        </p:attrNameLst>
                                      </p:cBhvr>
                                      <p:to>
                                        <p:strVal val="(#ppt_y+0.4)"/>
                                      </p:to>
                                    </p:set>
                                    <p:anim from="(#ppt_y+0.4)" to="(#ppt_y)" calcmode="lin" valueType="num">
                                      <p:cBhvr>
                                        <p:cTn id="31" dur="615" accel="100000" fill="hold">
                                          <p:stCondLst>
                                            <p:cond delay="385"/>
                                          </p:stCondLst>
                                        </p:cTn>
                                        <p:tgtEl>
                                          <p:spTgt spid="17"/>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385" decel="100000"/>
                                        <p:tgtEl>
                                          <p:spTgt spid="19"/>
                                        </p:tgtEl>
                                      </p:cBhvr>
                                    </p:animEffect>
                                    <p:animScale>
                                      <p:cBhvr>
                                        <p:cTn id="35" dur="385" decel="100000"/>
                                        <p:tgtEl>
                                          <p:spTgt spid="19"/>
                                        </p:tgtEl>
                                      </p:cBhvr>
                                      <p:from x="10000" y="10000"/>
                                      <p:to x="200000" y="450000"/>
                                    </p:animScale>
                                    <p:animScale>
                                      <p:cBhvr>
                                        <p:cTn id="36" dur="615" accel="100000" fill="hold">
                                          <p:stCondLst>
                                            <p:cond delay="385"/>
                                          </p:stCondLst>
                                        </p:cTn>
                                        <p:tgtEl>
                                          <p:spTgt spid="19"/>
                                        </p:tgtEl>
                                      </p:cBhvr>
                                      <p:from x="200000" y="450000"/>
                                      <p:to x="100000" y="100000"/>
                                    </p:animScale>
                                    <p:set>
                                      <p:cBhvr>
                                        <p:cTn id="37" dur="385" fill="hold"/>
                                        <p:tgtEl>
                                          <p:spTgt spid="19"/>
                                        </p:tgtEl>
                                        <p:attrNameLst>
                                          <p:attrName>ppt_x</p:attrName>
                                        </p:attrNameLst>
                                      </p:cBhvr>
                                      <p:to>
                                        <p:strVal val="(0.5)"/>
                                      </p:to>
                                    </p:set>
                                    <p:anim from="(0.5)" to="(#ppt_x)" calcmode="lin" valueType="num">
                                      <p:cBhvr>
                                        <p:cTn id="38" dur="615" accel="100000" fill="hold">
                                          <p:stCondLst>
                                            <p:cond delay="385"/>
                                          </p:stCondLst>
                                        </p:cTn>
                                        <p:tgtEl>
                                          <p:spTgt spid="19"/>
                                        </p:tgtEl>
                                        <p:attrNameLst>
                                          <p:attrName>ppt_x</p:attrName>
                                        </p:attrNameLst>
                                      </p:cBhvr>
                                    </p:anim>
                                    <p:set>
                                      <p:cBhvr>
                                        <p:cTn id="39" dur="385" fill="hold"/>
                                        <p:tgtEl>
                                          <p:spTgt spid="19"/>
                                        </p:tgtEl>
                                        <p:attrNameLst>
                                          <p:attrName>ppt_y</p:attrName>
                                        </p:attrNameLst>
                                      </p:cBhvr>
                                      <p:to>
                                        <p:strVal val="(#ppt_y+0.4)"/>
                                      </p:to>
                                    </p:set>
                                    <p:anim from="(#ppt_y+0.4)" to="(#ppt_y)" calcmode="lin" valueType="num">
                                      <p:cBhvr>
                                        <p:cTn id="40" dur="615" accel="100000" fill="hold">
                                          <p:stCondLst>
                                            <p:cond delay="385"/>
                                          </p:stCondLst>
                                        </p:cTn>
                                        <p:tgtEl>
                                          <p:spTgt spid="19"/>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385" decel="100000"/>
                                        <p:tgtEl>
                                          <p:spTgt spid="20"/>
                                        </p:tgtEl>
                                      </p:cBhvr>
                                    </p:animEffect>
                                    <p:animScale>
                                      <p:cBhvr>
                                        <p:cTn id="44" dur="385" decel="100000"/>
                                        <p:tgtEl>
                                          <p:spTgt spid="20"/>
                                        </p:tgtEl>
                                      </p:cBhvr>
                                      <p:from x="10000" y="10000"/>
                                      <p:to x="200000" y="450000"/>
                                    </p:animScale>
                                    <p:animScale>
                                      <p:cBhvr>
                                        <p:cTn id="45" dur="615" accel="100000" fill="hold">
                                          <p:stCondLst>
                                            <p:cond delay="385"/>
                                          </p:stCondLst>
                                        </p:cTn>
                                        <p:tgtEl>
                                          <p:spTgt spid="20"/>
                                        </p:tgtEl>
                                      </p:cBhvr>
                                      <p:from x="200000" y="450000"/>
                                      <p:to x="100000" y="100000"/>
                                    </p:animScale>
                                    <p:set>
                                      <p:cBhvr>
                                        <p:cTn id="46" dur="385" fill="hold"/>
                                        <p:tgtEl>
                                          <p:spTgt spid="20"/>
                                        </p:tgtEl>
                                        <p:attrNameLst>
                                          <p:attrName>ppt_x</p:attrName>
                                        </p:attrNameLst>
                                      </p:cBhvr>
                                      <p:to>
                                        <p:strVal val="(0.5)"/>
                                      </p:to>
                                    </p:set>
                                    <p:anim from="(0.5)" to="(#ppt_x)" calcmode="lin" valueType="num">
                                      <p:cBhvr>
                                        <p:cTn id="47" dur="615" accel="100000" fill="hold">
                                          <p:stCondLst>
                                            <p:cond delay="385"/>
                                          </p:stCondLst>
                                        </p:cTn>
                                        <p:tgtEl>
                                          <p:spTgt spid="20"/>
                                        </p:tgtEl>
                                        <p:attrNameLst>
                                          <p:attrName>ppt_x</p:attrName>
                                        </p:attrNameLst>
                                      </p:cBhvr>
                                    </p:anim>
                                    <p:set>
                                      <p:cBhvr>
                                        <p:cTn id="48" dur="385" fill="hold"/>
                                        <p:tgtEl>
                                          <p:spTgt spid="20"/>
                                        </p:tgtEl>
                                        <p:attrNameLst>
                                          <p:attrName>ppt_y</p:attrName>
                                        </p:attrNameLst>
                                      </p:cBhvr>
                                      <p:to>
                                        <p:strVal val="(#ppt_y+0.4)"/>
                                      </p:to>
                                    </p:set>
                                    <p:anim from="(#ppt_y+0.4)" to="(#ppt_y)" calcmode="lin" valueType="num">
                                      <p:cBhvr>
                                        <p:cTn id="49" dur="615" accel="100000" fill="hold">
                                          <p:stCondLst>
                                            <p:cond delay="385"/>
                                          </p:stCondLst>
                                        </p:cTn>
                                        <p:tgtEl>
                                          <p:spTgt spid="20"/>
                                        </p:tgtEl>
                                        <p:attrNameLst>
                                          <p:attrName>ppt_y</p:attrName>
                                        </p:attrNameLst>
                                      </p:cBhvr>
                                    </p:anim>
                                  </p:childTnLst>
                                </p:cTn>
                              </p:par>
                              <p:par>
                                <p:cTn id="50" presetID="5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385" decel="100000"/>
                                        <p:tgtEl>
                                          <p:spTgt spid="24"/>
                                        </p:tgtEl>
                                      </p:cBhvr>
                                    </p:animEffect>
                                    <p:animScale>
                                      <p:cBhvr>
                                        <p:cTn id="53" dur="385" decel="100000"/>
                                        <p:tgtEl>
                                          <p:spTgt spid="24"/>
                                        </p:tgtEl>
                                      </p:cBhvr>
                                      <p:from x="10000" y="10000"/>
                                      <p:to x="200000" y="450000"/>
                                    </p:animScale>
                                    <p:animScale>
                                      <p:cBhvr>
                                        <p:cTn id="54" dur="615" accel="100000" fill="hold">
                                          <p:stCondLst>
                                            <p:cond delay="385"/>
                                          </p:stCondLst>
                                        </p:cTn>
                                        <p:tgtEl>
                                          <p:spTgt spid="24"/>
                                        </p:tgtEl>
                                      </p:cBhvr>
                                      <p:from x="200000" y="450000"/>
                                      <p:to x="100000" y="100000"/>
                                    </p:animScale>
                                    <p:set>
                                      <p:cBhvr>
                                        <p:cTn id="55" dur="385" fill="hold"/>
                                        <p:tgtEl>
                                          <p:spTgt spid="24"/>
                                        </p:tgtEl>
                                        <p:attrNameLst>
                                          <p:attrName>ppt_x</p:attrName>
                                        </p:attrNameLst>
                                      </p:cBhvr>
                                      <p:to>
                                        <p:strVal val="(0.5)"/>
                                      </p:to>
                                    </p:set>
                                    <p:anim from="(0.5)" to="(#ppt_x)" calcmode="lin" valueType="num">
                                      <p:cBhvr>
                                        <p:cTn id="56" dur="615" accel="100000" fill="hold">
                                          <p:stCondLst>
                                            <p:cond delay="385"/>
                                          </p:stCondLst>
                                        </p:cTn>
                                        <p:tgtEl>
                                          <p:spTgt spid="24"/>
                                        </p:tgtEl>
                                        <p:attrNameLst>
                                          <p:attrName>ppt_x</p:attrName>
                                        </p:attrNameLst>
                                      </p:cBhvr>
                                    </p:anim>
                                    <p:set>
                                      <p:cBhvr>
                                        <p:cTn id="57" dur="385" fill="hold"/>
                                        <p:tgtEl>
                                          <p:spTgt spid="24"/>
                                        </p:tgtEl>
                                        <p:attrNameLst>
                                          <p:attrName>ppt_y</p:attrName>
                                        </p:attrNameLst>
                                      </p:cBhvr>
                                      <p:to>
                                        <p:strVal val="(#ppt_y+0.4)"/>
                                      </p:to>
                                    </p:set>
                                    <p:anim from="(#ppt_y+0.4)" to="(#ppt_y)" calcmode="lin" valueType="num">
                                      <p:cBhvr>
                                        <p:cTn id="58" dur="615" accel="100000" fill="hold">
                                          <p:stCondLst>
                                            <p:cond delay="385"/>
                                          </p:stCondLst>
                                        </p:cTn>
                                        <p:tgtEl>
                                          <p:spTgt spid="2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1295400" y="54864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1329255" y="4560135"/>
            <a:ext cx="1440470" cy="4120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ppt_x"/>
                                          </p:val>
                                        </p:tav>
                                        <p:tav tm="100000">
                                          <p:val>
                                            <p:strVal val="#ppt_x"/>
                                          </p:val>
                                        </p:tav>
                                      </p:tavLst>
                                    </p:anim>
                                    <p:anim calcmode="lin" valueType="num">
                                      <p:cBhvr additive="base">
                                        <p:cTn id="22" dur="500" fill="hold"/>
                                        <p:tgtEl>
                                          <p:spTgt spid="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ppt_x"/>
                                          </p:val>
                                        </p:tav>
                                        <p:tav tm="100000">
                                          <p:val>
                                            <p:strVal val="#ppt_x"/>
                                          </p:val>
                                        </p:tav>
                                      </p:tavLst>
                                    </p:anim>
                                    <p:anim calcmode="lin" valueType="num">
                                      <p:cBhvr additive="base">
                                        <p:cTn id="88" dur="500" fill="hold"/>
                                        <p:tgtEl>
                                          <p:spTgt spid="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additive="base">
                                        <p:cTn id="109" dur="500" fill="hold"/>
                                        <p:tgtEl>
                                          <p:spTgt spid="55"/>
                                        </p:tgtEl>
                                        <p:attrNameLst>
                                          <p:attrName>ppt_x</p:attrName>
                                        </p:attrNameLst>
                                      </p:cBhvr>
                                      <p:tavLst>
                                        <p:tav tm="0">
                                          <p:val>
                                            <p:strVal val="#ppt_x"/>
                                          </p:val>
                                        </p:tav>
                                        <p:tav tm="100000">
                                          <p:val>
                                            <p:strVal val="#ppt_x"/>
                                          </p:val>
                                        </p:tav>
                                      </p:tavLst>
                                    </p:anim>
                                    <p:anim calcmode="lin" valueType="num">
                                      <p:cBhvr additive="base">
                                        <p:cTn id="110" dur="500" fill="hold"/>
                                        <p:tgtEl>
                                          <p:spTgt spid="5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ppt_x"/>
                                          </p:val>
                                        </p:tav>
                                        <p:tav tm="100000">
                                          <p:val>
                                            <p:strVal val="#ppt_x"/>
                                          </p:val>
                                        </p:tav>
                                      </p:tavLst>
                                    </p:anim>
                                    <p:anim calcmode="lin" valueType="num">
                                      <p:cBhvr additive="base">
                                        <p:cTn id="114" dur="500" fill="hold"/>
                                        <p:tgtEl>
                                          <p:spTgt spid="7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 calcmode="lin" valueType="num">
                                      <p:cBhvr additive="base">
                                        <p:cTn id="125" dur="500" fill="hold"/>
                                        <p:tgtEl>
                                          <p:spTgt spid="75"/>
                                        </p:tgtEl>
                                        <p:attrNameLst>
                                          <p:attrName>ppt_x</p:attrName>
                                        </p:attrNameLst>
                                      </p:cBhvr>
                                      <p:tavLst>
                                        <p:tav tm="0">
                                          <p:val>
                                            <p:strVal val="#ppt_x"/>
                                          </p:val>
                                        </p:tav>
                                        <p:tav tm="100000">
                                          <p:val>
                                            <p:strVal val="#ppt_x"/>
                                          </p:val>
                                        </p:tav>
                                      </p:tavLst>
                                    </p:anim>
                                    <p:anim calcmode="lin" valueType="num">
                                      <p:cBhvr additive="base">
                                        <p:cTn id="12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additive="base">
                                        <p:cTn id="131" dur="500" fill="hold"/>
                                        <p:tgtEl>
                                          <p:spTgt spid="14"/>
                                        </p:tgtEl>
                                        <p:attrNameLst>
                                          <p:attrName>ppt_x</p:attrName>
                                        </p:attrNameLst>
                                      </p:cBhvr>
                                      <p:tavLst>
                                        <p:tav tm="0">
                                          <p:val>
                                            <p:strVal val="#ppt_x"/>
                                          </p:val>
                                        </p:tav>
                                        <p:tav tm="100000">
                                          <p:val>
                                            <p:strVal val="#ppt_x"/>
                                          </p:val>
                                        </p:tav>
                                      </p:tavLst>
                                    </p:anim>
                                    <p:anim calcmode="lin" valueType="num">
                                      <p:cBhvr additive="base">
                                        <p:cTn id="132" dur="500" fill="hold"/>
                                        <p:tgtEl>
                                          <p:spTgt spid="1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additive="base">
                                        <p:cTn id="135" dur="500" fill="hold"/>
                                        <p:tgtEl>
                                          <p:spTgt spid="70"/>
                                        </p:tgtEl>
                                        <p:attrNameLst>
                                          <p:attrName>ppt_x</p:attrName>
                                        </p:attrNameLst>
                                      </p:cBhvr>
                                      <p:tavLst>
                                        <p:tav tm="0">
                                          <p:val>
                                            <p:strVal val="#ppt_x"/>
                                          </p:val>
                                        </p:tav>
                                        <p:tav tm="100000">
                                          <p:val>
                                            <p:strVal val="#ppt_x"/>
                                          </p:val>
                                        </p:tav>
                                      </p:tavLst>
                                    </p:anim>
                                    <p:anim calcmode="lin" valueType="num">
                                      <p:cBhvr additive="base">
                                        <p:cTn id="136" dur="500" fill="hold"/>
                                        <p:tgtEl>
                                          <p:spTgt spid="7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anim calcmode="lin" valueType="num">
                                      <p:cBhvr additive="base">
                                        <p:cTn id="143" dur="500" fill="hold"/>
                                        <p:tgtEl>
                                          <p:spTgt spid="63"/>
                                        </p:tgtEl>
                                        <p:attrNameLst>
                                          <p:attrName>ppt_x</p:attrName>
                                        </p:attrNameLst>
                                      </p:cBhvr>
                                      <p:tavLst>
                                        <p:tav tm="0">
                                          <p:val>
                                            <p:strVal val="#ppt_x"/>
                                          </p:val>
                                        </p:tav>
                                        <p:tav tm="100000">
                                          <p:val>
                                            <p:strVal val="#ppt_x"/>
                                          </p:val>
                                        </p:tav>
                                      </p:tavLst>
                                    </p:anim>
                                    <p:anim calcmode="lin" valueType="num">
                                      <p:cBhvr additive="base">
                                        <p:cTn id="144" dur="500" fill="hold"/>
                                        <p:tgtEl>
                                          <p:spTgt spid="6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calcmode="lin" valueType="num">
                                      <p:cBhvr additive="base">
                                        <p:cTn id="147" dur="500" fill="hold"/>
                                        <p:tgtEl>
                                          <p:spTgt spid="71"/>
                                        </p:tgtEl>
                                        <p:attrNameLst>
                                          <p:attrName>ppt_x</p:attrName>
                                        </p:attrNameLst>
                                      </p:cBhvr>
                                      <p:tavLst>
                                        <p:tav tm="0">
                                          <p:val>
                                            <p:strVal val="#ppt_x"/>
                                          </p:val>
                                        </p:tav>
                                        <p:tav tm="100000">
                                          <p:val>
                                            <p:strVal val="#ppt_x"/>
                                          </p:val>
                                        </p:tav>
                                      </p:tavLst>
                                    </p:anim>
                                    <p:anim calcmode="lin" valueType="num">
                                      <p:cBhvr additive="base">
                                        <p:cTn id="14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51"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9008</TotalTime>
  <Words>6718</Words>
  <Application>Microsoft Office PowerPoint</Application>
  <PresentationFormat>Экран (4:3)</PresentationFormat>
  <Paragraphs>951</Paragraphs>
  <Slides>43</Slides>
  <Notes>42</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Слайд 11</vt:lpstr>
      <vt:lpstr>Ubiquitous Language</vt:lpstr>
      <vt:lpstr>What is DDD?</vt:lpstr>
      <vt:lpstr>Building blocks</vt:lpstr>
      <vt:lpstr>Classic Layering</vt:lpstr>
      <vt:lpstr>DDD recommended-Layering</vt:lpstr>
      <vt:lpstr>Organizing Domain Logic Patterns</vt:lpstr>
      <vt:lpstr>Слайд 18</vt:lpstr>
      <vt:lpstr>Cargo Sample</vt:lpstr>
      <vt:lpstr>Слайд 20</vt:lpstr>
      <vt:lpstr>Слайд 21</vt:lpstr>
      <vt:lpstr>Слайд 22</vt:lpstr>
      <vt:lpstr>Collaboration: gathering requirements</vt:lpstr>
      <vt:lpstr>Model Evolution: Step 1</vt:lpstr>
      <vt:lpstr>Model Evolution: Step 2</vt:lpstr>
      <vt:lpstr>Слайд 26</vt:lpstr>
      <vt:lpstr>Слайд 27</vt:lpstr>
      <vt:lpstr>Cargo’s Ubiquitous Language</vt:lpstr>
      <vt:lpstr>Domain Model Isolation</vt:lpstr>
      <vt:lpstr>Слайд 30</vt:lpstr>
      <vt:lpstr>How about design principles &amp; patterns within Domain Layer?</vt:lpstr>
      <vt:lpstr>Strategy (a.k.a Policy)</vt:lpstr>
      <vt:lpstr>Refactoring to Policy</vt:lpstr>
      <vt:lpstr>Слайд 34</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2296</cp:revision>
  <dcterms:created xsi:type="dcterms:W3CDTF">2009-04-10T08:31:11Z</dcterms:created>
  <dcterms:modified xsi:type="dcterms:W3CDTF">2009-05-11T16:40:19Z</dcterms:modified>
</cp:coreProperties>
</file>