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64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74" r:id="rId19"/>
    <p:sldId id="277" r:id="rId20"/>
    <p:sldId id="278" r:id="rId21"/>
    <p:sldId id="279" r:id="rId22"/>
    <p:sldId id="280" r:id="rId23"/>
    <p:sldId id="275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  <p:sldId id="295" r:id="rId34"/>
    <p:sldId id="316" r:id="rId35"/>
    <p:sldId id="291" r:id="rId36"/>
    <p:sldId id="292" r:id="rId37"/>
    <p:sldId id="315" r:id="rId38"/>
    <p:sldId id="289" r:id="rId39"/>
    <p:sldId id="293" r:id="rId40"/>
    <p:sldId id="296" r:id="rId41"/>
    <p:sldId id="294" r:id="rId42"/>
    <p:sldId id="317" r:id="rId43"/>
    <p:sldId id="263" r:id="rId44"/>
    <p:sldId id="264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2" r:id="rId60"/>
    <p:sldId id="313" r:id="rId61"/>
    <p:sldId id="311" r:id="rId62"/>
    <p:sldId id="314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4" autoAdjust="0"/>
    <p:restoredTop sz="76592" autoAdjust="0"/>
  </p:normalViewPr>
  <p:slideViewPr>
    <p:cSldViewPr snapToGrid="0">
      <p:cViewPr varScale="1">
        <p:scale>
          <a:sx n="124" d="100"/>
          <a:sy n="124" d="100"/>
        </p:scale>
        <p:origin x="40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7D2DA-B8D1-4406-9C31-FC697A418108}" type="datetimeFigureOut">
              <a:rPr lang="pl-PL" smtClean="0"/>
              <a:t>17.03.2021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8977E-DD79-4C7E-B231-B0C6692A34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942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builtin-types/default-values" TargetMode="External"/><Relationship Id="rId7" Type="http://schemas.openxmlformats.org/officeDocument/2006/relationships/hyperlink" Target="https://docs.microsoft.com/en-us/dotnet/csharp/programming-guide/classes-and-structs/destructor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microsoft.com/en-us/dotnet/csharp/language-reference/keywords/interface" TargetMode="External"/><Relationship Id="rId5" Type="http://schemas.openxmlformats.org/officeDocument/2006/relationships/hyperlink" Target="https://docs.microsoft.com/en-us/dotnet/csharp/language-reference/keywords/const" TargetMode="External"/><Relationship Id="rId4" Type="http://schemas.openxmlformats.org/officeDocument/2006/relationships/hyperlink" Target="https://docs.microsoft.com/en-us/dotnet/csharp/language-reference/keywords/static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8977E-DD79-4C7E-B231-B0C6692A3409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8090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readonly</a:t>
            </a:r>
            <a:r>
              <a:rPr lang="pl-PL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pl-PL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struct</a:t>
            </a:r>
            <a:endParaRPr lang="pl-PL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pl-PL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You can't declare a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parameterless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constructor. Every structure type already provides an implicit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parameterless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constructor that produces the </a:t>
            </a:r>
            <a:r>
              <a:rPr 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3"/>
              </a:rPr>
              <a:t>default value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of the type.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You can't initialize an instance field or property at its declaration. However, you can initialize a </a:t>
            </a:r>
            <a:r>
              <a:rPr 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4"/>
              </a:rPr>
              <a:t>static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or </a:t>
            </a:r>
            <a:r>
              <a:rPr 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5"/>
              </a:rPr>
              <a:t>const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field or a static property at its declaration.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constructor of a structure type must initialize all instance fields of the type.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structure type can't inherit from other class or structure type and it can't be the base of a class. However, a structure type can implement </a:t>
            </a:r>
            <a:r>
              <a:rPr 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6"/>
              </a:rPr>
              <a:t>interfaces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You can't declare a </a:t>
            </a:r>
            <a:r>
              <a:rPr 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7"/>
              </a:rPr>
              <a:t>finalizer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within a structure type.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8977E-DD79-4C7E-B231-B0C6692A3409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209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8977E-DD79-4C7E-B231-B0C6692A3409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3464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8977E-DD79-4C7E-B231-B0C6692A3409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4210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8977E-DD79-4C7E-B231-B0C6692A3409}" type="slidenum">
              <a:rPr lang="pl-PL" smtClean="0"/>
              <a:t>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2767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8977E-DD79-4C7E-B231-B0C6692A3409}" type="slidenum">
              <a:rPr lang="pl-PL" smtClean="0"/>
              <a:t>45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8695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2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4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7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2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1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8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9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6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5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6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7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0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27" r:id="rId6"/>
    <p:sldLayoutId id="2147483823" r:id="rId7"/>
    <p:sldLayoutId id="2147483824" r:id="rId8"/>
    <p:sldLayoutId id="2147483825" r:id="rId9"/>
    <p:sldLayoutId id="2147483826" r:id="rId10"/>
    <p:sldLayoutId id="214748382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dotnet/api/system.collections" TargetMode="External"/><Relationship Id="rId4" Type="http://schemas.openxmlformats.org/officeDocument/2006/relationships/hyperlink" Target="https://docs.microsoft.com/en-us/dotnet/api/system.collections.arraylist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slowexception.com/" TargetMode="External"/><Relationship Id="rId2" Type="http://schemas.openxmlformats.org/officeDocument/2006/relationships/hyperlink" Target="http://blog.kokosa.net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taranov/naming-convention/blob/master/C%23%20Coding%20Standards%20and%20Naming%20Conventions.md" TargetMode="External"/><Relationship Id="rId2" Type="http://schemas.openxmlformats.org/officeDocument/2006/relationships/hyperlink" Target="https://docs.microsoft.com/en-us/dotnet/csharp/programming-guide/inside-a-program/coding-conventions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whats-new/csharp-version-history" TargetMode="External"/><Relationship Id="rId7" Type="http://schemas.openxmlformats.org/officeDocument/2006/relationships/hyperlink" Target="http://blog.kokosa.net/author/konrad-kokos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eople.cs.aau.dk/~normark/oop-csharp/html/notes/collections_themes-list-sect.html" TargetMode="External"/><Relationship Id="rId5" Type="http://schemas.openxmlformats.org/officeDocument/2006/relationships/hyperlink" Target="https://www.tutorialspoint.com/csharp/index.htm" TargetMode="External"/><Relationship Id="rId4" Type="http://schemas.openxmlformats.org/officeDocument/2006/relationships/hyperlink" Target="https://docs.microsoft.com/en-us/dotnet/csharp/tour-of-csharp/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leancoder.com/products" TargetMode="External"/><Relationship Id="rId2" Type="http://schemas.openxmlformats.org/officeDocument/2006/relationships/hyperlink" Target="https://sites.google.com/site/unclebobconsultingllc/getting-a-solid-start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refactoring" TargetMode="External"/><Relationship Id="rId2" Type="http://schemas.openxmlformats.org/officeDocument/2006/relationships/hyperlink" Target="https://sourcemaking.com/design_patterns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roadmap.sh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A08E1-22C4-489B-B0B3-F0364995B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4098524"/>
            <a:ext cx="5996628" cy="2226076"/>
          </a:xfrm>
        </p:spPr>
        <p:txBody>
          <a:bodyPr anchor="ctr">
            <a:normAutofit/>
          </a:bodyPr>
          <a:lstStyle/>
          <a:p>
            <a:pPr algn="l"/>
            <a:r>
              <a:rPr lang="pl-PL" sz="5400"/>
              <a:t>APBD – lecture 2</a:t>
            </a:r>
          </a:p>
        </p:txBody>
      </p:sp>
      <p:grpSp>
        <p:nvGrpSpPr>
          <p:cNvPr id="37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1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2" name="Freeform: Shape 16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18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E35B5806-D460-4FCC-896C-4A7081E81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30" y="4085112"/>
            <a:ext cx="3997745" cy="2228758"/>
          </a:xfrm>
        </p:spPr>
        <p:txBody>
          <a:bodyPr anchor="ctr">
            <a:normAutofit/>
          </a:bodyPr>
          <a:lstStyle/>
          <a:p>
            <a:pPr algn="l"/>
            <a:r>
              <a:rPr lang="pl-PL" sz="2200"/>
              <a:t>Basics of C# Language</a:t>
            </a:r>
          </a:p>
          <a:p>
            <a:pPr algn="l"/>
            <a:r>
              <a:rPr lang="pl-PL" sz="2200"/>
              <a:t>Design patterns</a:t>
            </a:r>
          </a:p>
          <a:p>
            <a:pPr algn="l"/>
            <a:r>
              <a:rPr lang="pl-PL" sz="2200"/>
              <a:t>SOLID</a:t>
            </a:r>
          </a:p>
        </p:txBody>
      </p:sp>
      <p:pic>
        <p:nvPicPr>
          <p:cNvPr id="4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8EEA37C1-09CE-4EE7-9F96-1FA9BFCA3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99" r="-2" b="25359"/>
          <a:stretch/>
        </p:blipFill>
        <p:spPr>
          <a:xfrm>
            <a:off x="619841" y="10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25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467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07DA-CAE4-4096-8D0A-2A0B43A0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Classes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D812-81A9-4E84-8C31-83E92C0CC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type that is defined as a class is a reference type.</a:t>
            </a:r>
            <a:endParaRPr lang="pl-PL" dirty="0"/>
          </a:p>
          <a:p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4CE44-951B-4B93-86F9-40E9D8BCB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73" y="2955363"/>
            <a:ext cx="6944611" cy="159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2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7068-EF05-400C-BD67-2A4F4917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Classes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ABC01-06A9-4A63-9000-B5886EE9B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Creating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object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the </a:t>
            </a:r>
            <a:r>
              <a:rPr lang="pl-PL" dirty="0" err="1"/>
              <a:t>default</a:t>
            </a:r>
            <a:r>
              <a:rPr lang="pl-PL" dirty="0"/>
              <a:t> </a:t>
            </a:r>
            <a:r>
              <a:rPr lang="pl-PL" dirty="0" err="1"/>
              <a:t>constructor</a:t>
            </a:r>
            <a:r>
              <a:rPr lang="pl-PL" dirty="0"/>
              <a:t>.</a:t>
            </a:r>
          </a:p>
          <a:p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A5806-C28D-4073-A0DF-C6A5CCD35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010" y="2966654"/>
            <a:ext cx="6366151" cy="92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6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DD60-AD3A-4E0B-9EAC-C0E28150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Class </a:t>
            </a:r>
            <a:r>
              <a:rPr lang="pl-PL" dirty="0" err="1"/>
              <a:t>inheritance</a:t>
            </a:r>
            <a:endParaRPr lang="pl-P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633ADF-972B-43BB-B4CA-AC9C4CD98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560" y="2190479"/>
            <a:ext cx="9336359" cy="1732935"/>
          </a:xfrm>
        </p:spPr>
      </p:pic>
    </p:spTree>
    <p:extLst>
      <p:ext uri="{BB962C8B-B14F-4D97-AF65-F5344CB8AC3E}">
        <p14:creationId xmlns:p14="http://schemas.microsoft.com/office/powerpoint/2010/main" val="2972498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F261-E990-4550-AD50-42FF6F14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Class </a:t>
            </a:r>
            <a:r>
              <a:rPr lang="pl-PL" dirty="0" err="1"/>
              <a:t>inheritance</a:t>
            </a:r>
            <a:endParaRPr lang="pl-P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EF16F5-D2FA-4F91-80AD-74EA0D689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410" y="1833563"/>
            <a:ext cx="7636621" cy="4011257"/>
          </a:xfrm>
        </p:spPr>
      </p:pic>
    </p:spTree>
    <p:extLst>
      <p:ext uri="{BB962C8B-B14F-4D97-AF65-F5344CB8AC3E}">
        <p14:creationId xmlns:p14="http://schemas.microsoft.com/office/powerpoint/2010/main" val="808024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3251-EE3F-4A97-8D87-4D9AD9F7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>
            <a:normAutofit fontScale="90000"/>
          </a:bodyPr>
          <a:lstStyle/>
          <a:p>
            <a:r>
              <a:rPr lang="pl-PL" dirty="0"/>
              <a:t>Class </a:t>
            </a:r>
            <a:r>
              <a:rPr lang="pl-PL" dirty="0" err="1"/>
              <a:t>inheritance</a:t>
            </a:r>
            <a:endParaRPr lang="pl-P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7C6F2E-5EDD-43A0-A8A7-335AAEF7A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301" y="1318766"/>
            <a:ext cx="7868748" cy="63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76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7C69-ABFA-4965-8543-7A1DFADF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Struct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D223C-7128-4964-884D-9D8E95B1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/>
          <a:lstStyle/>
          <a:p>
            <a:r>
              <a:rPr lang="en-US" dirty="0"/>
              <a:t>A structure type (or struct type) is a value type that can encapsulate data and related functionality. You use the struct keyword to define a structure type</a:t>
            </a:r>
            <a:r>
              <a:rPr lang="pl-PL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33030-B657-4DB9-932D-CC58F231C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232" y="3347174"/>
            <a:ext cx="6191617" cy="351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42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88BB-EC96-4207-AA75-14D84A5C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1C634-A4CE-4705-891C-B89040811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interface contains definitions for a group of related functionalities that a non-abstract class or a struct must implement.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6D0C24-2CC0-420D-86A2-0A078A4C4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531" y="3429000"/>
            <a:ext cx="4774066" cy="21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9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834-B08B-4228-A713-EF27A5A3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650D-667C-4207-B72E-CAE349EA6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An interface is typically like an abstract base class with only abstract members. </a:t>
            </a:r>
            <a:endParaRPr lang="pl-PL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Any class or struct that implements the interface must implement all its members.</a:t>
            </a:r>
            <a:endParaRPr lang="pl-PL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An interface can't be instantiated directly. Its members are implemented by any class or struct that implements the interface.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class or struct can implement multiple interfaces. A class can inherit a base class and also implement one or more interfaces.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0320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0F1A-C0BD-4987-8C39-65DE7B61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Built</a:t>
            </a:r>
            <a:r>
              <a:rPr lang="pl-PL" dirty="0"/>
              <a:t>-in </a:t>
            </a:r>
            <a:r>
              <a:rPr lang="pl-PL" dirty="0" err="1"/>
              <a:t>interfaces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C194-7FC7-43DD-A857-298D46CB5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IEquatable</a:t>
            </a:r>
            <a:r>
              <a:rPr lang="pl-PL" dirty="0"/>
              <a:t>&lt;T&gt;</a:t>
            </a:r>
          </a:p>
          <a:p>
            <a:r>
              <a:rPr lang="pl-PL" dirty="0" err="1"/>
              <a:t>IComparable</a:t>
            </a:r>
            <a:r>
              <a:rPr lang="pl-PL" dirty="0"/>
              <a:t>&lt;T&gt;</a:t>
            </a:r>
          </a:p>
          <a:p>
            <a:r>
              <a:rPr lang="pl-PL" dirty="0" err="1"/>
              <a:t>IDisposable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6724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A3E6-1994-4BDE-B9A1-7A42CBA5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Access </a:t>
            </a:r>
            <a:r>
              <a:rPr lang="pl-PL" dirty="0" err="1"/>
              <a:t>modifers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80031-DEB0-4844-9FA9-9C3570212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public</a:t>
            </a:r>
            <a:r>
              <a:rPr lang="en-US" dirty="0"/>
              <a:t>: The type or member can be accessed by any other code in the same assembly or another assembly that references it. </a:t>
            </a:r>
            <a:endParaRPr lang="pl-PL" dirty="0"/>
          </a:p>
          <a:p>
            <a:r>
              <a:rPr lang="en-US" b="1" dirty="0"/>
              <a:t>private</a:t>
            </a:r>
            <a:r>
              <a:rPr lang="en-US" dirty="0"/>
              <a:t>: The type or member can be accessed only by code in the same class or struct. </a:t>
            </a:r>
            <a:endParaRPr lang="pl-PL" dirty="0"/>
          </a:p>
          <a:p>
            <a:r>
              <a:rPr lang="en-US" b="1" dirty="0"/>
              <a:t>protected</a:t>
            </a:r>
            <a:r>
              <a:rPr lang="en-US" dirty="0"/>
              <a:t>: The type or member can be accessed only by code in the same class, or in a class that is derived from that class. </a:t>
            </a:r>
            <a:endParaRPr lang="pl-PL" dirty="0"/>
          </a:p>
          <a:p>
            <a:r>
              <a:rPr lang="en-US" b="1" dirty="0"/>
              <a:t>internal</a:t>
            </a:r>
            <a:r>
              <a:rPr lang="en-US" dirty="0"/>
              <a:t>: The type or member can be accessed by any code in the same assembly, but not from another assembly. </a:t>
            </a:r>
            <a:endParaRPr lang="pl-PL" dirty="0"/>
          </a:p>
          <a:p>
            <a:r>
              <a:rPr lang="en-US" b="1" dirty="0"/>
              <a:t>protected internal</a:t>
            </a:r>
            <a:r>
              <a:rPr lang="en-US" dirty="0"/>
              <a:t>: The type or member can be accessed by any code in the assembly in which it's declared, or from within a derived class in another assembly. </a:t>
            </a:r>
            <a:endParaRPr lang="pl-PL" dirty="0"/>
          </a:p>
          <a:p>
            <a:r>
              <a:rPr lang="en-US" b="1" dirty="0"/>
              <a:t>private protected</a:t>
            </a:r>
            <a:r>
              <a:rPr lang="en-US" dirty="0"/>
              <a:t>: The type or member can be accessed only within its declaring assembly, by code in the same class or in a type that is derived from that class.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6731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97DF-2C0E-49D2-8CA3-391FD5AF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C# </a:t>
            </a:r>
            <a:r>
              <a:rPr lang="pl-PL" dirty="0" err="1"/>
              <a:t>language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CBC52-D7B2-457B-837A-8C7EB1361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C3B"/>
                </a:solidFill>
                <a:effectLst/>
                <a:latin typeface="proxima-nova"/>
              </a:rPr>
              <a:t>It was designed by Andres Hejlsberg in1999.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C3B"/>
                </a:solidFill>
                <a:effectLst/>
                <a:latin typeface="proxima-nova"/>
              </a:rPr>
              <a:t>It was originally named Cool which stood for C-like Object-Oriented Language.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C3B"/>
                </a:solidFill>
                <a:effectLst/>
                <a:latin typeface="proxima-nova"/>
              </a:rPr>
              <a:t>In Nov 2005, C# 2.0 was released with the addition of generics.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C3B"/>
                </a:solidFill>
                <a:effectLst/>
                <a:latin typeface="proxima-nova"/>
              </a:rPr>
              <a:t>Later it got its name C# inspired by musical notation. This name was also used by Microsoft earlier in the year 1988 for an </a:t>
            </a:r>
            <a:r>
              <a:rPr lang="en-US" b="0" i="0" dirty="0" err="1">
                <a:solidFill>
                  <a:srgbClr val="001C3B"/>
                </a:solidFill>
                <a:effectLst/>
                <a:latin typeface="proxima-nova"/>
              </a:rPr>
              <a:t>incompleted</a:t>
            </a:r>
            <a:r>
              <a:rPr lang="en-US" b="0" i="0" dirty="0">
                <a:solidFill>
                  <a:srgbClr val="001C3B"/>
                </a:solidFill>
                <a:effectLst/>
                <a:latin typeface="proxima-nova"/>
              </a:rPr>
              <a:t> project.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3628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5C9D-CEF8-40AE-81F6-229DE060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Properties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E832E-3E73-43FD-BA28-B904E27DF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are first class citizens in C#. The language defines syntax that enables developers to write code that accurately expresses their design intent.</a:t>
            </a:r>
            <a:endParaRPr lang="pl-PL" dirty="0"/>
          </a:p>
          <a:p>
            <a:r>
              <a:rPr lang="en-US" dirty="0"/>
              <a:t>The syntax for properties is a natural extension to fields.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80531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4A1C-042C-471E-A2A9-4CE5BA14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Properties</a:t>
            </a:r>
            <a:endParaRPr lang="pl-P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B9F56E-4BAE-4C73-B8F3-0D7DAA7B7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366" y="1690688"/>
            <a:ext cx="5642893" cy="15089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76EBCD-69A9-4350-9256-3A6C07436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366" y="3658314"/>
            <a:ext cx="5714929" cy="150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18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022A-C656-45CE-9A37-F9486247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Properties</a:t>
            </a:r>
            <a:endParaRPr lang="pl-P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26F427-FD93-4F8D-8F09-27D601CC9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38100" y="1843087"/>
            <a:ext cx="5315275" cy="4226079"/>
          </a:xfrm>
        </p:spPr>
      </p:pic>
    </p:spTree>
    <p:extLst>
      <p:ext uri="{BB962C8B-B14F-4D97-AF65-F5344CB8AC3E}">
        <p14:creationId xmlns:p14="http://schemas.microsoft.com/office/powerpoint/2010/main" val="3456939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CABAF-E854-4CD1-8D9B-9E122102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pl-PL" dirty="0"/>
              <a:t>C# - </a:t>
            </a:r>
            <a:r>
              <a:rPr lang="pl-PL" dirty="0" err="1"/>
              <a:t>properties</a:t>
            </a:r>
            <a:endParaRPr lang="pl-P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5D73BD-681A-406C-ABBC-F461511CD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058" y="1257300"/>
            <a:ext cx="5840342" cy="5441491"/>
          </a:xfrm>
        </p:spPr>
      </p:pic>
    </p:spTree>
    <p:extLst>
      <p:ext uri="{BB962C8B-B14F-4D97-AF65-F5344CB8AC3E}">
        <p14:creationId xmlns:p14="http://schemas.microsoft.com/office/powerpoint/2010/main" val="1140659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6AE0-0847-4C44-8F5C-F71A7101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Full </a:t>
            </a:r>
            <a:r>
              <a:rPr lang="pl-PL" dirty="0" err="1"/>
              <a:t>property</a:t>
            </a:r>
            <a:endParaRPr lang="pl-P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B99AB5-1AA5-4B56-B8C0-85C3B6618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543" y="1530350"/>
            <a:ext cx="7522555" cy="4718050"/>
          </a:xfrm>
        </p:spPr>
      </p:pic>
    </p:spTree>
    <p:extLst>
      <p:ext uri="{BB962C8B-B14F-4D97-AF65-F5344CB8AC3E}">
        <p14:creationId xmlns:p14="http://schemas.microsoft.com/office/powerpoint/2010/main" val="3208130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9986-659C-446B-BAA9-65CCFA4E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Attributes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3D18B-ADC8-41F5-A80F-D88F833BB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provide a powerful method of associating metadata, or declarative information, with code (assemblies, types, methods, properties, and so forth).</a:t>
            </a:r>
            <a:endParaRPr lang="pl-PL" dirty="0"/>
          </a:p>
          <a:p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D93F0A-CB6A-48AB-90A8-D6732F61A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193" y="3590833"/>
            <a:ext cx="6001059" cy="180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88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9B7BE-F8C0-4C8D-BB64-DB0CF8E36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Generics</a:t>
            </a:r>
            <a:endParaRPr lang="pl-P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6F86E6-211D-40A0-9629-71120BEC7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097" y="1611670"/>
            <a:ext cx="6406928" cy="4883970"/>
          </a:xfrm>
        </p:spPr>
      </p:pic>
    </p:spTree>
    <p:extLst>
      <p:ext uri="{BB962C8B-B14F-4D97-AF65-F5344CB8AC3E}">
        <p14:creationId xmlns:p14="http://schemas.microsoft.com/office/powerpoint/2010/main" val="957188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1750-F84D-42D5-9806-7DD869B8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Generics</a:t>
            </a:r>
            <a:endParaRPr lang="pl-P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853601-E1F0-4B0F-B8F9-F6C069638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</a:rPr>
              <a:t>Use generic types to maximize code reuse, type safety, and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</a:rPr>
              <a:t>The most common use of generics is to create collection classes.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</a:rPr>
              <a:t>The .NET class library contains several generic collection classes in the </a:t>
            </a:r>
            <a:r>
              <a:rPr lang="en-US" b="0" i="0" u="none" strike="noStrike" dirty="0" err="1">
                <a:solidFill>
                  <a:srgbClr val="171717"/>
                </a:solidFill>
                <a:effectLst/>
                <a:hlinkClick r:id="rId3"/>
              </a:rPr>
              <a:t>System.Collections.Generic</a:t>
            </a:r>
            <a:r>
              <a:rPr lang="en-US" b="0" i="0" dirty="0">
                <a:solidFill>
                  <a:srgbClr val="171717"/>
                </a:solidFill>
                <a:effectLst/>
              </a:rPr>
              <a:t> namespace. These should be used whenever possible instead of classes such as </a:t>
            </a:r>
            <a:r>
              <a:rPr lang="en-US" b="0" i="0" u="none" strike="noStrike" dirty="0" err="1">
                <a:solidFill>
                  <a:srgbClr val="171717"/>
                </a:solidFill>
                <a:effectLst/>
                <a:hlinkClick r:id="rId4"/>
              </a:rPr>
              <a:t>ArrayList</a:t>
            </a:r>
            <a:r>
              <a:rPr lang="en-US" b="0" i="0" dirty="0">
                <a:solidFill>
                  <a:srgbClr val="171717"/>
                </a:solidFill>
                <a:effectLst/>
              </a:rPr>
              <a:t> in the </a:t>
            </a:r>
            <a:r>
              <a:rPr lang="en-US" b="0" i="0" u="none" strike="noStrike" dirty="0" err="1">
                <a:solidFill>
                  <a:srgbClr val="171717"/>
                </a:solidFill>
                <a:effectLst/>
                <a:hlinkClick r:id="rId5"/>
              </a:rPr>
              <a:t>System.Collections</a:t>
            </a:r>
            <a:r>
              <a:rPr lang="en-US" b="0" i="0" dirty="0">
                <a:solidFill>
                  <a:srgbClr val="171717"/>
                </a:solidFill>
                <a:effectLst/>
              </a:rPr>
              <a:t> namespace.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</a:rPr>
              <a:t>You can create your own generic interfaces, classes, methods, events, and delegates.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</a:rPr>
              <a:t>Generic classes may be constrained to enable access to methods on particular data types.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</a:rPr>
              <a:t>Information on the types that are used in a generic data type may be obtained at run-time by using reflection.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20667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C413-746B-4BB4-B1F5-2F57262F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Collections</a:t>
            </a:r>
            <a:endParaRPr lang="pl-PL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E85AD71-4AFB-46BD-A852-16A215CEE5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062" y="1821759"/>
            <a:ext cx="8036200" cy="321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876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8650-16D2-42A1-989D-37F81CC0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Anonymous</a:t>
            </a:r>
            <a:r>
              <a:rPr lang="pl-PL" dirty="0"/>
              <a:t> </a:t>
            </a:r>
            <a:r>
              <a:rPr lang="pl-PL" dirty="0" err="1"/>
              <a:t>types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5B9D7-80F2-4269-BFBE-9A78E9FC1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types provide a convenient way to encapsulate a set of read-only properties into a single object without having to explicitly define a type first.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7C126-D2AE-4BE8-8ACD-C7CB1144C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357" y="3714750"/>
            <a:ext cx="7991606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5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F330-9763-4D92-8CD0-8DA8706F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C# </a:t>
            </a:r>
            <a:r>
              <a:rPr lang="pl-PL" dirty="0" err="1"/>
              <a:t>features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ED3B2-68CC-4984-9194-82A4B52AB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C3B"/>
                </a:solidFill>
                <a:effectLst/>
                <a:latin typeface="proxima-nova"/>
              </a:rPr>
              <a:t>It was derived from C++ and Java.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C3B"/>
                </a:solidFill>
                <a:effectLst/>
                <a:latin typeface="proxima-nova"/>
              </a:rPr>
              <a:t>It is part of Microsoft Visual Studio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C3B"/>
                </a:solidFill>
                <a:effectLst/>
                <a:latin typeface="proxima-nova"/>
              </a:rPr>
              <a:t>Simple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C3B"/>
                </a:solidFill>
                <a:effectLst/>
                <a:latin typeface="proxima-nova"/>
              </a:rPr>
              <a:t>No pointers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C3B"/>
                </a:solidFill>
                <a:effectLst/>
                <a:latin typeface="proxima-nova"/>
              </a:rPr>
              <a:t>No operators like “::” or “-&gt;”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C3B"/>
                </a:solidFill>
                <a:effectLst/>
                <a:latin typeface="proxima-nova"/>
              </a:rPr>
              <a:t>Varying ranges of primitive types.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C3B"/>
                </a:solidFill>
                <a:effectLst/>
                <a:latin typeface="proxima-nova"/>
              </a:rPr>
              <a:t>Memory management and garbage collection is automatic and does not need explicit code.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54647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9670-8FED-4511-B7AC-F80478BC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Partial</a:t>
            </a:r>
            <a:r>
              <a:rPr lang="pl-PL" dirty="0"/>
              <a:t> </a:t>
            </a:r>
            <a:r>
              <a:rPr lang="pl-PL" dirty="0" err="1"/>
              <a:t>types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32E22-2672-4357-9318-AE0E4175C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partial method has its signature defined in one part of a partial type, and its implementation defined in another part of the type.</a:t>
            </a:r>
            <a:endParaRPr lang="pl-PL" dirty="0"/>
          </a:p>
          <a:p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6D57D-76FB-4BC6-BB57-E1C85946C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38" y="2905336"/>
            <a:ext cx="5158187" cy="376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75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E1B7B-D117-44D0-8373-DAC82345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The </a:t>
            </a:r>
            <a:r>
              <a:rPr lang="pl-PL" dirty="0" err="1"/>
              <a:t>dynamic</a:t>
            </a:r>
            <a:r>
              <a:rPr lang="pl-PL" dirty="0"/>
              <a:t> </a:t>
            </a:r>
            <a:r>
              <a:rPr lang="pl-PL" dirty="0" err="1"/>
              <a:t>type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B3216-6B28-4581-AD0B-A48120C16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dynamic type indicates that use of the variable and references to its members bypass compile-time type checking.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09DA36-6D2F-495A-BBFB-651E6C636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540" y="2952534"/>
            <a:ext cx="6049219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12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82E7-ABF7-4211-B1CD-41421345B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Parallel</a:t>
            </a:r>
            <a:r>
              <a:rPr lang="pl-PL" dirty="0"/>
              <a:t> </a:t>
            </a:r>
            <a:r>
              <a:rPr lang="pl-PL" dirty="0" err="1"/>
              <a:t>programming</a:t>
            </a:r>
            <a:r>
              <a:rPr lang="pl-PL" dirty="0"/>
              <a:t> /</a:t>
            </a:r>
            <a:r>
              <a:rPr lang="pl-PL" dirty="0" err="1"/>
              <a:t>Async</a:t>
            </a:r>
            <a:r>
              <a:rPr lang="pl-PL" dirty="0"/>
              <a:t> </a:t>
            </a:r>
            <a:r>
              <a:rPr lang="pl-PL" dirty="0" err="1"/>
              <a:t>programming</a:t>
            </a:r>
            <a:endParaRPr lang="pl-P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4FD3C1-DA21-4395-955A-2F84EF0A6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874" y="1825625"/>
            <a:ext cx="7440251" cy="4351338"/>
          </a:xfrm>
        </p:spPr>
      </p:pic>
    </p:spTree>
    <p:extLst>
      <p:ext uri="{BB962C8B-B14F-4D97-AF65-F5344CB8AC3E}">
        <p14:creationId xmlns:p14="http://schemas.microsoft.com/office/powerpoint/2010/main" val="2599355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8836-5AA0-4300-B7B3-7C9A0AB0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Thread</a:t>
            </a:r>
            <a:endParaRPr lang="pl-PL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2527F8-6192-45AA-9325-BBA6CC7EE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4713" y="1690688"/>
            <a:ext cx="5668559" cy="4085162"/>
          </a:xfrm>
        </p:spPr>
      </p:pic>
    </p:spTree>
    <p:extLst>
      <p:ext uri="{BB962C8B-B14F-4D97-AF65-F5344CB8AC3E}">
        <p14:creationId xmlns:p14="http://schemas.microsoft.com/office/powerpoint/2010/main" val="3182051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A70F3-55C8-4195-B74D-9F2BD901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ThreadPool</a:t>
            </a:r>
            <a:endParaRPr lang="pl-P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73D860-100C-450E-A537-3BB02E3A9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646" y="1690688"/>
            <a:ext cx="6465433" cy="4049285"/>
          </a:xfrm>
        </p:spPr>
      </p:pic>
    </p:spTree>
    <p:extLst>
      <p:ext uri="{BB962C8B-B14F-4D97-AF65-F5344CB8AC3E}">
        <p14:creationId xmlns:p14="http://schemas.microsoft.com/office/powerpoint/2010/main" val="4088383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7874-3306-4C81-BA1D-023F61C0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Parallel</a:t>
            </a:r>
            <a:r>
              <a:rPr lang="pl-PL" dirty="0"/>
              <a:t> </a:t>
            </a:r>
            <a:r>
              <a:rPr lang="pl-PL" dirty="0" err="1"/>
              <a:t>programming</a:t>
            </a:r>
            <a:r>
              <a:rPr lang="pl-PL" dirty="0"/>
              <a:t> /</a:t>
            </a:r>
            <a:r>
              <a:rPr lang="pl-PL" dirty="0" err="1"/>
              <a:t>Async</a:t>
            </a:r>
            <a:r>
              <a:rPr lang="pl-PL" dirty="0"/>
              <a:t> </a:t>
            </a:r>
            <a:r>
              <a:rPr lang="pl-PL" dirty="0" err="1"/>
              <a:t>programming</a:t>
            </a:r>
            <a:endParaRPr lang="pl-P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C2FF9-16EB-41AF-9EE2-42D676557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032" y="1967442"/>
            <a:ext cx="7067810" cy="3985683"/>
          </a:xfrm>
        </p:spPr>
      </p:pic>
    </p:spTree>
    <p:extLst>
      <p:ext uri="{BB962C8B-B14F-4D97-AF65-F5344CB8AC3E}">
        <p14:creationId xmlns:p14="http://schemas.microsoft.com/office/powerpoint/2010/main" val="1690439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C0AE-366A-4FCC-AB4F-E120C545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Parallel</a:t>
            </a:r>
            <a:r>
              <a:rPr lang="pl-PL" dirty="0"/>
              <a:t> </a:t>
            </a:r>
            <a:r>
              <a:rPr lang="pl-PL" dirty="0" err="1"/>
              <a:t>programming</a:t>
            </a:r>
            <a:r>
              <a:rPr lang="pl-PL" dirty="0"/>
              <a:t> /</a:t>
            </a:r>
            <a:r>
              <a:rPr lang="pl-PL" dirty="0" err="1"/>
              <a:t>Async</a:t>
            </a:r>
            <a:r>
              <a:rPr lang="pl-PL" dirty="0"/>
              <a:t> </a:t>
            </a:r>
            <a:r>
              <a:rPr lang="pl-PL" dirty="0" err="1"/>
              <a:t>programming</a:t>
            </a:r>
            <a:endParaRPr lang="pl-P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A96D17-6A11-4794-AD62-9FE465BF0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254" y="1728788"/>
            <a:ext cx="6943723" cy="24431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06DCE0-FF30-4A4E-8F3D-B4C5496AC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459" y="4274514"/>
            <a:ext cx="3729891" cy="221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803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1C5CA-890F-4A43-8ED6-45E22DB3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Parallel</a:t>
            </a:r>
            <a:r>
              <a:rPr lang="pl-PL" dirty="0"/>
              <a:t> </a:t>
            </a:r>
            <a:r>
              <a:rPr lang="pl-PL" dirty="0" err="1"/>
              <a:t>programming</a:t>
            </a:r>
            <a:r>
              <a:rPr lang="pl-PL" dirty="0"/>
              <a:t> /</a:t>
            </a:r>
            <a:r>
              <a:rPr lang="pl-PL" dirty="0" err="1"/>
              <a:t>Async</a:t>
            </a:r>
            <a:r>
              <a:rPr lang="pl-PL" dirty="0"/>
              <a:t> </a:t>
            </a:r>
            <a:r>
              <a:rPr lang="pl-PL" dirty="0" err="1"/>
              <a:t>programming</a:t>
            </a:r>
            <a:endParaRPr lang="pl-P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9B1EF7-1DBC-41E1-BCF5-6F92CFC38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828" y="1825625"/>
            <a:ext cx="9644344" cy="4351338"/>
          </a:xfrm>
        </p:spPr>
      </p:pic>
    </p:spTree>
    <p:extLst>
      <p:ext uri="{BB962C8B-B14F-4D97-AF65-F5344CB8AC3E}">
        <p14:creationId xmlns:p14="http://schemas.microsoft.com/office/powerpoint/2010/main" val="3104430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5D4B-819F-4377-AC07-DAFAF8E3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Asynchronous</a:t>
            </a:r>
            <a:r>
              <a:rPr lang="pl-PL" dirty="0"/>
              <a:t> </a:t>
            </a:r>
            <a:r>
              <a:rPr lang="pl-PL" dirty="0" err="1"/>
              <a:t>members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45259-9657-4A1F-B3D4-B463FD1B1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any I/O-bound needs (such as requesting data from a network, accessing a database, or reading and writing to a file system), you'll want to utilize asynchronous programming.</a:t>
            </a:r>
            <a:endParaRPr lang="pl-PL" dirty="0"/>
          </a:p>
          <a:p>
            <a:r>
              <a:rPr lang="pl-PL" dirty="0" err="1"/>
              <a:t>Utilizes</a:t>
            </a:r>
            <a:r>
              <a:rPr lang="pl-PL" dirty="0"/>
              <a:t> </a:t>
            </a:r>
            <a:r>
              <a:rPr lang="pl-PL" dirty="0" err="1"/>
              <a:t>some</a:t>
            </a:r>
            <a:r>
              <a:rPr lang="pl-PL" dirty="0"/>
              <a:t> of the </a:t>
            </a:r>
            <a:r>
              <a:rPr lang="pl-PL" dirty="0" err="1"/>
              <a:t>concept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existed</a:t>
            </a:r>
            <a:r>
              <a:rPr lang="pl-PL" dirty="0"/>
              <a:t> </a:t>
            </a:r>
            <a:r>
              <a:rPr lang="pl-PL" dirty="0" err="1"/>
              <a:t>before</a:t>
            </a:r>
            <a:r>
              <a:rPr lang="pl-PL" dirty="0"/>
              <a:t> in C#</a:t>
            </a:r>
          </a:p>
        </p:txBody>
      </p:sp>
    </p:spTree>
    <p:extLst>
      <p:ext uri="{BB962C8B-B14F-4D97-AF65-F5344CB8AC3E}">
        <p14:creationId xmlns:p14="http://schemas.microsoft.com/office/powerpoint/2010/main" val="406942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39CD-BB09-494A-8009-4B88D895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Async</a:t>
            </a:r>
            <a:r>
              <a:rPr lang="pl-PL" dirty="0"/>
              <a:t> </a:t>
            </a:r>
            <a:r>
              <a:rPr lang="pl-PL" dirty="0" err="1"/>
              <a:t>programming</a:t>
            </a:r>
            <a:endParaRPr lang="pl-PL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84CC17F-10A3-4F7E-9B19-9A7B09486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419" y="2042921"/>
            <a:ext cx="5925512" cy="3414904"/>
          </a:xfrm>
        </p:spPr>
      </p:pic>
    </p:spTree>
    <p:extLst>
      <p:ext uri="{BB962C8B-B14F-4D97-AF65-F5344CB8AC3E}">
        <p14:creationId xmlns:p14="http://schemas.microsoft.com/office/powerpoint/2010/main" val="371992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834C-6AB7-4ED1-9031-364115D2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C# </a:t>
            </a:r>
            <a:r>
              <a:rPr lang="pl-PL" dirty="0" err="1"/>
              <a:t>features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BD205-5C43-4003-8A82-AB52549D4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C3B"/>
                </a:solidFill>
                <a:effectLst/>
                <a:latin typeface="proxima-nova"/>
              </a:rPr>
              <a:t>Modern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C3B"/>
                </a:solidFill>
                <a:effectLst/>
                <a:latin typeface="proxima-nova"/>
              </a:rPr>
              <a:t>Built according to the current trend.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C3B"/>
                </a:solidFill>
                <a:effectLst/>
                <a:latin typeface="proxima-nova"/>
              </a:rPr>
              <a:t>Powerful, scalable, robust.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1C3B"/>
                </a:solidFill>
                <a:effectLst/>
                <a:latin typeface="proxima-nova"/>
              </a:rPr>
              <a:t>O</a:t>
            </a:r>
            <a:r>
              <a:rPr lang="en-US" b="0" i="0" dirty="0" err="1">
                <a:solidFill>
                  <a:srgbClr val="001C3B"/>
                </a:solidFill>
                <a:effectLst/>
                <a:latin typeface="proxima-nova"/>
              </a:rPr>
              <a:t>bject</a:t>
            </a:r>
            <a:r>
              <a:rPr lang="en-US" b="0" i="0" dirty="0">
                <a:solidFill>
                  <a:srgbClr val="001C3B"/>
                </a:solidFill>
                <a:effectLst/>
                <a:latin typeface="proxima-nova"/>
              </a:rPr>
              <a:t>-Oriented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C3B"/>
                </a:solidFill>
                <a:effectLst/>
                <a:latin typeface="proxima-nova"/>
              </a:rPr>
              <a:t>Supports OOP concepts such as inheritance, encapsulation, polymorphism, interfaces, etc.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C3B"/>
                </a:solidFill>
                <a:effectLst/>
                <a:latin typeface="proxima-nova"/>
              </a:rPr>
              <a:t>C# introduces structures enabling primitive types to become objects.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C3B"/>
                </a:solidFill>
                <a:effectLst/>
                <a:latin typeface="proxima-nova"/>
              </a:rPr>
              <a:t>Type-Safe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C3B"/>
                </a:solidFill>
                <a:effectLst/>
                <a:latin typeface="proxima-nova"/>
              </a:rPr>
              <a:t>It does not allow us to perform unsafe casts.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C3B"/>
                </a:solidFill>
                <a:effectLst/>
                <a:latin typeface="proxima-nova"/>
              </a:rPr>
              <a:t>Reference types are initialized to null and value types are initialized to zero by the compiler automatically.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C3B"/>
                </a:solidFill>
                <a:effectLst/>
                <a:latin typeface="proxima-nova"/>
              </a:rPr>
              <a:t>Arrays are bound checked and are zero-based indexed.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55062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3379-D4DB-474A-8DCB-17D980FE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Async</a:t>
            </a:r>
            <a:r>
              <a:rPr lang="pl-PL" dirty="0"/>
              <a:t> </a:t>
            </a:r>
            <a:r>
              <a:rPr lang="pl-PL" dirty="0" err="1"/>
              <a:t>programming</a:t>
            </a:r>
            <a:endParaRPr lang="pl-P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B1FEEF-15E6-493D-B0C0-556B27DE7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530" y="2033588"/>
            <a:ext cx="6376303" cy="3852862"/>
          </a:xfrm>
        </p:spPr>
      </p:pic>
    </p:spTree>
    <p:extLst>
      <p:ext uri="{BB962C8B-B14F-4D97-AF65-F5344CB8AC3E}">
        <p14:creationId xmlns:p14="http://schemas.microsoft.com/office/powerpoint/2010/main" val="5199543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1B7BA-6701-4382-9BEE-600F8C6E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Async</a:t>
            </a:r>
            <a:r>
              <a:rPr lang="pl-PL" dirty="0"/>
              <a:t> </a:t>
            </a:r>
            <a:r>
              <a:rPr lang="pl-PL" dirty="0" err="1"/>
              <a:t>programming</a:t>
            </a:r>
            <a:endParaRPr lang="pl-PL" dirty="0"/>
          </a:p>
        </p:txBody>
      </p:sp>
      <p:pic>
        <p:nvPicPr>
          <p:cNvPr id="3074" name="Picture 2" descr="Zdjęcie">
            <a:extLst>
              <a:ext uri="{FF2B5EF4-FFF2-40B4-BE49-F238E27FC236}">
                <a16:creationId xmlns:a16="http://schemas.microsoft.com/office/drawing/2014/main" id="{B1609455-0AE6-4E21-990C-2B452C0DF6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48" y="1957388"/>
            <a:ext cx="9169303" cy="490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8609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F287-3EA7-4F6C-BB54-C6B7DBE2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C# - </a:t>
            </a:r>
            <a:r>
              <a:rPr lang="pl-PL" dirty="0" err="1"/>
              <a:t>parallel</a:t>
            </a:r>
            <a:r>
              <a:rPr lang="pl-PL" dirty="0"/>
              <a:t> and </a:t>
            </a:r>
            <a:r>
              <a:rPr lang="pl-PL" dirty="0" err="1"/>
              <a:t>async</a:t>
            </a:r>
            <a:r>
              <a:rPr lang="pl-PL" dirty="0"/>
              <a:t> </a:t>
            </a:r>
            <a:r>
              <a:rPr lang="pl-PL" dirty="0" err="1"/>
              <a:t>programming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CC9BA-C245-4F03-B246-C52E7EDA6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https://docs.microsoft.com/en-us/dotnet/standard/parallel-processing-and-concurrency</a:t>
            </a:r>
          </a:p>
          <a:p>
            <a:r>
              <a:rPr lang="pl-PL" dirty="0">
                <a:hlinkClick r:id="rId2"/>
              </a:rPr>
              <a:t>http://blog.kokosa.net/</a:t>
            </a:r>
            <a:endParaRPr lang="pl-PL" dirty="0"/>
          </a:p>
          <a:p>
            <a:r>
              <a:rPr lang="pl-PL" dirty="0">
                <a:hlinkClick r:id="rId3"/>
              </a:rPr>
              <a:t>https://tooslowexception.com/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227093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9DDC-A747-4071-BDC5-A66A4A89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C# - </a:t>
            </a:r>
            <a:r>
              <a:rPr lang="pl-PL" dirty="0" err="1"/>
              <a:t>guidelines</a:t>
            </a:r>
            <a:r>
              <a:rPr lang="pl-PL" dirty="0"/>
              <a:t> and </a:t>
            </a:r>
            <a:r>
              <a:rPr lang="pl-PL" dirty="0" err="1"/>
              <a:t>conventions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46DFA-969B-4859-9B3D-BFAB81B91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https://docs.microsoft.com/en-us/dotnet/csharp/programming-guide/inside-a-program/coding-conventions</a:t>
            </a:r>
            <a:endParaRPr lang="pl-PL" dirty="0"/>
          </a:p>
          <a:p>
            <a:r>
              <a:rPr lang="pl-PL" dirty="0">
                <a:hlinkClick r:id="rId3"/>
              </a:rPr>
              <a:t>https://github.com/ktaranov/naming-convention/blob/master/C%23%20Coding%20Standards%20and%20Naming%20Conventions.md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877234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5C2A2-39F1-4A26-8BC9-E88DAB73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C# -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resources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the </a:t>
            </a:r>
            <a:r>
              <a:rPr lang="pl-PL" dirty="0" err="1"/>
              <a:t>language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6A05D-A2FB-4A63-B68E-D7C064EBC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https://docs.microsoft.com/en-us/dotnet/csharp/whats-new/csharp-version-history</a:t>
            </a:r>
            <a:endParaRPr lang="pl-PL" dirty="0"/>
          </a:p>
          <a:p>
            <a:r>
              <a:rPr lang="pl-PL" dirty="0">
                <a:hlinkClick r:id="rId4"/>
              </a:rPr>
              <a:t>https://docs.microsoft.com/en-us/dotnet/csharp/tour-of-csharp/</a:t>
            </a:r>
            <a:endParaRPr lang="pl-PL" dirty="0"/>
          </a:p>
          <a:p>
            <a:r>
              <a:rPr lang="pl-PL" dirty="0">
                <a:hlinkClick r:id="rId5"/>
              </a:rPr>
              <a:t>https://www.tutorialspoint.com/csharp/index.htm</a:t>
            </a:r>
            <a:endParaRPr lang="pl-PL" dirty="0"/>
          </a:p>
          <a:p>
            <a:r>
              <a:rPr lang="pl-PL" dirty="0">
                <a:hlinkClick r:id="rId6"/>
              </a:rPr>
              <a:t>http://people.cs.aau.dk/~normark/oop-csharp/html/notes/collections_themes-list-sect.html</a:t>
            </a:r>
            <a:endParaRPr lang="pl-PL" dirty="0"/>
          </a:p>
          <a:p>
            <a:r>
              <a:rPr lang="pl-PL" dirty="0">
                <a:hlinkClick r:id="rId7"/>
              </a:rPr>
              <a:t>http://blog.kokosa.net/author/konrad-kokosa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263543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D338-624A-44B5-BE04-0221E59D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to </a:t>
            </a:r>
            <a:r>
              <a:rPr lang="pl-PL" dirty="0" err="1"/>
              <a:t>write</a:t>
            </a:r>
            <a:r>
              <a:rPr lang="pl-PL" dirty="0"/>
              <a:t> „</a:t>
            </a:r>
            <a:r>
              <a:rPr lang="pl-PL" dirty="0" err="1"/>
              <a:t>good</a:t>
            </a:r>
            <a:r>
              <a:rPr lang="pl-PL" dirty="0"/>
              <a:t>” software?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241AB-8D6C-492A-B204-D54FD5EB4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subproblems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Logging</a:t>
            </a:r>
            <a:r>
              <a:rPr lang="pl-PL" dirty="0"/>
              <a:t>/Monitoring</a:t>
            </a:r>
          </a:p>
          <a:p>
            <a:pPr lvl="1"/>
            <a:r>
              <a:rPr lang="pl-PL" dirty="0" err="1"/>
              <a:t>Maintainability</a:t>
            </a:r>
            <a:endParaRPr lang="pl-PL" dirty="0"/>
          </a:p>
          <a:p>
            <a:pPr lvl="1"/>
            <a:r>
              <a:rPr lang="pl-PL" dirty="0"/>
              <a:t>User </a:t>
            </a:r>
            <a:r>
              <a:rPr lang="pl-PL" dirty="0" err="1"/>
              <a:t>requirements</a:t>
            </a:r>
            <a:endParaRPr lang="pl-PL" dirty="0"/>
          </a:p>
          <a:p>
            <a:pPr lvl="1"/>
            <a:r>
              <a:rPr lang="pl-PL" dirty="0"/>
              <a:t>Performance</a:t>
            </a:r>
          </a:p>
          <a:p>
            <a:pPr lvl="1"/>
            <a:r>
              <a:rPr lang="pl-PL" dirty="0" err="1"/>
              <a:t>Readability</a:t>
            </a:r>
            <a:endParaRPr lang="pl-PL" dirty="0"/>
          </a:p>
          <a:p>
            <a:pPr lvl="1"/>
            <a:r>
              <a:rPr lang="pl-PL" dirty="0" err="1"/>
              <a:t>Testability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43837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F4B6-31E8-463B-A6BD-BAAD4D150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guidelines</a:t>
            </a:r>
            <a:endParaRPr lang="pl-PL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4532F42-AA99-4545-BE74-220A1BDEE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726" y="1690688"/>
            <a:ext cx="5432287" cy="4708525"/>
          </a:xfrm>
        </p:spPr>
      </p:pic>
    </p:spTree>
    <p:extLst>
      <p:ext uri="{BB962C8B-B14F-4D97-AF65-F5344CB8AC3E}">
        <p14:creationId xmlns:p14="http://schemas.microsoft.com/office/powerpoint/2010/main" val="35523122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DEC2-2EB5-46A9-A1A5-87AAF5DD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E3021-99A6-40BB-80DC-81A225F91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object-oriented computer programming, SOLID is a mnemonic acronym for five design principles intended to make software designs more understandable, flexible, and maintainable.</a:t>
            </a:r>
            <a:endParaRPr lang="pl-PL" dirty="0"/>
          </a:p>
          <a:p>
            <a:r>
              <a:rPr lang="en-US" dirty="0"/>
              <a:t>The principles are a subset of many principles promoted by American software engineer and instructor Robert C. </a:t>
            </a:r>
            <a:r>
              <a:rPr lang="en-US" dirty="0" err="1"/>
              <a:t>Martin,first</a:t>
            </a:r>
            <a:r>
              <a:rPr lang="en-US" dirty="0"/>
              <a:t> introduced in his 2000 paper Design Principles and Design Patterns.</a:t>
            </a:r>
            <a:endParaRPr lang="pl-PL" dirty="0"/>
          </a:p>
          <a:p>
            <a:r>
              <a:rPr lang="pl-PL" dirty="0">
                <a:hlinkClick r:id="rId2"/>
              </a:rPr>
              <a:t>https://sites.google.com/site/unclebobconsultingllc/getting-a-solid-start</a:t>
            </a:r>
            <a:endParaRPr lang="pl-PL" dirty="0"/>
          </a:p>
          <a:p>
            <a:r>
              <a:rPr lang="pl-PL" dirty="0">
                <a:hlinkClick r:id="rId3"/>
              </a:rPr>
              <a:t>http://cleancoder.com/products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996636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87A8-B6AF-43A8-8F75-05E04C91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550C8-1EE6-4EEF-8ED7-B35202002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u="sng" dirty="0"/>
              <a:t>Single-</a:t>
            </a:r>
            <a:r>
              <a:rPr lang="pl-PL" b="1" u="sng" dirty="0" err="1"/>
              <a:t>responsibility</a:t>
            </a:r>
            <a:r>
              <a:rPr lang="pl-PL" b="1" u="sng" dirty="0"/>
              <a:t> </a:t>
            </a:r>
            <a:r>
              <a:rPr lang="pl-PL" b="1" u="sng" dirty="0" err="1"/>
              <a:t>principle</a:t>
            </a:r>
            <a:endParaRPr lang="pl-PL" b="1" u="sng" dirty="0"/>
          </a:p>
          <a:p>
            <a:r>
              <a:rPr lang="pl-PL" dirty="0"/>
              <a:t>Open–</a:t>
            </a:r>
            <a:r>
              <a:rPr lang="pl-PL" dirty="0" err="1"/>
              <a:t>closed</a:t>
            </a:r>
            <a:r>
              <a:rPr lang="pl-PL" dirty="0"/>
              <a:t> </a:t>
            </a:r>
            <a:r>
              <a:rPr lang="pl-PL" dirty="0" err="1"/>
              <a:t>principle</a:t>
            </a:r>
            <a:endParaRPr lang="pl-PL" dirty="0"/>
          </a:p>
          <a:p>
            <a:r>
              <a:rPr lang="pl-PL" dirty="0" err="1"/>
              <a:t>Liskov</a:t>
            </a:r>
            <a:r>
              <a:rPr lang="pl-PL" dirty="0"/>
              <a:t> </a:t>
            </a:r>
            <a:r>
              <a:rPr lang="pl-PL" dirty="0" err="1"/>
              <a:t>substitution</a:t>
            </a:r>
            <a:r>
              <a:rPr lang="pl-PL" dirty="0"/>
              <a:t> </a:t>
            </a:r>
            <a:r>
              <a:rPr lang="pl-PL" dirty="0" err="1"/>
              <a:t>principle</a:t>
            </a:r>
            <a:endParaRPr lang="pl-PL" dirty="0"/>
          </a:p>
          <a:p>
            <a:r>
              <a:rPr lang="pl-PL" dirty="0"/>
              <a:t>Interface </a:t>
            </a:r>
            <a:r>
              <a:rPr lang="pl-PL" dirty="0" err="1"/>
              <a:t>segregation</a:t>
            </a:r>
            <a:r>
              <a:rPr lang="pl-PL" dirty="0"/>
              <a:t> </a:t>
            </a:r>
            <a:r>
              <a:rPr lang="pl-PL" dirty="0" err="1"/>
              <a:t>principle</a:t>
            </a:r>
            <a:endParaRPr lang="pl-PL" dirty="0"/>
          </a:p>
          <a:p>
            <a:r>
              <a:rPr lang="pl-PL" b="1" u="sng" dirty="0" err="1"/>
              <a:t>Dependency</a:t>
            </a:r>
            <a:r>
              <a:rPr lang="pl-PL" b="1" u="sng" dirty="0"/>
              <a:t> </a:t>
            </a:r>
            <a:r>
              <a:rPr lang="pl-PL" b="1" u="sng" dirty="0" err="1"/>
              <a:t>inversion</a:t>
            </a:r>
            <a:r>
              <a:rPr lang="pl-PL" b="1" u="sng" dirty="0"/>
              <a:t> </a:t>
            </a:r>
            <a:r>
              <a:rPr lang="pl-PL" b="1" u="sng" dirty="0" err="1"/>
              <a:t>principle</a:t>
            </a:r>
            <a:endParaRPr lang="pl-PL" b="1" u="sng" dirty="0"/>
          </a:p>
        </p:txBody>
      </p:sp>
    </p:spTree>
    <p:extLst>
      <p:ext uri="{BB962C8B-B14F-4D97-AF65-F5344CB8AC3E}">
        <p14:creationId xmlns:p14="http://schemas.microsoft.com/office/powerpoint/2010/main" val="19630710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9E0E-472D-4BD8-92B2-B7C350FAC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Single </a:t>
            </a:r>
            <a:r>
              <a:rPr lang="pl-PL" dirty="0" err="1"/>
              <a:t>responsibility</a:t>
            </a:r>
            <a:r>
              <a:rPr lang="pl-PL" dirty="0"/>
              <a:t> (SRP)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EC05-43F2-48BA-BC8C-5CF6C4662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</a:t>
            </a:r>
            <a:r>
              <a:rPr lang="en-US" dirty="0" err="1"/>
              <a:t>rinciple</a:t>
            </a:r>
            <a:r>
              <a:rPr lang="en-US" dirty="0"/>
              <a:t> that states that every class in a program should have responsibility over a single part of that program's functionality, which it should encapsulate</a:t>
            </a:r>
            <a:r>
              <a:rPr lang="pl-PL" dirty="0"/>
              <a:t>. We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extend</a:t>
            </a:r>
            <a:r>
              <a:rPr lang="pl-PL" dirty="0"/>
              <a:t> </a:t>
            </a:r>
            <a:r>
              <a:rPr lang="pl-PL" dirty="0" err="1"/>
              <a:t>this</a:t>
            </a:r>
            <a:r>
              <a:rPr lang="pl-PL" dirty="0"/>
              <a:t> to </a:t>
            </a:r>
            <a:r>
              <a:rPr lang="pl-PL" dirty="0" err="1"/>
              <a:t>methods</a:t>
            </a:r>
            <a:r>
              <a:rPr lang="pl-PL" dirty="0"/>
              <a:t>.</a:t>
            </a:r>
          </a:p>
          <a:p>
            <a:r>
              <a:rPr lang="pl-PL" dirty="0"/>
              <a:t>„</a:t>
            </a:r>
            <a:r>
              <a:rPr lang="en-US" dirty="0"/>
              <a:t>A class should have only one reason to change</a:t>
            </a:r>
            <a:r>
              <a:rPr lang="pl-PL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235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7780-CE7D-41CF-BC35-DCD5A227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C# vs Java - </a:t>
            </a:r>
            <a:r>
              <a:rPr lang="pl-PL" dirty="0" err="1"/>
              <a:t>similarities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787DC-573A-4621-88AD-9806D86D4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1C3B"/>
                </a:solidFill>
                <a:effectLst/>
                <a:latin typeface="proxima-nova"/>
              </a:rPr>
              <a:t>Object-Oriented:</a:t>
            </a:r>
            <a:r>
              <a:rPr lang="en-US" b="0" i="0" dirty="0">
                <a:solidFill>
                  <a:srgbClr val="001C3B"/>
                </a:solidFill>
                <a:effectLst/>
                <a:latin typeface="proxima-nova"/>
              </a:rPr>
              <a:t> Both languages are object-oriented and hence support concepts like encapsulation, polymorphism, inheritance, and more.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1C3B"/>
                </a:solidFill>
                <a:effectLst/>
                <a:latin typeface="proxima-nova"/>
              </a:rPr>
              <a:t>Dependence from C and C++:</a:t>
            </a:r>
            <a:r>
              <a:rPr lang="en-US" b="0" i="0" dirty="0">
                <a:solidFill>
                  <a:srgbClr val="001C3B"/>
                </a:solidFill>
                <a:effectLst/>
                <a:latin typeface="proxima-nova"/>
              </a:rPr>
              <a:t> C and C++ are a superset to both Java and C#.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1C3B"/>
                </a:solidFill>
                <a:effectLst/>
                <a:latin typeface="proxima-nova"/>
              </a:rPr>
              <a:t>Intermediate Language Code Generation:</a:t>
            </a:r>
            <a:r>
              <a:rPr lang="en-US" b="0" i="0" dirty="0">
                <a:solidFill>
                  <a:srgbClr val="001C3B"/>
                </a:solidFill>
                <a:effectLst/>
                <a:latin typeface="proxima-nova"/>
              </a:rPr>
              <a:t> Java compiler and C# compilers both generate an intermediate language code after compilation. C# compiler generates Microsoft Intermediate Language (MSIL), whereas Java compiler generates Java bytecode.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1C3B"/>
                </a:solidFill>
                <a:effectLst/>
                <a:latin typeface="proxima-nova"/>
              </a:rPr>
              <a:t>Advance Features:</a:t>
            </a:r>
            <a:r>
              <a:rPr lang="en-US" b="0" i="0" dirty="0">
                <a:solidFill>
                  <a:srgbClr val="001C3B"/>
                </a:solidFill>
                <a:effectLst/>
                <a:latin typeface="proxima-nova"/>
              </a:rPr>
              <a:t> Both languages include advanced features like garbage collection.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1C3B"/>
                </a:solidFill>
                <a:effectLst/>
                <a:latin typeface="proxima-nova"/>
              </a:rPr>
              <a:t>Syntax:</a:t>
            </a:r>
            <a:r>
              <a:rPr lang="en-US" b="0" i="0" dirty="0">
                <a:solidFill>
                  <a:srgbClr val="001C3B"/>
                </a:solidFill>
                <a:effectLst/>
                <a:latin typeface="proxima-nova"/>
              </a:rPr>
              <a:t> Both languages are syntactically similar.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1C3B"/>
                </a:solidFill>
                <a:effectLst/>
                <a:latin typeface="proxima-nova"/>
              </a:rPr>
              <a:t>Multiple Inheritance: </a:t>
            </a:r>
            <a:r>
              <a:rPr lang="en-US" b="0" i="0" dirty="0">
                <a:solidFill>
                  <a:srgbClr val="001C3B"/>
                </a:solidFill>
                <a:effectLst/>
                <a:latin typeface="proxima-nova"/>
              </a:rPr>
              <a:t>Both languages support multiple class inheritance.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47423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4" name="Freeform: Shape 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5" name="Freeform: Shape 1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6" name="Freeform: Shape 1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8" name="Freeform: Shape 1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1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1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1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1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2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2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5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86" name="Freeform: Shape 2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2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2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2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2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2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3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93" name="Rectangle 32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4" name="Rectangle 34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5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96" name="Top Left">
            <a:extLst>
              <a:ext uri="{FF2B5EF4-FFF2-40B4-BE49-F238E27FC236}">
                <a16:creationId xmlns:a16="http://schemas.microsoft.com/office/drawing/2014/main" id="{FC280B3D-FC68-4DDC-950C-506B5C683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97" name="Freeform: Shape 39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98" name="Freeform: Shape 40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41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42">
              <a:extLst>
                <a:ext uri="{FF2B5EF4-FFF2-40B4-BE49-F238E27FC236}">
                  <a16:creationId xmlns:a16="http://schemas.microsoft.com/office/drawing/2014/main" id="{ACCB55F8-F950-431F-9B90-688950D9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43">
              <a:extLst>
                <a:ext uri="{FF2B5EF4-FFF2-40B4-BE49-F238E27FC236}">
                  <a16:creationId xmlns:a16="http://schemas.microsoft.com/office/drawing/2014/main" id="{27D0AA11-2E4E-479C-B953-547285E72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44">
              <a:extLst>
                <a:ext uri="{FF2B5EF4-FFF2-40B4-BE49-F238E27FC236}">
                  <a16:creationId xmlns:a16="http://schemas.microsoft.com/office/drawing/2014/main" id="{90D86C66-EDF0-4ABB-87F4-A2882A2E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026082B-E695-4987-8C03-332366C6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46">
              <a:extLst>
                <a:ext uri="{FF2B5EF4-FFF2-40B4-BE49-F238E27FC236}">
                  <a16:creationId xmlns:a16="http://schemas.microsoft.com/office/drawing/2014/main" id="{461A8835-D9FC-4CAB-AF19-A5513B17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47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49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50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51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52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53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54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55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56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" name="Bottom Right">
            <a:extLst>
              <a:ext uri="{FF2B5EF4-FFF2-40B4-BE49-F238E27FC236}">
                <a16:creationId xmlns:a16="http://schemas.microsoft.com/office/drawing/2014/main" id="{88540B56-6256-419C-AC81-7B56D0DD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B5E9C2F-6749-4023-8E94-45C1C3FC6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1" name="Graphic 157">
              <a:extLst>
                <a:ext uri="{FF2B5EF4-FFF2-40B4-BE49-F238E27FC236}">
                  <a16:creationId xmlns:a16="http://schemas.microsoft.com/office/drawing/2014/main" id="{D87C11F9-4A6E-44BC-BF6C-0468EFD71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B1B9F72-6727-48A7-A229-1B9E8620C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112D38F-1CDF-4293-96FC-2190D0395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CF3E4DE9-57D9-4C4C-BE4E-7F081A1B3B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6BB673C9-C994-4CA3-B78E-F65C5F8C6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B6FF51D-0B4A-4C30-AEC8-D66E88C98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CF516A0-FBBD-4A87-9E93-708625DE5E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F1EDD83-3119-40A9-B093-626EB1B12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A5F46DB-9B25-49AD-BC98-191E8891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670B36-BFB6-49D7-87F3-382D470AA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731041"/>
            <a:ext cx="10191942" cy="31730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Single responsibility (SRP)- example</a:t>
            </a:r>
          </a:p>
        </p:txBody>
      </p:sp>
      <p:grpSp>
        <p:nvGrpSpPr>
          <p:cNvPr id="71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821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F7D3-7B03-4416-8441-F73FFF3D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Open–</a:t>
            </a:r>
            <a:r>
              <a:rPr lang="pl-PL" dirty="0" err="1"/>
              <a:t>closed</a:t>
            </a:r>
            <a:r>
              <a:rPr lang="pl-PL" dirty="0"/>
              <a:t> </a:t>
            </a:r>
            <a:r>
              <a:rPr lang="pl-PL" dirty="0" err="1"/>
              <a:t>principle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D1A95-5A49-4E4E-AC88-75BC0DC9E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„</a:t>
            </a:r>
            <a:r>
              <a:rPr lang="en-US" dirty="0"/>
              <a:t>software entities (classes, modules, functions, etc.) should be open for extension, but closed for modification</a:t>
            </a:r>
            <a:r>
              <a:rPr lang="pl-PL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9849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4" name="Freeform: Shape 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5" name="Freeform: Shape 1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6" name="Freeform: Shape 1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8" name="Freeform: Shape 1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1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1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1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1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2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2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5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86" name="Freeform: Shape 2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2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2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2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2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2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3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93" name="Rectangle 32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4" name="Rectangle 34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5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96" name="Top Left">
            <a:extLst>
              <a:ext uri="{FF2B5EF4-FFF2-40B4-BE49-F238E27FC236}">
                <a16:creationId xmlns:a16="http://schemas.microsoft.com/office/drawing/2014/main" id="{FC280B3D-FC68-4DDC-950C-506B5C683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97" name="Freeform: Shape 39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98" name="Freeform: Shape 40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41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42">
              <a:extLst>
                <a:ext uri="{FF2B5EF4-FFF2-40B4-BE49-F238E27FC236}">
                  <a16:creationId xmlns:a16="http://schemas.microsoft.com/office/drawing/2014/main" id="{ACCB55F8-F950-431F-9B90-688950D9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43">
              <a:extLst>
                <a:ext uri="{FF2B5EF4-FFF2-40B4-BE49-F238E27FC236}">
                  <a16:creationId xmlns:a16="http://schemas.microsoft.com/office/drawing/2014/main" id="{27D0AA11-2E4E-479C-B953-547285E72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44">
              <a:extLst>
                <a:ext uri="{FF2B5EF4-FFF2-40B4-BE49-F238E27FC236}">
                  <a16:creationId xmlns:a16="http://schemas.microsoft.com/office/drawing/2014/main" id="{90D86C66-EDF0-4ABB-87F4-A2882A2E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026082B-E695-4987-8C03-332366C6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46">
              <a:extLst>
                <a:ext uri="{FF2B5EF4-FFF2-40B4-BE49-F238E27FC236}">
                  <a16:creationId xmlns:a16="http://schemas.microsoft.com/office/drawing/2014/main" id="{461A8835-D9FC-4CAB-AF19-A5513B17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47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49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50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51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52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53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54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55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56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" name="Bottom Right">
            <a:extLst>
              <a:ext uri="{FF2B5EF4-FFF2-40B4-BE49-F238E27FC236}">
                <a16:creationId xmlns:a16="http://schemas.microsoft.com/office/drawing/2014/main" id="{88540B56-6256-419C-AC81-7B56D0DD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B5E9C2F-6749-4023-8E94-45C1C3FC6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1" name="Graphic 157">
              <a:extLst>
                <a:ext uri="{FF2B5EF4-FFF2-40B4-BE49-F238E27FC236}">
                  <a16:creationId xmlns:a16="http://schemas.microsoft.com/office/drawing/2014/main" id="{D87C11F9-4A6E-44BC-BF6C-0468EFD71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B1B9F72-6727-48A7-A229-1B9E8620C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112D38F-1CDF-4293-96FC-2190D0395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CF3E4DE9-57D9-4C4C-BE4E-7F081A1B3B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6BB673C9-C994-4CA3-B78E-F65C5F8C6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B6FF51D-0B4A-4C30-AEC8-D66E88C98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CF516A0-FBBD-4A87-9E93-708625DE5E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F1EDD83-3119-40A9-B093-626EB1B12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A5F46DB-9B25-49AD-BC98-191E8891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716FB0-63B2-4234-815A-ECF1C03EA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731041"/>
            <a:ext cx="10191942" cy="31730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Open–closed principle - example</a:t>
            </a:r>
          </a:p>
        </p:txBody>
      </p:sp>
      <p:grpSp>
        <p:nvGrpSpPr>
          <p:cNvPr id="71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471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3A7F-AF6F-4232-A83A-A57F5CE5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Liskov</a:t>
            </a:r>
            <a:r>
              <a:rPr lang="pl-PL" dirty="0"/>
              <a:t> </a:t>
            </a:r>
            <a:r>
              <a:rPr lang="pl-PL" dirty="0" err="1"/>
              <a:t>substitution</a:t>
            </a:r>
            <a:r>
              <a:rPr lang="pl-PL" dirty="0"/>
              <a:t> </a:t>
            </a:r>
            <a:r>
              <a:rPr lang="pl-PL" dirty="0" err="1"/>
              <a:t>principle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5949E-1FF3-4DED-B8E0-1D5C68DFC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„</a:t>
            </a:r>
            <a:r>
              <a:rPr lang="en-US" dirty="0"/>
              <a:t>if S is a subtype of T, then objects of type T may be replaced with objects of type S (i.e., an object of type T may be substituted with any object of a subtype S) without altering any of the desirable properties of the program</a:t>
            </a:r>
            <a:r>
              <a:rPr lang="pl-PL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61458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FC280B3D-FC68-4DDC-950C-506B5C683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CCB55F8-F950-431F-9B90-688950D9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7D0AA11-2E4E-479C-B953-547285E72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0D86C66-EDF0-4ABB-87F4-A2882A2E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026082B-E695-4987-8C03-332366C6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61A8835-D9FC-4CAB-AF19-A5513B17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9" name="Bottom Right">
            <a:extLst>
              <a:ext uri="{FF2B5EF4-FFF2-40B4-BE49-F238E27FC236}">
                <a16:creationId xmlns:a16="http://schemas.microsoft.com/office/drawing/2014/main" id="{88540B56-6256-419C-AC81-7B56D0DD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B5E9C2F-6749-4023-8E94-45C1C3FC6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1" name="Graphic 157">
              <a:extLst>
                <a:ext uri="{FF2B5EF4-FFF2-40B4-BE49-F238E27FC236}">
                  <a16:creationId xmlns:a16="http://schemas.microsoft.com/office/drawing/2014/main" id="{D87C11F9-4A6E-44BC-BF6C-0468EFD71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B1B9F72-6727-48A7-A229-1B9E8620C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112D38F-1CDF-4293-96FC-2190D0395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CF3E4DE9-57D9-4C4C-BE4E-7F081A1B3B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6BB673C9-C994-4CA3-B78E-F65C5F8C6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B6FF51D-0B4A-4C30-AEC8-D66E88C98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CF516A0-FBBD-4A87-9E93-708625DE5E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F1EDD83-3119-40A9-B093-626EB1B12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A5F46DB-9B25-49AD-BC98-191E8891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6DBA89-7B46-407D-AC19-B6A63F07A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731041"/>
            <a:ext cx="10191942" cy="31730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Liskov substitution principle - example</a:t>
            </a:r>
          </a:p>
        </p:txBody>
      </p:sp>
      <p:grpSp>
        <p:nvGrpSpPr>
          <p:cNvPr id="71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209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14B2-A15C-41EA-9AAE-598D68F8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Interface </a:t>
            </a:r>
            <a:r>
              <a:rPr lang="pl-PL" dirty="0" err="1"/>
              <a:t>segregation</a:t>
            </a:r>
            <a:r>
              <a:rPr lang="pl-PL" dirty="0"/>
              <a:t> </a:t>
            </a:r>
            <a:r>
              <a:rPr lang="pl-PL" dirty="0" err="1"/>
              <a:t>principle</a:t>
            </a:r>
            <a:r>
              <a:rPr lang="pl-PL" dirty="0"/>
              <a:t> (ISP)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F4CD0-4576-4F26-BCD1-B8767188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„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no client should be forced to depend on methods it does not use</a:t>
            </a:r>
            <a:r>
              <a:rPr lang="pl-P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”</a:t>
            </a:r>
          </a:p>
          <a:p>
            <a:r>
              <a:rPr lang="pl-PL" dirty="0">
                <a:solidFill>
                  <a:srgbClr val="202122"/>
                </a:solidFill>
                <a:latin typeface="Arial" panose="020B0604020202020204" pitchFamily="34" charset="0"/>
              </a:rPr>
              <a:t>„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ISP splits interfaces that are very large into smaller and more specific ones so that clients will only have to know about the methods that are of interest to them.</a:t>
            </a:r>
            <a:r>
              <a:rPr lang="pl-PL" dirty="0">
                <a:solidFill>
                  <a:srgbClr val="202122"/>
                </a:solidFill>
                <a:latin typeface="Arial" panose="020B0604020202020204" pitchFamily="34" charset="0"/>
              </a:rPr>
              <a:t>”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883883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7" name="Freeform: Shape 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7" name="Freeform: Shape 1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5" name="Freeform: Shape 1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16" name="Freeform: Shape 1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2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2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3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124" name="Freeform: Shape 2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2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2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2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2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2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3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31" name="Rectangle 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2" name="Rectangle 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3" name="Top Left">
            <a:extLst>
              <a:ext uri="{FF2B5EF4-FFF2-40B4-BE49-F238E27FC236}">
                <a16:creationId xmlns:a16="http://schemas.microsoft.com/office/drawing/2014/main" id="{F478807D-D964-4FD1-ADDC-13ADCA84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4" name="Freeform: Shape 37">
              <a:extLst>
                <a:ext uri="{FF2B5EF4-FFF2-40B4-BE49-F238E27FC236}">
                  <a16:creationId xmlns:a16="http://schemas.microsoft.com/office/drawing/2014/main" id="{9A9B974A-6D46-4B1E-A578-7FC950F65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35" name="Freeform: Shape 38">
              <a:extLst>
                <a:ext uri="{FF2B5EF4-FFF2-40B4-BE49-F238E27FC236}">
                  <a16:creationId xmlns:a16="http://schemas.microsoft.com/office/drawing/2014/main" id="{B94ECBDD-53F1-4E3E-935F-AE2F925E5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39">
              <a:extLst>
                <a:ext uri="{FF2B5EF4-FFF2-40B4-BE49-F238E27FC236}">
                  <a16:creationId xmlns:a16="http://schemas.microsoft.com/office/drawing/2014/main" id="{BB0065AE-42FD-4390-B77A-10CD9C635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40">
              <a:extLst>
                <a:ext uri="{FF2B5EF4-FFF2-40B4-BE49-F238E27FC236}">
                  <a16:creationId xmlns:a16="http://schemas.microsoft.com/office/drawing/2014/main" id="{2FC1DC9F-A018-40A6-83A2-4E44030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41">
              <a:extLst>
                <a:ext uri="{FF2B5EF4-FFF2-40B4-BE49-F238E27FC236}">
                  <a16:creationId xmlns:a16="http://schemas.microsoft.com/office/drawing/2014/main" id="{E18F5621-44C3-495A-BFC4-4C0B2D7A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42">
              <a:extLst>
                <a:ext uri="{FF2B5EF4-FFF2-40B4-BE49-F238E27FC236}">
                  <a16:creationId xmlns:a16="http://schemas.microsoft.com/office/drawing/2014/main" id="{9369DA58-91BE-4846-85BC-48899AC96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43">
              <a:extLst>
                <a:ext uri="{FF2B5EF4-FFF2-40B4-BE49-F238E27FC236}">
                  <a16:creationId xmlns:a16="http://schemas.microsoft.com/office/drawing/2014/main" id="{B9CE5473-6DF1-4C49-A489-8DA8871CA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44">
              <a:extLst>
                <a:ext uri="{FF2B5EF4-FFF2-40B4-BE49-F238E27FC236}">
                  <a16:creationId xmlns:a16="http://schemas.microsoft.com/office/drawing/2014/main" id="{35EC2B31-6A44-41AE-822B-8B6D7479F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2" name="Bottom Right">
            <a:extLst>
              <a:ext uri="{FF2B5EF4-FFF2-40B4-BE49-F238E27FC236}">
                <a16:creationId xmlns:a16="http://schemas.microsoft.com/office/drawing/2014/main" id="{8BAEE281-C3DD-4DC6-AFC2-A74532519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3" name="Freeform: Shape 47">
              <a:extLst>
                <a:ext uri="{FF2B5EF4-FFF2-40B4-BE49-F238E27FC236}">
                  <a16:creationId xmlns:a16="http://schemas.microsoft.com/office/drawing/2014/main" id="{2A5FE8B5-509D-4E81-ADDD-4B7A6A519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44" name="Graphic 157">
              <a:extLst>
                <a:ext uri="{FF2B5EF4-FFF2-40B4-BE49-F238E27FC236}">
                  <a16:creationId xmlns:a16="http://schemas.microsoft.com/office/drawing/2014/main" id="{F44E233E-3672-4EB8-9A91-E597F4A67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45" name="Freeform: Shape 50">
                <a:extLst>
                  <a:ext uri="{FF2B5EF4-FFF2-40B4-BE49-F238E27FC236}">
                    <a16:creationId xmlns:a16="http://schemas.microsoft.com/office/drawing/2014/main" id="{9B21D5AE-5F1F-4C73-AB13-B0035B1629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51">
                <a:extLst>
                  <a:ext uri="{FF2B5EF4-FFF2-40B4-BE49-F238E27FC236}">
                    <a16:creationId xmlns:a16="http://schemas.microsoft.com/office/drawing/2014/main" id="{E0EBFFB2-FF52-4A4B-86C5-D20939768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52">
                <a:extLst>
                  <a:ext uri="{FF2B5EF4-FFF2-40B4-BE49-F238E27FC236}">
                    <a16:creationId xmlns:a16="http://schemas.microsoft.com/office/drawing/2014/main" id="{53759ABD-0D5D-4A90-9296-9139552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53">
                <a:extLst>
                  <a:ext uri="{FF2B5EF4-FFF2-40B4-BE49-F238E27FC236}">
                    <a16:creationId xmlns:a16="http://schemas.microsoft.com/office/drawing/2014/main" id="{195C28B4-CC6B-4089-9E74-93049FAFD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54">
                <a:extLst>
                  <a:ext uri="{FF2B5EF4-FFF2-40B4-BE49-F238E27FC236}">
                    <a16:creationId xmlns:a16="http://schemas.microsoft.com/office/drawing/2014/main" id="{E065796C-5CD6-4C94-88E7-697C931746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55">
                <a:extLst>
                  <a:ext uri="{FF2B5EF4-FFF2-40B4-BE49-F238E27FC236}">
                    <a16:creationId xmlns:a16="http://schemas.microsoft.com/office/drawing/2014/main" id="{F6696015-E662-4352-A76F-D018CD1B71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56">
                <a:extLst>
                  <a:ext uri="{FF2B5EF4-FFF2-40B4-BE49-F238E27FC236}">
                    <a16:creationId xmlns:a16="http://schemas.microsoft.com/office/drawing/2014/main" id="{2A68CB33-E73E-4301-98E6-20EAD6BAA3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2" name="Freeform: Shape 49">
              <a:extLst>
                <a:ext uri="{FF2B5EF4-FFF2-40B4-BE49-F238E27FC236}">
                  <a16:creationId xmlns:a16="http://schemas.microsoft.com/office/drawing/2014/main" id="{8F84B74D-C5F9-4AB3-9260-852E90E66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38415C-B328-4286-81F0-C5B3633B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744909"/>
            <a:ext cx="10190071" cy="31458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Interface segregation principle (ISP) - example</a:t>
            </a:r>
          </a:p>
        </p:txBody>
      </p:sp>
      <p:grpSp>
        <p:nvGrpSpPr>
          <p:cNvPr id="153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154" name="Straight Connector 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87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7C4F-7EEB-4F62-A41B-509CAF61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inversion</a:t>
            </a:r>
            <a:r>
              <a:rPr lang="pl-PL" dirty="0"/>
              <a:t> </a:t>
            </a:r>
            <a:r>
              <a:rPr lang="pl-PL" dirty="0" err="1"/>
              <a:t>principle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6576F-696B-4CBC-8B95-75FB17499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of loosely coupling software modules</a:t>
            </a:r>
            <a:endParaRPr lang="pl-PL" dirty="0"/>
          </a:p>
          <a:p>
            <a:r>
              <a:rPr lang="pl-PL" b="1" dirty="0" err="1"/>
              <a:t>strong</a:t>
            </a:r>
            <a:r>
              <a:rPr lang="pl-PL" b="1" dirty="0"/>
              <a:t> </a:t>
            </a:r>
            <a:r>
              <a:rPr lang="pl-PL" b="1" dirty="0" err="1"/>
              <a:t>cohesion</a:t>
            </a:r>
            <a:r>
              <a:rPr lang="pl-PL" b="1" dirty="0"/>
              <a:t> – </a:t>
            </a:r>
            <a:r>
              <a:rPr lang="pl-PL" b="1" dirty="0" err="1"/>
              <a:t>low</a:t>
            </a:r>
            <a:r>
              <a:rPr lang="pl-PL" b="1" dirty="0"/>
              <a:t> </a:t>
            </a:r>
            <a:r>
              <a:rPr lang="pl-PL" b="1" dirty="0" err="1"/>
              <a:t>coupling</a:t>
            </a:r>
            <a:endParaRPr lang="pl-PL" b="1" dirty="0"/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High-level modules should not depend on low-level modules. Both should depend on abstractions (e.g., interfaces).</a:t>
            </a:r>
          </a:p>
          <a:p>
            <a:r>
              <a:rPr lang="en-US" dirty="0"/>
              <a:t>Abstractions should not depend on details. Details (concrete implementations) should depend on abstractions.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83991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4" name="Freeform: Shape 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5" name="Freeform: Shape 1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6" name="Freeform: Shape 1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8" name="Freeform: Shape 1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1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1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1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1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2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2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5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86" name="Freeform: Shape 2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2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2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2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2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2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3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93" name="Rectangle 32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4" name="Rectangle 34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5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96" name="Top Left">
            <a:extLst>
              <a:ext uri="{FF2B5EF4-FFF2-40B4-BE49-F238E27FC236}">
                <a16:creationId xmlns:a16="http://schemas.microsoft.com/office/drawing/2014/main" id="{FC280B3D-FC68-4DDC-950C-506B5C683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97" name="Freeform: Shape 39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98" name="Freeform: Shape 40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41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42">
              <a:extLst>
                <a:ext uri="{FF2B5EF4-FFF2-40B4-BE49-F238E27FC236}">
                  <a16:creationId xmlns:a16="http://schemas.microsoft.com/office/drawing/2014/main" id="{ACCB55F8-F950-431F-9B90-688950D9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43">
              <a:extLst>
                <a:ext uri="{FF2B5EF4-FFF2-40B4-BE49-F238E27FC236}">
                  <a16:creationId xmlns:a16="http://schemas.microsoft.com/office/drawing/2014/main" id="{27D0AA11-2E4E-479C-B953-547285E72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44">
              <a:extLst>
                <a:ext uri="{FF2B5EF4-FFF2-40B4-BE49-F238E27FC236}">
                  <a16:creationId xmlns:a16="http://schemas.microsoft.com/office/drawing/2014/main" id="{90D86C66-EDF0-4ABB-87F4-A2882A2E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026082B-E695-4987-8C03-332366C6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46">
              <a:extLst>
                <a:ext uri="{FF2B5EF4-FFF2-40B4-BE49-F238E27FC236}">
                  <a16:creationId xmlns:a16="http://schemas.microsoft.com/office/drawing/2014/main" id="{461A8835-D9FC-4CAB-AF19-A5513B17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47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49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50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51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52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53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54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55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56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" name="Bottom Right">
            <a:extLst>
              <a:ext uri="{FF2B5EF4-FFF2-40B4-BE49-F238E27FC236}">
                <a16:creationId xmlns:a16="http://schemas.microsoft.com/office/drawing/2014/main" id="{88540B56-6256-419C-AC81-7B56D0DD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B5E9C2F-6749-4023-8E94-45C1C3FC6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1" name="Graphic 157">
              <a:extLst>
                <a:ext uri="{FF2B5EF4-FFF2-40B4-BE49-F238E27FC236}">
                  <a16:creationId xmlns:a16="http://schemas.microsoft.com/office/drawing/2014/main" id="{D87C11F9-4A6E-44BC-BF6C-0468EFD71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B1B9F72-6727-48A7-A229-1B9E8620C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112D38F-1CDF-4293-96FC-2190D0395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CF3E4DE9-57D9-4C4C-BE4E-7F081A1B3B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6BB673C9-C994-4CA3-B78E-F65C5F8C6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B6FF51D-0B4A-4C30-AEC8-D66E88C98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CF516A0-FBBD-4A87-9E93-708625DE5E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F1EDD83-3119-40A9-B093-626EB1B12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A5F46DB-9B25-49AD-BC98-191E8891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8C08EC-1DC8-45EB-9A45-34181774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731041"/>
            <a:ext cx="10191942" cy="31730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Dependency inversion principle - example</a:t>
            </a:r>
          </a:p>
        </p:txBody>
      </p:sp>
      <p:grpSp>
        <p:nvGrpSpPr>
          <p:cNvPr id="71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781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B37A-774D-4DE4-BFD6-88C8F458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Design </a:t>
            </a:r>
            <a:r>
              <a:rPr lang="pl-PL" dirty="0" err="1"/>
              <a:t>patterns</a:t>
            </a:r>
            <a:r>
              <a:rPr lang="pl-PL" dirty="0"/>
              <a:t> (</a:t>
            </a:r>
            <a:r>
              <a:rPr lang="pl-PL" dirty="0" err="1"/>
              <a:t>GoF</a:t>
            </a:r>
            <a:r>
              <a:rPr lang="pl-PL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66684-9CDB-4345-AC12-00FB9909D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Set of </a:t>
            </a:r>
            <a:r>
              <a:rPr lang="pl-PL" dirty="0" err="1"/>
              <a:t>common</a:t>
            </a:r>
            <a:r>
              <a:rPr lang="pl-PL" dirty="0"/>
              <a:t> </a:t>
            </a:r>
            <a:r>
              <a:rPr lang="pl-PL" dirty="0" err="1"/>
              <a:t>solutions</a:t>
            </a:r>
            <a:r>
              <a:rPr lang="pl-PL" dirty="0"/>
              <a:t> for </a:t>
            </a:r>
            <a:r>
              <a:rPr lang="pl-PL" dirty="0" err="1"/>
              <a:t>frequently</a:t>
            </a:r>
            <a:r>
              <a:rPr lang="pl-PL" dirty="0"/>
              <a:t> </a:t>
            </a:r>
            <a:r>
              <a:rPr lang="pl-PL" dirty="0" err="1"/>
              <a:t>ocurring</a:t>
            </a:r>
            <a:r>
              <a:rPr lang="pl-PL" dirty="0"/>
              <a:t> </a:t>
            </a:r>
            <a:r>
              <a:rPr lang="pl-PL" dirty="0" err="1"/>
              <a:t>problems</a:t>
            </a:r>
            <a:r>
              <a:rPr lang="pl-PL" dirty="0"/>
              <a:t> in </a:t>
            </a:r>
            <a:r>
              <a:rPr lang="pl-PL" dirty="0" err="1"/>
              <a:t>object-oriented</a:t>
            </a:r>
            <a:r>
              <a:rPr lang="pl-PL" dirty="0"/>
              <a:t> software design</a:t>
            </a:r>
          </a:p>
          <a:p>
            <a:r>
              <a:rPr lang="pl-PL" dirty="0" err="1"/>
              <a:t>Grouped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4 </a:t>
            </a:r>
            <a:r>
              <a:rPr lang="pl-PL" dirty="0" err="1"/>
              <a:t>categories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Creational</a:t>
            </a:r>
            <a:r>
              <a:rPr lang="pl-PL" dirty="0"/>
              <a:t> design </a:t>
            </a:r>
            <a:r>
              <a:rPr lang="pl-PL" dirty="0" err="1"/>
              <a:t>patterns</a:t>
            </a:r>
            <a:endParaRPr lang="pl-PL" dirty="0"/>
          </a:p>
          <a:p>
            <a:pPr lvl="1"/>
            <a:r>
              <a:rPr lang="pl-PL" dirty="0" err="1"/>
              <a:t>Structural</a:t>
            </a:r>
            <a:r>
              <a:rPr lang="pl-PL" dirty="0"/>
              <a:t> design </a:t>
            </a:r>
            <a:r>
              <a:rPr lang="pl-PL" dirty="0" err="1"/>
              <a:t>patterns</a:t>
            </a:r>
            <a:endParaRPr lang="pl-PL" dirty="0"/>
          </a:p>
          <a:p>
            <a:pPr lvl="1"/>
            <a:r>
              <a:rPr lang="pl-PL" dirty="0" err="1"/>
              <a:t>Behavior</a:t>
            </a:r>
            <a:r>
              <a:rPr lang="pl-PL" dirty="0"/>
              <a:t> design </a:t>
            </a:r>
            <a:r>
              <a:rPr lang="pl-PL" dirty="0" err="1"/>
              <a:t>patterns</a:t>
            </a:r>
            <a:br>
              <a:rPr lang="pl-PL" dirty="0"/>
            </a:br>
            <a:endParaRPr lang="pl-PL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A5C9914-064E-4B0C-91EB-930DE0C45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850" y="2409826"/>
            <a:ext cx="2324100" cy="353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96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AA03-DAC5-405C-A763-A32C5BC8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C# vs Java - </a:t>
            </a:r>
            <a:r>
              <a:rPr lang="pl-PL" dirty="0" err="1"/>
              <a:t>differences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DF05-6A4A-41AF-9AA7-F62DCA075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1C3B"/>
                </a:solidFill>
                <a:effectLst/>
                <a:latin typeface="proxima-nova"/>
              </a:rPr>
              <a:t>Runtime Environment: </a:t>
            </a:r>
            <a:r>
              <a:rPr lang="en-US" b="0" i="0" dirty="0">
                <a:solidFill>
                  <a:srgbClr val="001C3B"/>
                </a:solidFill>
                <a:effectLst/>
                <a:latin typeface="proxima-nova"/>
              </a:rPr>
              <a:t>Java runs on JRE(Java Runtime Environment), whereas C# runs on CLR(Common Language Runtime).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1C3B"/>
                </a:solidFill>
                <a:effectLst/>
                <a:latin typeface="proxima-nova"/>
              </a:rPr>
              <a:t>Programming Paradigm: </a:t>
            </a:r>
            <a:r>
              <a:rPr lang="en-US" b="0" i="0" dirty="0">
                <a:solidFill>
                  <a:srgbClr val="001C3B"/>
                </a:solidFill>
                <a:effectLst/>
                <a:latin typeface="proxima-nova"/>
              </a:rPr>
              <a:t>Java is a strictly object-oriented language whereas C# is object-oriented as well as functional, strongly typed, and component-oriented.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1C3B"/>
                </a:solidFill>
                <a:effectLst/>
                <a:latin typeface="proxima-nova"/>
              </a:rPr>
              <a:t>Operator Overloading: </a:t>
            </a:r>
            <a:r>
              <a:rPr lang="en-US" b="0" i="0" dirty="0">
                <a:solidFill>
                  <a:srgbClr val="001C3B"/>
                </a:solidFill>
                <a:effectLst/>
                <a:latin typeface="proxima-nova"/>
              </a:rPr>
              <a:t>Java doesn't support operator overloading, whereas C# supports operator overloading for multiple operators.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1C3B"/>
                </a:solidFill>
                <a:effectLst/>
                <a:latin typeface="proxima-nova"/>
              </a:rPr>
              <a:t>Pointers: </a:t>
            </a:r>
            <a:r>
              <a:rPr lang="en-US" b="0" i="0" dirty="0">
                <a:solidFill>
                  <a:srgbClr val="001C3B"/>
                </a:solidFill>
                <a:effectLst/>
                <a:latin typeface="proxima-nova"/>
              </a:rPr>
              <a:t>Java does not support pointers, whereas C# supports pointers only in unsafe mode.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1C3B"/>
                </a:solidFill>
                <a:effectLst/>
                <a:latin typeface="proxima-nova"/>
              </a:rPr>
              <a:t>Arrays: </a:t>
            </a:r>
            <a:r>
              <a:rPr lang="en-US" b="0" i="0" dirty="0">
                <a:solidFill>
                  <a:srgbClr val="001C3B"/>
                </a:solidFill>
                <a:effectLst/>
                <a:latin typeface="proxima-nova"/>
              </a:rPr>
              <a:t>Java arrays are a specialization of Object, while C# arrays are a specialization of System.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461113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3459-1D19-464A-AE66-F224E513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Design </a:t>
            </a:r>
            <a:r>
              <a:rPr lang="pl-PL" dirty="0" err="1"/>
              <a:t>patterns</a:t>
            </a:r>
            <a:r>
              <a:rPr lang="pl-PL" dirty="0"/>
              <a:t>/</a:t>
            </a:r>
            <a:r>
              <a:rPr lang="pl-PL" dirty="0" err="1"/>
              <a:t>Refactoring</a:t>
            </a:r>
            <a:r>
              <a:rPr lang="pl-PL" dirty="0"/>
              <a:t> -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C8C73-858A-4D50-8D91-B67DAD8FD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https://sourcemaking.com/design_patterns</a:t>
            </a:r>
            <a:endParaRPr lang="pl-PL" dirty="0"/>
          </a:p>
          <a:p>
            <a:r>
              <a:rPr lang="pl-PL" dirty="0">
                <a:hlinkClick r:id="rId3"/>
              </a:rPr>
              <a:t>https://refactoring.guru/refactoring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548441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6" name="Freeform: Shape 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7" name="Freeform: Shape 1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8" name="Freeform: Shape 1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80" name="Freeform: Shape 1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1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1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1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1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2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2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88" name="Freeform: Shape 2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2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2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2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2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2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3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95" name="Rectangle 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6" name="Rectangle 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97" name="Top Left">
            <a:extLst>
              <a:ext uri="{FF2B5EF4-FFF2-40B4-BE49-F238E27FC236}">
                <a16:creationId xmlns:a16="http://schemas.microsoft.com/office/drawing/2014/main" id="{F478807D-D964-4FD1-ADDC-13ADCA84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A9B974A-6D46-4B1E-A578-7FC950F65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98" name="Freeform: Shape 38">
              <a:extLst>
                <a:ext uri="{FF2B5EF4-FFF2-40B4-BE49-F238E27FC236}">
                  <a16:creationId xmlns:a16="http://schemas.microsoft.com/office/drawing/2014/main" id="{B94ECBDD-53F1-4E3E-935F-AE2F925E5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39">
              <a:extLst>
                <a:ext uri="{FF2B5EF4-FFF2-40B4-BE49-F238E27FC236}">
                  <a16:creationId xmlns:a16="http://schemas.microsoft.com/office/drawing/2014/main" id="{BB0065AE-42FD-4390-B77A-10CD9C635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40">
              <a:extLst>
                <a:ext uri="{FF2B5EF4-FFF2-40B4-BE49-F238E27FC236}">
                  <a16:creationId xmlns:a16="http://schemas.microsoft.com/office/drawing/2014/main" id="{2FC1DC9F-A018-40A6-83A2-4E44030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41">
              <a:extLst>
                <a:ext uri="{FF2B5EF4-FFF2-40B4-BE49-F238E27FC236}">
                  <a16:creationId xmlns:a16="http://schemas.microsoft.com/office/drawing/2014/main" id="{E18F5621-44C3-495A-BFC4-4C0B2D7A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42">
              <a:extLst>
                <a:ext uri="{FF2B5EF4-FFF2-40B4-BE49-F238E27FC236}">
                  <a16:creationId xmlns:a16="http://schemas.microsoft.com/office/drawing/2014/main" id="{9369DA58-91BE-4846-85BC-48899AC96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43">
              <a:extLst>
                <a:ext uri="{FF2B5EF4-FFF2-40B4-BE49-F238E27FC236}">
                  <a16:creationId xmlns:a16="http://schemas.microsoft.com/office/drawing/2014/main" id="{B9CE5473-6DF1-4C49-A489-8DA8871CA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44">
              <a:extLst>
                <a:ext uri="{FF2B5EF4-FFF2-40B4-BE49-F238E27FC236}">
                  <a16:creationId xmlns:a16="http://schemas.microsoft.com/office/drawing/2014/main" id="{35EC2B31-6A44-41AE-822B-8B6D7479F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5" name="Bottom Right">
            <a:extLst>
              <a:ext uri="{FF2B5EF4-FFF2-40B4-BE49-F238E27FC236}">
                <a16:creationId xmlns:a16="http://schemas.microsoft.com/office/drawing/2014/main" id="{8BAEE281-C3DD-4DC6-AFC2-A74532519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6" name="Freeform: Shape 47">
              <a:extLst>
                <a:ext uri="{FF2B5EF4-FFF2-40B4-BE49-F238E27FC236}">
                  <a16:creationId xmlns:a16="http://schemas.microsoft.com/office/drawing/2014/main" id="{2A5FE8B5-509D-4E81-ADDD-4B7A6A519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7" name="Graphic 157">
              <a:extLst>
                <a:ext uri="{FF2B5EF4-FFF2-40B4-BE49-F238E27FC236}">
                  <a16:creationId xmlns:a16="http://schemas.microsoft.com/office/drawing/2014/main" id="{F44E233E-3672-4EB8-9A91-E597F4A67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8" name="Freeform: Shape 50">
                <a:extLst>
                  <a:ext uri="{FF2B5EF4-FFF2-40B4-BE49-F238E27FC236}">
                    <a16:creationId xmlns:a16="http://schemas.microsoft.com/office/drawing/2014/main" id="{9B21D5AE-5F1F-4C73-AB13-B0035B1629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51">
                <a:extLst>
                  <a:ext uri="{FF2B5EF4-FFF2-40B4-BE49-F238E27FC236}">
                    <a16:creationId xmlns:a16="http://schemas.microsoft.com/office/drawing/2014/main" id="{E0EBFFB2-FF52-4A4B-86C5-D20939768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52">
                <a:extLst>
                  <a:ext uri="{FF2B5EF4-FFF2-40B4-BE49-F238E27FC236}">
                    <a16:creationId xmlns:a16="http://schemas.microsoft.com/office/drawing/2014/main" id="{53759ABD-0D5D-4A90-9296-9139552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53">
                <a:extLst>
                  <a:ext uri="{FF2B5EF4-FFF2-40B4-BE49-F238E27FC236}">
                    <a16:creationId xmlns:a16="http://schemas.microsoft.com/office/drawing/2014/main" id="{195C28B4-CC6B-4089-9E74-93049FAFD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54">
                <a:extLst>
                  <a:ext uri="{FF2B5EF4-FFF2-40B4-BE49-F238E27FC236}">
                    <a16:creationId xmlns:a16="http://schemas.microsoft.com/office/drawing/2014/main" id="{E065796C-5CD6-4C94-88E7-697C931746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55">
                <a:extLst>
                  <a:ext uri="{FF2B5EF4-FFF2-40B4-BE49-F238E27FC236}">
                    <a16:creationId xmlns:a16="http://schemas.microsoft.com/office/drawing/2014/main" id="{F6696015-E662-4352-A76F-D018CD1B71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56">
                <a:extLst>
                  <a:ext uri="{FF2B5EF4-FFF2-40B4-BE49-F238E27FC236}">
                    <a16:creationId xmlns:a16="http://schemas.microsoft.com/office/drawing/2014/main" id="{2A68CB33-E73E-4301-98E6-20EAD6BAA3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5" name="Freeform: Shape 49">
              <a:extLst>
                <a:ext uri="{FF2B5EF4-FFF2-40B4-BE49-F238E27FC236}">
                  <a16:creationId xmlns:a16="http://schemas.microsoft.com/office/drawing/2014/main" id="{8F84B74D-C5F9-4AB3-9260-852E90E66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5731AB-1812-4112-B8CE-C2409980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744909"/>
            <a:ext cx="10190071" cy="31458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refactoring - example</a:t>
            </a:r>
          </a:p>
        </p:txBody>
      </p:sp>
      <p:grpSp>
        <p:nvGrpSpPr>
          <p:cNvPr id="116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117" name="Straight Connector 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551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5D4D-CB98-4037-90EA-3F9F5494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Additional</a:t>
            </a:r>
            <a:r>
              <a:rPr lang="pl-PL" dirty="0"/>
              <a:t>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6008A-BA5B-4BF5-A1FE-D06D3D85D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https://roadmap.sh/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14208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70CD-17B0-49C2-AAD3-EC0BDB41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Aliases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0A27B-61F3-4BEE-953E-27CF4149B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is an alias in C# for </a:t>
            </a:r>
            <a:r>
              <a:rPr lang="en-US" dirty="0" err="1"/>
              <a:t>System.String</a:t>
            </a:r>
            <a:r>
              <a:rPr lang="en-US" dirty="0"/>
              <a:t>.</a:t>
            </a:r>
            <a:endParaRPr lang="pl-PL" dirty="0"/>
          </a:p>
          <a:p>
            <a:r>
              <a:rPr lang="pl-PL" dirty="0" err="1"/>
              <a:t>Int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alias for System.Int32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BC31C-405D-48CC-A8B5-082D30A55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990" y="3429000"/>
            <a:ext cx="5681480" cy="102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521B-7AAB-458D-9ECE-D2232C3C7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Namespaces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8EB80-AC4D-4556-8744-0489959DA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namespace keyword is used to declare a scope that contains a set of related objects. You can use a namespace to organize code elements and to create globally unique types.</a:t>
            </a:r>
            <a:endParaRPr lang="pl-PL" dirty="0"/>
          </a:p>
          <a:p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D88A44-F3DD-400D-8380-52E56AD2B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405" y="3558131"/>
            <a:ext cx="4653749" cy="275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4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08D7-E285-4B29-AA5A-FCF18B2F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Using </a:t>
            </a:r>
            <a:r>
              <a:rPr lang="pl-PL" dirty="0" err="1"/>
              <a:t>class</a:t>
            </a:r>
            <a:r>
              <a:rPr lang="pl-PL" dirty="0"/>
              <a:t> from </a:t>
            </a:r>
            <a:r>
              <a:rPr lang="pl-PL" dirty="0" err="1"/>
              <a:t>diff</a:t>
            </a:r>
            <a:r>
              <a:rPr lang="pl-PL" dirty="0"/>
              <a:t> </a:t>
            </a:r>
            <a:r>
              <a:rPr lang="pl-PL" dirty="0" err="1"/>
              <a:t>namespace</a:t>
            </a:r>
            <a:endParaRPr lang="pl-P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AF1CC7-E9FC-4FCA-AD65-9ED4E7636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57" y="2219283"/>
            <a:ext cx="729060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6740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RightStep">
      <a:dk1>
        <a:srgbClr val="000000"/>
      </a:dk1>
      <a:lt1>
        <a:srgbClr val="FFFFFF"/>
      </a:lt1>
      <a:dk2>
        <a:srgbClr val="233A3D"/>
      </a:dk2>
      <a:lt2>
        <a:srgbClr val="E2E5E8"/>
      </a:lt2>
      <a:accent1>
        <a:srgbClr val="BF9B76"/>
      </a:accent1>
      <a:accent2>
        <a:srgbClr val="A8A369"/>
      </a:accent2>
      <a:accent3>
        <a:srgbClr val="96A777"/>
      </a:accent3>
      <a:accent4>
        <a:srgbClr val="7DB06E"/>
      </a:accent4>
      <a:accent5>
        <a:srgbClr val="7AAE84"/>
      </a:accent5>
      <a:accent6>
        <a:srgbClr val="6DAD93"/>
      </a:accent6>
      <a:hlink>
        <a:srgbClr val="6084A9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1031</TotalTime>
  <Words>1930</Words>
  <Application>Microsoft Office PowerPoint</Application>
  <PresentationFormat>Widescreen</PresentationFormat>
  <Paragraphs>201</Paragraphs>
  <Slides>62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</vt:lpstr>
      <vt:lpstr>Avenir Next LT Pro</vt:lpstr>
      <vt:lpstr>AvenirNext LT Pro Medium</vt:lpstr>
      <vt:lpstr>Calibri</vt:lpstr>
      <vt:lpstr>proxima-nova</vt:lpstr>
      <vt:lpstr>Sagona Book</vt:lpstr>
      <vt:lpstr>Segoe UI</vt:lpstr>
      <vt:lpstr>Segoe UI Semilight</vt:lpstr>
      <vt:lpstr>ExploreVTI</vt:lpstr>
      <vt:lpstr>APBD – lecture 2</vt:lpstr>
      <vt:lpstr>C# language</vt:lpstr>
      <vt:lpstr>C# features</vt:lpstr>
      <vt:lpstr>C# features</vt:lpstr>
      <vt:lpstr>C# vs Java - similarities</vt:lpstr>
      <vt:lpstr>C# vs Java - differences</vt:lpstr>
      <vt:lpstr>Aliases</vt:lpstr>
      <vt:lpstr>Namespaces</vt:lpstr>
      <vt:lpstr>Using class from diff namespace</vt:lpstr>
      <vt:lpstr>Classes</vt:lpstr>
      <vt:lpstr>Classes</vt:lpstr>
      <vt:lpstr>Class inheritance</vt:lpstr>
      <vt:lpstr>Class inheritance</vt:lpstr>
      <vt:lpstr>Class inheritance</vt:lpstr>
      <vt:lpstr>Struct</vt:lpstr>
      <vt:lpstr>Interface</vt:lpstr>
      <vt:lpstr>Interface</vt:lpstr>
      <vt:lpstr>Built-in interfaces</vt:lpstr>
      <vt:lpstr>Access modifers</vt:lpstr>
      <vt:lpstr>Properties</vt:lpstr>
      <vt:lpstr>Properties</vt:lpstr>
      <vt:lpstr>Properties</vt:lpstr>
      <vt:lpstr>C# - properties</vt:lpstr>
      <vt:lpstr>Full property</vt:lpstr>
      <vt:lpstr>Attributes</vt:lpstr>
      <vt:lpstr>Generics</vt:lpstr>
      <vt:lpstr>Generics</vt:lpstr>
      <vt:lpstr>Collections</vt:lpstr>
      <vt:lpstr>Anonymous types</vt:lpstr>
      <vt:lpstr>Partial types</vt:lpstr>
      <vt:lpstr>The dynamic type</vt:lpstr>
      <vt:lpstr>Parallel programming /Async programming</vt:lpstr>
      <vt:lpstr>Thread</vt:lpstr>
      <vt:lpstr>ThreadPool</vt:lpstr>
      <vt:lpstr>Parallel programming /Async programming</vt:lpstr>
      <vt:lpstr>Parallel programming /Async programming</vt:lpstr>
      <vt:lpstr>Parallel programming /Async programming</vt:lpstr>
      <vt:lpstr>Asynchronous members</vt:lpstr>
      <vt:lpstr>Async programming</vt:lpstr>
      <vt:lpstr>Async programming</vt:lpstr>
      <vt:lpstr>Async programming</vt:lpstr>
      <vt:lpstr>C# - parallel and async programming</vt:lpstr>
      <vt:lpstr>C# - guidelines and conventions</vt:lpstr>
      <vt:lpstr>C# - additional resources about the language</vt:lpstr>
      <vt:lpstr>How to write „good” software? </vt:lpstr>
      <vt:lpstr>Different guidelines</vt:lpstr>
      <vt:lpstr>SOLID</vt:lpstr>
      <vt:lpstr>SOLID</vt:lpstr>
      <vt:lpstr>Single responsibility (SRP)</vt:lpstr>
      <vt:lpstr>Single responsibility (SRP)- example</vt:lpstr>
      <vt:lpstr>Open–closed principle</vt:lpstr>
      <vt:lpstr>Open–closed principle - example</vt:lpstr>
      <vt:lpstr>Liskov substitution principle</vt:lpstr>
      <vt:lpstr>Liskov substitution principle - example</vt:lpstr>
      <vt:lpstr>Interface segregation principle (ISP)</vt:lpstr>
      <vt:lpstr>Interface segregation principle (ISP) - example</vt:lpstr>
      <vt:lpstr>Dependency inversion principle</vt:lpstr>
      <vt:lpstr>Dependency inversion principle - example</vt:lpstr>
      <vt:lpstr>Design patterns (GoF)</vt:lpstr>
      <vt:lpstr>Design patterns/Refactoring - materials</vt:lpstr>
      <vt:lpstr>Code refactoring - example</vt:lpstr>
      <vt:lpstr>Additional 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APBD – lecture 2</dc:title>
  <dc:creator>Piotr Gago</dc:creator>
  <cp:lastModifiedBy>Piotr Gago</cp:lastModifiedBy>
  <cp:revision>33</cp:revision>
  <dcterms:created xsi:type="dcterms:W3CDTF">2021-03-16T10:43:02Z</dcterms:created>
  <dcterms:modified xsi:type="dcterms:W3CDTF">2021-03-17T10:00:17Z</dcterms:modified>
</cp:coreProperties>
</file>