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46176b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46176b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46176b2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46176b2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46176b2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46176b2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46176b2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46176b2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46176b2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46176b2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46176b2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246176b2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46176b2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46176b2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46176b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46176b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46176b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46176b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6176b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46176b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46176b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46176b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46176b2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46176b2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46176b2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46176b2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46176b2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46176b2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46176b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46176b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pispreadsheets.com/datasets/1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322450"/>
            <a:ext cx="9144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100"/>
              <a:t>Wstęp do uczenia maszynowego  projekt 1</a:t>
            </a:r>
            <a:endParaRPr sz="4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790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Wydział Matematyki i Nauk Informacyjnych Politechniki Warszawskiej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826900" y="3637575"/>
            <a:ext cx="349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Jakub Fołtyn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Adam Frej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Paulina Jaszczuk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418150"/>
            <a:ext cx="82296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Inżynieria cech </a:t>
            </a:r>
            <a:r>
              <a:rPr lang="pl" sz="4040"/>
              <a:t>  - </a:t>
            </a:r>
            <a:r>
              <a:rPr lang="pl" sz="2817"/>
              <a:t>grupowanie i outliery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1564100"/>
            <a:ext cx="76887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Brak outlierów w zbiorze danych.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Grupowanie cech ‘age’ i ‘hours per week’ na trzy podgrupy. </a:t>
            </a:r>
            <a:endParaRPr sz="17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68" y="2775425"/>
            <a:ext cx="4310930" cy="20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50" y="2775425"/>
            <a:ext cx="4302250" cy="2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12700" y="369550"/>
            <a:ext cx="811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Inżynieria cech </a:t>
            </a:r>
            <a:r>
              <a:rPr lang="pl" sz="4040"/>
              <a:t>  - </a:t>
            </a:r>
            <a:r>
              <a:rPr lang="pl" sz="2817"/>
              <a:t>kodowanie zmiennych kategorycznych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7600" y="2040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 zbiorze danych pozostało 6 cech kategorycznych.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Do kodowania wykorzystany został One - Hot Encoding.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 ramach eksperymentu stworzone zostały dwie ramki danych - zwykła oraz z pogrupowanymi zmiennymi ‘age’ i ‘hours per week’.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Target został zmapowany na zmienną binarną.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41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8"/>
              <a:t>Modelowanie</a:t>
            </a:r>
            <a:r>
              <a:rPr lang="pl"/>
              <a:t> </a:t>
            </a:r>
            <a:r>
              <a:rPr lang="pl" sz="2822"/>
              <a:t>- wstępne modele</a:t>
            </a:r>
            <a:endParaRPr sz="2822"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21475" y="1441200"/>
            <a:ext cx="474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949"/>
              <a:t>Na wstępie użyte zostały 4 modele - naiwny Bayesowski, drzewo decyzyjne, bagging i regresja logistyczna.</a:t>
            </a:r>
            <a:endParaRPr sz="6949"/>
          </a:p>
          <a:p>
            <a:pPr indent="-33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949"/>
              <a:t>Modele uczone były osobno na danych pogrupowanych i oryginalnych.</a:t>
            </a:r>
            <a:endParaRPr sz="6949"/>
          </a:p>
          <a:p>
            <a:pPr indent="-33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949"/>
              <a:t>Pogrupowanie danych zmieniało jedynie rozrzut wyników, nie ogólne konkluzje.</a:t>
            </a:r>
            <a:endParaRPr sz="6949"/>
          </a:p>
          <a:p>
            <a:pPr indent="-33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949"/>
              <a:t>Miarą użytą do oceny jakości klasyfikatorów była Accuracy, co później okazało się nie do końca dobrym wyborem.</a:t>
            </a:r>
            <a:endParaRPr sz="6949"/>
          </a:p>
          <a:p>
            <a:pPr indent="-33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949"/>
              <a:t>Wśród modeli zdecydowanie najgorzej radził sobie naiwny Bayesowski model.</a:t>
            </a:r>
            <a:endParaRPr sz="694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50" y="1164300"/>
            <a:ext cx="3502019" cy="3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7650" y="38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040"/>
              <a:t>Modelowanie </a:t>
            </a:r>
            <a:r>
              <a:rPr lang="pl" sz="2540"/>
              <a:t>- zbalansowanie grup</a:t>
            </a:r>
            <a:endParaRPr sz="254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84525" y="1864575"/>
            <a:ext cx="374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brak zbalansowania danych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ograniczenie w użyciu miar oceny jakości klasyfikatorów</a:t>
            </a:r>
            <a:endParaRPr sz="17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478" y="1561778"/>
            <a:ext cx="4615550" cy="3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7650" y="41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8"/>
              <a:t>Modelowanie</a:t>
            </a:r>
            <a:r>
              <a:rPr lang="pl"/>
              <a:t> </a:t>
            </a:r>
            <a:r>
              <a:rPr lang="pl" sz="2822"/>
              <a:t>- autoML</a:t>
            </a:r>
            <a:endParaRPr sz="2822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758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Zarówno TPOT jak i HyperOptEstimator jako najlepszy model wskazały las losowy z pewnymi parametrami.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Do porównania zostały wybrane również regresja logistyczna oraz XGBoostClassifier.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Modele zostały nauczone na dwóch zbiorach danych - oryginalnych, niezbalansowanych oraz na takim ze sztucznie zbalansowanymi klasami przy pomocy SMOTE.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43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8"/>
              <a:t>Modelowanie</a:t>
            </a:r>
            <a:r>
              <a:rPr lang="pl"/>
              <a:t> </a:t>
            </a:r>
            <a:r>
              <a:rPr lang="pl" sz="2822"/>
              <a:t>- strojenie parametrów</a:t>
            </a:r>
            <a:endParaRPr sz="2822"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Do strojenia parametrów użyte zostały Grid Search, Random Search i Komitety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Grid Search i Random Search nie spowodowały znacznego polepszenia wyników.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87000" y="415475"/>
            <a:ext cx="837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8"/>
              <a:t>Modelowanie</a:t>
            </a:r>
            <a:r>
              <a:rPr lang="pl"/>
              <a:t> </a:t>
            </a:r>
            <a:r>
              <a:rPr lang="pl" sz="2822"/>
              <a:t>- ocena jakości klasyfikatorów</a:t>
            </a:r>
            <a:endParaRPr sz="2822"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7650" y="1252250"/>
            <a:ext cx="7688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800"/>
              <a:t>Pod względem miary AUPRC zdecydowanie na czele uplasowały się las losowy i drzewo decyzyjne, jednakże oba te modele znacznie gorzej poradziły sobie z miarami Precision i Recall.</a:t>
            </a:r>
            <a:endParaRPr sz="6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75" y="2245625"/>
            <a:ext cx="2813833" cy="27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50" y="2245613"/>
            <a:ext cx="2826002" cy="2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22900" y="1257500"/>
            <a:ext cx="80982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l" sz="2200">
                <a:solidFill>
                  <a:srgbClr val="000000"/>
                </a:solidFill>
              </a:rPr>
              <a:t>Problem: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Predykcja rocznych zarobków pracowników i ich binarna klasyfikacja na tej podstawie (=&lt;50k lub &gt;50k).</a:t>
            </a:r>
            <a:endParaRPr sz="170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pl" sz="2200">
                <a:solidFill>
                  <a:schemeClr val="dk2"/>
                </a:solidFill>
              </a:rPr>
              <a:t>Dane</a:t>
            </a:r>
            <a:endParaRPr b="1" sz="22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Zbiór danych pochodzący ze spisu ludności osób powyżej 16 roku życia z 1994r.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3"/>
              </a:rPr>
              <a:t>https://www.apispreadsheets.com/datasets/106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l" sz="1500"/>
              <a:t>		</a:t>
            </a:r>
            <a:r>
              <a:rPr b="1" lang="pl" sz="2200">
                <a:solidFill>
                  <a:schemeClr val="dk2"/>
                </a:solidFill>
              </a:rPr>
              <a:t>Plan pracy</a:t>
            </a:r>
            <a:endParaRPr b="1" sz="22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EDA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Inżynieria cech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Modelowanie i ocena jakości klasyfikatorów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37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040"/>
              <a:t>EDA </a:t>
            </a:r>
            <a:r>
              <a:rPr lang="pl" sz="2540"/>
              <a:t>- informacje ogólne</a:t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61575" y="2216250"/>
            <a:ext cx="445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48842 obserwacje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8 cech kategorycznych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6 cech numerycznych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6465 pól z wartościami </a:t>
            </a:r>
            <a:br>
              <a:rPr lang="pl" sz="1700"/>
            </a:br>
            <a:r>
              <a:rPr lang="pl" sz="1700"/>
              <a:t>brakującymi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brak równej dystrybucji </a:t>
            </a:r>
            <a:br>
              <a:rPr lang="pl" sz="1700"/>
            </a:br>
            <a:r>
              <a:rPr lang="pl" sz="1700"/>
              <a:t>zmiennej target</a:t>
            </a:r>
            <a:endParaRPr sz="1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050" y="2139950"/>
            <a:ext cx="4310400" cy="27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38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pl" sz="4484"/>
              <a:t>EDA</a:t>
            </a:r>
            <a:r>
              <a:rPr lang="pl" sz="4040"/>
              <a:t>  - </a:t>
            </a:r>
            <a:r>
              <a:rPr lang="pl" sz="2817"/>
              <a:t>rozkłady danych numerycznych</a:t>
            </a:r>
            <a:endParaRPr sz="1377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431375"/>
            <a:ext cx="78042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Zmienna ‘age’ ma rozkład zbliżony do normalnego, jednak jest ucięta w 16. Wynika to z charakterystyki danych.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Zmienne ‘capital gain’ i ‘capital loss’ przyjmują w większości wartości zerowe.</a:t>
            </a:r>
            <a:endParaRPr sz="17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50" y="2424450"/>
            <a:ext cx="2871142" cy="2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809" y="2445587"/>
            <a:ext cx="2768390" cy="2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127550" l="-108000" r="107999" t="-127550"/>
          <a:stretch/>
        </p:blipFill>
        <p:spPr>
          <a:xfrm>
            <a:off x="3503200" y="1075225"/>
            <a:ext cx="2402375" cy="19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975" y="2443150"/>
            <a:ext cx="2871149" cy="2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41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EDA</a:t>
            </a:r>
            <a:r>
              <a:rPr lang="pl" sz="4040"/>
              <a:t>  - </a:t>
            </a:r>
            <a:r>
              <a:rPr lang="pl" sz="2817"/>
              <a:t>rozkłady danych kategorycznych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5775" y="1417575"/>
            <a:ext cx="77907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Większość zmiennych (oprócz wykonywanego zawodu) jest skumulowanych wokół jednej wartości.</a:t>
            </a:r>
            <a:endParaRPr sz="17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2506026"/>
            <a:ext cx="2989526" cy="219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876" y="2506026"/>
            <a:ext cx="2929889" cy="21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475" y="2495906"/>
            <a:ext cx="2929901" cy="234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40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EDA</a:t>
            </a:r>
            <a:r>
              <a:rPr lang="pl" sz="4040"/>
              <a:t>  - </a:t>
            </a:r>
            <a:r>
              <a:rPr lang="pl" sz="2817"/>
              <a:t>szczegółowa analiza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1355913"/>
            <a:ext cx="76887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Brak widocznej korelacji zmiennych.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Widoczne logiczne zależności (np. im wyższe wykształcenie, tym wyższe zarobki), jednak nie pozwalają one  na uzyskanie prostej klasyfikacji.</a:t>
            </a:r>
            <a:endParaRPr sz="17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2453575"/>
            <a:ext cx="4393168" cy="21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53575"/>
            <a:ext cx="4393174" cy="253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44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EDA</a:t>
            </a:r>
            <a:r>
              <a:rPr lang="pl" sz="4040"/>
              <a:t>  - </a:t>
            </a:r>
            <a:r>
              <a:rPr lang="pl" sz="2817"/>
              <a:t>szczegółowa analiza c.d.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37875" y="1437825"/>
            <a:ext cx="77784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Zmienna ‘fnlwgt’ ma niemal takie same rozkłady i boxploty dla obu klas.</a:t>
            </a:r>
            <a:endParaRPr sz="17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75" y="2331388"/>
            <a:ext cx="3917300" cy="2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50" y="2331406"/>
            <a:ext cx="3917300" cy="269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40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Inżynieria cech </a:t>
            </a:r>
            <a:r>
              <a:rPr lang="pl" sz="4040"/>
              <a:t>  - </a:t>
            </a:r>
            <a:r>
              <a:rPr lang="pl" sz="2817"/>
              <a:t>imputacja danych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2292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Pozbycie się wartości brakujących poprzez usunięcie zawierających je rekordów.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Ograniczenie liczby pozostałych obserwacji do 5000.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Losowy wybór obserwacji do modelowania. </a:t>
            </a:r>
            <a:endParaRPr sz="1700"/>
          </a:p>
        </p:txBody>
      </p:sp>
      <p:sp>
        <p:nvSpPr>
          <p:cNvPr id="142" name="Google Shape;142;p20"/>
          <p:cNvSpPr txBox="1"/>
          <p:nvPr/>
        </p:nvSpPr>
        <p:spPr>
          <a:xfrm>
            <a:off x="3601975" y="1083650"/>
            <a:ext cx="733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latin typeface="Lato"/>
                <a:ea typeface="Lato"/>
                <a:cs typeface="Lato"/>
                <a:sym typeface="Lato"/>
              </a:rPr>
              <a:t>i ograniczenie liczby obserwacji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372375"/>
            <a:ext cx="76887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4"/>
              <a:t>Inżynieria cech </a:t>
            </a:r>
            <a:r>
              <a:rPr lang="pl" sz="4040"/>
              <a:t>  - </a:t>
            </a:r>
            <a:r>
              <a:rPr lang="pl" sz="2817"/>
              <a:t>ograniczenie liczby cech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7650" y="1755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Usunięcie zmiennej ‘native country’  która dla ponad 90% rekordów przyjmuje wartość ‘United States’.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Usunięcie zmiennych ‘capital gain’ i ‘capital loss’, które w ponad 90% obserwacji przyjmują wartości zerowe.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Usunięcie zmiennej ‘fnlwgt’, która dla obu klas ma niemal identyczne rozkłady i boxploty.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Usunięcie zmiennej ‘education’, która jest bezpośrednim odzwierciedleniem zmiennej ‘education’.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