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26" r:id="rId2"/>
  </p:sldMasterIdLst>
  <p:sldIdLst>
    <p:sldId id="256" r:id="rId3"/>
    <p:sldId id="261" r:id="rId4"/>
    <p:sldId id="257" r:id="rId5"/>
    <p:sldId id="260" r:id="rId6"/>
    <p:sldId id="263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14/11/2018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607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14/11/2018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02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14/11/2018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6949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5905E93-9311-440B-B43F-6BAC93AA959B}" type="datetimeFigureOut">
              <a:rPr lang="es-ES" smtClean="0"/>
              <a:t>14/11/2018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163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14/11/2018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0127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905E93-9311-440B-B43F-6BAC93AA959B}" type="datetimeFigureOut">
              <a:rPr lang="es-ES" smtClean="0"/>
              <a:t>14/11/2018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6557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14/11/2018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20416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14/11/2018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83959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14/11/2018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3194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14/11/2018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823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5905E93-9311-440B-B43F-6BAC93AA959B}" type="datetimeFigureOut">
              <a:rPr lang="es-ES" smtClean="0"/>
              <a:t>14/11/2018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62956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14/11/2018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433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5905E93-9311-440B-B43F-6BAC93AA959B}" type="datetimeFigureOut">
              <a:rPr lang="es-ES" smtClean="0"/>
              <a:t>14/11/2018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46725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14/11/2018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304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14/11/2018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083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14/11/2018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979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14/11/2018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75240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14/11/2018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3772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14/11/2018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981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14/11/2018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079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14/11/2018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10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14/11/2018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321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5E93-9311-440B-B43F-6BAC93AA959B}" type="datetimeFigureOut">
              <a:rPr lang="es-ES" smtClean="0"/>
              <a:t>14/11/2018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15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905E93-9311-440B-B43F-6BAC93AA959B}" type="datetimeFigureOut">
              <a:rPr lang="es-ES" smtClean="0"/>
              <a:t>14/11/2018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58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os.madrid.es/sites/v/index.jsp?vgnextoid=7c2843010d9c3610VgnVCM2000001f4a900aRCRD&amp;vgnextchannel=374512b9ace9f310VgnVCM100000171f5a0aRCRD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0" y="41909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60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UI Symbol" panose="020B0502040204020203" pitchFamily="34" charset="0"/>
                <a:ea typeface="Segoe UI Symbol" panose="020B0502040204020203" pitchFamily="34" charset="0"/>
              </a:rPr>
              <a:t>ACCIDENTALIDAD EN MADRID</a:t>
            </a:r>
            <a:endParaRPr lang="es-ES" sz="60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85825" y="3990975"/>
            <a:ext cx="513397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Integrantes:</a:t>
            </a:r>
          </a:p>
          <a:p>
            <a:endParaRPr lang="es-ES" sz="2000" b="1" u="sng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s-ES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Adrián Fernández de la Torre</a:t>
            </a:r>
          </a:p>
          <a:p>
            <a:r>
              <a:rPr lang="es-ES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Arturo Pinar Adán</a:t>
            </a:r>
          </a:p>
          <a:p>
            <a:r>
              <a:rPr lang="es-ES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Arturo Aguirre Calvo</a:t>
            </a:r>
          </a:p>
          <a:p>
            <a:r>
              <a:rPr lang="es-ES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Ismael Setti Alonso</a:t>
            </a:r>
          </a:p>
          <a:p>
            <a:r>
              <a:rPr lang="es-ES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Adrián Burillo Elmaleh</a:t>
            </a:r>
            <a:endParaRPr lang="es-E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08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23812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/>
              <a:t>¿Cuál es el problema que intentamos resolver con esta aplicación?</a:t>
            </a:r>
            <a:endParaRPr lang="es-ES" sz="2400" b="1" dirty="0"/>
          </a:p>
        </p:txBody>
      </p:sp>
      <p:sp>
        <p:nvSpPr>
          <p:cNvPr id="5" name="Rectángulo 4"/>
          <p:cNvSpPr/>
          <p:nvPr/>
        </p:nvSpPr>
        <p:spPr>
          <a:xfrm>
            <a:off x="1328468" y="230549"/>
            <a:ext cx="9514936" cy="461665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328468" y="1215066"/>
            <a:ext cx="780326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Mostrar las zonas más accidentalizadas de Madrid</a:t>
            </a:r>
          </a:p>
          <a:p>
            <a:endParaRPr lang="es-E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Las condiciones ambientales en las que se producen más accidentes</a:t>
            </a:r>
          </a:p>
          <a:p>
            <a:endParaRPr lang="es-E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Perfil de personas con mayor tendencia a sufrir y provocar accidentes</a:t>
            </a:r>
          </a:p>
          <a:p>
            <a:endParaRPr lang="es-E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Periodo anual con mayor frecuencia de accidentes</a:t>
            </a:r>
          </a:p>
          <a:p>
            <a:endParaRPr lang="es-E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Informar de los tipos de accidentes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Predicción de accidentes en una zona concreta, según el día de la semana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Número de victimas según el distrito, mes,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71328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23812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/>
              <a:t>Descripción de nuestros datos</a:t>
            </a:r>
            <a:endParaRPr lang="es-ES" sz="2400" b="1" dirty="0"/>
          </a:p>
        </p:txBody>
      </p:sp>
      <p:sp>
        <p:nvSpPr>
          <p:cNvPr id="5" name="Rectángulo 4"/>
          <p:cNvSpPr/>
          <p:nvPr/>
        </p:nvSpPr>
        <p:spPr>
          <a:xfrm>
            <a:off x="3864634" y="204670"/>
            <a:ext cx="4459857" cy="49512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1247279" y="851586"/>
            <a:ext cx="587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/>
              <a:t>Fuente de datos:  </a:t>
            </a:r>
            <a:r>
              <a:rPr lang="es-ES" dirty="0" smtClean="0">
                <a:hlinkClick r:id="rId2"/>
              </a:rPr>
              <a:t>Ayuntamiento de Madrid</a:t>
            </a:r>
            <a:endParaRPr lang="es-ES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631248"/>
              </p:ext>
            </p:extLst>
          </p:nvPr>
        </p:nvGraphicFramePr>
        <p:xfrm>
          <a:off x="1074460" y="1220918"/>
          <a:ext cx="10657464" cy="54852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28732">
                  <a:extLst>
                    <a:ext uri="{9D8B030D-6E8A-4147-A177-3AD203B41FA5}">
                      <a16:colId xmlns:a16="http://schemas.microsoft.com/office/drawing/2014/main" val="2516865868"/>
                    </a:ext>
                  </a:extLst>
                </a:gridCol>
                <a:gridCol w="5328732">
                  <a:extLst>
                    <a:ext uri="{9D8B030D-6E8A-4147-A177-3AD203B41FA5}">
                      <a16:colId xmlns:a16="http://schemas.microsoft.com/office/drawing/2014/main" val="3638845766"/>
                    </a:ext>
                  </a:extLst>
                </a:gridCol>
              </a:tblGrid>
              <a:tr h="42673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Nombre</a:t>
                      </a:r>
                      <a:r>
                        <a:rPr lang="es-ES" sz="1600" baseline="0" dirty="0" smtClean="0"/>
                        <a:t> del campo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Descripción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216519"/>
                  </a:ext>
                </a:extLst>
              </a:tr>
              <a:tr h="327318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smtClean="0"/>
                        <a:t>FECHA 2018 </a:t>
                      </a:r>
                      <a:endParaRPr lang="es-ES" sz="1200" b="1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Fecha</a:t>
                      </a:r>
                      <a:r>
                        <a:rPr lang="es-ES" sz="1400" baseline="0" dirty="0" smtClean="0"/>
                        <a:t> en formato dd/mm/</a:t>
                      </a:r>
                      <a:r>
                        <a:rPr lang="es-ES" sz="1400" baseline="0" dirty="0" err="1" smtClean="0"/>
                        <a:t>aaaa</a:t>
                      </a:r>
                      <a:endParaRPr lang="es-E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925770"/>
                  </a:ext>
                </a:extLst>
              </a:tr>
              <a:tr h="357074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smtClean="0"/>
                        <a:t>RANGO</a:t>
                      </a:r>
                      <a:r>
                        <a:rPr lang="es-ES" sz="1200" b="1" baseline="0" dirty="0" smtClean="0"/>
                        <a:t> HORARIO</a:t>
                      </a:r>
                      <a:endParaRPr lang="es-ES" sz="1200" b="1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La hora se establece en rangos</a:t>
                      </a:r>
                      <a:r>
                        <a:rPr lang="es-ES" sz="1600" baseline="0" dirty="0" smtClean="0"/>
                        <a:t> horarios de 1 hora</a:t>
                      </a:r>
                      <a:endParaRPr lang="es-E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97533"/>
                  </a:ext>
                </a:extLst>
              </a:tr>
              <a:tr h="357074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smtClean="0"/>
                        <a:t>DISTRITO</a:t>
                      </a:r>
                      <a:endParaRPr lang="es-ES" sz="1200" b="1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Nombre del distrito</a:t>
                      </a:r>
                      <a:endParaRPr lang="es-E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856789"/>
                  </a:ext>
                </a:extLst>
              </a:tr>
              <a:tr h="357074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smtClean="0"/>
                        <a:t>LUGAR DEL ACCIDENTE</a:t>
                      </a:r>
                      <a:endParaRPr lang="es-ES" sz="1200" b="1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Calle 1 – calle</a:t>
                      </a:r>
                      <a:r>
                        <a:rPr lang="es-ES" sz="1600" baseline="0" dirty="0" smtClean="0"/>
                        <a:t> 2 (cruce) o una calle y un número</a:t>
                      </a:r>
                      <a:endParaRPr lang="es-E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951682"/>
                  </a:ext>
                </a:extLst>
              </a:tr>
              <a:tr h="357074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smtClean="0"/>
                        <a:t>Nº DE CALLE</a:t>
                      </a:r>
                      <a:endParaRPr lang="es-ES" sz="1200" b="1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Numero de la calle, cuando tiene sentido</a:t>
                      </a:r>
                      <a:endParaRPr lang="es-E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025031"/>
                  </a:ext>
                </a:extLst>
              </a:tr>
              <a:tr h="624879">
                <a:tc>
                  <a:txBody>
                    <a:bodyPr/>
                    <a:lstStyle/>
                    <a:p>
                      <a:pPr algn="ctr"/>
                      <a:endParaRPr lang="es-ES" sz="1200" b="1" dirty="0" smtClean="0"/>
                    </a:p>
                    <a:p>
                      <a:pPr algn="ctr"/>
                      <a:r>
                        <a:rPr lang="es-ES" sz="1200" b="1" dirty="0" smtClean="0"/>
                        <a:t>CONDICIONES</a:t>
                      </a:r>
                      <a:r>
                        <a:rPr lang="es-ES" sz="1200" b="1" baseline="0" dirty="0" smtClean="0"/>
                        <a:t> AMBIENTALES</a:t>
                      </a:r>
                      <a:endParaRPr lang="es-ES" sz="1200" b="1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Distintas</a:t>
                      </a:r>
                      <a:r>
                        <a:rPr lang="es-ES" sz="1600" baseline="0" dirty="0" smtClean="0"/>
                        <a:t> condiciones ambientales que se dan en el momento del siniestro (lluvia, niebla, nieve, etc.)</a:t>
                      </a:r>
                      <a:endParaRPr lang="es-E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761267"/>
                  </a:ext>
                </a:extLst>
              </a:tr>
              <a:tr h="892684">
                <a:tc>
                  <a:txBody>
                    <a:bodyPr/>
                    <a:lstStyle/>
                    <a:p>
                      <a:pPr algn="ctr"/>
                      <a:endParaRPr lang="es-ES" sz="1200" b="1" dirty="0" smtClean="0"/>
                    </a:p>
                    <a:p>
                      <a:pPr algn="ctr"/>
                      <a:endParaRPr lang="es-ES" sz="1200" b="1" dirty="0" smtClean="0"/>
                    </a:p>
                    <a:p>
                      <a:pPr algn="ctr"/>
                      <a:r>
                        <a:rPr lang="es-ES" sz="1200" b="1" dirty="0" smtClean="0"/>
                        <a:t>NÚMERO DE VICTIMAS</a:t>
                      </a:r>
                      <a:endParaRPr lang="es-ES" sz="1200" b="1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Indica el número de personas cuya integridad se ha visto afectada como consecuencia del accidente, con independencia de la lesividad.</a:t>
                      </a:r>
                      <a:endParaRPr lang="es-E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573514"/>
                  </a:ext>
                </a:extLst>
              </a:tr>
              <a:tr h="357074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smtClean="0"/>
                        <a:t>TIPO DE ACCIDENTE</a:t>
                      </a:r>
                      <a:endParaRPr lang="es-ES" sz="1200" b="1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Puede ser: Colisión doble, múltiple, atropello, etc.</a:t>
                      </a:r>
                      <a:endParaRPr lang="es-E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877273"/>
                  </a:ext>
                </a:extLst>
              </a:tr>
              <a:tr h="357074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smtClean="0"/>
                        <a:t>TIPO DE PERSONA</a:t>
                      </a:r>
                      <a:endParaRPr lang="es-ES" sz="1200" b="1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Puede ser: Conductor, peatón, testigo o viajero</a:t>
                      </a:r>
                      <a:endParaRPr lang="es-E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916557"/>
                  </a:ext>
                </a:extLst>
              </a:tr>
              <a:tr h="357074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smtClean="0"/>
                        <a:t>SEXO</a:t>
                      </a:r>
                      <a:endParaRPr lang="es-ES" sz="1200" b="1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Puede ser: Hombre, mujer o no asignado</a:t>
                      </a:r>
                      <a:endParaRPr lang="es-E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436239"/>
                  </a:ext>
                </a:extLst>
              </a:tr>
              <a:tr h="357074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smtClean="0"/>
                        <a:t>LESIVIDAD</a:t>
                      </a:r>
                      <a:endParaRPr lang="es-ES" sz="1200" b="1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Puede ser: Muerto, Herido</a:t>
                      </a:r>
                      <a:r>
                        <a:rPr lang="es-ES" sz="1600" baseline="0" dirty="0" smtClean="0"/>
                        <a:t> Grave o Herido Leve</a:t>
                      </a:r>
                      <a:endParaRPr lang="es-E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720055"/>
                  </a:ext>
                </a:extLst>
              </a:tr>
              <a:tr h="357074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smtClean="0"/>
                        <a:t>TRAMO DE EDAD</a:t>
                      </a:r>
                      <a:endParaRPr lang="es-ES" sz="1200" b="1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Tramo de edad de la persona afectada</a:t>
                      </a:r>
                      <a:endParaRPr lang="es-E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937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77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76375" y="238125"/>
            <a:ext cx="8858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/>
              <a:t>¿Qué herramientas e infraestructuras vamos a utilizar?</a:t>
            </a:r>
            <a:endParaRPr lang="es-ES" sz="2400" b="1" dirty="0"/>
          </a:p>
        </p:txBody>
      </p:sp>
      <p:sp>
        <p:nvSpPr>
          <p:cNvPr id="5" name="Rectángulo 4"/>
          <p:cNvSpPr/>
          <p:nvPr/>
        </p:nvSpPr>
        <p:spPr>
          <a:xfrm>
            <a:off x="1940943" y="238125"/>
            <a:ext cx="7936302" cy="485775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0" name="Picture 2" descr="Resultado de imagen de aw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053" y="1348085"/>
            <a:ext cx="4806950" cy="180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n de hadoop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064" y="1838369"/>
            <a:ext cx="5089585" cy="131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959" y="3779683"/>
            <a:ext cx="5893759" cy="252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23812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/>
              <a:t>PREGUNTAS</a:t>
            </a:r>
            <a:endParaRPr lang="es-ES" sz="4000" b="1" dirty="0"/>
          </a:p>
        </p:txBody>
      </p:sp>
      <p:sp>
        <p:nvSpPr>
          <p:cNvPr id="5" name="Rectángulo 4"/>
          <p:cNvSpPr/>
          <p:nvPr/>
        </p:nvSpPr>
        <p:spPr>
          <a:xfrm>
            <a:off x="4218317" y="204669"/>
            <a:ext cx="3778370" cy="741341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74" name="Picture 2" descr="Resultado de imagen de pregunta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9" y="134569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12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281</Words>
  <Application>Microsoft Office PowerPoint</Application>
  <PresentationFormat>Panorámica</PresentationFormat>
  <Paragraphs>56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Gill Sans MT</vt:lpstr>
      <vt:lpstr>Impact</vt:lpstr>
      <vt:lpstr>Segoe UI Symbol</vt:lpstr>
      <vt:lpstr>Tema de Office</vt:lpstr>
      <vt:lpstr>Badge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15</cp:revision>
  <dcterms:created xsi:type="dcterms:W3CDTF">2018-11-13T14:32:24Z</dcterms:created>
  <dcterms:modified xsi:type="dcterms:W3CDTF">2018-11-14T22:23:33Z</dcterms:modified>
</cp:coreProperties>
</file>