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6" r:id="rId2"/>
  </p:sldMasterIdLst>
  <p:sldIdLst>
    <p:sldId id="256" r:id="rId3"/>
    <p:sldId id="261" r:id="rId4"/>
    <p:sldId id="257" r:id="rId5"/>
    <p:sldId id="260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07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2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94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16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12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655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416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95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319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23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295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33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672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04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8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79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524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772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8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7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21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5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905E93-9311-440B-B43F-6BAC93AA959B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78C9F6-297C-44ED-B83A-EDEA6975A61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5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madrid.es/sites/v/index.jsp?vgnextoid=7c2843010d9c3610VgnVCM2000001f4a900aRCRD&amp;vgnextchannel=374512b9ace9f310VgnVCM100000171f5a0aRCRD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4190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60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ACCIDENTALIDAD EN MADRID</a:t>
            </a:r>
            <a:endParaRPr lang="es-ES" sz="6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5825" y="3990975"/>
            <a:ext cx="51339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Integrantes:</a:t>
            </a:r>
          </a:p>
          <a:p>
            <a:endParaRPr lang="es-ES" sz="20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Adrián Fernández de la Torre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Arturo Pinar Adán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Arturo Aguirre Calvo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Ismael Setti Alonso</a:t>
            </a: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Adrián Burillo Elmaleh</a:t>
            </a:r>
            <a:endParaRPr lang="es-E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¿Cuál es el problema que intentamos resolver con esta aplicación?</a:t>
            </a:r>
            <a:endParaRPr lang="es-E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1328468" y="230549"/>
            <a:ext cx="9514936" cy="461665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328468" y="1215066"/>
            <a:ext cx="78032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Mostrar las zonas más accidentalizadas de Madrid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Las condiciones ambientales en las que se producen más accidentes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Perfil de personas con mayor tendencia a sufrir y provocar accidentes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Periodo anual con mayor frecuencia de accidentes</a:t>
            </a:r>
          </a:p>
          <a:p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Informar de los tipos de accidentes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Predicción de accidentes en una zona concreta, según el día de la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Número de victimas según el distrito, mes,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132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Descripción de nuestros datos</a:t>
            </a:r>
            <a:endParaRPr lang="es-E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3864634" y="204670"/>
            <a:ext cx="4459857" cy="49512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247279" y="851586"/>
            <a:ext cx="587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Fuente de datos:  </a:t>
            </a:r>
            <a:r>
              <a:rPr lang="es-ES" dirty="0" smtClean="0">
                <a:hlinkClick r:id="rId2"/>
              </a:rPr>
              <a:t>Ayuntamiento de Madrid</a:t>
            </a: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1248"/>
              </p:ext>
            </p:extLst>
          </p:nvPr>
        </p:nvGraphicFramePr>
        <p:xfrm>
          <a:off x="1074460" y="1220918"/>
          <a:ext cx="10657464" cy="54852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28732">
                  <a:extLst>
                    <a:ext uri="{9D8B030D-6E8A-4147-A177-3AD203B41FA5}">
                      <a16:colId xmlns:a16="http://schemas.microsoft.com/office/drawing/2014/main" val="2516865868"/>
                    </a:ext>
                  </a:extLst>
                </a:gridCol>
                <a:gridCol w="5328732">
                  <a:extLst>
                    <a:ext uri="{9D8B030D-6E8A-4147-A177-3AD203B41FA5}">
                      <a16:colId xmlns:a16="http://schemas.microsoft.com/office/drawing/2014/main" val="3638845766"/>
                    </a:ext>
                  </a:extLst>
                </a:gridCol>
              </a:tblGrid>
              <a:tr h="4267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Nombre</a:t>
                      </a:r>
                      <a:r>
                        <a:rPr lang="es-ES" sz="1600" baseline="0" dirty="0" smtClean="0"/>
                        <a:t> del campo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Descripción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216519"/>
                  </a:ext>
                </a:extLst>
              </a:tr>
              <a:tr h="327318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FECHA 2018 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Fecha</a:t>
                      </a:r>
                      <a:r>
                        <a:rPr lang="es-ES" sz="1400" baseline="0" dirty="0" smtClean="0"/>
                        <a:t> en formato dd/mm/</a:t>
                      </a:r>
                      <a:r>
                        <a:rPr lang="es-ES" sz="1400" baseline="0" dirty="0" err="1" smtClean="0"/>
                        <a:t>aaaa</a:t>
                      </a:r>
                      <a:endParaRPr lang="es-E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25770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RANGO</a:t>
                      </a:r>
                      <a:r>
                        <a:rPr lang="es-ES" sz="1200" b="1" baseline="0" dirty="0" smtClean="0"/>
                        <a:t> HORARIO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La hora se establece en rangos</a:t>
                      </a:r>
                      <a:r>
                        <a:rPr lang="es-ES" sz="1600" baseline="0" dirty="0" smtClean="0"/>
                        <a:t> horarios de 1 hora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97533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DISTRITO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Nombre del distrito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856789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LUGAR DEL ACCIDENTE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Calle 1 – calle</a:t>
                      </a:r>
                      <a:r>
                        <a:rPr lang="es-ES" sz="1600" baseline="0" dirty="0" smtClean="0"/>
                        <a:t> 2 (cruce) o una calle y un número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51682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Nº DE CALLE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Numero de la calle, cuando tiene sentido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25031"/>
                  </a:ext>
                </a:extLst>
              </a:tr>
              <a:tr h="624879">
                <a:tc>
                  <a:txBody>
                    <a:bodyPr/>
                    <a:lstStyle/>
                    <a:p>
                      <a:pPr algn="ctr"/>
                      <a:endParaRPr lang="es-ES" sz="1200" b="1" dirty="0" smtClean="0"/>
                    </a:p>
                    <a:p>
                      <a:pPr algn="ctr"/>
                      <a:r>
                        <a:rPr lang="es-ES" sz="1200" b="1" dirty="0" smtClean="0"/>
                        <a:t>CONDICIONES</a:t>
                      </a:r>
                      <a:r>
                        <a:rPr lang="es-ES" sz="1200" b="1" baseline="0" dirty="0" smtClean="0"/>
                        <a:t> AMBIENTALES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Distintas</a:t>
                      </a:r>
                      <a:r>
                        <a:rPr lang="es-ES" sz="1600" baseline="0" dirty="0" smtClean="0"/>
                        <a:t> condiciones ambientales que se dan en el momento del siniestro (lluvia, niebla, nieve, etc.)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61267"/>
                  </a:ext>
                </a:extLst>
              </a:tr>
              <a:tr h="892684">
                <a:tc>
                  <a:txBody>
                    <a:bodyPr/>
                    <a:lstStyle/>
                    <a:p>
                      <a:pPr algn="ctr"/>
                      <a:endParaRPr lang="es-ES" sz="1200" b="1" dirty="0" smtClean="0"/>
                    </a:p>
                    <a:p>
                      <a:pPr algn="ctr"/>
                      <a:endParaRPr lang="es-ES" sz="1200" b="1" dirty="0" smtClean="0"/>
                    </a:p>
                    <a:p>
                      <a:pPr algn="ctr"/>
                      <a:r>
                        <a:rPr lang="es-ES" sz="1200" b="1" dirty="0" smtClean="0"/>
                        <a:t>NÚMERO DE VICTIMAS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Indica el número de personas cuya integridad se ha visto afectada como consecuencia del accidente, con independencia de la lesividad.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3514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TIPO DE ACCIDENTE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Puede ser: Colisión doble, múltiple, atropello, etc.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77273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TIPO DE PERSONA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Puede ser: Conductor, peatón, testigo o viajero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916557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SEXO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Puede ser: Hombre, mujer o no asignado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36239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LESIVIDAD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Puede ser: Muerto, Herido</a:t>
                      </a:r>
                      <a:r>
                        <a:rPr lang="es-ES" sz="1600" baseline="0" dirty="0" smtClean="0"/>
                        <a:t> Grave o Herido Leve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0055"/>
                  </a:ext>
                </a:extLst>
              </a:tr>
              <a:tr h="357074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/>
                        <a:t>TRAMO DE EDAD</a:t>
                      </a:r>
                      <a:endParaRPr lang="es-ES" sz="1200" b="1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Tramo de edad de la persona afectada</a:t>
                      </a:r>
                      <a:endParaRPr lang="es-E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3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6375" y="238125"/>
            <a:ext cx="885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¿Qué herramientas e infraestructuras vamos a utilizar?</a:t>
            </a:r>
            <a:endParaRPr lang="es-E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1940943" y="238125"/>
            <a:ext cx="7936302" cy="485775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Resultado de imagen de aw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77" y="1638069"/>
            <a:ext cx="4806950" cy="180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77" y="4019453"/>
            <a:ext cx="5893759" cy="2529212"/>
          </a:xfrm>
          <a:prstGeom prst="rect">
            <a:avLst/>
          </a:prstGeom>
        </p:spPr>
      </p:pic>
      <p:pic>
        <p:nvPicPr>
          <p:cNvPr id="1026" name="Picture 2" descr="Resultado de imagen de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07" y="1254363"/>
            <a:ext cx="2579304" cy="25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github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817" y="4307074"/>
            <a:ext cx="1983884" cy="19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/>
          <p:nvPr/>
        </p:nvCxnSpPr>
        <p:spPr>
          <a:xfrm>
            <a:off x="1071053" y="4019453"/>
            <a:ext cx="972921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771736" y="1153774"/>
            <a:ext cx="77638" cy="50917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687074" y="624265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MACHINE LEARNING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567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23812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/>
              <a:t>PREGUNTAS</a:t>
            </a:r>
            <a:endParaRPr lang="es-ES" sz="4000" b="1" dirty="0"/>
          </a:p>
        </p:txBody>
      </p:sp>
      <p:sp>
        <p:nvSpPr>
          <p:cNvPr id="5" name="Rectángulo 4"/>
          <p:cNvSpPr/>
          <p:nvPr/>
        </p:nvSpPr>
        <p:spPr>
          <a:xfrm>
            <a:off x="4218317" y="204669"/>
            <a:ext cx="3778370" cy="741341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Resultado de imagen de pregunt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3456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283</Words>
  <Application>Microsoft Office PowerPoint</Application>
  <PresentationFormat>Panorámica</PresentationFormat>
  <Paragraphs>57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Gill Sans MT</vt:lpstr>
      <vt:lpstr>Impact</vt:lpstr>
      <vt:lpstr>Segoe UI Symbol</vt:lpstr>
      <vt:lpstr>Tema de Office</vt:lpstr>
      <vt:lpstr>Badge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18</cp:revision>
  <dcterms:created xsi:type="dcterms:W3CDTF">2018-11-13T14:32:24Z</dcterms:created>
  <dcterms:modified xsi:type="dcterms:W3CDTF">2018-11-15T10:47:52Z</dcterms:modified>
</cp:coreProperties>
</file>