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Ubuntu"/>
      <p:regular r:id="rId31"/>
      <p:bold r:id="rId32"/>
      <p:italic r:id="rId33"/>
      <p:boldItalic r:id="rId34"/>
    </p:embeddedFont>
    <p:embeddedFont>
      <p:font typeface="Ubuntu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Ubuntu-italic.fntdata"/><Relationship Id="rId10" Type="http://schemas.openxmlformats.org/officeDocument/2006/relationships/slide" Target="slides/slide5.xml"/><Relationship Id="rId32" Type="http://schemas.openxmlformats.org/officeDocument/2006/relationships/font" Target="fonts/Ubuntu-bold.fntdata"/><Relationship Id="rId13" Type="http://schemas.openxmlformats.org/officeDocument/2006/relationships/slide" Target="slides/slide8.xml"/><Relationship Id="rId35" Type="http://schemas.openxmlformats.org/officeDocument/2006/relationships/font" Target="fonts/UbuntuLight-regular.fntdata"/><Relationship Id="rId12" Type="http://schemas.openxmlformats.org/officeDocument/2006/relationships/slide" Target="slides/slide7.xml"/><Relationship Id="rId34" Type="http://schemas.openxmlformats.org/officeDocument/2006/relationships/font" Target="fonts/Ubuntu-boldItalic.fntdata"/><Relationship Id="rId15" Type="http://schemas.openxmlformats.org/officeDocument/2006/relationships/slide" Target="slides/slide10.xml"/><Relationship Id="rId37" Type="http://schemas.openxmlformats.org/officeDocument/2006/relationships/font" Target="fonts/UbuntuLight-italic.fntdata"/><Relationship Id="rId14" Type="http://schemas.openxmlformats.org/officeDocument/2006/relationships/slide" Target="slides/slide9.xml"/><Relationship Id="rId36" Type="http://schemas.openxmlformats.org/officeDocument/2006/relationships/font" Target="fonts/Ubuntu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Ubuntu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b37410c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b37410c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b37410c68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b37410c68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b37410c68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b37410c68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b37410c68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b37410c68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5518540d3f1a94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5518540d3f1a94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b37410c68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b37410c68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b37410c68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b37410c68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b37410c68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b37410c68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b37410c68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b37410c68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b37410c68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b37410c68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b37410c68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b37410c68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b37410c68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b37410c68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a353554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a353554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a353554e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a353554e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a353554e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a353554e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a353554e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a353554e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a353554e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a353554e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b37410c68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b37410c68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b37410c68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b37410c68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b37410c6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b37410c6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5518540d3f1a94c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5518540d3f1a94c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a353554e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a353554e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a353554e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a353554e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a353554e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a353554e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ws.amazon.com/pt/about-aws/global-infrastructure/?p=ngi&amp;loc=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341617" y="2658923"/>
            <a:ext cx="5651100" cy="12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400">
                <a:solidFill>
                  <a:srgbClr val="FF8200"/>
                </a:solidFill>
                <a:latin typeface="Ubuntu"/>
                <a:ea typeface="Ubuntu"/>
                <a:cs typeface="Ubuntu"/>
                <a:sym typeface="Ubuntu"/>
              </a:rPr>
              <a:t>EDGE</a:t>
            </a:r>
            <a:endParaRPr b="1" sz="9400">
              <a:solidFill>
                <a:srgbClr val="FF82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 rot="289">
            <a:off x="1885225" y="3774050"/>
            <a:ext cx="7131900" cy="11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400">
                <a:solidFill>
                  <a:srgbClr val="FF8200"/>
                </a:solidFill>
                <a:latin typeface="Ubuntu Light"/>
                <a:ea typeface="Ubuntu Light"/>
                <a:cs typeface="Ubuntu Light"/>
                <a:sym typeface="Ubuntu Light"/>
              </a:rPr>
              <a:t>COMPUTING</a:t>
            </a:r>
            <a:endParaRPr sz="9400">
              <a:solidFill>
                <a:srgbClr val="FF8200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" type="subTitle"/>
          </p:nvPr>
        </p:nvSpPr>
        <p:spPr>
          <a:xfrm>
            <a:off x="773775" y="3214700"/>
            <a:ext cx="8294100" cy="18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300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rPr>
              <a:t>Performance</a:t>
            </a:r>
            <a:r>
              <a:rPr lang="pt-BR" sz="43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com redução de latência, melhorando a </a:t>
            </a:r>
            <a:r>
              <a:rPr b="1" lang="pt-BR" sz="4300">
                <a:solidFill>
                  <a:srgbClr val="D9D9D9"/>
                </a:solidFill>
                <a:latin typeface="Ubuntu"/>
                <a:ea typeface="Ubuntu"/>
                <a:cs typeface="Ubuntu"/>
                <a:sym typeface="Ubuntu"/>
              </a:rPr>
              <a:t>experiência do usuário</a:t>
            </a:r>
            <a:endParaRPr b="1" sz="4300">
              <a:solidFill>
                <a:srgbClr val="D9D9D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208" y="0"/>
            <a:ext cx="8183294" cy="22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354" y="-8"/>
            <a:ext cx="7472849" cy="20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3"/>
          <p:cNvSpPr txBox="1"/>
          <p:nvPr>
            <p:ph idx="1" type="subTitle"/>
          </p:nvPr>
        </p:nvSpPr>
        <p:spPr>
          <a:xfrm>
            <a:off x="1571825" y="3009575"/>
            <a:ext cx="7473000" cy="20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300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rPr>
              <a:t>Economia</a:t>
            </a:r>
            <a:r>
              <a:rPr lang="pt-BR" sz="43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e uso mais eficiente dos recursos reduzindo </a:t>
            </a:r>
            <a:r>
              <a:rPr b="1" lang="pt-BR" sz="4300">
                <a:solidFill>
                  <a:srgbClr val="D9D9D9"/>
                </a:solidFill>
                <a:latin typeface="Ubuntu"/>
                <a:ea typeface="Ubuntu"/>
                <a:cs typeface="Ubuntu"/>
                <a:sym typeface="Ubuntu"/>
              </a:rPr>
              <a:t>tráfego de dados</a:t>
            </a: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 para a cloud </a:t>
            </a:r>
            <a:endParaRPr sz="4300">
              <a:solidFill>
                <a:srgbClr val="D9D9D9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541" y="8"/>
            <a:ext cx="7792001" cy="210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4"/>
          <p:cNvSpPr txBox="1"/>
          <p:nvPr>
            <p:ph idx="1" type="subTitle"/>
          </p:nvPr>
        </p:nvSpPr>
        <p:spPr>
          <a:xfrm>
            <a:off x="-99150" y="3116600"/>
            <a:ext cx="9144000" cy="19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300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rPr>
              <a:t>Viabilização</a:t>
            </a:r>
            <a:r>
              <a:rPr lang="pt-BR" sz="43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de novos </a:t>
            </a:r>
            <a:r>
              <a:rPr b="1" lang="pt-BR" sz="4300">
                <a:solidFill>
                  <a:srgbClr val="D9D9D9"/>
                </a:solidFill>
                <a:latin typeface="Ubuntu"/>
                <a:ea typeface="Ubuntu"/>
                <a:cs typeface="Ubuntu"/>
                <a:sym typeface="Ubuntu"/>
              </a:rPr>
              <a:t>modelos de negócio</a:t>
            </a: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 dependentes de decisões e ações em </a:t>
            </a:r>
            <a:r>
              <a:rPr i="1"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Near Real Time</a:t>
            </a: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endParaRPr sz="4300">
              <a:solidFill>
                <a:srgbClr val="D9D9D9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ctrTitle"/>
          </p:nvPr>
        </p:nvSpPr>
        <p:spPr>
          <a:xfrm>
            <a:off x="-16750" y="31925"/>
            <a:ext cx="9144000" cy="21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72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Serviços</a:t>
            </a:r>
            <a:r>
              <a:rPr lang="pt-BR" sz="72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 &amp;</a:t>
            </a:r>
            <a:endParaRPr sz="7200">
              <a:solidFill>
                <a:srgbClr val="EFEFE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72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Tecnologias</a:t>
            </a:r>
            <a:endParaRPr sz="72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WS Lambda@Edge: Como funciona" id="129" name="Google Shape;129;p26" title="AWS Lambda@Edge: Como funcion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60875"/>
            <a:ext cx="91440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6"/>
          <p:cNvSpPr txBox="1"/>
          <p:nvPr>
            <p:ph idx="1" type="subTitle"/>
          </p:nvPr>
        </p:nvSpPr>
        <p:spPr>
          <a:xfrm>
            <a:off x="3748575" y="-10900"/>
            <a:ext cx="5417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30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AWS Lambda</a:t>
            </a:r>
            <a:r>
              <a:rPr lang="pt-BR" sz="4300">
                <a:solidFill>
                  <a:srgbClr val="F3F3F3"/>
                </a:solidFill>
                <a:latin typeface="Ubuntu Light"/>
                <a:ea typeface="Ubuntu Light"/>
                <a:cs typeface="Ubuntu Light"/>
                <a:sym typeface="Ubuntu Light"/>
              </a:rPr>
              <a:t>@</a:t>
            </a:r>
            <a:r>
              <a:rPr b="1" lang="pt-BR" sz="4300">
                <a:solidFill>
                  <a:srgbClr val="F3F3F3"/>
                </a:solidFill>
                <a:latin typeface="Ubuntu"/>
                <a:ea typeface="Ubuntu"/>
                <a:cs typeface="Ubuntu"/>
                <a:sym typeface="Ubuntu"/>
              </a:rPr>
              <a:t>Edge</a:t>
            </a:r>
            <a:endParaRPr b="1" sz="4300">
              <a:solidFill>
                <a:srgbClr val="F3F3F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idx="1" type="subTitle"/>
          </p:nvPr>
        </p:nvSpPr>
        <p:spPr>
          <a:xfrm>
            <a:off x="3661400" y="-10900"/>
            <a:ext cx="5504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30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AWS IoT </a:t>
            </a:r>
            <a:r>
              <a:rPr b="1" lang="pt-BR" sz="4300">
                <a:solidFill>
                  <a:srgbClr val="F3F3F3"/>
                </a:solidFill>
                <a:latin typeface="Ubuntu"/>
                <a:ea typeface="Ubuntu"/>
                <a:cs typeface="Ubuntu"/>
                <a:sym typeface="Ubuntu"/>
              </a:rPr>
              <a:t>Greengrass</a:t>
            </a:r>
            <a:endParaRPr b="1" sz="4300">
              <a:solidFill>
                <a:srgbClr val="F3F3F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https://docs.aws.amazon.com/pt_br/greengrass/latest/developerguide/images/connectors/connectors-arch.png"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7925"/>
            <a:ext cx="914400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o funciona o AWS Wavelength" id="141" name="Google Shape;141;p28" title="Como funciona o AWS Wavelength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5000"/>
            <a:ext cx="914400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8"/>
          <p:cNvSpPr txBox="1"/>
          <p:nvPr>
            <p:ph idx="1" type="subTitle"/>
          </p:nvPr>
        </p:nvSpPr>
        <p:spPr>
          <a:xfrm>
            <a:off x="3748575" y="-10900"/>
            <a:ext cx="5417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30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AWS </a:t>
            </a:r>
            <a:r>
              <a:rPr b="1" lang="pt-BR" sz="4300">
                <a:solidFill>
                  <a:srgbClr val="F3F3F3"/>
                </a:solidFill>
                <a:latin typeface="Ubuntu"/>
                <a:ea typeface="Ubuntu"/>
                <a:cs typeface="Ubuntu"/>
                <a:sym typeface="Ubuntu"/>
              </a:rPr>
              <a:t>Wavelength</a:t>
            </a:r>
            <a:endParaRPr b="1" sz="4300">
              <a:solidFill>
                <a:srgbClr val="F3F3F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idx="1" type="subTitle"/>
          </p:nvPr>
        </p:nvSpPr>
        <p:spPr>
          <a:xfrm>
            <a:off x="708325" y="3116600"/>
            <a:ext cx="8336400" cy="19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300">
                <a:solidFill>
                  <a:srgbClr val="665FFC"/>
                </a:solidFill>
                <a:latin typeface="Ubuntu"/>
                <a:ea typeface="Ubuntu"/>
                <a:cs typeface="Ubuntu"/>
                <a:sym typeface="Ubuntu"/>
              </a:rPr>
              <a:t>WebAssembly</a:t>
            </a:r>
            <a:r>
              <a:rPr b="1" lang="pt-BR" sz="4300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leva eficiência à</a:t>
            </a:r>
            <a:endParaRPr sz="4300">
              <a:solidFill>
                <a:srgbClr val="D9D9D9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workloads junto ao usuário</a:t>
            </a:r>
            <a:b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</a:b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Além</a:t>
            </a: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 de fornecer uma </a:t>
            </a:r>
            <a:r>
              <a:rPr i="1"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runtime</a:t>
            </a: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r>
              <a:rPr b="1" lang="pt-BR" sz="4300">
                <a:solidFill>
                  <a:srgbClr val="D9D9D9"/>
                </a:solidFill>
                <a:latin typeface="Ubuntu"/>
                <a:ea typeface="Ubuntu"/>
                <a:cs typeface="Ubuntu"/>
                <a:sym typeface="Ubuntu"/>
              </a:rPr>
              <a:t>IsoMórfica</a:t>
            </a: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  </a:t>
            </a:r>
            <a:endParaRPr sz="4300">
              <a:solidFill>
                <a:srgbClr val="D9D9D9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descr="Resultado de imagem para webassembly"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7780" y="366444"/>
            <a:ext cx="1373775" cy="13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idx="1" type="subTitle"/>
          </p:nvPr>
        </p:nvSpPr>
        <p:spPr>
          <a:xfrm>
            <a:off x="76275" y="3510450"/>
            <a:ext cx="8968500" cy="15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permite executar </a:t>
            </a:r>
            <a:r>
              <a:rPr i="1"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functions </a:t>
            </a:r>
            <a:endParaRPr i="1" sz="4300">
              <a:solidFill>
                <a:srgbClr val="D9D9D9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com zero cold start, </a:t>
            </a: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compiladas para </a:t>
            </a:r>
            <a:r>
              <a:rPr b="1" lang="pt-BR" sz="4300">
                <a:solidFill>
                  <a:srgbClr val="665FFC"/>
                </a:solidFill>
                <a:latin typeface="Ubuntu"/>
                <a:ea typeface="Ubuntu"/>
                <a:cs typeface="Ubuntu"/>
                <a:sym typeface="Ubuntu"/>
              </a:rPr>
              <a:t>WebAssembly</a:t>
            </a:r>
            <a:b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</a:b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nas mesmas </a:t>
            </a:r>
            <a:r>
              <a:rPr b="1" lang="pt-BR" sz="4300">
                <a:solidFill>
                  <a:srgbClr val="D9D9D9"/>
                </a:solidFill>
                <a:latin typeface="Ubuntu"/>
                <a:ea typeface="Ubuntu"/>
                <a:cs typeface="Ubuntu"/>
                <a:sym typeface="Ubuntu"/>
              </a:rPr>
              <a:t>Edge Locations</a:t>
            </a: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 usadas para a CDN</a:t>
            </a:r>
            <a:endParaRPr sz="4300">
              <a:solidFill>
                <a:srgbClr val="D9D9D9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54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350" y="266379"/>
            <a:ext cx="258127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4150" y="3334550"/>
            <a:ext cx="2736652" cy="7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ctrTitle"/>
          </p:nvPr>
        </p:nvSpPr>
        <p:spPr>
          <a:xfrm>
            <a:off x="-16750" y="31925"/>
            <a:ext cx="9144000" cy="21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72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Desafios</a:t>
            </a:r>
            <a:r>
              <a:rPr lang="pt-BR" sz="72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72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Arquiteturais</a:t>
            </a:r>
            <a:endParaRPr sz="72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3025" y="2462525"/>
            <a:ext cx="2680975" cy="26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08725" y="58325"/>
            <a:ext cx="71817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D9D9D9"/>
                </a:solidFill>
                <a:latin typeface="Ubuntu"/>
                <a:ea typeface="Ubuntu"/>
                <a:cs typeface="Ubuntu"/>
                <a:sym typeface="Ubuntu"/>
              </a:rPr>
              <a:t>Evolução rumo à</a:t>
            </a:r>
            <a:endParaRPr sz="4300">
              <a:solidFill>
                <a:srgbClr val="D9D9D9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rPr>
              <a:t>descentralização</a:t>
            </a:r>
            <a:endParaRPr sz="4300">
              <a:solidFill>
                <a:schemeClr val="accent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000" y="1802150"/>
            <a:ext cx="5940201" cy="33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4668175" y="1338900"/>
            <a:ext cx="1432500" cy="178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ctrTitle"/>
          </p:nvPr>
        </p:nvSpPr>
        <p:spPr>
          <a:xfrm>
            <a:off x="-76275" y="1710875"/>
            <a:ext cx="4648200" cy="35307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0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Tolerância</a:t>
            </a:r>
            <a:endParaRPr sz="7000">
              <a:solidFill>
                <a:srgbClr val="EFEFE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7" name="Google Shape;167;p32"/>
          <p:cNvSpPr txBox="1"/>
          <p:nvPr>
            <p:ph type="ctrTitle"/>
          </p:nvPr>
        </p:nvSpPr>
        <p:spPr>
          <a:xfrm>
            <a:off x="4572050" y="-108975"/>
            <a:ext cx="4702800" cy="36399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0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à Partição</a:t>
            </a:r>
            <a:endParaRPr sz="50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ctrTitle"/>
          </p:nvPr>
        </p:nvSpPr>
        <p:spPr>
          <a:xfrm>
            <a:off x="0" y="229450"/>
            <a:ext cx="9144000" cy="915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50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 Transações</a:t>
            </a:r>
            <a:r>
              <a:rPr lang="pt-BR" sz="50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39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lang="pt-BR" sz="50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50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Consistência</a:t>
            </a:r>
            <a:endParaRPr sz="5000">
              <a:solidFill>
                <a:srgbClr val="EFEFE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3" name="Google Shape;1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29244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ctrTitle"/>
          </p:nvPr>
        </p:nvSpPr>
        <p:spPr>
          <a:xfrm>
            <a:off x="0" y="3650600"/>
            <a:ext cx="9144000" cy="948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50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50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Backend vs </a:t>
            </a:r>
            <a:r>
              <a:rPr lang="pt-BR" sz="50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Frontend</a:t>
            </a:r>
            <a:endParaRPr sz="5000">
              <a:solidFill>
                <a:srgbClr val="EFEFE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9" name="Google Shape;1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513" y="317875"/>
            <a:ext cx="4044975" cy="22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ctrTitle"/>
          </p:nvPr>
        </p:nvSpPr>
        <p:spPr>
          <a:xfrm>
            <a:off x="3312775" y="1621050"/>
            <a:ext cx="2725500" cy="1901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5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13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?</a:t>
            </a:r>
            <a:endParaRPr sz="13400">
              <a:solidFill>
                <a:srgbClr val="EFEFE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ctrTitle"/>
          </p:nvPr>
        </p:nvSpPr>
        <p:spPr>
          <a:xfrm>
            <a:off x="4572000" y="3716350"/>
            <a:ext cx="4244100" cy="948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50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50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Obrigado!</a:t>
            </a:r>
            <a:endParaRPr sz="5000">
              <a:solidFill>
                <a:srgbClr val="EFEFE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ctrTitle"/>
          </p:nvPr>
        </p:nvSpPr>
        <p:spPr>
          <a:xfrm>
            <a:off x="54475" y="54475"/>
            <a:ext cx="9012000" cy="501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_ AWS Global Infrastructure</a:t>
            </a:r>
            <a:b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14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_ </a:t>
            </a:r>
            <a:r>
              <a:rPr lang="pt-BR" sz="1400" u="sng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https://aws.amazon.com/pt/about-aws/global-infrastructure/?p=ngi&amp;loc=1</a:t>
            </a:r>
            <a:endParaRPr sz="14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_ Lambda@Edge</a:t>
            </a:r>
            <a:b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14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_ https://aws.amazon.com/pt/lambda/edge/</a:t>
            </a:r>
            <a:endParaRPr sz="14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_ AWS IoT Greengrass</a:t>
            </a:r>
            <a:b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14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_ https://aws.amazon.com/pt/greengrass/</a:t>
            </a:r>
            <a:endParaRPr sz="14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_ AWS Wavelength</a:t>
            </a:r>
            <a:b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14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_ https://aws.amazon.com/pt/wavelength/</a:t>
            </a:r>
            <a:endParaRPr sz="14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_ Cloudflare Workers</a:t>
            </a:r>
            <a:b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14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_ https://workers.cloudflare.com/</a:t>
            </a:r>
            <a:endParaRPr sz="14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_ </a:t>
            </a:r>
            <a:b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14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_ </a:t>
            </a:r>
            <a:endParaRPr sz="14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_ </a:t>
            </a:r>
            <a:b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14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_ </a:t>
            </a:r>
            <a:endParaRPr sz="14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_ </a:t>
            </a:r>
            <a:b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14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_ </a:t>
            </a:r>
            <a:endParaRPr sz="14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_ </a:t>
            </a:r>
            <a:b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14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_ </a:t>
            </a:r>
            <a:endParaRPr sz="14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_ </a:t>
            </a:r>
            <a:b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14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_ </a:t>
            </a:r>
            <a:endParaRPr sz="14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_ </a:t>
            </a:r>
            <a:b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14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_ </a:t>
            </a:r>
            <a:endParaRPr sz="14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00">
              <a:solidFill>
                <a:srgbClr val="EFEFE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-16750" y="31925"/>
            <a:ext cx="9144000" cy="21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72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Principais</a:t>
            </a:r>
            <a:endParaRPr sz="7200">
              <a:solidFill>
                <a:srgbClr val="EFEFE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72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Características</a:t>
            </a:r>
            <a:endParaRPr sz="72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700" y="270563"/>
            <a:ext cx="4620600" cy="460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538" y="152400"/>
            <a:ext cx="480691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18322"/>
            <a:ext cx="8991599" cy="487277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>
            <p:ph type="ctrTitle"/>
          </p:nvPr>
        </p:nvSpPr>
        <p:spPr>
          <a:xfrm>
            <a:off x="225925" y="235775"/>
            <a:ext cx="996300" cy="6954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0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24 Regions</a:t>
            </a:r>
            <a:endParaRPr sz="1000">
              <a:solidFill>
                <a:srgbClr val="EFEFE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0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77 AZs</a:t>
            </a:r>
            <a:endParaRPr sz="10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ctrTitle"/>
          </p:nvPr>
        </p:nvSpPr>
        <p:spPr>
          <a:xfrm>
            <a:off x="152400" y="118500"/>
            <a:ext cx="8874900" cy="4948800"/>
          </a:xfrm>
          <a:prstGeom prst="rect">
            <a:avLst/>
          </a:prstGeom>
          <a:solidFill>
            <a:srgbClr val="D0E0E3">
              <a:alpha val="53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0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endParaRPr sz="10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8820995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/>
          <p:nvPr>
            <p:ph type="ctrTitle"/>
          </p:nvPr>
        </p:nvSpPr>
        <p:spPr>
          <a:xfrm>
            <a:off x="225925" y="235775"/>
            <a:ext cx="778500" cy="5469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0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220 edge</a:t>
            </a:r>
            <a:endParaRPr sz="1000">
              <a:solidFill>
                <a:srgbClr val="EFEFE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0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locations</a:t>
            </a:r>
            <a:endParaRPr sz="10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25" y="152400"/>
            <a:ext cx="8959649" cy="47851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>
            <p:ph type="ctrTitle"/>
          </p:nvPr>
        </p:nvSpPr>
        <p:spPr>
          <a:xfrm>
            <a:off x="225925" y="235775"/>
            <a:ext cx="837300" cy="5469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0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Cloudflare</a:t>
            </a:r>
            <a:endParaRPr sz="1000">
              <a:solidFill>
                <a:srgbClr val="EFEFE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0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Workers</a:t>
            </a:r>
            <a:endParaRPr sz="10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ctrTitle"/>
          </p:nvPr>
        </p:nvSpPr>
        <p:spPr>
          <a:xfrm>
            <a:off x="-16750" y="31925"/>
            <a:ext cx="9144000" cy="21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72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Benefícios</a:t>
            </a:r>
            <a:r>
              <a:rPr lang="pt-BR" sz="72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 &amp;</a:t>
            </a:r>
            <a:endParaRPr sz="7200">
              <a:solidFill>
                <a:srgbClr val="EFEFE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72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Oportunidades</a:t>
            </a:r>
            <a:endParaRPr sz="72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