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Ubuntu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italic.fntdata"/><Relationship Id="rId20" Type="http://schemas.openxmlformats.org/officeDocument/2006/relationships/slide" Target="slides/slide15.xml"/><Relationship Id="rId41" Type="http://schemas.openxmlformats.org/officeDocument/2006/relationships/font" Target="fonts/Ubuntu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bold.fntdata"/><Relationship Id="rId12" Type="http://schemas.openxmlformats.org/officeDocument/2006/relationships/slide" Target="slides/slide7.xml"/><Relationship Id="rId34" Type="http://schemas.openxmlformats.org/officeDocument/2006/relationships/font" Target="fonts/Ubuntu-regular.fntdata"/><Relationship Id="rId15" Type="http://schemas.openxmlformats.org/officeDocument/2006/relationships/slide" Target="slides/slide10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9.xml"/><Relationship Id="rId36" Type="http://schemas.openxmlformats.org/officeDocument/2006/relationships/font" Target="fonts/Ubuntu-italic.fntdata"/><Relationship Id="rId17" Type="http://schemas.openxmlformats.org/officeDocument/2006/relationships/slide" Target="slides/slide12.xml"/><Relationship Id="rId39" Type="http://schemas.openxmlformats.org/officeDocument/2006/relationships/font" Target="fonts/UbuntuLight-bold.fntdata"/><Relationship Id="rId16" Type="http://schemas.openxmlformats.org/officeDocument/2006/relationships/slide" Target="slides/slide11.xml"/><Relationship Id="rId38" Type="http://schemas.openxmlformats.org/officeDocument/2006/relationships/font" Target="fonts/Ubuntu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3741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3741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37410c6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37410c6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37410c6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37410c6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37410c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37410c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518540d3f1a94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518540d3f1a94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37410c6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b37410c6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37410c6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37410c6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37410c6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37410c6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37410c6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37410c6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37410c6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37410c6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37410c6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37410c6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37410c68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37410c6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35355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35355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353554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353554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ae45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c9ae45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9ae455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9ae455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9ae455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9ae455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9ae455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c9ae455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53554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53554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a353554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a353554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37410c68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37410c6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37410c6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37410c6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b37410c6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b37410c6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518540d3f1a94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518540d3f1a94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353554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353554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353554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353554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353554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353554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ws.amazon.com/pt/about-aws/global-infrastructure/?p=ngi&amp;loc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41617" y="2658923"/>
            <a:ext cx="56511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400">
                <a:solidFill>
                  <a:srgbClr val="FF8200"/>
                </a:solidFill>
                <a:latin typeface="Ubuntu"/>
                <a:ea typeface="Ubuntu"/>
                <a:cs typeface="Ubuntu"/>
                <a:sym typeface="Ubuntu"/>
              </a:rPr>
              <a:t>EDGE</a:t>
            </a:r>
            <a:endParaRPr b="1" sz="9400">
              <a:solidFill>
                <a:srgbClr val="FF82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 rot="289">
            <a:off x="1885225" y="3774050"/>
            <a:ext cx="71319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400">
                <a:solidFill>
                  <a:srgbClr val="FF8200"/>
                </a:solidFill>
                <a:latin typeface="Ubuntu Light"/>
                <a:ea typeface="Ubuntu Light"/>
                <a:cs typeface="Ubuntu Light"/>
                <a:sym typeface="Ubuntu Light"/>
              </a:rPr>
              <a:t>COMPUTING</a:t>
            </a:r>
            <a:endParaRPr sz="9400">
              <a:solidFill>
                <a:srgbClr val="FF820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773775" y="3214700"/>
            <a:ext cx="82941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Performance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 redução de latência, melhorando a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experiência do usuário</a:t>
            </a:r>
            <a:endParaRPr b="1" sz="4300">
              <a:solidFill>
                <a:srgbClr val="D9D9D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208" y="0"/>
            <a:ext cx="8183294" cy="2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54" y="-8"/>
            <a:ext cx="7472849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1571825" y="3009575"/>
            <a:ext cx="74730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Economia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e uso mais eficiente dos recursos reduzindo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tráfego de dados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para a cloud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541" y="8"/>
            <a:ext cx="7792001" cy="2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-99150" y="3116600"/>
            <a:ext cx="91440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Viabilização</a:t>
            </a:r>
            <a:r>
              <a:rPr lang="pt-BR" sz="43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de novos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modelos de negócio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dependentes de decisões e ações em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Near Real Time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Serviços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&amp;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Tecnologias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 Lambda@Edge: Como funciona" id="129" name="Google Shape;129;p26" title="AWS Lambda@Edge: Como funcion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875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3748575" y="-10900"/>
            <a:ext cx="541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Lambda</a:t>
            </a:r>
            <a:r>
              <a:rPr lang="pt-BR" sz="4300">
                <a:solidFill>
                  <a:srgbClr val="F3F3F3"/>
                </a:solidFill>
                <a:latin typeface="Ubuntu Light"/>
                <a:ea typeface="Ubuntu Light"/>
                <a:cs typeface="Ubuntu Light"/>
                <a:sym typeface="Ubuntu Light"/>
              </a:rPr>
              <a:t>@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Edge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661400" y="-10900"/>
            <a:ext cx="5504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IoT 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Greengrass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https://docs.aws.amazon.com/pt_br/greengrass/latest/developerguide/images/connectors/connectors-arch.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925"/>
            <a:ext cx="9144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o funciona o AWS Wavelength" id="141" name="Google Shape;141;p28" title="Como funciona o AWS Waveleng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00"/>
            <a:ext cx="9144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3748575" y="-10900"/>
            <a:ext cx="5417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AWS </a:t>
            </a:r>
            <a:r>
              <a:rPr b="1" lang="pt-BR" sz="43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Wavelength</a:t>
            </a:r>
            <a:endParaRPr b="1" sz="43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708325" y="3116600"/>
            <a:ext cx="83364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rgbClr val="665FFC"/>
                </a:solidFill>
                <a:latin typeface="Ubuntu"/>
                <a:ea typeface="Ubuntu"/>
                <a:cs typeface="Ubuntu"/>
                <a:sym typeface="Ubuntu"/>
              </a:rPr>
              <a:t>WebAssembly</a:t>
            </a:r>
            <a:r>
              <a:rPr b="1"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leva eficiência à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workloads junto ao usuário</a:t>
            </a:r>
            <a:b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Além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de fornecer uma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runtime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IsoMórfica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 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descr="Resultado de imagem para webassembly"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780" y="366444"/>
            <a:ext cx="1373775" cy="13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subTitle"/>
          </p:nvPr>
        </p:nvSpPr>
        <p:spPr>
          <a:xfrm>
            <a:off x="76275" y="3510450"/>
            <a:ext cx="89685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permite executar </a:t>
            </a:r>
            <a:r>
              <a:rPr i="1"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functions </a:t>
            </a:r>
            <a:endParaRPr i="1"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 zero cold start, 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compiladas para </a:t>
            </a:r>
            <a:r>
              <a:rPr b="1" lang="pt-BR" sz="4300">
                <a:solidFill>
                  <a:srgbClr val="665FFC"/>
                </a:solidFill>
                <a:latin typeface="Ubuntu"/>
                <a:ea typeface="Ubuntu"/>
                <a:cs typeface="Ubuntu"/>
                <a:sym typeface="Ubuntu"/>
              </a:rPr>
              <a:t>WebAssembly</a:t>
            </a:r>
            <a:b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nas mesmas </a:t>
            </a:r>
            <a:r>
              <a:rPr b="1"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Edge Locations</a:t>
            </a:r>
            <a:r>
              <a:rPr lang="pt-BR" sz="4300">
                <a:solidFill>
                  <a:srgbClr val="D9D9D9"/>
                </a:solidFill>
                <a:latin typeface="Ubuntu Light"/>
                <a:ea typeface="Ubuntu Light"/>
                <a:cs typeface="Ubuntu Light"/>
                <a:sym typeface="Ubuntu Light"/>
              </a:rPr>
              <a:t> usadas para a CDN</a:t>
            </a:r>
            <a:endParaRPr sz="4300">
              <a:solidFill>
                <a:srgbClr val="D9D9D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350" y="266379"/>
            <a:ext cx="25812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150" y="3334550"/>
            <a:ext cx="2736652" cy="7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Desafios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Arquiteturais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25" y="2462525"/>
            <a:ext cx="2680975" cy="2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8725" y="58325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Evolução rumo à</a:t>
            </a:r>
            <a:endParaRPr sz="4300">
              <a:solidFill>
                <a:srgbClr val="D9D9D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descentralização</a:t>
            </a:r>
            <a:endParaRPr sz="430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0" y="1802150"/>
            <a:ext cx="5940201" cy="3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668175" y="1338900"/>
            <a:ext cx="1432500" cy="178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-76275" y="1710875"/>
            <a:ext cx="4648200" cy="3530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Tolerância</a:t>
            </a:r>
            <a:endParaRPr sz="7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32"/>
          <p:cNvSpPr txBox="1"/>
          <p:nvPr>
            <p:ph type="ctrTitle"/>
          </p:nvPr>
        </p:nvSpPr>
        <p:spPr>
          <a:xfrm>
            <a:off x="4572050" y="-108975"/>
            <a:ext cx="4702800" cy="3639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à Partição</a:t>
            </a:r>
            <a:endParaRPr sz="5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ctrTitle"/>
          </p:nvPr>
        </p:nvSpPr>
        <p:spPr>
          <a:xfrm>
            <a:off x="0" y="229450"/>
            <a:ext cx="9144000" cy="91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Transações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39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Consistência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9244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ctrTitle"/>
          </p:nvPr>
        </p:nvSpPr>
        <p:spPr>
          <a:xfrm>
            <a:off x="0" y="3650600"/>
            <a:ext cx="9144000" cy="94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Backend vs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Frontend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13" y="317875"/>
            <a:ext cx="4044975" cy="22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ctrTitle"/>
          </p:nvPr>
        </p:nvSpPr>
        <p:spPr>
          <a:xfrm>
            <a:off x="3209250" y="1621050"/>
            <a:ext cx="2725500" cy="19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2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hello, </a:t>
            </a:r>
            <a:r>
              <a:rPr lang="pt-BR" sz="20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world</a:t>
            </a:r>
            <a:r>
              <a:rPr lang="pt-BR" sz="2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sz="2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ctrTitle"/>
          </p:nvPr>
        </p:nvSpPr>
        <p:spPr>
          <a:xfrm>
            <a:off x="3312775" y="1621050"/>
            <a:ext cx="2725500" cy="19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3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3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13" y="128775"/>
            <a:ext cx="8082175" cy="49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38" y="577487"/>
            <a:ext cx="8028725" cy="3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3312775" y="1621050"/>
            <a:ext cx="2725500" cy="19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3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3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ctrTitle"/>
          </p:nvPr>
        </p:nvSpPr>
        <p:spPr>
          <a:xfrm>
            <a:off x="4572000" y="3716350"/>
            <a:ext cx="4244100" cy="94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5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5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Obrigado!</a:t>
            </a:r>
            <a:endParaRPr sz="5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ctrTitle"/>
          </p:nvPr>
        </p:nvSpPr>
        <p:spPr>
          <a:xfrm>
            <a:off x="54475" y="54475"/>
            <a:ext cx="9012000" cy="50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Global Infrastructure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</a:t>
            </a:r>
            <a:r>
              <a:rPr lang="pt-BR" sz="14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https://aws.amazon.com/pt/about-aws/global-infrastructure/?p=ngi&amp;loc=1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Lambda@Edge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https://aws.amazon.com/pt/lambda/edge/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IoT Greengrass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https://aws.amazon.com/pt/greengrass/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AWS Wavelength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https://aws.amazon.com/pt/wavelength/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Cloudflare Workers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https://workers.cloudflare.com/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Google Cloud - Anthos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https://cloud.google.com/anthos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Google Cloud - Anthos at the Edge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https://cloud.google.com/solutions/anthos-edge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Azure Edge Zones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https://azure.microsoft.com/pt-br/solutions/low-latency-edge-computing/#overview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Azure Stack Edge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https://azure.microsoft.com/pt-br/products/azure-stack/edge/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_ Announcing Lucet: Fastly’s native WebAssembly compiler and runtime</a:t>
            </a:r>
            <a:br>
              <a:rPr lang="pt-BR" sz="14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4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_ https://www.fastly.com/blog/announcing-lucet-fastly-native-webassembly-compiler-runtime</a:t>
            </a:r>
            <a:endParaRPr sz="14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Principais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Características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00" y="270563"/>
            <a:ext cx="4620600" cy="46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38" y="152400"/>
            <a:ext cx="4806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322"/>
            <a:ext cx="8991599" cy="487277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ctrTitle"/>
          </p:nvPr>
        </p:nvSpPr>
        <p:spPr>
          <a:xfrm>
            <a:off x="225925" y="235775"/>
            <a:ext cx="996300" cy="6954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24 Regions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77 AZs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152400" y="118500"/>
            <a:ext cx="8874900" cy="4948800"/>
          </a:xfrm>
          <a:prstGeom prst="rect">
            <a:avLst/>
          </a:prstGeom>
          <a:solidFill>
            <a:srgbClr val="D0E0E3">
              <a:alpha val="53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20995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>
            <p:ph type="ctrTitle"/>
          </p:nvPr>
        </p:nvSpPr>
        <p:spPr>
          <a:xfrm>
            <a:off x="225925" y="235775"/>
            <a:ext cx="778500" cy="5469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220 edge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locations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" y="152400"/>
            <a:ext cx="8959649" cy="47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ctrTitle"/>
          </p:nvPr>
        </p:nvSpPr>
        <p:spPr>
          <a:xfrm>
            <a:off x="225925" y="235775"/>
            <a:ext cx="837300" cy="5469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Cloudflare</a:t>
            </a:r>
            <a:endParaRPr sz="10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0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Workers</a:t>
            </a:r>
            <a:endParaRPr sz="10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-16750" y="31925"/>
            <a:ext cx="9144000" cy="21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Benefícios</a:t>
            </a:r>
            <a:r>
              <a:rPr lang="pt-BR" sz="7200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 &amp;</a:t>
            </a:r>
            <a:endParaRPr sz="7200">
              <a:solidFill>
                <a:srgbClr val="EFEFE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>
                <a:solidFill>
                  <a:schemeClr val="accent5"/>
                </a:solidFill>
                <a:latin typeface="Ubuntu Light"/>
                <a:ea typeface="Ubuntu Light"/>
                <a:cs typeface="Ubuntu Light"/>
                <a:sym typeface="Ubuntu Light"/>
              </a:rPr>
              <a:t>Oportunidades</a:t>
            </a:r>
            <a:endParaRPr sz="7200">
              <a:solidFill>
                <a:schemeClr val="accent5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