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73" r:id="rId6"/>
    <p:sldId id="262" r:id="rId7"/>
    <p:sldId id="266" r:id="rId8"/>
    <p:sldId id="263" r:id="rId9"/>
    <p:sldId id="265" r:id="rId10"/>
    <p:sldId id="264" r:id="rId11"/>
    <p:sldId id="269" r:id="rId12"/>
    <p:sldId id="268" r:id="rId13"/>
    <p:sldId id="267"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snapToGrid="0">
      <p:cViewPr varScale="1">
        <p:scale>
          <a:sx n="72" d="100"/>
          <a:sy n="72"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49515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703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181893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914400" y="2130426"/>
            <a:ext cx="10363200" cy="1470025"/>
          </a:xfrm>
        </p:spPr>
        <p:txBody>
          <a:bodyPr/>
          <a:lstStyle/>
          <a:p>
            <a:r>
              <a:rPr lang="pl-PL" smtClean="0"/>
              <a:t>Kliknij, aby edytować styl</a:t>
            </a:r>
            <a:endParaRPr lang="en-US" dirty="0"/>
          </a:p>
        </p:txBody>
      </p:sp>
      <p:sp>
        <p:nvSpPr>
          <p:cNvPr id="3" name="Podtytuł 2"/>
          <p:cNvSpPr>
            <a:spLocks noGrp="1"/>
          </p:cNvSpPr>
          <p:nvPr>
            <p:ph type="subTitle" idx="1" hasCustomPrompt="1"/>
          </p:nvPr>
        </p:nvSpPr>
        <p:spPr>
          <a:xfrm>
            <a:off x="911424" y="3933056"/>
            <a:ext cx="10369152" cy="1080120"/>
          </a:xfrm>
        </p:spPr>
        <p:txBody>
          <a:bodyPr>
            <a:normAutofit/>
          </a:bodyPr>
          <a:lstStyle>
            <a:lvl1pPr marL="0" indent="0" algn="l">
              <a:buNone/>
              <a:defRPr sz="2000" i="0">
                <a:solidFill>
                  <a:srgbClr val="E85C1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KLIKNIJ, ABY EDYTOWAĆ STYL WZORCA PODTYTUŁU</a:t>
            </a:r>
            <a:endParaRPr lang="en-US" dirty="0"/>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EA591152-9D89-47DD-BD84-3457D1CCBD10}" type="slidenum">
              <a:rPr lang="en-US" smtClean="0"/>
              <a:t>‹#›</a:t>
            </a:fld>
            <a:endParaRPr lang="en-US"/>
          </a:p>
        </p:txBody>
      </p:sp>
      <p:cxnSp>
        <p:nvCxnSpPr>
          <p:cNvPr id="7" name="Łącznik prostoliniowy 6"/>
          <p:cNvCxnSpPr/>
          <p:nvPr userDrawn="1"/>
        </p:nvCxnSpPr>
        <p:spPr>
          <a:xfrm>
            <a:off x="911424" y="3789040"/>
            <a:ext cx="103691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Symbol zastępczy tekstu 13"/>
          <p:cNvSpPr>
            <a:spLocks noGrp="1"/>
          </p:cNvSpPr>
          <p:nvPr>
            <p:ph type="body" sz="quarter" idx="13" hasCustomPrompt="1"/>
          </p:nvPr>
        </p:nvSpPr>
        <p:spPr>
          <a:xfrm>
            <a:off x="7920567" y="5229225"/>
            <a:ext cx="3359151" cy="503238"/>
          </a:xfrm>
        </p:spPr>
        <p:txBody>
          <a:bodyPr>
            <a:noAutofit/>
          </a:bodyPr>
          <a:lstStyle>
            <a:lvl1pPr marL="0" indent="0">
              <a:buNone/>
              <a:defRPr sz="1600"/>
            </a:lvl1pPr>
          </a:lstStyle>
          <a:p>
            <a:pPr lvl="0"/>
            <a:r>
              <a:rPr lang="pl-PL" dirty="0" smtClean="0"/>
              <a:t>Kliknij, aby dodać autora</a:t>
            </a:r>
            <a:endParaRPr lang="en-US" dirty="0"/>
          </a:p>
        </p:txBody>
      </p:sp>
      <p:pic>
        <p:nvPicPr>
          <p:cNvPr id="8" name="Picture 3" descr="D:\PROJECTS\GOYELLO INTERNAL\new_designall\kolo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8395" y="-171400"/>
            <a:ext cx="8991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4887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EA591152-9D89-47DD-BD84-3457D1CCBD10}" type="slidenum">
              <a:rPr lang="en-US" smtClean="0"/>
              <a:t>‹#›</a:t>
            </a:fld>
            <a:endParaRPr lang="en-US"/>
          </a:p>
        </p:txBody>
      </p:sp>
      <p:sp>
        <p:nvSpPr>
          <p:cNvPr id="7" name="Tytuł 6"/>
          <p:cNvSpPr>
            <a:spLocks noGrp="1"/>
          </p:cNvSpPr>
          <p:nvPr>
            <p:ph type="title"/>
          </p:nvPr>
        </p:nvSpPr>
        <p:spPr/>
        <p:txBody>
          <a:bodyPr/>
          <a:lstStyle/>
          <a:p>
            <a:r>
              <a:rPr lang="pl-PL" smtClean="0"/>
              <a:t>Kliknij, aby edytować styl</a:t>
            </a:r>
            <a:endParaRPr lang="en-US"/>
          </a:p>
        </p:txBody>
      </p:sp>
      <p:pic>
        <p:nvPicPr>
          <p:cNvPr id="8" name="Picture 3" descr="D:\PROJECTS\GOYELLO INTERNAL\new_designall\kolo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81397" y="-171400"/>
            <a:ext cx="8991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073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157085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416737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8AFA2-520E-493F-AF7F-CBA5537F681C}" type="datetimeFigureOut">
              <a:rPr lang="en-US" smtClean="0"/>
              <a:t>7/16/2014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327380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8AFA2-520E-493F-AF7F-CBA5537F681C}" type="datetimeFigureOut">
              <a:rPr lang="en-US" smtClean="0"/>
              <a:t>7/16/2014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184112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8AFA2-520E-493F-AF7F-CBA5537F681C}" type="datetimeFigureOut">
              <a:rPr lang="en-US" smtClean="0"/>
              <a:t>7/16/2014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173527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8AFA2-520E-493F-AF7F-CBA5537F681C}" type="datetimeFigureOut">
              <a:rPr lang="en-US" smtClean="0"/>
              <a:t>7/16/2014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50613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8AFA2-520E-493F-AF7F-CBA5537F681C}" type="datetimeFigureOut">
              <a:rPr lang="en-US" smtClean="0"/>
              <a:t>7/16/2014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36410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8AFA2-520E-493F-AF7F-CBA5537F681C}" type="datetimeFigureOut">
              <a:rPr lang="en-US" smtClean="0"/>
              <a:t>7/16/2014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90741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8AFA2-520E-493F-AF7F-CBA5537F681C}" type="datetimeFigureOut">
              <a:rPr lang="en-US" smtClean="0"/>
              <a:t>7/16/2014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64CA9-5F24-4D89-9C35-AA7D94156EAA}" type="slidenum">
              <a:rPr lang="en-US" smtClean="0"/>
              <a:t>‹#›</a:t>
            </a:fld>
            <a:endParaRPr lang="en-US"/>
          </a:p>
        </p:txBody>
      </p:sp>
    </p:spTree>
    <p:extLst>
      <p:ext uri="{BB962C8B-B14F-4D97-AF65-F5344CB8AC3E}">
        <p14:creationId xmlns:p14="http://schemas.microsoft.com/office/powerpoint/2010/main" val="847221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oogle.com/trends/explore?hl=en-US#q=angularjs,+emberjs,+knockoutjs,+backbonejs&amp;cmpt=q"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pl-PL" dirty="0" smtClean="0"/>
              <a:t>Front-End </a:t>
            </a:r>
            <a:r>
              <a:rPr lang="pl-PL" dirty="0" smtClean="0"/>
              <a:t>Development</a:t>
            </a:r>
            <a:endParaRPr lang="en-US" dirty="0"/>
          </a:p>
        </p:txBody>
      </p:sp>
      <p:sp>
        <p:nvSpPr>
          <p:cNvPr id="6" name="Text Placeholder 5"/>
          <p:cNvSpPr>
            <a:spLocks noGrp="1"/>
          </p:cNvSpPr>
          <p:nvPr>
            <p:ph type="body" sz="quarter" idx="13"/>
          </p:nvPr>
        </p:nvSpPr>
        <p:spPr>
          <a:xfrm>
            <a:off x="8848220" y="5374999"/>
            <a:ext cx="1581242" cy="416201"/>
          </a:xfrm>
        </p:spPr>
        <p:txBody>
          <a:bodyPr/>
          <a:lstStyle/>
          <a:p>
            <a:r>
              <a:rPr lang="pl-PL" dirty="0" smtClean="0"/>
              <a:t>Artur </a:t>
            </a:r>
            <a:r>
              <a:rPr lang="pl-PL" dirty="0" smtClean="0"/>
              <a:t>Stępień</a:t>
            </a:r>
          </a:p>
        </p:txBody>
      </p:sp>
    </p:spTree>
    <p:extLst>
      <p:ext uri="{BB962C8B-B14F-4D97-AF65-F5344CB8AC3E}">
        <p14:creationId xmlns:p14="http://schemas.microsoft.com/office/powerpoint/2010/main" val="331138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smtClean="0"/>
              <a:t>The </a:t>
            </a:r>
            <a:r>
              <a:rPr lang="pl-PL" dirty="0" err="1" smtClean="0"/>
              <a:t>JavaScript</a:t>
            </a:r>
            <a:r>
              <a:rPr lang="pl-PL" dirty="0" smtClean="0"/>
              <a:t> </a:t>
            </a:r>
            <a:r>
              <a:rPr lang="pl-PL" dirty="0" err="1" smtClean="0"/>
              <a:t>task</a:t>
            </a:r>
            <a:r>
              <a:rPr lang="pl-PL" dirty="0" smtClean="0"/>
              <a:t> </a:t>
            </a:r>
            <a:r>
              <a:rPr lang="pl-PL" dirty="0" err="1" smtClean="0"/>
              <a:t>runner</a:t>
            </a:r>
            <a:endParaRPr lang="pl-PL" dirty="0" smtClean="0"/>
          </a:p>
          <a:p>
            <a:pPr marL="0" indent="0">
              <a:buNone/>
            </a:pPr>
            <a:r>
              <a:rPr lang="en-US" dirty="0">
                <a:latin typeface="+mj-lt"/>
              </a:rPr>
              <a:t>In one word: automation. The less work you have to do when performing repetitive tasks like </a:t>
            </a:r>
            <a:r>
              <a:rPr lang="en-US" dirty="0" err="1">
                <a:latin typeface="+mj-lt"/>
              </a:rPr>
              <a:t>minification</a:t>
            </a:r>
            <a:r>
              <a:rPr lang="en-US" dirty="0">
                <a:latin typeface="+mj-lt"/>
              </a:rPr>
              <a:t>, compilation, unit testing, </a:t>
            </a:r>
            <a:r>
              <a:rPr lang="en-US" dirty="0" err="1">
                <a:latin typeface="+mj-lt"/>
              </a:rPr>
              <a:t>linting</a:t>
            </a:r>
            <a:r>
              <a:rPr lang="en-US" dirty="0">
                <a:latin typeface="+mj-lt"/>
              </a:rPr>
              <a:t>, </a:t>
            </a:r>
            <a:r>
              <a:rPr lang="en-US" dirty="0" err="1">
                <a:latin typeface="+mj-lt"/>
              </a:rPr>
              <a:t>etc</a:t>
            </a:r>
            <a:r>
              <a:rPr lang="en-US" dirty="0">
                <a:latin typeface="+mj-lt"/>
              </a:rPr>
              <a:t>, the easier your job becomes. After you've configured it, a task runner can do most of that mundane work for you—and your team—with basically zero effort.</a:t>
            </a:r>
            <a:endParaRPr lang="pl-PL" dirty="0">
              <a:latin typeface="+mj-lt"/>
            </a:endParaRPr>
          </a:p>
        </p:txBody>
      </p:sp>
      <p:sp>
        <p:nvSpPr>
          <p:cNvPr id="3" name="Tytuł 2"/>
          <p:cNvSpPr>
            <a:spLocks noGrp="1"/>
          </p:cNvSpPr>
          <p:nvPr>
            <p:ph type="title"/>
          </p:nvPr>
        </p:nvSpPr>
        <p:spPr/>
        <p:txBody>
          <a:bodyPr/>
          <a:lstStyle/>
          <a:p>
            <a:r>
              <a:rPr lang="pl-PL" dirty="0" smtClean="0"/>
              <a:t>Grunt</a:t>
            </a:r>
            <a:endParaRPr lang="pl-P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4357" y="365125"/>
            <a:ext cx="3215861" cy="1607931"/>
          </a:xfrm>
          <a:prstGeom prst="rect">
            <a:avLst/>
          </a:prstGeom>
        </p:spPr>
      </p:pic>
    </p:spTree>
    <p:extLst>
      <p:ext uri="{BB962C8B-B14F-4D97-AF65-F5344CB8AC3E}">
        <p14:creationId xmlns:p14="http://schemas.microsoft.com/office/powerpoint/2010/main" val="30453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pl-PL" dirty="0" smtClean="0">
                <a:latin typeface="+mj-lt"/>
              </a:rPr>
              <a:t>It’</a:t>
            </a:r>
            <a:r>
              <a:rPr lang="en-US" dirty="0" smtClean="0">
                <a:latin typeface="+mj-lt"/>
              </a:rPr>
              <a:t>s </a:t>
            </a:r>
            <a:r>
              <a:rPr lang="en-US" dirty="0">
                <a:latin typeface="+mj-lt"/>
              </a:rPr>
              <a:t>an open-source web application framework, maintained by Google and community, that assists with creating single-page applications, one-page web applications that only require HTML, CSS, and JavaScript on the client side. Its goal is to augment web applications with model–view–controller (MVC) capability, in an effort to make both development and testing easier.</a:t>
            </a:r>
            <a:endParaRPr lang="pl-PL" dirty="0">
              <a:latin typeface="+mj-lt"/>
            </a:endParaRPr>
          </a:p>
        </p:txBody>
      </p:sp>
      <p:sp>
        <p:nvSpPr>
          <p:cNvPr id="3" name="Title 2"/>
          <p:cNvSpPr>
            <a:spLocks noGrp="1"/>
          </p:cNvSpPr>
          <p:nvPr>
            <p:ph type="title"/>
          </p:nvPr>
        </p:nvSpPr>
        <p:spPr/>
        <p:txBody>
          <a:bodyPr/>
          <a:lstStyle/>
          <a:p>
            <a:r>
              <a:rPr lang="pl-PL" dirty="0" err="1" smtClean="0"/>
              <a:t>AngularJS</a:t>
            </a:r>
            <a:endParaRPr lang="pl-P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8379" y="4600039"/>
            <a:ext cx="6063386" cy="1576924"/>
          </a:xfrm>
          <a:prstGeom prst="rect">
            <a:avLst/>
          </a:prstGeom>
        </p:spPr>
      </p:pic>
    </p:spTree>
    <p:extLst>
      <p:ext uri="{BB962C8B-B14F-4D97-AF65-F5344CB8AC3E}">
        <p14:creationId xmlns:p14="http://schemas.microsoft.com/office/powerpoint/2010/main" val="321782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20948" y="5698435"/>
            <a:ext cx="3346111" cy="452022"/>
          </a:xfrm>
        </p:spPr>
        <p:txBody>
          <a:bodyPr>
            <a:normAutofit/>
          </a:bodyPr>
          <a:lstStyle/>
          <a:p>
            <a:pPr marL="0" indent="0">
              <a:buNone/>
            </a:pPr>
            <a:r>
              <a:rPr lang="pl-PL" sz="1800" dirty="0" smtClean="0">
                <a:latin typeface="+mj-lt"/>
              </a:rPr>
              <a:t>Google </a:t>
            </a:r>
            <a:r>
              <a:rPr lang="pl-PL" sz="1800" dirty="0" err="1" smtClean="0">
                <a:latin typeface="+mj-lt"/>
              </a:rPr>
              <a:t>Search</a:t>
            </a:r>
            <a:r>
              <a:rPr lang="pl-PL" sz="1800" dirty="0" smtClean="0">
                <a:latin typeface="+mj-lt"/>
              </a:rPr>
              <a:t> </a:t>
            </a:r>
            <a:r>
              <a:rPr lang="pl-PL" sz="1800" dirty="0" err="1" smtClean="0">
                <a:latin typeface="+mj-lt"/>
              </a:rPr>
              <a:t>Trends</a:t>
            </a:r>
            <a:r>
              <a:rPr lang="pl-PL" sz="1800" dirty="0">
                <a:latin typeface="+mj-lt"/>
              </a:rPr>
              <a:t> </a:t>
            </a:r>
            <a:r>
              <a:rPr lang="pl-PL" sz="1800" dirty="0" smtClean="0">
                <a:latin typeface="+mj-lt"/>
              </a:rPr>
              <a:t>- </a:t>
            </a:r>
            <a:r>
              <a:rPr lang="pl-PL" sz="1800" dirty="0" smtClean="0">
                <a:latin typeface="+mj-lt"/>
                <a:hlinkClick r:id="rId2"/>
              </a:rPr>
              <a:t>Link</a:t>
            </a:r>
            <a:endParaRPr lang="pl-PL" sz="1800" dirty="0">
              <a:latin typeface="+mj-lt"/>
            </a:endParaRPr>
          </a:p>
        </p:txBody>
      </p:sp>
      <p:sp>
        <p:nvSpPr>
          <p:cNvPr id="3" name="Title 2"/>
          <p:cNvSpPr>
            <a:spLocks noGrp="1"/>
          </p:cNvSpPr>
          <p:nvPr>
            <p:ph type="title"/>
          </p:nvPr>
        </p:nvSpPr>
        <p:spPr/>
        <p:txBody>
          <a:bodyPr/>
          <a:lstStyle/>
          <a:p>
            <a:r>
              <a:rPr lang="pl-PL" dirty="0" err="1" smtClean="0"/>
              <a:t>AngularJS</a:t>
            </a:r>
            <a:r>
              <a:rPr lang="pl-PL" dirty="0" smtClean="0"/>
              <a:t> - </a:t>
            </a:r>
            <a:r>
              <a:rPr lang="pl-PL" dirty="0" err="1" smtClean="0"/>
              <a:t>statistics</a:t>
            </a:r>
            <a:endParaRPr lang="pl-PL"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961" y="1388284"/>
            <a:ext cx="6954078" cy="4310151"/>
          </a:xfrm>
          <a:prstGeom prst="rect">
            <a:avLst/>
          </a:prstGeom>
        </p:spPr>
      </p:pic>
    </p:spTree>
    <p:extLst>
      <p:ext uri="{BB962C8B-B14F-4D97-AF65-F5344CB8AC3E}">
        <p14:creationId xmlns:p14="http://schemas.microsoft.com/office/powerpoint/2010/main" val="327780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a:buFont typeface="Wingdings" panose="05000000000000000000" pitchFamily="2" charset="2"/>
              <a:buChar char="§"/>
            </a:pPr>
            <a:r>
              <a:rPr lang="pl-PL" dirty="0" err="1" smtClean="0"/>
              <a:t>Jasmine</a:t>
            </a:r>
            <a:r>
              <a:rPr lang="pl-PL" sz="3200" dirty="0"/>
              <a:t/>
            </a:r>
            <a:br>
              <a:rPr lang="pl-PL" sz="3200" dirty="0"/>
            </a:br>
            <a:r>
              <a:rPr lang="en-US" sz="2400" dirty="0">
                <a:latin typeface="+mj-lt"/>
              </a:rPr>
              <a:t>Jasmine is a behavior-driven development framework for testing JavaScript code. It does not depend on any other JavaScript frameworks. It does not require a DOM. And it has a clean, obvious syntax so that you can easily write tests. This guide is running against Jasmine version 2.0.0.</a:t>
            </a:r>
            <a:endParaRPr lang="pl-PL" sz="2400" dirty="0" smtClean="0">
              <a:latin typeface="+mj-lt"/>
            </a:endParaRPr>
          </a:p>
          <a:p>
            <a:pPr>
              <a:buFont typeface="Wingdings" panose="05000000000000000000" pitchFamily="2" charset="2"/>
              <a:buChar char="§"/>
            </a:pPr>
            <a:r>
              <a:rPr lang="pl-PL" dirty="0" smtClean="0"/>
              <a:t>Karma</a:t>
            </a:r>
            <a:r>
              <a:rPr lang="pl-PL" sz="3200" dirty="0"/>
              <a:t/>
            </a:r>
            <a:br>
              <a:rPr lang="pl-PL" sz="3200" dirty="0"/>
            </a:br>
            <a:r>
              <a:rPr lang="en-US" sz="2400" dirty="0">
                <a:latin typeface="+mj-lt"/>
              </a:rPr>
              <a:t>The main goal for Karma is to bring a productive testing environment to developers. The environment being one where they don't have to set up loads of configurations, but rather a place where developers can just write the code and get instant feedback from their tests. Because getting quick feedback is what makes you productive and creative.</a:t>
            </a:r>
            <a:endParaRPr lang="pl-PL" sz="3200" dirty="0" smtClean="0">
              <a:latin typeface="+mj-lt"/>
            </a:endParaRPr>
          </a:p>
        </p:txBody>
      </p:sp>
      <p:sp>
        <p:nvSpPr>
          <p:cNvPr id="3" name="Tytuł 2"/>
          <p:cNvSpPr>
            <a:spLocks noGrp="1"/>
          </p:cNvSpPr>
          <p:nvPr>
            <p:ph type="title"/>
          </p:nvPr>
        </p:nvSpPr>
        <p:spPr/>
        <p:txBody>
          <a:bodyPr/>
          <a:lstStyle/>
          <a:p>
            <a:r>
              <a:rPr lang="pl-PL" dirty="0" smtClean="0"/>
              <a:t>Unit </a:t>
            </a:r>
            <a:r>
              <a:rPr lang="pl-PL" dirty="0" err="1" smtClean="0"/>
              <a:t>testing</a:t>
            </a:r>
            <a:endParaRPr lang="pl-PL"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018" y="686582"/>
            <a:ext cx="4013033" cy="93358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565" y="365125"/>
            <a:ext cx="1378226" cy="1378226"/>
          </a:xfrm>
          <a:prstGeom prst="rect">
            <a:avLst/>
          </a:prstGeom>
        </p:spPr>
      </p:pic>
    </p:spTree>
    <p:extLst>
      <p:ext uri="{BB962C8B-B14F-4D97-AF65-F5344CB8AC3E}">
        <p14:creationId xmlns:p14="http://schemas.microsoft.com/office/powerpoint/2010/main" val="305441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6512" y="1690688"/>
            <a:ext cx="3429002" cy="4723537"/>
          </a:xfrm>
        </p:spPr>
        <p:txBody>
          <a:bodyPr>
            <a:noAutofit/>
          </a:bodyPr>
          <a:lstStyle/>
          <a:p>
            <a:pPr marL="0" indent="0">
              <a:buNone/>
            </a:pPr>
            <a:r>
              <a:rPr lang="pl-PL" sz="2000" dirty="0" err="1"/>
              <a:t>JavaScript</a:t>
            </a:r>
            <a:r>
              <a:rPr lang="pl-PL" sz="2000" dirty="0"/>
              <a:t> Design </a:t>
            </a:r>
            <a:r>
              <a:rPr lang="pl-PL" sz="2000" dirty="0" err="1"/>
              <a:t>Patterns</a:t>
            </a:r>
            <a:endParaRPr lang="pl-PL" sz="2000" dirty="0"/>
          </a:p>
          <a:p>
            <a:pPr>
              <a:buFont typeface="Wingdings" panose="05000000000000000000" pitchFamily="2" charset="2"/>
              <a:buChar char="§"/>
            </a:pPr>
            <a:r>
              <a:rPr lang="pl-PL" sz="1400" dirty="0" err="1">
                <a:latin typeface="+mj-lt"/>
              </a:rPr>
              <a:t>Constructor</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a:latin typeface="+mj-lt"/>
              </a:rPr>
              <a:t>Module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Revealing</a:t>
            </a:r>
            <a:r>
              <a:rPr lang="pl-PL" sz="1400" dirty="0">
                <a:latin typeface="+mj-lt"/>
              </a:rPr>
              <a:t> Module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a:latin typeface="+mj-lt"/>
              </a:rPr>
              <a:t>Singleton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Observer</a:t>
            </a:r>
            <a:r>
              <a:rPr lang="pl-PL" sz="1400" dirty="0">
                <a:latin typeface="+mj-lt"/>
              </a:rPr>
              <a:t> </a:t>
            </a:r>
            <a:r>
              <a:rPr lang="pl-PL" sz="1400" dirty="0" err="1" smtClean="0">
                <a:latin typeface="+mj-lt"/>
              </a:rPr>
              <a:t>Pattern</a:t>
            </a:r>
            <a:endParaRPr lang="pl-PL" sz="1400" dirty="0">
              <a:latin typeface="+mj-lt"/>
            </a:endParaRPr>
          </a:p>
          <a:p>
            <a:pPr>
              <a:buFont typeface="Wingdings" panose="05000000000000000000" pitchFamily="2" charset="2"/>
              <a:buChar char="§"/>
            </a:pPr>
            <a:r>
              <a:rPr lang="pl-PL" sz="1400" dirty="0">
                <a:latin typeface="+mj-lt"/>
              </a:rPr>
              <a:t>Mediator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Prototype</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Command</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Facade</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Factory</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Mixin</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Decorator</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Flyweight</a:t>
            </a:r>
            <a:r>
              <a:rPr lang="pl-PL" sz="1400" dirty="0">
                <a:latin typeface="+mj-lt"/>
              </a:rPr>
              <a:t> </a:t>
            </a:r>
            <a:r>
              <a:rPr lang="pl-PL" sz="1400" dirty="0" err="1">
                <a:latin typeface="+mj-lt"/>
              </a:rPr>
              <a:t>Pattern</a:t>
            </a:r>
            <a:endParaRPr lang="pl-PL" sz="1400" dirty="0">
              <a:latin typeface="+mj-lt"/>
            </a:endParaRPr>
          </a:p>
        </p:txBody>
      </p:sp>
      <p:sp>
        <p:nvSpPr>
          <p:cNvPr id="3" name="Title 2"/>
          <p:cNvSpPr>
            <a:spLocks noGrp="1"/>
          </p:cNvSpPr>
          <p:nvPr>
            <p:ph type="title"/>
          </p:nvPr>
        </p:nvSpPr>
        <p:spPr/>
        <p:txBody>
          <a:bodyPr/>
          <a:lstStyle/>
          <a:p>
            <a:r>
              <a:rPr lang="pl-PL" dirty="0" err="1" smtClean="0"/>
              <a:t>JavaScript</a:t>
            </a:r>
            <a:r>
              <a:rPr lang="pl-PL" dirty="0" smtClean="0"/>
              <a:t> – </a:t>
            </a:r>
            <a:r>
              <a:rPr lang="pl-PL" dirty="0" err="1" smtClean="0"/>
              <a:t>coding</a:t>
            </a:r>
            <a:r>
              <a:rPr lang="pl-PL" dirty="0" smtClean="0"/>
              <a:t> </a:t>
            </a:r>
            <a:r>
              <a:rPr lang="pl-PL" dirty="0" err="1" smtClean="0"/>
              <a:t>standards</a:t>
            </a:r>
            <a:endParaRPr lang="pl-PL" dirty="0"/>
          </a:p>
        </p:txBody>
      </p:sp>
    </p:spTree>
    <p:extLst>
      <p:ext uri="{BB962C8B-B14F-4D97-AF65-F5344CB8AC3E}">
        <p14:creationId xmlns:p14="http://schemas.microsoft.com/office/powerpoint/2010/main" val="207218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pl-PL" dirty="0" smtClean="0">
                <a:latin typeface="+mj-lt"/>
              </a:rPr>
              <a:t>DEMO</a:t>
            </a:r>
            <a:endParaRPr lang="pl-PL" dirty="0">
              <a:latin typeface="+mj-lt"/>
            </a:endParaRPr>
          </a:p>
        </p:txBody>
      </p:sp>
      <p:sp>
        <p:nvSpPr>
          <p:cNvPr id="3" name="Title 2"/>
          <p:cNvSpPr>
            <a:spLocks noGrp="1"/>
          </p:cNvSpPr>
          <p:nvPr>
            <p:ph type="title"/>
          </p:nvPr>
        </p:nvSpPr>
        <p:spPr/>
        <p:txBody>
          <a:bodyPr/>
          <a:lstStyle/>
          <a:p>
            <a:r>
              <a:rPr lang="pl-PL" dirty="0" err="1" smtClean="0"/>
              <a:t>Overall</a:t>
            </a:r>
            <a:r>
              <a:rPr lang="pl-PL" dirty="0" smtClean="0"/>
              <a:t> </a:t>
            </a:r>
            <a:r>
              <a:rPr lang="pl-PL" dirty="0" err="1" smtClean="0"/>
              <a:t>architecture</a:t>
            </a:r>
            <a:endParaRPr lang="pl-PL" dirty="0"/>
          </a:p>
        </p:txBody>
      </p:sp>
    </p:spTree>
    <p:extLst>
      <p:ext uri="{BB962C8B-B14F-4D97-AF65-F5344CB8AC3E}">
        <p14:creationId xmlns:p14="http://schemas.microsoft.com/office/powerpoint/2010/main" val="200106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smtClean="0"/>
              <a:t>Thank</a:t>
            </a:r>
            <a:r>
              <a:rPr lang="pl-PL" dirty="0" smtClean="0"/>
              <a:t> </a:t>
            </a:r>
            <a:r>
              <a:rPr lang="pl-PL" dirty="0" err="1" smtClean="0"/>
              <a:t>you</a:t>
            </a:r>
            <a:endParaRPr lang="pl-PL" dirty="0"/>
          </a:p>
        </p:txBody>
      </p:sp>
    </p:spTree>
    <p:extLst>
      <p:ext uri="{BB962C8B-B14F-4D97-AF65-F5344CB8AC3E}">
        <p14:creationId xmlns:p14="http://schemas.microsoft.com/office/powerpoint/2010/main" val="349433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lnSpcReduction="10000"/>
          </a:bodyPr>
          <a:lstStyle/>
          <a:p>
            <a:r>
              <a:rPr lang="pl-PL" dirty="0" err="1" smtClean="0"/>
              <a:t>Metronic</a:t>
            </a:r>
            <a:r>
              <a:rPr lang="pl-PL" dirty="0" smtClean="0"/>
              <a:t> </a:t>
            </a:r>
            <a:r>
              <a:rPr lang="pl-PL" dirty="0" err="1" smtClean="0"/>
              <a:t>Theme</a:t>
            </a:r>
            <a:endParaRPr lang="pl-PL" dirty="0" smtClean="0"/>
          </a:p>
          <a:p>
            <a:r>
              <a:rPr lang="pl-PL" dirty="0"/>
              <a:t>Front-End </a:t>
            </a:r>
            <a:r>
              <a:rPr lang="pl-PL" dirty="0" smtClean="0"/>
              <a:t>Utilities</a:t>
            </a:r>
          </a:p>
          <a:p>
            <a:r>
              <a:rPr lang="pl-PL" dirty="0" err="1"/>
              <a:t>Maintaining</a:t>
            </a:r>
            <a:r>
              <a:rPr lang="pl-PL" dirty="0"/>
              <a:t> </a:t>
            </a:r>
            <a:r>
              <a:rPr lang="pl-PL" dirty="0" err="1"/>
              <a:t>JavaScript</a:t>
            </a:r>
            <a:r>
              <a:rPr lang="pl-PL" dirty="0"/>
              <a:t> </a:t>
            </a:r>
            <a:r>
              <a:rPr lang="pl-PL" dirty="0" err="1" smtClean="0"/>
              <a:t>components</a:t>
            </a:r>
            <a:endParaRPr lang="pl-PL" dirty="0" smtClean="0"/>
          </a:p>
          <a:p>
            <a:pPr lvl="1"/>
            <a:r>
              <a:rPr lang="pl-PL" dirty="0" smtClean="0"/>
              <a:t>Node.js &amp; </a:t>
            </a:r>
            <a:r>
              <a:rPr lang="pl-PL" dirty="0" err="1" smtClean="0"/>
              <a:t>npm</a:t>
            </a:r>
            <a:endParaRPr lang="pl-PL" dirty="0" smtClean="0"/>
          </a:p>
          <a:p>
            <a:pPr lvl="1"/>
            <a:r>
              <a:rPr lang="pl-PL" dirty="0" err="1" smtClean="0"/>
              <a:t>Bower</a:t>
            </a:r>
            <a:endParaRPr lang="pl-PL" dirty="0" smtClean="0"/>
          </a:p>
          <a:p>
            <a:pPr lvl="1"/>
            <a:r>
              <a:rPr lang="pl-PL" dirty="0" smtClean="0"/>
              <a:t>Grunt</a:t>
            </a:r>
          </a:p>
          <a:p>
            <a:r>
              <a:rPr lang="pl-PL" dirty="0" err="1" smtClean="0"/>
              <a:t>AngularJS</a:t>
            </a:r>
            <a:endParaRPr lang="pl-PL" dirty="0" smtClean="0"/>
          </a:p>
          <a:p>
            <a:r>
              <a:rPr lang="pl-PL" dirty="0" smtClean="0"/>
              <a:t>Unit </a:t>
            </a:r>
            <a:r>
              <a:rPr lang="pl-PL" dirty="0" err="1" smtClean="0"/>
              <a:t>testing</a:t>
            </a:r>
            <a:endParaRPr lang="pl-PL" dirty="0" smtClean="0"/>
          </a:p>
          <a:p>
            <a:r>
              <a:rPr lang="pl-PL" dirty="0" err="1"/>
              <a:t>JavaScript</a:t>
            </a:r>
            <a:r>
              <a:rPr lang="pl-PL" dirty="0"/>
              <a:t> – </a:t>
            </a:r>
            <a:r>
              <a:rPr lang="pl-PL" dirty="0" err="1"/>
              <a:t>coding</a:t>
            </a:r>
            <a:r>
              <a:rPr lang="pl-PL" dirty="0"/>
              <a:t> </a:t>
            </a:r>
            <a:r>
              <a:rPr lang="pl-PL" dirty="0" err="1"/>
              <a:t>standards</a:t>
            </a:r>
            <a:endParaRPr lang="pl-PL" dirty="0" smtClean="0"/>
          </a:p>
          <a:p>
            <a:r>
              <a:rPr lang="pl-PL" dirty="0" err="1" smtClean="0"/>
              <a:t>Overall</a:t>
            </a:r>
            <a:r>
              <a:rPr lang="pl-PL" dirty="0" smtClean="0"/>
              <a:t> </a:t>
            </a:r>
            <a:r>
              <a:rPr lang="pl-PL" dirty="0" err="1" smtClean="0"/>
              <a:t>architecture</a:t>
            </a:r>
            <a:endParaRPr lang="pl-PL" dirty="0"/>
          </a:p>
        </p:txBody>
      </p:sp>
      <p:sp>
        <p:nvSpPr>
          <p:cNvPr id="3" name="Tytuł 2"/>
          <p:cNvSpPr>
            <a:spLocks noGrp="1"/>
          </p:cNvSpPr>
          <p:nvPr>
            <p:ph type="title"/>
          </p:nvPr>
        </p:nvSpPr>
        <p:spPr/>
        <p:txBody>
          <a:bodyPr/>
          <a:lstStyle/>
          <a:p>
            <a:r>
              <a:rPr lang="pl-PL" dirty="0" smtClean="0"/>
              <a:t>Agenda</a:t>
            </a:r>
            <a:endParaRPr lang="pl-PL" dirty="0"/>
          </a:p>
        </p:txBody>
      </p:sp>
    </p:spTree>
    <p:extLst>
      <p:ext uri="{BB962C8B-B14F-4D97-AF65-F5344CB8AC3E}">
        <p14:creationId xmlns:p14="http://schemas.microsoft.com/office/powerpoint/2010/main" val="288309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en-US" b="1" dirty="0" err="1"/>
              <a:t>Metronic</a:t>
            </a:r>
            <a:r>
              <a:rPr lang="en-US" b="1" dirty="0"/>
              <a:t> is a responsive and multipurpose admin and frontend theme</a:t>
            </a:r>
            <a:r>
              <a:rPr lang="en-US" dirty="0"/>
              <a:t> powered with Twitter Bootstrap 3.2.0 Framework. </a:t>
            </a:r>
            <a:r>
              <a:rPr lang="en-US" dirty="0" err="1"/>
              <a:t>Metronic</a:t>
            </a:r>
            <a:r>
              <a:rPr lang="en-US" dirty="0"/>
              <a:t> can be used for any type of web applications: custom admin panels, admin dashboards, </a:t>
            </a:r>
            <a:r>
              <a:rPr lang="en-US" dirty="0" err="1"/>
              <a:t>eCommerce</a:t>
            </a:r>
            <a:r>
              <a:rPr lang="en-US" dirty="0"/>
              <a:t> </a:t>
            </a:r>
            <a:r>
              <a:rPr lang="en-US" dirty="0" err="1"/>
              <a:t>backends</a:t>
            </a:r>
            <a:r>
              <a:rPr lang="en-US" dirty="0"/>
              <a:t>, CMS, CRM, SAAS and websites: business, </a:t>
            </a:r>
            <a:r>
              <a:rPr lang="en-US" dirty="0" err="1"/>
              <a:t>eCommerce</a:t>
            </a:r>
            <a:r>
              <a:rPr lang="en-US" dirty="0"/>
              <a:t>. corporate, portfolio, blog.</a:t>
            </a:r>
            <a:endParaRPr lang="pl-PL" dirty="0"/>
          </a:p>
        </p:txBody>
      </p:sp>
      <p:sp>
        <p:nvSpPr>
          <p:cNvPr id="3" name="Tytuł 2"/>
          <p:cNvSpPr>
            <a:spLocks noGrp="1"/>
          </p:cNvSpPr>
          <p:nvPr>
            <p:ph type="title"/>
          </p:nvPr>
        </p:nvSpPr>
        <p:spPr/>
        <p:txBody>
          <a:bodyPr/>
          <a:lstStyle/>
          <a:p>
            <a:r>
              <a:rPr lang="pl-PL" dirty="0" err="1" smtClean="0"/>
              <a:t>Metronic</a:t>
            </a:r>
            <a:endParaRPr lang="pl-PL" dirty="0"/>
          </a:p>
        </p:txBody>
      </p:sp>
    </p:spTree>
    <p:extLst>
      <p:ext uri="{BB962C8B-B14F-4D97-AF65-F5344CB8AC3E}">
        <p14:creationId xmlns:p14="http://schemas.microsoft.com/office/powerpoint/2010/main" val="321843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Pre-build</a:t>
            </a:r>
            <a:r>
              <a:rPr lang="pl-PL" dirty="0" smtClean="0"/>
              <a:t> CSS and JS to </a:t>
            </a:r>
            <a:r>
              <a:rPr lang="pl-PL" dirty="0" err="1" smtClean="0"/>
              <a:t>make</a:t>
            </a:r>
            <a:r>
              <a:rPr lang="pl-PL" dirty="0" smtClean="0"/>
              <a:t> 80% of </a:t>
            </a:r>
            <a:r>
              <a:rPr lang="pl-PL" dirty="0" err="1" smtClean="0"/>
              <a:t>use-cases</a:t>
            </a:r>
            <a:endParaRPr lang="pl-PL" dirty="0" smtClean="0"/>
          </a:p>
          <a:p>
            <a:r>
              <a:rPr lang="pl-PL" dirty="0" err="1" smtClean="0"/>
              <a:t>Built</a:t>
            </a:r>
            <a:r>
              <a:rPr lang="pl-PL" dirty="0" smtClean="0"/>
              <a:t>-in </a:t>
            </a:r>
            <a:r>
              <a:rPr lang="pl-PL" dirty="0" err="1" smtClean="0"/>
              <a:t>grid</a:t>
            </a:r>
            <a:r>
              <a:rPr lang="pl-PL" dirty="0" smtClean="0"/>
              <a:t> </a:t>
            </a:r>
            <a:r>
              <a:rPr lang="pl-PL" dirty="0" err="1" smtClean="0"/>
              <a:t>systems</a:t>
            </a:r>
            <a:r>
              <a:rPr lang="pl-PL" dirty="0" smtClean="0"/>
              <a:t> (</a:t>
            </a:r>
            <a:r>
              <a:rPr lang="pl-PL" dirty="0" err="1" smtClean="0"/>
              <a:t>e.g</a:t>
            </a:r>
            <a:r>
              <a:rPr lang="pl-PL" dirty="0" smtClean="0"/>
              <a:t>. </a:t>
            </a:r>
            <a:r>
              <a:rPr lang="pl-PL" dirty="0" err="1" smtClean="0"/>
              <a:t>BootstrapTwitter</a:t>
            </a:r>
            <a:r>
              <a:rPr lang="pl-PL" dirty="0" smtClean="0"/>
              <a:t>, 960 </a:t>
            </a:r>
            <a:r>
              <a:rPr lang="pl-PL" dirty="0" err="1" smtClean="0"/>
              <a:t>Grid</a:t>
            </a:r>
            <a:r>
              <a:rPr lang="pl-PL" dirty="0" smtClean="0"/>
              <a:t> System)</a:t>
            </a:r>
            <a:endParaRPr lang="pl-PL" dirty="0"/>
          </a:p>
          <a:p>
            <a:r>
              <a:rPr lang="pl-PL" dirty="0" smtClean="0"/>
              <a:t>Many </a:t>
            </a:r>
            <a:r>
              <a:rPr lang="pl-PL" dirty="0" err="1" smtClean="0"/>
              <a:t>ready</a:t>
            </a:r>
            <a:r>
              <a:rPr lang="pl-PL" dirty="0" smtClean="0"/>
              <a:t> to </a:t>
            </a:r>
            <a:r>
              <a:rPr lang="pl-PL" dirty="0" err="1" smtClean="0"/>
              <a:t>use</a:t>
            </a:r>
            <a:r>
              <a:rPr lang="pl-PL" dirty="0" smtClean="0"/>
              <a:t> </a:t>
            </a:r>
            <a:r>
              <a:rPr lang="pl-PL" dirty="0" err="1" smtClean="0"/>
              <a:t>defaults</a:t>
            </a:r>
            <a:r>
              <a:rPr lang="pl-PL" dirty="0" smtClean="0"/>
              <a:t>, </a:t>
            </a:r>
            <a:r>
              <a:rPr lang="pl-PL" dirty="0" err="1" smtClean="0"/>
              <a:t>buttons</a:t>
            </a:r>
            <a:r>
              <a:rPr lang="pl-PL" dirty="0" smtClean="0"/>
              <a:t>, </a:t>
            </a:r>
            <a:r>
              <a:rPr lang="pl-PL" dirty="0" err="1" smtClean="0"/>
              <a:t>forms</a:t>
            </a:r>
            <a:r>
              <a:rPr lang="pl-PL" dirty="0" smtClean="0"/>
              <a:t>, etc.</a:t>
            </a:r>
          </a:p>
          <a:p>
            <a:r>
              <a:rPr lang="pl-PL" dirty="0" err="1" smtClean="0"/>
              <a:t>Commonly-used</a:t>
            </a:r>
            <a:r>
              <a:rPr lang="pl-PL" dirty="0" smtClean="0"/>
              <a:t> </a:t>
            </a:r>
            <a:r>
              <a:rPr lang="pl-PL" dirty="0" err="1" smtClean="0"/>
              <a:t>elements</a:t>
            </a:r>
            <a:r>
              <a:rPr lang="pl-PL" dirty="0" smtClean="0"/>
              <a:t> </a:t>
            </a:r>
            <a:r>
              <a:rPr lang="pl-PL" dirty="0" err="1" smtClean="0"/>
              <a:t>like</a:t>
            </a:r>
            <a:r>
              <a:rPr lang="pl-PL" dirty="0" smtClean="0"/>
              <a:t> </a:t>
            </a:r>
            <a:r>
              <a:rPr lang="pl-PL" dirty="0" err="1" smtClean="0"/>
              <a:t>dropdowns</a:t>
            </a:r>
            <a:r>
              <a:rPr lang="pl-PL" dirty="0" smtClean="0"/>
              <a:t>, </a:t>
            </a:r>
            <a:r>
              <a:rPr lang="pl-PL" dirty="0" err="1" smtClean="0"/>
              <a:t>alerts</a:t>
            </a:r>
            <a:r>
              <a:rPr lang="pl-PL" dirty="0" smtClean="0"/>
              <a:t>, </a:t>
            </a:r>
            <a:r>
              <a:rPr lang="pl-PL" dirty="0" err="1" smtClean="0"/>
              <a:t>panels</a:t>
            </a:r>
            <a:r>
              <a:rPr lang="pl-PL" dirty="0" smtClean="0"/>
              <a:t>, etc.</a:t>
            </a:r>
          </a:p>
          <a:p>
            <a:r>
              <a:rPr lang="pl-PL" dirty="0" err="1" smtClean="0"/>
              <a:t>JavaScript</a:t>
            </a:r>
            <a:r>
              <a:rPr lang="pl-PL" dirty="0" smtClean="0"/>
              <a:t> to </a:t>
            </a:r>
            <a:r>
              <a:rPr lang="pl-PL" dirty="0" err="1" smtClean="0"/>
              <a:t>power</a:t>
            </a:r>
            <a:r>
              <a:rPr lang="pl-PL" dirty="0" smtClean="0"/>
              <a:t> </a:t>
            </a:r>
            <a:r>
              <a:rPr lang="pl-PL" dirty="0" err="1" smtClean="0"/>
              <a:t>interactivity</a:t>
            </a:r>
            <a:endParaRPr lang="pl-PL" dirty="0"/>
          </a:p>
        </p:txBody>
      </p:sp>
      <p:sp>
        <p:nvSpPr>
          <p:cNvPr id="3" name="Tytuł 2"/>
          <p:cNvSpPr>
            <a:spLocks noGrp="1"/>
          </p:cNvSpPr>
          <p:nvPr>
            <p:ph type="title"/>
          </p:nvPr>
        </p:nvSpPr>
        <p:spPr/>
        <p:txBody>
          <a:bodyPr/>
          <a:lstStyle/>
          <a:p>
            <a:r>
              <a:rPr lang="pl-PL" dirty="0" smtClean="0"/>
              <a:t>Front-End Utilities</a:t>
            </a:r>
            <a:endParaRPr lang="pl-PL" dirty="0"/>
          </a:p>
        </p:txBody>
      </p:sp>
    </p:spTree>
    <p:extLst>
      <p:ext uri="{BB962C8B-B14F-4D97-AF65-F5344CB8AC3E}">
        <p14:creationId xmlns:p14="http://schemas.microsoft.com/office/powerpoint/2010/main" val="85428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02351"/>
            <a:ext cx="10515600" cy="1103105"/>
          </a:xfrm>
        </p:spPr>
        <p:txBody>
          <a:bodyPr/>
          <a:lstStyle/>
          <a:p>
            <a:pPr marL="0" indent="0">
              <a:buNone/>
            </a:pPr>
            <a:r>
              <a:rPr lang="pl-PL" dirty="0" smtClean="0">
                <a:latin typeface="+mj-lt"/>
              </a:rPr>
              <a:t>It’</a:t>
            </a:r>
            <a:r>
              <a:rPr lang="en-US" dirty="0" smtClean="0">
                <a:latin typeface="+mj-lt"/>
              </a:rPr>
              <a:t>s </a:t>
            </a:r>
            <a:r>
              <a:rPr lang="en-US" dirty="0">
                <a:latin typeface="+mj-lt"/>
              </a:rPr>
              <a:t>the most popular HTML, CSS, and JS framework for developing responsive, mobile first projects on the web.</a:t>
            </a:r>
            <a:endParaRPr lang="pl-PL" dirty="0">
              <a:latin typeface="+mj-lt"/>
            </a:endParaRPr>
          </a:p>
        </p:txBody>
      </p:sp>
      <p:sp>
        <p:nvSpPr>
          <p:cNvPr id="3" name="Title 2"/>
          <p:cNvSpPr>
            <a:spLocks noGrp="1"/>
          </p:cNvSpPr>
          <p:nvPr>
            <p:ph type="title"/>
          </p:nvPr>
        </p:nvSpPr>
        <p:spPr/>
        <p:txBody>
          <a:bodyPr/>
          <a:lstStyle/>
          <a:p>
            <a:r>
              <a:rPr lang="pl-PL" dirty="0" err="1" smtClean="0"/>
              <a:t>Bootstrap</a:t>
            </a:r>
            <a:r>
              <a:rPr lang="pl-PL" dirty="0" smtClean="0"/>
              <a:t> Twitter</a:t>
            </a:r>
            <a:endParaRPr lang="pl-PL" dirty="0"/>
          </a:p>
        </p:txBody>
      </p:sp>
      <p:sp>
        <p:nvSpPr>
          <p:cNvPr id="4" name="Title 2"/>
          <p:cNvSpPr txBox="1">
            <a:spLocks/>
          </p:cNvSpPr>
          <p:nvPr/>
        </p:nvSpPr>
        <p:spPr>
          <a:xfrm>
            <a:off x="838200" y="22317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err="1" smtClean="0"/>
              <a:t>jQuery</a:t>
            </a:r>
            <a:endParaRPr lang="pl-PL" dirty="0"/>
          </a:p>
        </p:txBody>
      </p:sp>
      <p:sp>
        <p:nvSpPr>
          <p:cNvPr id="5" name="Content Placeholder 1"/>
          <p:cNvSpPr txBox="1">
            <a:spLocks/>
          </p:cNvSpPr>
          <p:nvPr/>
        </p:nvSpPr>
        <p:spPr>
          <a:xfrm>
            <a:off x="838200" y="3320707"/>
            <a:ext cx="10515600" cy="17813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latin typeface="+mj-lt"/>
              </a:rPr>
              <a:t>It’</a:t>
            </a:r>
            <a:r>
              <a:rPr lang="en-US" dirty="0" smtClean="0">
                <a:latin typeface="+mj-lt"/>
              </a:rPr>
              <a:t>s </a:t>
            </a:r>
            <a:r>
              <a:rPr lang="en-US" dirty="0">
                <a:latin typeface="+mj-lt"/>
              </a:rPr>
              <a:t>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endParaRPr lang="pl-PL" dirty="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183" y="5275668"/>
            <a:ext cx="3564834" cy="1283340"/>
          </a:xfrm>
          <a:prstGeom prst="rect">
            <a:avLst/>
          </a:prstGeom>
        </p:spPr>
      </p:pic>
    </p:spTree>
    <p:extLst>
      <p:ext uri="{BB962C8B-B14F-4D97-AF65-F5344CB8AC3E}">
        <p14:creationId xmlns:p14="http://schemas.microsoft.com/office/powerpoint/2010/main" val="326859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0" indent="0">
              <a:buNone/>
            </a:pPr>
            <a:r>
              <a:rPr lang="pl-PL" dirty="0" smtClean="0"/>
              <a:t>How do </a:t>
            </a:r>
            <a:r>
              <a:rPr lang="pl-PL" dirty="0" err="1" smtClean="0"/>
              <a:t>you</a:t>
            </a:r>
            <a:r>
              <a:rPr lang="pl-PL" dirty="0" smtClean="0"/>
              <a:t> </a:t>
            </a:r>
            <a:r>
              <a:rPr lang="pl-PL" dirty="0" err="1" smtClean="0"/>
              <a:t>get</a:t>
            </a:r>
            <a:r>
              <a:rPr lang="pl-PL" dirty="0" smtClean="0"/>
              <a:t> </a:t>
            </a:r>
            <a:r>
              <a:rPr lang="pl-PL" dirty="0" err="1" smtClean="0"/>
              <a:t>e.g</a:t>
            </a:r>
            <a:r>
              <a:rPr lang="pl-PL" dirty="0" smtClean="0"/>
              <a:t>. </a:t>
            </a:r>
            <a:r>
              <a:rPr lang="pl-PL" dirty="0" err="1" smtClean="0"/>
              <a:t>jQuery</a:t>
            </a:r>
            <a:r>
              <a:rPr lang="pl-PL" dirty="0" smtClean="0"/>
              <a:t> </a:t>
            </a:r>
            <a:r>
              <a:rPr lang="pl-PL" dirty="0" smtClean="0"/>
              <a:t>?</a:t>
            </a:r>
          </a:p>
          <a:p>
            <a:pPr marL="0" indent="0">
              <a:buNone/>
            </a:pPr>
            <a:r>
              <a:rPr lang="pl-PL" dirty="0" err="1" smtClean="0">
                <a:latin typeface="+mj-lt"/>
              </a:rPr>
              <a:t>Visit</a:t>
            </a:r>
            <a:r>
              <a:rPr lang="pl-PL" dirty="0" smtClean="0">
                <a:latin typeface="+mj-lt"/>
              </a:rPr>
              <a:t> </a:t>
            </a:r>
            <a:r>
              <a:rPr lang="pl-PL" dirty="0" smtClean="0">
                <a:latin typeface="+mj-lt"/>
              </a:rPr>
              <a:t>the </a:t>
            </a:r>
            <a:r>
              <a:rPr lang="pl-PL" dirty="0" err="1" smtClean="0">
                <a:latin typeface="+mj-lt"/>
              </a:rPr>
              <a:t>website</a:t>
            </a:r>
            <a:r>
              <a:rPr lang="pl-PL" dirty="0" smtClean="0">
                <a:latin typeface="+mj-lt"/>
              </a:rPr>
              <a:t>, </a:t>
            </a:r>
            <a:r>
              <a:rPr lang="pl-PL" dirty="0" err="1" smtClean="0">
                <a:latin typeface="+mj-lt"/>
              </a:rPr>
              <a:t>click</a:t>
            </a:r>
            <a:r>
              <a:rPr lang="pl-PL" dirty="0" smtClean="0">
                <a:latin typeface="+mj-lt"/>
              </a:rPr>
              <a:t> </a:t>
            </a:r>
            <a:r>
              <a:rPr lang="pl-PL" dirty="0" err="1" smtClean="0">
                <a:latin typeface="+mj-lt"/>
              </a:rPr>
              <a:t>download</a:t>
            </a:r>
            <a:r>
              <a:rPr lang="pl-PL" dirty="0" smtClean="0">
                <a:latin typeface="+mj-lt"/>
              </a:rPr>
              <a:t> the </a:t>
            </a:r>
            <a:r>
              <a:rPr lang="pl-PL" dirty="0" err="1" smtClean="0">
                <a:latin typeface="+mj-lt"/>
              </a:rPr>
              <a:t>package</a:t>
            </a:r>
            <a:r>
              <a:rPr lang="pl-PL" dirty="0" smtClean="0">
                <a:latin typeface="+mj-lt"/>
              </a:rPr>
              <a:t>, open the zip, </a:t>
            </a:r>
            <a:r>
              <a:rPr lang="pl-PL" dirty="0" err="1" smtClean="0">
                <a:latin typeface="+mj-lt"/>
              </a:rPr>
              <a:t>navigate</a:t>
            </a:r>
            <a:r>
              <a:rPr lang="pl-PL" dirty="0" smtClean="0">
                <a:latin typeface="+mj-lt"/>
              </a:rPr>
              <a:t> and </a:t>
            </a:r>
            <a:r>
              <a:rPr lang="pl-PL" dirty="0" err="1" smtClean="0">
                <a:latin typeface="+mj-lt"/>
              </a:rPr>
              <a:t>find</a:t>
            </a:r>
            <a:r>
              <a:rPr lang="pl-PL" dirty="0" smtClean="0">
                <a:latin typeface="+mj-lt"/>
              </a:rPr>
              <a:t> the file </a:t>
            </a:r>
            <a:r>
              <a:rPr lang="pl-PL" dirty="0" err="1" smtClean="0">
                <a:latin typeface="+mj-lt"/>
              </a:rPr>
              <a:t>that</a:t>
            </a:r>
            <a:r>
              <a:rPr lang="pl-PL" dirty="0" smtClean="0">
                <a:latin typeface="+mj-lt"/>
              </a:rPr>
              <a:t> </a:t>
            </a:r>
            <a:r>
              <a:rPr lang="pl-PL" dirty="0" err="1" smtClean="0">
                <a:latin typeface="+mj-lt"/>
              </a:rPr>
              <a:t>you</a:t>
            </a:r>
            <a:r>
              <a:rPr lang="pl-PL" dirty="0" smtClean="0">
                <a:latin typeface="+mj-lt"/>
              </a:rPr>
              <a:t> want, </a:t>
            </a:r>
            <a:r>
              <a:rPr lang="pl-PL" dirty="0" err="1" smtClean="0">
                <a:latin typeface="+mj-lt"/>
              </a:rPr>
              <a:t>copy</a:t>
            </a:r>
            <a:r>
              <a:rPr lang="pl-PL" dirty="0" smtClean="0">
                <a:latin typeface="+mj-lt"/>
              </a:rPr>
              <a:t> </a:t>
            </a:r>
            <a:r>
              <a:rPr lang="pl-PL" dirty="0" err="1" smtClean="0">
                <a:latin typeface="+mj-lt"/>
              </a:rPr>
              <a:t>it</a:t>
            </a:r>
            <a:r>
              <a:rPr lang="pl-PL" dirty="0" smtClean="0">
                <a:latin typeface="+mj-lt"/>
              </a:rPr>
              <a:t> </a:t>
            </a:r>
            <a:r>
              <a:rPr lang="pl-PL" dirty="0" err="1" smtClean="0">
                <a:latin typeface="+mj-lt"/>
              </a:rPr>
              <a:t>into</a:t>
            </a:r>
            <a:r>
              <a:rPr lang="pl-PL" dirty="0" smtClean="0">
                <a:latin typeface="+mj-lt"/>
              </a:rPr>
              <a:t> the </a:t>
            </a:r>
            <a:r>
              <a:rPr lang="pl-PL" dirty="0" err="1" smtClean="0">
                <a:latin typeface="+mj-lt"/>
              </a:rPr>
              <a:t>project</a:t>
            </a:r>
            <a:r>
              <a:rPr lang="pl-PL" dirty="0" smtClean="0">
                <a:latin typeface="+mj-lt"/>
              </a:rPr>
              <a:t> </a:t>
            </a:r>
            <a:r>
              <a:rPr lang="pl-PL" dirty="0" smtClean="0">
                <a:latin typeface="+mj-lt"/>
              </a:rPr>
              <a:t>?</a:t>
            </a:r>
          </a:p>
          <a:p>
            <a:pPr marL="0" indent="0">
              <a:buNone/>
            </a:pPr>
            <a:endParaRPr lang="pl-PL" b="1" dirty="0">
              <a:latin typeface="+mj-lt"/>
            </a:endParaRPr>
          </a:p>
          <a:p>
            <a:pPr marL="0" indent="0">
              <a:buNone/>
            </a:pPr>
            <a:r>
              <a:rPr lang="pl-PL" dirty="0" err="1" smtClean="0">
                <a:latin typeface="Calibri (Body)"/>
              </a:rPr>
              <a:t>Can</a:t>
            </a:r>
            <a:r>
              <a:rPr lang="pl-PL" dirty="0" smtClean="0">
                <a:latin typeface="Calibri (Body)"/>
              </a:rPr>
              <a:t> I do </a:t>
            </a:r>
            <a:r>
              <a:rPr lang="pl-PL" dirty="0" err="1" smtClean="0">
                <a:latin typeface="Calibri (Body)"/>
              </a:rPr>
              <a:t>it</a:t>
            </a:r>
            <a:r>
              <a:rPr lang="pl-PL" dirty="0" smtClean="0">
                <a:latin typeface="Calibri (Body)"/>
              </a:rPr>
              <a:t> </a:t>
            </a:r>
            <a:r>
              <a:rPr lang="pl-PL" dirty="0" err="1" smtClean="0">
                <a:latin typeface="Calibri (Body)"/>
              </a:rPr>
              <a:t>faster</a:t>
            </a:r>
            <a:r>
              <a:rPr lang="pl-PL" dirty="0" smtClean="0">
                <a:latin typeface="Calibri (Body)"/>
              </a:rPr>
              <a:t> ? </a:t>
            </a:r>
            <a:r>
              <a:rPr lang="pl-PL" dirty="0" err="1" smtClean="0">
                <a:latin typeface="Calibri (Body)"/>
              </a:rPr>
              <a:t>Yes</a:t>
            </a:r>
            <a:r>
              <a:rPr lang="pl-PL" dirty="0" smtClean="0">
                <a:latin typeface="Calibri (Body)"/>
              </a:rPr>
              <a:t>!</a:t>
            </a:r>
            <a:endParaRPr lang="pl-PL" dirty="0" smtClean="0">
              <a:latin typeface="Calibri (Body)"/>
            </a:endParaRPr>
          </a:p>
          <a:p>
            <a:pPr marL="0" indent="0">
              <a:buNone/>
            </a:pPr>
            <a:r>
              <a:rPr lang="pl-PL" dirty="0" err="1" smtClean="0">
                <a:latin typeface="+mj-lt"/>
              </a:rPr>
              <a:t>bower</a:t>
            </a:r>
            <a:r>
              <a:rPr lang="pl-PL" dirty="0" smtClean="0">
                <a:latin typeface="+mj-lt"/>
              </a:rPr>
              <a:t> </a:t>
            </a:r>
            <a:r>
              <a:rPr lang="pl-PL" dirty="0" err="1" smtClean="0">
                <a:latin typeface="+mj-lt"/>
              </a:rPr>
              <a:t>install</a:t>
            </a:r>
            <a:r>
              <a:rPr lang="pl-PL" dirty="0" smtClean="0">
                <a:latin typeface="+mj-lt"/>
              </a:rPr>
              <a:t> </a:t>
            </a:r>
            <a:r>
              <a:rPr lang="pl-PL" dirty="0" err="1" smtClean="0">
                <a:latin typeface="+mj-lt"/>
              </a:rPr>
              <a:t>jquery</a:t>
            </a:r>
            <a:r>
              <a:rPr lang="pl-PL" dirty="0" smtClean="0">
                <a:latin typeface="+mj-lt"/>
              </a:rPr>
              <a:t> –</a:t>
            </a:r>
            <a:r>
              <a:rPr lang="pl-PL" dirty="0" err="1" smtClean="0">
                <a:latin typeface="+mj-lt"/>
              </a:rPr>
              <a:t>save</a:t>
            </a:r>
            <a:endParaRPr lang="pl-PL" dirty="0" smtClean="0">
              <a:latin typeface="+mj-lt"/>
            </a:endParaRPr>
          </a:p>
        </p:txBody>
      </p:sp>
      <p:sp>
        <p:nvSpPr>
          <p:cNvPr id="3" name="Tytuł 2"/>
          <p:cNvSpPr>
            <a:spLocks noGrp="1"/>
          </p:cNvSpPr>
          <p:nvPr>
            <p:ph type="title"/>
          </p:nvPr>
        </p:nvSpPr>
        <p:spPr/>
        <p:txBody>
          <a:bodyPr/>
          <a:lstStyle/>
          <a:p>
            <a:r>
              <a:rPr lang="pl-PL" dirty="0" err="1" smtClean="0"/>
              <a:t>Maintaining</a:t>
            </a:r>
            <a:r>
              <a:rPr lang="pl-PL" dirty="0" smtClean="0"/>
              <a:t> </a:t>
            </a:r>
            <a:r>
              <a:rPr lang="pl-PL" dirty="0" err="1" smtClean="0"/>
              <a:t>JavaScript</a:t>
            </a:r>
            <a:r>
              <a:rPr lang="pl-PL" dirty="0" smtClean="0"/>
              <a:t> </a:t>
            </a:r>
            <a:r>
              <a:rPr lang="pl-PL" dirty="0" err="1" smtClean="0"/>
              <a:t>components</a:t>
            </a:r>
            <a:endParaRPr lang="pl-PL" dirty="0"/>
          </a:p>
        </p:txBody>
      </p:sp>
    </p:spTree>
    <p:extLst>
      <p:ext uri="{BB962C8B-B14F-4D97-AF65-F5344CB8AC3E}">
        <p14:creationId xmlns:p14="http://schemas.microsoft.com/office/powerpoint/2010/main" val="308255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smtClean="0"/>
              <a:t>Node.js</a:t>
            </a:r>
          </a:p>
          <a:p>
            <a:pPr marL="0" indent="0">
              <a:buNone/>
            </a:pPr>
            <a:r>
              <a:rPr lang="en-US" dirty="0">
                <a:latin typeface="+mj-lt"/>
              </a:rPr>
              <a:t>Node.js is a platform built on Chrome's JavaScript runtime for easily building fast, scalable network applications. Node.js uses an event-driven, non-blocking I/O model that makes it lightweight and efficient, perfect for data-intensive real-time applications that run across distributed devices.</a:t>
            </a:r>
            <a:endParaRPr lang="pl-PL" dirty="0" smtClean="0">
              <a:latin typeface="+mj-lt"/>
            </a:endParaRPr>
          </a:p>
          <a:p>
            <a:pPr marL="0" indent="0">
              <a:buNone/>
            </a:pPr>
            <a:endParaRPr lang="pl-PL" dirty="0" smtClean="0"/>
          </a:p>
          <a:p>
            <a:pPr marL="0" indent="0">
              <a:buNone/>
            </a:pPr>
            <a:r>
              <a:rPr lang="pl-PL" dirty="0" err="1" smtClean="0"/>
              <a:t>Nuget</a:t>
            </a:r>
            <a:r>
              <a:rPr lang="pl-PL" dirty="0" smtClean="0"/>
              <a:t> </a:t>
            </a:r>
            <a:r>
              <a:rPr lang="pl-PL" dirty="0" err="1"/>
              <a:t>Packaged</a:t>
            </a:r>
            <a:r>
              <a:rPr lang="pl-PL" dirty="0"/>
              <a:t> Module manager</a:t>
            </a:r>
          </a:p>
          <a:p>
            <a:pPr marL="0" indent="0">
              <a:buNone/>
            </a:pPr>
            <a:r>
              <a:rPr lang="en-US" dirty="0">
                <a:latin typeface="+mj-lt"/>
              </a:rPr>
              <a:t>Any package can be installed by using </a:t>
            </a:r>
            <a:r>
              <a:rPr lang="en-US" dirty="0" err="1">
                <a:latin typeface="+mj-lt"/>
              </a:rPr>
              <a:t>npm</a:t>
            </a:r>
            <a:r>
              <a:rPr lang="en-US" dirty="0">
                <a:latin typeface="+mj-lt"/>
              </a:rPr>
              <a:t> install.</a:t>
            </a:r>
            <a:endParaRPr lang="pl-PL" dirty="0">
              <a:latin typeface="+mj-lt"/>
            </a:endParaRPr>
          </a:p>
        </p:txBody>
      </p:sp>
      <p:sp>
        <p:nvSpPr>
          <p:cNvPr id="3" name="Tytuł 2"/>
          <p:cNvSpPr>
            <a:spLocks noGrp="1"/>
          </p:cNvSpPr>
          <p:nvPr>
            <p:ph type="title"/>
          </p:nvPr>
        </p:nvSpPr>
        <p:spPr/>
        <p:txBody>
          <a:bodyPr/>
          <a:lstStyle/>
          <a:p>
            <a:r>
              <a:rPr lang="pl-PL" dirty="0" smtClean="0"/>
              <a:t>Node.js and </a:t>
            </a:r>
            <a:r>
              <a:rPr lang="pl-PL" dirty="0" err="1" smtClean="0"/>
              <a:t>npm</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0" y="365125"/>
            <a:ext cx="2206752" cy="1655064"/>
          </a:xfrm>
          <a:prstGeom prst="rect">
            <a:avLst/>
          </a:prstGeom>
        </p:spPr>
      </p:pic>
    </p:spTree>
    <p:extLst>
      <p:ext uri="{BB962C8B-B14F-4D97-AF65-F5344CB8AC3E}">
        <p14:creationId xmlns:p14="http://schemas.microsoft.com/office/powerpoint/2010/main" val="354277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err="1" smtClean="0"/>
              <a:t>This</a:t>
            </a:r>
            <a:r>
              <a:rPr lang="pl-PL" dirty="0" smtClean="0"/>
              <a:t> </a:t>
            </a:r>
            <a:r>
              <a:rPr lang="pl-PL" dirty="0" err="1" smtClean="0"/>
              <a:t>tool</a:t>
            </a:r>
            <a:r>
              <a:rPr lang="pl-PL" dirty="0" smtClean="0"/>
              <a:t> </a:t>
            </a:r>
            <a:r>
              <a:rPr lang="pl-PL" dirty="0" err="1" smtClean="0"/>
              <a:t>helps</a:t>
            </a:r>
            <a:r>
              <a:rPr lang="pl-PL" dirty="0" smtClean="0"/>
              <a:t> to </a:t>
            </a:r>
            <a:r>
              <a:rPr lang="pl-PL" dirty="0" err="1" smtClean="0"/>
              <a:t>manage</a:t>
            </a:r>
            <a:r>
              <a:rPr lang="pl-PL" dirty="0" smtClean="0"/>
              <a:t> </a:t>
            </a:r>
            <a:r>
              <a:rPr lang="pl-PL" dirty="0" err="1" smtClean="0"/>
              <a:t>packages</a:t>
            </a:r>
            <a:r>
              <a:rPr lang="pl-PL" dirty="0" smtClean="0"/>
              <a:t> for the we. </a:t>
            </a:r>
            <a:br>
              <a:rPr lang="pl-PL" dirty="0" smtClean="0"/>
            </a:br>
            <a:r>
              <a:rPr lang="en-US" dirty="0">
                <a:latin typeface="+mj-lt"/>
              </a:rPr>
              <a:t>Bower works by fetching and installing packages from all over, taking care of hunting, finding, downloading, and saving the stuff you’re looking for. Bower keeps track of these packages in a manifest file, </a:t>
            </a:r>
            <a:r>
              <a:rPr lang="en-US" dirty="0" err="1">
                <a:latin typeface="+mj-lt"/>
              </a:rPr>
              <a:t>bower.json</a:t>
            </a:r>
            <a:r>
              <a:rPr lang="en-US" dirty="0">
                <a:latin typeface="+mj-lt"/>
              </a:rPr>
              <a:t>. How you use packages is up to you. Bower provides hooks to facilitate using packages in your tools and workflows</a:t>
            </a:r>
            <a:r>
              <a:rPr lang="en-US" dirty="0" smtClean="0">
                <a:latin typeface="+mj-lt"/>
              </a:rPr>
              <a:t>.</a:t>
            </a:r>
            <a:endParaRPr lang="pl-PL" dirty="0" smtClean="0">
              <a:latin typeface="+mj-lt"/>
            </a:endParaRPr>
          </a:p>
        </p:txBody>
      </p:sp>
      <p:sp>
        <p:nvSpPr>
          <p:cNvPr id="3" name="Tytuł 2"/>
          <p:cNvSpPr>
            <a:spLocks noGrp="1"/>
          </p:cNvSpPr>
          <p:nvPr>
            <p:ph type="title"/>
          </p:nvPr>
        </p:nvSpPr>
        <p:spPr/>
        <p:txBody>
          <a:bodyPr/>
          <a:lstStyle/>
          <a:p>
            <a:r>
              <a:rPr lang="pl-PL" dirty="0" err="1" smtClean="0"/>
              <a:t>Bower</a:t>
            </a:r>
            <a:endParaRPr lang="pl-PL" dirty="0"/>
          </a:p>
        </p:txBody>
      </p:sp>
      <p:pic>
        <p:nvPicPr>
          <p:cNvPr id="2050" name="Picture 2" descr="http://bower.io/img/bowe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4259" y="365125"/>
            <a:ext cx="1388879" cy="121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9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a:buFont typeface="Wingdings" panose="05000000000000000000" pitchFamily="2" charset="2"/>
              <a:buChar char="§"/>
            </a:pPr>
            <a:r>
              <a:rPr lang="pl-PL" dirty="0" err="1" smtClean="0"/>
              <a:t>Compiling</a:t>
            </a:r>
            <a:r>
              <a:rPr lang="pl-PL" dirty="0" smtClean="0"/>
              <a:t> SASS/LESS </a:t>
            </a:r>
            <a:r>
              <a:rPr lang="pl-PL" dirty="0" err="1" smtClean="0"/>
              <a:t>stylesheets</a:t>
            </a:r>
            <a:r>
              <a:rPr lang="pl-PL" dirty="0" smtClean="0"/>
              <a:t> to one </a:t>
            </a:r>
            <a:r>
              <a:rPr lang="pl-PL" dirty="0" err="1" smtClean="0"/>
              <a:t>script</a:t>
            </a:r>
            <a:endParaRPr lang="pl-PL" dirty="0" smtClean="0"/>
          </a:p>
          <a:p>
            <a:pPr>
              <a:buFont typeface="Wingdings" panose="05000000000000000000" pitchFamily="2" charset="2"/>
              <a:buChar char="§"/>
            </a:pPr>
            <a:r>
              <a:rPr lang="pl-PL" dirty="0" smtClean="0"/>
              <a:t>Using </a:t>
            </a:r>
            <a:r>
              <a:rPr lang="pl-PL" dirty="0" err="1" smtClean="0"/>
              <a:t>jsHint</a:t>
            </a:r>
            <a:r>
              <a:rPr lang="pl-PL" dirty="0" smtClean="0"/>
              <a:t> to </a:t>
            </a:r>
            <a:r>
              <a:rPr lang="pl-PL" dirty="0" err="1" smtClean="0"/>
              <a:t>catch</a:t>
            </a:r>
            <a:r>
              <a:rPr lang="pl-PL" dirty="0" smtClean="0"/>
              <a:t> the </a:t>
            </a:r>
            <a:r>
              <a:rPr lang="pl-PL" dirty="0" err="1" smtClean="0"/>
              <a:t>problems</a:t>
            </a:r>
            <a:r>
              <a:rPr lang="pl-PL" dirty="0" smtClean="0"/>
              <a:t> in </a:t>
            </a:r>
            <a:r>
              <a:rPr lang="pl-PL" dirty="0" err="1" smtClean="0"/>
              <a:t>JavaScript</a:t>
            </a:r>
            <a:r>
              <a:rPr lang="pl-PL" dirty="0" smtClean="0"/>
              <a:t> </a:t>
            </a:r>
            <a:r>
              <a:rPr lang="pl-PL" dirty="0" err="1" smtClean="0"/>
              <a:t>files</a:t>
            </a:r>
            <a:endParaRPr lang="pl-PL" dirty="0" smtClean="0"/>
          </a:p>
          <a:p>
            <a:pPr>
              <a:buFont typeface="Wingdings" panose="05000000000000000000" pitchFamily="2" charset="2"/>
              <a:buChar char="§"/>
            </a:pPr>
            <a:r>
              <a:rPr lang="pl-PL" dirty="0" err="1" smtClean="0"/>
              <a:t>Concating</a:t>
            </a:r>
            <a:r>
              <a:rPr lang="pl-PL" dirty="0" smtClean="0"/>
              <a:t>, </a:t>
            </a:r>
            <a:r>
              <a:rPr lang="pl-PL" dirty="0" err="1" smtClean="0"/>
              <a:t>minifying</a:t>
            </a:r>
            <a:r>
              <a:rPr lang="pl-PL" dirty="0" smtClean="0"/>
              <a:t> </a:t>
            </a:r>
            <a:r>
              <a:rPr lang="pl-PL" dirty="0" err="1" smtClean="0"/>
              <a:t>files</a:t>
            </a:r>
            <a:endParaRPr lang="pl-PL" dirty="0" smtClean="0"/>
          </a:p>
          <a:p>
            <a:pPr>
              <a:buFont typeface="Wingdings" panose="05000000000000000000" pitchFamily="2" charset="2"/>
              <a:buChar char="§"/>
            </a:pPr>
            <a:r>
              <a:rPr lang="pl-PL" dirty="0" err="1" smtClean="0"/>
              <a:t>Running</a:t>
            </a:r>
            <a:r>
              <a:rPr lang="pl-PL" dirty="0" smtClean="0"/>
              <a:t> </a:t>
            </a:r>
            <a:r>
              <a:rPr lang="pl-PL" dirty="0" err="1" smtClean="0"/>
              <a:t>tests</a:t>
            </a:r>
            <a:r>
              <a:rPr lang="pl-PL" dirty="0" smtClean="0"/>
              <a:t> (</a:t>
            </a:r>
            <a:r>
              <a:rPr lang="pl-PL" dirty="0" err="1" smtClean="0"/>
              <a:t>Jasmine</a:t>
            </a:r>
            <a:r>
              <a:rPr lang="pl-PL" dirty="0" smtClean="0"/>
              <a:t>, Karma)</a:t>
            </a:r>
            <a:endParaRPr lang="pl-PL" dirty="0"/>
          </a:p>
        </p:txBody>
      </p:sp>
      <p:sp>
        <p:nvSpPr>
          <p:cNvPr id="3" name="Tytuł 2"/>
          <p:cNvSpPr>
            <a:spLocks noGrp="1"/>
          </p:cNvSpPr>
          <p:nvPr>
            <p:ph type="title"/>
          </p:nvPr>
        </p:nvSpPr>
        <p:spPr/>
        <p:txBody>
          <a:bodyPr/>
          <a:lstStyle/>
          <a:p>
            <a:r>
              <a:rPr lang="pl-PL" dirty="0" smtClean="0"/>
              <a:t>Too </a:t>
            </a:r>
            <a:r>
              <a:rPr lang="pl-PL" dirty="0" err="1" smtClean="0"/>
              <a:t>many</a:t>
            </a:r>
            <a:r>
              <a:rPr lang="pl-PL" dirty="0" smtClean="0"/>
              <a:t> </a:t>
            </a:r>
            <a:r>
              <a:rPr lang="pl-PL" dirty="0" err="1" smtClean="0"/>
              <a:t>things</a:t>
            </a:r>
            <a:r>
              <a:rPr lang="pl-PL" dirty="0" smtClean="0"/>
              <a:t> to do</a:t>
            </a:r>
            <a:endParaRPr lang="pl-PL" dirty="0"/>
          </a:p>
        </p:txBody>
      </p:sp>
      <p:pic>
        <p:nvPicPr>
          <p:cNvPr id="3074" name="Picture 2" descr="http://getbootstrap.com/assets/img/sass-le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5024" y="3335764"/>
            <a:ext cx="2599818" cy="935359"/>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024" y="4644283"/>
            <a:ext cx="2599818" cy="1159519"/>
          </a:xfrm>
          <a:prstGeom prst="rect">
            <a:avLst/>
          </a:prstGeom>
        </p:spPr>
      </p:pic>
    </p:spTree>
    <p:extLst>
      <p:ext uri="{BB962C8B-B14F-4D97-AF65-F5344CB8AC3E}">
        <p14:creationId xmlns:p14="http://schemas.microsoft.com/office/powerpoint/2010/main" val="4069683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458</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(Body)</vt:lpstr>
      <vt:lpstr>Calibri Light</vt:lpstr>
      <vt:lpstr>Wingdings</vt:lpstr>
      <vt:lpstr>Office Theme</vt:lpstr>
      <vt:lpstr>Front-End Development</vt:lpstr>
      <vt:lpstr>Agenda</vt:lpstr>
      <vt:lpstr>Metronic</vt:lpstr>
      <vt:lpstr>Front-End Utilities</vt:lpstr>
      <vt:lpstr>Bootstrap Twitter</vt:lpstr>
      <vt:lpstr>Maintaining JavaScript components</vt:lpstr>
      <vt:lpstr>Node.js and npm</vt:lpstr>
      <vt:lpstr>Bower</vt:lpstr>
      <vt:lpstr>Too many things to do</vt:lpstr>
      <vt:lpstr>Grunt</vt:lpstr>
      <vt:lpstr>AngularJS</vt:lpstr>
      <vt:lpstr>AngularJS - statistics</vt:lpstr>
      <vt:lpstr>Unit testing</vt:lpstr>
      <vt:lpstr>JavaScript – coding standards</vt:lpstr>
      <vt:lpstr>Overall architecture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Projects</dc:title>
  <dc:creator>Rafał Borowiec</dc:creator>
  <cp:lastModifiedBy>Arts</cp:lastModifiedBy>
  <cp:revision>41</cp:revision>
  <dcterms:created xsi:type="dcterms:W3CDTF">2014-06-12T06:06:00Z</dcterms:created>
  <dcterms:modified xsi:type="dcterms:W3CDTF">2014-07-15T23:30:06Z</dcterms:modified>
</cp:coreProperties>
</file>