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7"/>
  </p:notesMasterIdLst>
  <p:handoutMasterIdLst>
    <p:handoutMasterId r:id="rId68"/>
  </p:handoutMasterIdLst>
  <p:sldIdLst>
    <p:sldId id="330" r:id="rId2"/>
    <p:sldId id="331" r:id="rId3"/>
    <p:sldId id="358" r:id="rId4"/>
    <p:sldId id="359" r:id="rId5"/>
    <p:sldId id="447" r:id="rId6"/>
    <p:sldId id="450" r:id="rId7"/>
    <p:sldId id="396" r:id="rId8"/>
    <p:sldId id="397" r:id="rId9"/>
    <p:sldId id="360" r:id="rId10"/>
    <p:sldId id="399" r:id="rId11"/>
    <p:sldId id="400" r:id="rId12"/>
    <p:sldId id="401" r:id="rId13"/>
    <p:sldId id="361" r:id="rId14"/>
    <p:sldId id="402" r:id="rId15"/>
    <p:sldId id="403" r:id="rId16"/>
    <p:sldId id="404" r:id="rId17"/>
    <p:sldId id="405" r:id="rId18"/>
    <p:sldId id="406" r:id="rId19"/>
    <p:sldId id="407" r:id="rId20"/>
    <p:sldId id="448" r:id="rId21"/>
    <p:sldId id="409" r:id="rId22"/>
    <p:sldId id="410" r:id="rId23"/>
    <p:sldId id="449" r:id="rId24"/>
    <p:sldId id="412" r:id="rId25"/>
    <p:sldId id="413" r:id="rId26"/>
    <p:sldId id="414" r:id="rId27"/>
    <p:sldId id="415" r:id="rId28"/>
    <p:sldId id="362" r:id="rId29"/>
    <p:sldId id="416" r:id="rId30"/>
    <p:sldId id="417" r:id="rId31"/>
    <p:sldId id="418" r:id="rId32"/>
    <p:sldId id="419" r:id="rId33"/>
    <p:sldId id="363" r:id="rId34"/>
    <p:sldId id="420" r:id="rId35"/>
    <p:sldId id="421" r:id="rId36"/>
    <p:sldId id="422" r:id="rId37"/>
    <p:sldId id="423" r:id="rId38"/>
    <p:sldId id="424" r:id="rId39"/>
    <p:sldId id="364" r:id="rId40"/>
    <p:sldId id="425" r:id="rId41"/>
    <p:sldId id="426" r:id="rId42"/>
    <p:sldId id="427" r:id="rId43"/>
    <p:sldId id="428" r:id="rId44"/>
    <p:sldId id="429" r:id="rId45"/>
    <p:sldId id="365" r:id="rId46"/>
    <p:sldId id="430" r:id="rId47"/>
    <p:sldId id="366" r:id="rId48"/>
    <p:sldId id="431" r:id="rId49"/>
    <p:sldId id="432" r:id="rId50"/>
    <p:sldId id="433" r:id="rId51"/>
    <p:sldId id="434" r:id="rId52"/>
    <p:sldId id="369" r:id="rId53"/>
    <p:sldId id="435" r:id="rId54"/>
    <p:sldId id="436" r:id="rId55"/>
    <p:sldId id="367" r:id="rId56"/>
    <p:sldId id="437" r:id="rId57"/>
    <p:sldId id="438" r:id="rId58"/>
    <p:sldId id="439" r:id="rId59"/>
    <p:sldId id="441" r:id="rId60"/>
    <p:sldId id="442" r:id="rId61"/>
    <p:sldId id="443" r:id="rId62"/>
    <p:sldId id="444" r:id="rId63"/>
    <p:sldId id="445" r:id="rId64"/>
    <p:sldId id="446" r:id="rId65"/>
    <p:sldId id="258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4660"/>
  </p:normalViewPr>
  <p:slideViewPr>
    <p:cSldViewPr>
      <p:cViewPr varScale="1">
        <p:scale>
          <a:sx n="109" d="100"/>
          <a:sy n="109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4008" y="78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565" units="1/cm"/>
          <inkml:channelProperty channel="T" name="resolution" value="1" units="1/dev"/>
        </inkml:channelProperties>
      </inkml:inkSource>
      <inkml:timestamp xml:id="ts0" timeString="2017-04-24T09:52:45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5417 12958 0,'0'0'47,"0"0"-32,-19 0-15,19 0 0,-20 0 0,20 0 16,-20 20-16,0-20 0,20 19 0,0-19 15,0 0-15,-20 0 0,20 20 0,0-20 16,0 0-16,-20 0 0,20 20 0,-20-20 16,20 20-16,0-20 0,-19 0 15,19 0-15,-20 0 0,20 20 0,0-20 16,0 0-16,-20 0 0,0 20 15,20-20-15,0 0 0,-20 0 0,20 0 0,-20 0 16,20 19-16,0 1 0,-19-20 0,19 0 0,0 0 0,-20 0 0,20 20 16,-20-20-16,20 20 0,-20-20 0,0 0 15,20 0-15,0 20 0,-20-20 0,20 0 0,0 0 16,0 20-16,-20-20 0,1 0 0,19 0 0,-20 0 15,20 20-15,0-20 16,0 0-16,-20 19 16,20-19-16,0 20 0,-20-20 0,0 0 15,20 20 1,0-20-16,-20 0 0,20 0 0,0 0 0,-19 0 0,-1 0 15,20 20-15,0-20 0,0 20 0,-20-20 16,20 0-16,-20 0 0,20 20 0,0-20 0,0 0 0,-20 19 16,0-19-16,20 0 0,0 0 15,-20 0-15,20 20 0,0-20 0,-19 20 16,19-20-16,-20 0 0,20 20 0,-20-20 15,20 0-15,0 0 0,-20 0 0,20 20 16,0-20-16,0 20 0,-20-20 0,20 0 0,-20 0 0,20 0 16,0 20-16,-19-20 0,19 0 0,0 0 0,-20 19 15,0-19-15,20 0 0,-20 0 0,20 20 16,0-20-16,-20 0 0,20 20 15</inkml:trace>
  <inkml:trace contextRef="#ctx0" brushRef="#br0" timeOffset="1154.402">4882 13037 0,'0'0'94,"0"20"-79,0 0-15,0-20 0,0 0 0,0 20 16,19-20-16,-19 0 0,0 19 0,0-19 0,0 0 0,20 20 16,-20 0-16,0-20 0,0 0 0,0 20 0,20-20 15,-20 20-15,20 0 0,-20-20 0,0 0 0,0 20 0,20-20 16,-20 19-16,0-19 0,0 20 0,0 0 0,20-20 15,-20 0-15,0 20 0,0-20 0,19 0 16,-19 20-16,20-20 0,-20 20 0,0-20 0,0 0 16,0 19-16,20-19 0,-20 0 15,0 0-15,0 20 0,20-20 16,0 0-16,-20 20 15,0-20-15,20 0 16,-20 20-16,0-20 0,20 0 0,-20 20 16,19-20-16,-19 0 0,20 20 0,-20-20 0,0 20 15,20-20-15,-20 0 0,0 19 0,20-19 0,-20 0 0,20 0 0,-20 20 16,0-20-16,0 0 0,0 20 15,20-20-15,-20 0 0,0 20 0,0-20 16,19 0-16,-19 20 16,0-20-16,0 0 0,20 0 15,-20 20-15,20-20 0,-20 19 0,0-19 0,0 0 16,20 0-16,-20 20 0,0 0 15,20-20-15,0 0 0,-20 0 0,0 20 16,0-20-16,20 0 16,-20 0-1</inkml:trace>
  <inkml:trace contextRef="#ctx0" brushRef="#br0" timeOffset="2355.6041">5636 14823 0,'-20'0'78,"20"0"-78,0 0 0,-20 0 0,20 20 0,0 0 0,-20-20 0,0 0 15,20 20-15,0-20 0,-20 0 0,20 19 0,0 1 0,-19-20 0,19 0 16,-20 20-16,0-20 0,20 20 0,0-20 0,-20 20 0,20-20 0,0 20 16,-40-1-16,21 1 0,19-20 0,-20 20 0,0-20 0,20 0 0,-20 20 15,20 0-15,0-20 0,-20 20 0,0-20 0,0 0 0,20 20 0,0-20 0,-19 19 16,19-19-16,-20 20 0,20-20 0,-20 0 0,0 20 0,20-20 0,-20 20 15,20-20-15,-20 20 0,1-20 0,19 0 0,0 20 0,-20-20 16,20 0-16,0 19 0,-20-19 0,20 0 0,0 0 0,0 20 16,0 0-16,-20-20 0,0 0 0,20 0 0,0 0 0,0 20 15,-20-20-15,20 0 0,0 20 16,-20-20-16,1 20 0,19-20 15,0 0-15,-20 0 0,20 19 16,0-19-16,0 0 0,-20 0 16,20 20-16,-20-20 0,20 0 0,-20 20 15,20 0-15,0-20 16,-20 0-16,20 0 0,0 20 31,0-20-31,0 0 0,-19 0 47</inkml:trace>
  <inkml:trace contextRef="#ctx0" brushRef="#br0" timeOffset="3291.6057">5140 15081 0,'19'0'47,"-19"0"-47,20 0 16,-20 0-16,20 0 0,0 0 15,-20 0-15,20 0 0,-20 0 0,0 0 16,20 0-16,-20 20 0,19-20 0,-19 0 0,0 0 15,20 0-15,-20 20 0,20-20 16,-20 0-16,20 20 0,0-20 0,-20 0 16,20 0-16,-20 19 0,20 1 0,-1-20 0,-19 0 0,0 0 15,20 20-15,-20-20 0,20 0 0,-20 20 0,0-20 0,20 20 16,0-20-16,-20 0 0,0 20 0,0-20 0,20 0 15,-20 0-15,0 0 0,0 19 16,19-19-16,1 0 109,-20 0-93,20 0-16,-20 0 15,0 0-15,20 0 16,-20 0 0,20 0-16,0 20 15,-20-20-15,19 0 0,-19 20 0,20-20 16,0 0-16,-20 0 15,0 0-15</inkml:trace>
  <inkml:trace contextRef="#ctx0" brushRef="#br0" timeOffset="5226.0091">6211 17462 0,'0'0'78,"0"20"-78,0 0 16,0-20-16,-20 20 0,20-20 15,0 20-15,-20-1 0,20-19 0,0 0 0,-19 20 16,-1 0-16,20 0 0,0-20 0,-20 20 0,20-20 0,-20 0 16,20 20-16,0-20 0,-20 20 0,0-1 0,20-19 0,-20 20 0,20-20 0,-19 0 15,19 40-15,-20-40 0,20 20 0,-20-20 0,20 20 0,0-1 0,-40-19 16,40 40-16,0-40 0,-20 20 0,1-20 0,19 20 0,0-20 15,0 20-15,0-20 0,-20 19 0,20-19 0,-20 20 0,20 0 16,0-20-16,-20 20 0,20-20 0,-20 0 0,20 20 0,0 0 0,0-20 16,-20 0-16,20 20 0,0-20 0,-19 0 0,19 19 0,-20-19 0,20 20 15,-20 0-15,20-20 0,-20 20 0,20-20 16,-20 0-16,20 20 0,-20-20 0,20 0 0,0 20 0,-20-20 0,20 0 15,-19 0-15,19 19 0,-20-19 16,20 0-16,-20 0 0,20 20 0,0-20 16,0 0 77</inkml:trace>
  <inkml:trace contextRef="#ctx0" brushRef="#br0" timeOffset="6021.6105">5556 17700 0,'20'0'0,"-20"0"16,20 0-16,0 0 0,-20 0 15,20 0-15,-20 0 0,0 0 16,19 0-16,-19 0 0,0 20 0,20 0 0,0-20 0,-20 0 0,20 0 16,20 20-16,-40-20 0,20 20 0,-1-20 0,1 0 0,-20 20 15,20-20-15,0 0 0,0 19 0,0-19 0,19 20 0,-39-20 0,20 0 0,0 0 16,0 20-16,19-20 0,-19 20 0,0-20 0,-20 0 0,40 20 0,-20-20 0,0 20 15,-1-20-15,1 0 0,0 19 0,0-19 0,-20 0 0,20 0 0,0 20 16,-1-20-16,1 20 0,0-20 0,-20 0 0,20 20 0,0-20 0,-20 0 0,20 0 16,-20 0-16,20 20 0,-1-20 0,-19 20 0,20-20 0,0 0 0,0 0 15,0 0-15,0 20 0,-1-1 0,-19-19 0,20 0 0,0 0 16,-20 0-16,20 20 0,0-20 0,0 0 15,-20 0-15,0 0 0,20 0 0,-20 20 63,0-20-63,19 0 15,1 0-15,-20 0 16,0 0-16,20 0 16,-20 20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565" units="1/cm"/>
          <inkml:channelProperty channel="T" name="resolution" value="1" units="1/dev"/>
        </inkml:channelProperties>
      </inkml:inkSource>
      <inkml:timestamp xml:id="ts0" timeString="2017-04-24T09:57:07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5556 5437 0,'-20'0'47,"20"0"-31,-19 0-16,19 0 0,-20 0 15,0 20-15,20-20 0,-20 0 0,20 0 0,0 20 16,0-20-16,-20 19 0,0-19 0,20 0 0,-19 0 0,19 0 15,0 20-15,-20-20 0,20 0 0,0 0 0,-20 0 0,0 20 16,20 0-16,0-20 0,-20 0 0,20 20 0,-20-20 16,0 0-16,20 0 0,0 20 0,0-20 0,-19 0 15,19 0-15,0 20 0,-20-20 0,20 19 0,0-19 16,0 0-16,0 20 0,-20-20 0,0 0 0,20 0 0,-20 0 15,20 20-15,0 0 0,-20-20 0,1 0 16,19 20-16,0-20 0,-20 0 0,20 0 0,0 0 0,0 20 0,-20-1 16,0-19-16,20 0 0,0 20 0,0-20 0,-20 0 15,20 0-15,0 20 0,0-20 0,-20 20 0,20-20 16,-20 0-16,20 20 0,-19-20 0,19 0 15,0 20 1,0-20 0,0 0-1,-20 0-15,20 20 16,0-1-1,0-19-15,0 0 16,0 20 78</inkml:trace>
  <inkml:trace contextRef="#ctx0" brushRef="#br0" timeOffset="842.4015">5020 5358 0,'20'0'15,"-20"0"1,20 0-16,-20 0 0,0 19 15,20-19-15,-20 0 0,0 20 0,20-20 16,-20 0-16,0 20 0,0 0 0,20-20 16,-20 0-16,0 20 0,20-20 0,-1 20 0,-19-1 15,0-19-15,0 0 0,20 20 0,-20-20 0,0 20 0,20-20 16,-20 20-16,20 0 0,-20-20 0,20 0 0,-20 0 0,0 20 0,0-20 15,20 20-15,-20-1 0,0-19 0,19 0 0,-19 20 0,20-20 0,-20 20 16,0-20-16,20 20 0,-20-20 0,0 20 0,0-20 16,20 0-16,-20 20 0,20-20 0,-20 0 0,20 19 0,-20 1 15,0-20-15,20 0 0,-20 20 0,0-20 0,0 20 16,19-20-16,1 0 0,-20 20 0,20-20 15,-20 20-15,20-20 0,-20 0 0,20 0 16,-20 0-16,0 20 0,0-20 16,20 0-1,-20 19-15,0-19 16,0 20-1,19-20 1,-19 0-16,0 0 16,20 0-16,0 0 15,-20 20-15,0-20 16</inkml:trace>
  <inkml:trace contextRef="#ctx0" brushRef="#br0" timeOffset="2246.404">5655 8096 0,'0'0'47,"0"0"-32,0 20-15,-19 0 0,19-20 0,0 0 0,-20 20 16,20-20-16,-20 19 0,20-19 0,0 20 0,-20 0 15,20-20-15,0 20 0,-20-20 0,20 20 0,-20 0 0,20-20 16,-19 19-16,19-19 0,0 20 0,0-20 16,0 0-16,-20 0 0,20 20 0,0 0 0,0-20 0,-20 20 15,20-20-15,0 20 0,0 0 16,-20-20-16,20 19 0,0-19 0,0 20 15,0-20-15,0 0 0,-20 20 0,20-20 0,0 20 0,0 0 16,-20-20-16,20 0 0,0 20 0,0-1 0,-19-19 16,-1 0-16,20 0 0,0 20 0,0-20 0,0 20 15,0 0-15,-20-20 0,20 0 16,0 0 140,-20 0-109</inkml:trace>
  <inkml:trace contextRef="#ctx0" brushRef="#br0" timeOffset="2932.8052">5318 8215 0,'20'0'16,"-20"0"-1,20 0-15,0 0 16,-20 0-16,20 0 0,-20 0 16,19 0-16,-19 20 15,0-20-15,20 0 0,-20 0 0,20 0 0,-20 20 16,0-20-16,20 0 0,-20 0 0,20 0 0,-20 20 15,20-20-15,-20 0 0,0 19 0,19-19 0,-19 20 0,20-20 16,-20 0-16,0 20 0,20-20 0,0 0 0,-20 0 16,20 20-16,-20-20 0,20 20 0,-1-20 0,-19 0 0,20 20 15,-20-20-15,20 20 0,-20-20 0,20 0 0,0 0 0,-20 19 0,0-19 16,20 0-16,-20 20 0,20-20 0,-20 20 0,19-20 0,-19 0 0,0 20 15,20-20-15,-20 0 0,0 20 0,20-20 0,-20 0 0,20 0 0,-20 20 16,20-20 15,-40 0 47</inkml:trace>
  <inkml:trace contextRef="#ctx0" brushRef="#br0" timeOffset="3837.6067">5834 9029 0,'20'0'31,"-20"0"0,0 19-31,0-19 0,0 20 0,0-20 16,-20 20-16,20-20 0,-20 0 0,20 20 15,0 0-15,0-20 0,0 20 0,-20-20 0,20 0 0,0 20 16,0-20-16,-19 0 0,19 19 0,-20 1 0,20-20 0,0 20 16,-20-20-16,20 0 0,0 20 0,-20 0 0,20-20 0,0 20 15,-20-20-15,20 19 0,-20-19 0,20 20 0,0 0 0,-20 0 0,20-20 0,0 0 16,-19 0-16,19 40 0,0-40 0,-20 20 0,20-20 0,-20 19 0,20 1 0,0-20 15,0 20-15,-20-20 0,20 20 0,-20-20 0,20 0 0,0 20 0,-20-20 0,20 20 16,0-20-16,-19 19 0,19-19 0,0 20 0,-20 0 0,0-20 16,20 20-16,0-20 15,0 0-15,0 20 0,0-20 0,0 20 31,-20-20 47,20 0-46</inkml:trace>
  <inkml:trace contextRef="#ctx0" brushRef="#br0" timeOffset="4414.8076">5497 9326 0,'0'0'46,"20"0"-30,-20 0 0,19 0-16,1 0 0,-20 0 15,20 20-15,0-20 0,0 0 0,-20 0 0,20 20 16,-20-20-16,19 0 0,1 0 0,0 20 0,-20-20 0,40 20 0,-20 0 0,0-20 15,-1 0-15,1 0 0,20 19 0,-20 1 0,19 0 0,-19-20 0,0 20 0,20-20 16,-20 0-16,-1 20 0,21 0 0,0-1 0,-20-19 0,19 20 0,1 0 0,0 0 16,-1-20-16,-19 0 0,-20 20 0,40-20 0,20 0 0,-60 20 0,39 0 15,-19-20-15,20 19 0,-40-19 0,20 20 0,-1-20 0,21 0 0,-20 20 16,0-20-16,-20 0 0,20 0 0,-20 20 0,0-20 0,0 0 0,0 0 78,0 0-78,0 0 15,-20-20-15,0 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565" units="1/cm"/>
          <inkml:channelProperty channel="T" name="resolution" value="1" units="1/dev"/>
        </inkml:channelProperties>
      </inkml:inkSource>
      <inkml:timestamp xml:id="ts0" timeString="2017-04-24T13:48:04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12184 15279 0,'20'0'15,"-20"0"188,0 0-203,0 20 0,-20-20 0,20 0 16,-20 20-16,20-20 0,0 0 0,-20 0 15,20 20-15,0-20 0,0 20 0,-19 0 0,19-20 16,0 0-16,-20 19 0,0-19 0,20 0 0,0 20 0,-20-20 15,20 20-15,-20-20 0,20 0 0,-20 20 0,20-20 0,0 0 0,-20 0 0,20 20 16,-19-20-16,19 0 0,0 20 0,-20-20 0,0 0 0,20 20 0,-20-20 16,20 19-16,-20-19 0,20 0 0,0 0 0,-20 0 15,20 20-15,-19-20 0,19 20 16,0-20-16,0 0 0,0 20 31,-20-20-31,20 0 16,0 0-16,-20 0 0,20 20 15,0-20-15,-20 0 16,20 0-16,0 20 15,-20-20-15,20 0 0,0 19 0,-20-19 16,20 0-16,-19 0 0,19 20 0,-20-20 16,20 0-16,0 0 0,-20 0 0,20 20 0,0-20 0,0 0 15,-20 0-15,0 0 0,20 20 0,0-20 0,-20 20 0,20-20 0,0 0 16,-20 20-16,20-20 0,-19 0 0,-1 20 0,20-20 15,0 19-15,-20-19 0,20 0 0,0 20 0,-20-20 16,0 0-16,20 0 0,-20 0 0,20 20 0,0-20 16,0 0-16,-19 0 0,19 0 0,0 20 0,-20-20 15,20 20-15,-20-20 0,20 0 16,0 20-16,-20-20 15,20 0-15</inkml:trace>
  <inkml:trace contextRef="#ctx0" brushRef="#br0" timeOffset="1201.2021">11668 15418 0,'0'0'172,"20"0"-172,-20 0 0,20 0 16,0 0-16,-20 0 0,0 0 0,0 20 15,20-20-15,-20 0 0,0 20 0,19-20 0,-19 0 16,20 20-16,-20-20 0,20 0 15,-20 20-15,20-20 0,-20 20 0,0-20 0,20 0 0,0 0 16,-20 19-16,0-19 0,0 0 0,19 0 0,-19 20 0,0-20 16,0 0-16,40 20 0,-40 0 0,0-20 0,0 0 0,20 0 15,-20 20-15,20-20 0,0 20 0,-20-20 0,0 19 16,19-19-16,-19 0 0,20 0 0,-20 20 0,0-20 15,20 0-15,-20 20 0,20-20 0,-20 20 0,0-20 16,20 0-16,-20 0 0,20 0 16,-20 20-16,20-20 0,-20 0 15,0 0-15,19 0 0,-19 20 0,0-20 0,20 20 16,0-20-16,-20 0 0,0 0 0,20 0 15,-20 19-15,20-19 0,-20 0 0,0 0 16,0 20-16,20-20 0,-1 0 0,-19 0 16,0 0-16,20 0 0,-20 20 15,0 0-15,20-20 0,-20 0 0,20 0 16,-20 0-16,0 20 0,20-20 0,-20 0 15,0 0-15,20 0 0,-20 20 0,0-20 0,19 19 16,1-19-16,-20 0 16,0 0-16,0 20 0,20-20 0,-20 0 15,0 0-15,20 0 0,0 0 16,-20 0-1,0 20-15,20-20 0,-20 0 0,0 0 16,0 20-16,20-20 0,-20 0 16,0 20-1,19-20-15,-19 0 0,20 0 0,-20 20 31,-20-20 63,20-20-16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565" units="1/cm"/>
          <inkml:channelProperty channel="T" name="resolution" value="1" units="1/dev"/>
        </inkml:channelProperties>
      </inkml:inkSource>
      <inkml:timestamp xml:id="ts0" timeString="2017-04-24T15:34:09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13732 13037 0,'0'0'608,"0"0"-592,0 20-1,-20-20 1,20 20-16,0-20 0,0 20 0,0-20 16,0 19-16,0-19 0,-20 0 15,20 20-15,0 0 0,0-20 16,0 0-16,0 20 0,0-20 15,0 20 17,-20-20-17,20 0 1,0 20-1,0 0 1,-20-20-16,20 0 31,0 0-31,0 19 47,0-19-31,0 20 30,0 0-30,-19-20 0</inkml:trace>
  <inkml:trace contextRef="#ctx0" brushRef="#br0" timeOffset="967.2017">13593 13057 0,'0'0'0,"20"0"15,-20 0 1,20 0-1,-1 0 1,-19 0 15,20 0-31,-20 0 16,0 0-16,20 0 31,-20 0-31,0 0 16,20 0-16,-20 20 15,20-20-15,-20 0 16,0 20-1,20-20-15,-20 0 0,0 0 16,20 19-16,-1-19 16,-19 20-16,0-20 0,0 20 15,20-20-15,-20 0 0,0 0 16,20 0-16,-20 20 0,0-20 0,0 0 0,20 0 15,0 0-15,-20 20 0,0-20 0,0 0 16,0 20-16,20-20 0,-20 20 0,0-20 16,0 0-16,0 19 0,19-19 15</inkml:trace>
  <inkml:trace contextRef="#ctx0" brushRef="#br0" timeOffset="4477.2076">14426 12898 0,'0'0'15,"20"0"32,-20 0 78,20 0-94,-20 0-31,20 0 16,-20 0-16,20 0 0,-20 0 15,20 0 1,-20 0-16,0 0 16,0 20-1,19-20 1,1 0-1,-20 20 1,0-20 0,20 0-16,-20 20 15,0-20 1,0 20-1,0-1 1,-20-19-16,20 20 16,0-20-16,-20 0 0,20 0 0,0 20 15,0-20-15,0 20 0,-19-20 0,19 0 16,0 20-16,-20-20 0,0 0 15,20 0-15,0 20 16,-20-20-16,20 0 0,-20 0 0,20 0 16,0 19-1,-20-19-15,20 0 0,-19 0 31,19 0-15,-20 0 0,20 0-16,0 20 15,-20-20 1,20 0 140,0-20-141,20 20-15,-20 0 16,20 0 0,-1 0-16,1 0 15,-20 0 1,20 0 31,0 0-32,-20 0 1,20 0-1,-20 0-15,20 0 16,-20 0-16,19 0 0,-19 20 16,20-20-16,-20 0 15,20 0-15,-20 0 0,0 0 0,20 0 16,-20 20-16,20-20 0,-20 0 15,0 0 1,0 20 156,0-20-157,0 20-15,0 0 16,0-20-16,0 20 15,0-20-15,-20 0 0,20 0 0,0 19 0,0-19 16,0 20-16,-20-20 0,20 0 0,0 0 0,0 20 16,-20-20-16,20 0 0,-20 0 15,20 0-15,-19 0 16,19 0 15,-20 0 47,0 0-47,20 0 0,-20 0-15</inkml:trace>
  <inkml:trace contextRef="#ctx0" brushRef="#br0" timeOffset="7300.8128">14784 12918 0,'0'0'140,"19"0"-124,-19 0 0,20 0-1,-20 0 1,0 0-16,20 0 47,0 0-47,-20 20 15,0-20 16,20 0-15,-20 0-16,0 20 16,20-20-16,-20 20 0,0-20 15,0 0 1,19 0-1,-19 19 1,20-19 0,-20 0-1,0 20 1,0-20-16,0 0 15,0 20-15,0 0 16,0-20-16,0 20 16,0-20-1,0 20-15,0-1 16,0-19-1,0 20 1,0-20 0,-20 0-16,20 0 15,0 0-15,-19 0 31,19 20-15,0-20 15,-20 0-15,0 0-1,20 0-15,-20 0 16,20 0 15,-20 0-15,20 0-1,0 0 1,0-20 31,-20 20-32,1 0 48,19 0 62,0 0-110,0 20-15,0-20 0,0 20 0,0 0 0,0-20 16,0 20-16,0-20 0,0 20 0,0-1 0,0-19 15,-20 0-15,20 20 0,0-20 0,0 20 0,0-20 16,0 20-16,0 0 0,0-20 16,0 20-1,0-20 250,20 0-265,-1 0 16,-19 0-16,20 0 16,-20 0-16,0 0 15,20 0-15,-20-20 0,20 20 0,-20 0 16,0-20-16,20 20 0,-20 0 15,20 0-15,-20 0 0,19 0 0,1 0 16,-20-20-16,20 20 0,-20 0 16,20 0 15,0 0 62,-20 0 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565" units="1/cm"/>
          <inkml:channelProperty channel="T" name="resolution" value="1" units="1/dev"/>
        </inkml:channelProperties>
      </inkml:inkSource>
      <inkml:timestamp xml:id="ts0" timeString="2017-04-24T15:55:35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6945 18296 0,'0'0'172,"0"-20"-156,0 0-1,0 0-15,0 20 0,0 0 16,20 0-16,-20-20 0,0 20 15,0 0-15,0-20 16,20 20-16,-20 0 0,0 0 0,0-19 16,20 19-16,0 0 0,-20-20 15,0 20-15,20 0 16,-20 0 15,19 0-15,-19-20-16,0 20 15,0 0-15,20 0 16,0 0-16,-20 0 15,20 0 1,-20 0-16,20 0 31,0 0-15,-20 0 15,19 0-31,-19 0 16,0 20 15,0 0 16,0-20-47,0 0 15,0 19 1,0-19-16,0 20 15,0-20-15,0 0 0,-19 0 32,19 20-32,-20-20 15,20 20 1,0-20-16,-20 0 15,20 20-15,0-20 16,0 0-16,-20 0 16,0 0-16,20 0 15,-20 20-15,20 0 0,0-20 16,0 0-16,0 19 187,0-19-171,0 20-16,0-20 15,0 20 1,0 0-16,0-20 0,0 20 62,0-20-46,0 20-1,0-1-15,0-19 16,0 20 0,0-20-16,0 20 31,0-20-31,0 20 62,0 0-46,0-20-16,0 20 15,0-20-15,0 20 16,-19-1 0,19-19 233,19 0-218,1 0-15,-20 0-16,20 0 16,-20 0-16,0 0 62,20 0-31,-20 0 0,20 0 1,0 0 108,-20 0-124,19 0 30,-19 0 48,0-19-63</inkml:trace>
  <inkml:trace contextRef="#ctx0" brushRef="#br0" timeOffset="6052.8107">3612 17919 0,'0'0'203,"19"0"-187,-19 0-16,20 0 15,0 0 1,-20 0-16,0 0 16,20 0-16,-20 0 31,0 0-31,20 0 15,0 0 1,-20 19 0,0-19 15,0 20 0,0-20-31,0 20 31,0-20-31,0 20 16,0 0-16,0-20 15,0 20 1,0-20-16,0 0 16,0 20-1,-20-20-15,20 0 0,0 0 16,-20 0 15,20 0 63,-20 0-32,0 19 94,20 1-156,0-20 0,0 20 16,0-20-16,0 20 0,-20-20 15,20 20-15,0-20 16,0 0-16,0 20 0,0-20 234,0 0-234,0 0 31,20 0 125,0 0-140,-20 0 15,0 19-16,20-19 1,-20 0 46,20 0-46,0 0-16,-20 0 16,19 0-16,-19 0 46,20 0 95,-20 0-126</inkml:trace>
  <inkml:trace contextRef="#ctx0" brushRef="#br0" timeOffset="8408.4148">4008 17819 0,'0'0'140,"0"20"-124,0-20-16,0 20 15,-19-20 1,19 0-16,0 0 0,0 20 16,0 0-1,-20-20 1,20 0-16,0 20 62,0-20-46,0 19-1,0-19 1,0 0 0,0 20-16,0 0 62,0-20-31,0 20 0,0-20-15,0 20 0,0 0-16,0-20 15,0 20-15,-20-20 16,20 0-16,0 19 15,0-19-15,0 20 16,-20-20 15,20 20-31,0-20 16,0 20-16,0-20 31,0 20 0,0 0-31,0-20 31,20 0 1,-20 19-17,0-19 1,0 0-16,20 0 15,-20 20 1,0-20 0,20 0-1,-1 0 1,-19 0-16,20 0 0,-20 0 0,20 0 15,0 0-15,-20 0 0,20 0 0,-20 0 16,0 20-16,20-20 0,-20 0 16,20 0-16,-1 0 15,-19 0-15,20 0 16,-20 0 62,20 0-78,0 0 15,-20 0 1,0-20-16,0 20 16,20 0-16,-20-20 0,0 1 0,0 19 15,0 0-15,0-20 16,0 20-16,0-20 0,0 20 31,0-20 16,0 0-47,0 20 0,0 0 0,-20 0 15,20 0-15,0-20 0,-20 20 0,20 0 0,0 0 0,-20 0 16,20 0-16,-20-19 0,1-1 0,19 20 16,0 0-16,-20 0 0,20 0 15,-20 0 32,20-20-31,-20 20-16,20 0 0,-20 0 15,20 0-15,-20 0 16,20 0-16,-20 0 0,1 0 15,19 0-15,-20 0 0,20 0 47</inkml:trace>
  <inkml:trace contextRef="#ctx0" brushRef="#br0" timeOffset="9796.8172">4385 17938 0,'20'0'47,"-20"-19"-31,20 19-16,-20 0 31,20 0 31,-20 0 125,20 0-155,-20 0-32,0 19 15,20-19 1,-20 20 15</inkml:trace>
  <inkml:trace contextRef="#ctx0" brushRef="#br0" timeOffset="12136.8214">4505 17938 0,'0'0'234,"0"0"-234,-20 0 281,20 0-281,0 20 0,0 0 16,0-20-16,0 20 15,-20-20-15,20 0 0,0 0 16,-20 0-1,20 0 157,-20 0-156,20-20-16,-20 20 15,20-20-15,0 20 16,-20 0-16,20-20 31,0 20 47,0-19-62,0-1-16,0 20 0,0-20 15,20 20 63,-20 0-62,20 0 15,-20 0-31,0 20 0,0-20 16,0 20-1,0-20-15</inkml:trace>
  <inkml:trace contextRef="#ctx0" brushRef="#br0" timeOffset="14445.6254">4762 17740 0,'0'0'93,"0"0"-93,0 0 16,-19 0-16,19 20 0,0 0 0,0-20 15,0 0-15,0 20 0,0-20 0,-20 0 16,0 0-16,20 19 0,0-19 0,0 20 16,0-20-16,0 20 0,-20-20 0,20 0 15,0 20-15,0-20 0,0 0 16,-20 0-16,20 20 0,0-20 0,-20 20 31,20-20-31,0 19 16,0-19-16,0 20 15,-19-20-15,19 0 16,0 0-1,0 20-15,0 0 16,0-20-16,0 20 31,0-20-15,0 20-1,-20-20 1,20 0-16,0 20 16,0-1-1,0-19-15,0 20 31,0-20-31,0 20 16,0 0-16,0-20 16,0 0-1,0 20 1,0-20-16,0 20 31,20-20-15,-1 0-1,-19 0 1,0 0-16,0 19 15,0 1 32,20-20-31,-20 0-16,20 0 0,-20 0 0,20 0 15,0 0-15,-20 0 0,20 0 0,-20 0 16,19 0-16,1 0 0,-20 0 0,20 0 16,-20 0-16,20 0 46,-20 0 1,0-20-31,0 1-1,20 19-15,0 0 0,-20 0 16,0-20 46,0 0-46,-20 20-16,20-20 16,0 20-16,0-40 0,-20 40 0,20 0 15,0 0-15,-20 0 0,20-19 0,0 19 0,0-20 0,-20 20 0,20-20 16,0 20-16,0 0 0,-20-20 0,20 20 15,0-20 1,-19 20 296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7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emf"/><Relationship Id="rId4" Type="http://schemas.openxmlformats.org/officeDocument/2006/relationships/customXml" Target="../ink/ink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jpeg"/><Relationship Id="rId7" Type="http://schemas.openxmlformats.org/officeDocument/2006/relationships/customXml" Target="../ink/ink2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49.png"/><Relationship Id="rId7" Type="http://schemas.openxmlformats.org/officeDocument/2006/relationships/customXml" Target="../ink/ink3.xm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1.jpeg"/><Relationship Id="rId7" Type="http://schemas.openxmlformats.org/officeDocument/2006/relationships/customXml" Target="../ink/ink5.xml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5.emf"/><Relationship Id="rId4" Type="http://schemas.openxmlformats.org/officeDocument/2006/relationships/customXml" Target="../ink/ink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03187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06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프로세스 스케줄링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스케줄링의 이해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스케줄링 알고리즘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스케줄링 알고리즘의 평가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단계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450050"/>
          </a:xfrm>
        </p:spPr>
        <p:txBody>
          <a:bodyPr>
            <a:normAutofit lnSpcReduction="10000"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단계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86535" y="1223755"/>
            <a:ext cx="7650850" cy="5339821"/>
            <a:chOff x="386535" y="1223755"/>
            <a:chExt cx="8242306" cy="5339821"/>
          </a:xfrm>
        </p:grpSpPr>
        <p:pic>
          <p:nvPicPr>
            <p:cNvPr id="4" name="그림 3" descr="6-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535" y="1223755"/>
              <a:ext cx="7466887" cy="5339821"/>
            </a:xfrm>
            <a:prstGeom prst="rect">
              <a:avLst/>
            </a:prstGeom>
          </p:spPr>
        </p:pic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4256965" y="1223755"/>
              <a:ext cx="3273095" cy="78483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FF33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작업 스케줄링</a:t>
              </a:r>
              <a:r>
                <a:rPr lang="ko-KR" altLang="en-US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</a:t>
              </a:r>
              <a:r>
                <a:rPr lang="ko-KR" altLang="en-US" sz="1000" dirty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작업 선택</a:t>
              </a:r>
              <a:r>
                <a:rPr lang="en-US" altLang="ko-KR" sz="1000" dirty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/>
              </a:r>
              <a:br>
                <a:rPr lang="en-US" altLang="ko-KR" sz="1000" dirty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000" dirty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승인 스케줄링</a:t>
              </a:r>
              <a:r>
                <a:rPr lang="ko-KR" altLang="en-US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</a:t>
              </a:r>
              <a:r>
                <a:rPr lang="ko-KR" altLang="en-US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시스템에 들어오는 순서 결정</a:t>
              </a:r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/>
              </a:r>
              <a:b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ko-KR" altLang="en-US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000" dirty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장기 스케줄링</a:t>
              </a:r>
              <a:r>
                <a:rPr lang="ko-KR" altLang="en-US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ko-KR" altLang="en-US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수행빈도 측면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 flipV="1">
              <a:off x="5427095" y="1932190"/>
              <a:ext cx="0" cy="6867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256965" y="5454225"/>
              <a:ext cx="3133725" cy="78483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ko-KR" altLang="en-US" sz="10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준비 상태의 프로세서에 프로세스</a:t>
              </a:r>
              <a:r>
                <a:rPr lang="ko-KR" altLang="en-US" sz="1000">
                  <a:solidFill>
                    <a:srgbClr val="FF33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할당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ko-KR" altLang="en-US" sz="1000">
                  <a:solidFill>
                    <a:srgbClr val="FF33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0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⇒ 디스패칭</a:t>
              </a:r>
              <a:br>
                <a:rPr lang="ko-KR" altLang="en-US" sz="1000"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ko-KR" altLang="en-US" sz="100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단기 스케줄링</a:t>
              </a:r>
              <a:r>
                <a:rPr lang="ko-KR" altLang="en-US" sz="10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0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</a:t>
              </a:r>
              <a:r>
                <a:rPr lang="ko-KR" altLang="en-US" sz="10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수행빈도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5427095" y="4599129"/>
              <a:ext cx="0" cy="8550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8628841" y="3291213"/>
              <a:ext cx="0" cy="3628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026459" y="2275550"/>
            <a:ext cx="2820292" cy="10156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00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작업승인과 프로세서 배당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사용권한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시스템의 부하 변동에 따라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 연기 결정</a:t>
            </a:r>
            <a:b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중기 스케줄링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교체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(swapping)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7272300" y="3654025"/>
            <a:ext cx="7650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25532" y="2181679"/>
            <a:ext cx="2669594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25532" y="3046596"/>
            <a:ext cx="2669594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25532" y="3865146"/>
            <a:ext cx="2669594" cy="44063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3506" y="4755832"/>
            <a:ext cx="2669594" cy="44063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큐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스케줄링은 다양한 </a:t>
            </a:r>
            <a:r>
              <a:rPr lang="ko-KR" altLang="en-US" sz="1600" b="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규를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사용한다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93662" indent="0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</a:t>
            </a:r>
            <a:r>
              <a:rPr lang="ko-KR" altLang="en-US" sz="1600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할당 받아 실행하려고 기다리는 프로세스들이 대기하는 장소</a:t>
            </a:r>
            <a:endParaRPr lang="en-US" altLang="ko-KR" sz="1600" b="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3662" indent="0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좁은 의미에서는 스케줄링은 준비 </a:t>
            </a:r>
            <a:r>
              <a:rPr lang="ko-KR" altLang="en-US" sz="1600" b="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규에서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프로세스를 하나선 택한 하는 것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-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 </a:t>
            </a:r>
            <a:r>
              <a:rPr lang="ko-KR" altLang="en-US" sz="1600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입출력장치를 사용하려고는 프로세스들이 대기하는 </a:t>
            </a:r>
            <a:r>
              <a:rPr lang="ko-KR" altLang="en-US" sz="1600" b="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ㄱ장소</a:t>
            </a:r>
            <a:endParaRPr lang="ko-KR" altLang="en-US" sz="1600" b="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6545" y="2888940"/>
            <a:ext cx="8325925" cy="3690410"/>
            <a:chOff x="521550" y="1088740"/>
            <a:chExt cx="8325925" cy="3915435"/>
          </a:xfrm>
        </p:grpSpPr>
        <p:pic>
          <p:nvPicPr>
            <p:cNvPr id="4" name="그림 3" descr="6-4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550" y="1403775"/>
              <a:ext cx="7841710" cy="36004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546775" y="1088740"/>
              <a:ext cx="3420380" cy="603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프로세서</a:t>
              </a:r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할당</a:t>
              </a:r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받아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하려고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기다리</a:t>
              </a:r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는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/>
              </a:r>
              <a:b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ko-KR" altLang="en-US" sz="1200" dirty="0" smtClean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프로세스</a:t>
              </a:r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들이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대기</a:t>
              </a:r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2231740" y="1538790"/>
              <a:ext cx="270030" cy="401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427095" y="4599130"/>
              <a:ext cx="34203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입출력장치</a:t>
              </a:r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</a:t>
              </a:r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하려는 </a:t>
              </a:r>
              <a:r>
                <a:rPr lang="ko-KR" altLang="en-US" sz="1200" dirty="0" smtClean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프로세스</a:t>
              </a:r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들이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대기</a:t>
              </a:r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5652120" y="4010584"/>
              <a:ext cx="315035" cy="453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큐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큐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큐</a:t>
            </a:r>
          </a:p>
        </p:txBody>
      </p:sp>
      <p:pic>
        <p:nvPicPr>
          <p:cNvPr id="4" name="그림 3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842" y="2888940"/>
            <a:ext cx="5589154" cy="3576609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42900" y="3608684"/>
            <a:ext cx="2786690" cy="230832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b="1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전용 장치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테이프 구동기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시분할 단말기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⇒ 장치 큐는 한 개 이상의 </a:t>
            </a:r>
            <a:b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프로세스를 가질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없음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b="1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가능 장치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디스크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⇒ 큐에 여러 개의</a:t>
            </a:r>
            <a:b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프로세스들이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있을 수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842" y="1223755"/>
            <a:ext cx="8121603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장치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(Device queue)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대기하는 프로세스들의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9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BCB(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제어블록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 있는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head(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머리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tail(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꼬리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각각 연결된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첫번째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PCB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마지막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PCB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포인터를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가르킨다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37075" y="3225830"/>
            <a:ext cx="4500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211960" y="3608684"/>
            <a:ext cx="135015" cy="1350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6-1.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큐잉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queueing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diagram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ko-KR" altLang="en-US" sz="1400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규잉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도표의 목적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스케줄링 설명을 위하여 사용함</a:t>
            </a:r>
            <a:r>
              <a:rPr lang="en-US" altLang="ko-KR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 </a:t>
            </a:r>
            <a:r>
              <a:rPr lang="en-US" altLang="ko-KR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사각형</a:t>
            </a:r>
            <a:r>
              <a:rPr lang="en-US" altLang="ko-KR" sz="1400" b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큐와 장치 큐의 집합</a:t>
            </a:r>
            <a:r>
              <a:rPr lang="en-US" altLang="ko-KR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원 </a:t>
            </a:r>
            <a:r>
              <a:rPr lang="en-US" altLang="ko-KR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서비스하는 </a:t>
            </a:r>
            <a:r>
              <a:rPr lang="ko-KR" altLang="en-US" sz="1400" b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</a:t>
            </a:r>
            <a:r>
              <a:rPr lang="en-US" altLang="ko-KR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 </a:t>
            </a:r>
            <a:r>
              <a:rPr lang="ko-KR" altLang="en-US" sz="1400" b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화살표</a:t>
            </a:r>
            <a:r>
              <a:rPr lang="ko-KR" altLang="en-US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시스템에서 프로세스들의 </a:t>
            </a:r>
            <a:r>
              <a:rPr lang="ko-KR" altLang="en-US" sz="1400" b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흐름</a:t>
            </a:r>
            <a:r>
              <a:rPr lang="en-US" altLang="ko-KR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진행방향</a:t>
            </a:r>
            <a:r>
              <a:rPr lang="en-US" altLang="ko-KR" sz="14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표현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6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6645" y="3322107"/>
            <a:ext cx="5760641" cy="30322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86735" y="1988840"/>
            <a:ext cx="57156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되면 다음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사항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중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일어난다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❶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 요청 보내고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들어감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❷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fork)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종료 대기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❸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할당량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초과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종료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하면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큐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들어감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❹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인터럽트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제거된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다시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들어감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61810" y="5949280"/>
            <a:ext cx="5895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❶</a:t>
            </a:r>
            <a:r>
              <a:rPr lang="en-US" altLang="ko-KR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❷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경우 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전환</a:t>
            </a:r>
            <a:r>
              <a:rPr lang="en-US" altLang="ko-KR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다시 준비 큐에 들어감</a:t>
            </a:r>
            <a:r>
              <a:rPr lang="en-US" altLang="ko-KR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종료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때까지</a:t>
            </a:r>
            <a:r>
              <a:rPr lang="en-US" altLang="ko-KR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순환 반복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2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스케줄링과 스케줄러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5798141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449923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534048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2200" y="496971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 fontScale="92500" lnSpcReduction="20000"/>
          </a:bodyPr>
          <a:lstStyle/>
          <a:p>
            <a:pPr marL="93662" indent="0"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6-2.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3662" indent="0">
              <a:buNone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5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프로세스를 </a:t>
            </a:r>
            <a:r>
              <a:rPr lang="ko-KR" altLang="en-US" sz="15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ko-KR" altLang="en-US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때 </a:t>
            </a:r>
            <a:r>
              <a:rPr lang="ko-KR" altLang="en-US" sz="15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5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ko-KR" altLang="en-US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주로 </a:t>
            </a:r>
            <a:r>
              <a:rPr lang="ko-KR" altLang="en-US" sz="15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</a:t>
            </a:r>
            <a:r>
              <a:rPr lang="ko-KR" altLang="en-US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sz="15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</a:t>
            </a:r>
            <a:r>
              <a:rPr lang="ko-KR" altLang="en-US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5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ko-KR" altLang="en-US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5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스케줄러 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라고도 하며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따라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가져와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순서 결정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제출 시간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이름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길이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용량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정보가 필요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스케줄러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상태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되도록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결정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이때는 프로세스가 실행하는 데 필요한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 만족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해야 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53825"/>
            <a:ext cx="6345704" cy="256528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스케줄링과 스케줄러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스케줄링과 스케줄러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스케줄러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차이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3662" indent="0">
              <a:buNone/>
            </a:pP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en-US" altLang="ko-KR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스케줄러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중 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꺼내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z="14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케줄러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348880"/>
            <a:ext cx="7020780" cy="26552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1570" y="5164598"/>
            <a:ext cx="7875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큰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차이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빈도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매우 빨라야 함</a:t>
            </a:r>
            <a:endParaRPr lang="en-US" altLang="ko-KR" sz="120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r>
              <a:rPr lang="en-US" altLang="ko-KR" sz="1200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minute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들어오므로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 스케줄러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비해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상대적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드물게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..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프로그래밍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정도</a:t>
            </a:r>
            <a:r>
              <a:rPr lang="en-US" altLang="ko-KR" sz="1200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degree of multiprogramming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메모리에 있는 프로세스 수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스케줄링과 스케줄러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중기 스케줄러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큐잉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도표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3662" indent="0"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68" y="3264484"/>
            <a:ext cx="7492902" cy="3664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8692" y="1227739"/>
            <a:ext cx="7695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중기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러는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차지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하려고 할 때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별도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기억 장소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빼낼 수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있어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줄일 수 있음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932040" y="2887736"/>
            <a:ext cx="0" cy="7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9097" y="1919238"/>
            <a:ext cx="8143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흐른 후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빼낸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다시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들어가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중단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했던 곳부터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다시 실행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방법을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스왑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이라고 하는데 </a:t>
            </a:r>
            <a:r>
              <a:rPr lang="ko-KR" altLang="en-US" sz="120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스왑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20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스왑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아웃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중기 스케줄러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스왑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작업의 혼합을 개선하거나 프로세스가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가지고 있던 메모리를 사용할 수 있게 하는 데 필요하다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스케줄링과 스케줄러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디스패치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추가한 스케줄러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큐잉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도표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068960"/>
            <a:ext cx="7951295" cy="30603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4977045" y="2444084"/>
            <a:ext cx="22505" cy="144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3197" y="1235686"/>
            <a:ext cx="8064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디스패치를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포함할 수 있다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2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디스패치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 스케줄러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실질적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하는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모듈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프로세스의 레지스터를 적재하고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전환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 다시 시작할 때 사용자 프로세스가 올바른 위치를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찾을 수 잇도록 해 준다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</a:t>
            </a:r>
            <a:r>
              <a:rPr lang="ko-KR" altLang="en-US" sz="12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디스패치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처리 속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도는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빠를 수록 좋다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ko-KR" altLang="en-US" sz="12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스케줄링과 스케줄러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상태 변화와 스케줄러의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스케줄러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무엇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할지 결정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가능 공간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확인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중기 스케줄러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스왑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부분적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원인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하면 다시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만든다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 스케줄러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미리 정한 스케줄링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따라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※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 처리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상태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상태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상태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※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→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종료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상태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성공적인 작업 종료나 오류 발생으로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운영체제가 트랩 되면 모든 자원 해제한다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3662" indent="0"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16605" y="3158970"/>
            <a:ext cx="6840760" cy="3285365"/>
            <a:chOff x="988572" y="2978949"/>
            <a:chExt cx="6840760" cy="3285365"/>
          </a:xfrm>
        </p:grpSpPr>
        <p:pic>
          <p:nvPicPr>
            <p:cNvPr id="8" name="그림 7" descr="6-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72" y="2978949"/>
              <a:ext cx="6840760" cy="3285365"/>
            </a:xfrm>
            <a:prstGeom prst="rect">
              <a:avLst/>
            </a:prstGeom>
          </p:spPr>
        </p:pic>
        <p:cxnSp>
          <p:nvCxnSpPr>
            <p:cNvPr id="5" name="직선 연결선 4"/>
            <p:cNvCxnSpPr/>
            <p:nvPr/>
          </p:nvCxnSpPr>
          <p:spPr>
            <a:xfrm>
              <a:off x="1916705" y="3958780"/>
              <a:ext cx="81009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916705" y="4339380"/>
              <a:ext cx="81009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015482" y="4464115"/>
              <a:ext cx="81009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316915" y="4201851"/>
              <a:ext cx="675075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321750" y="4964350"/>
              <a:ext cx="7364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50435" y="5244660"/>
              <a:ext cx="7364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56875" y="4201851"/>
              <a:ext cx="2700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선점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비선점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00844" y="1853825"/>
            <a:ext cx="8963994" cy="48605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선점 스케줄링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하나가 장시간 동안 프로세서 독점 방지하여 모든 프로세스에 프로세서를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서비스할 기회 늘림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우선순위가 높은 프로세스들이 긴급 처리 요청할 때 유용하다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인터럽트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받아들이지 않으면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예측 불가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대화식 시분할 시스템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빠른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응답시간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하는데 선점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선점 스케줄링은 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오버헤드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커질 수 있어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효과적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하려면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많이 적재되어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있어야 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 가능할 때마다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있어야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효과적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반드시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해야 하는데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의미 있게 부여하지 않으면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효과가 없다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비선점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시간이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짧은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시간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기다리는 대신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우선순위가 높은 프로세스 중간에 입력해도 대기 중인 프로세스는 영향을 받지 않으므로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응답시간 예측 용이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32" y="520182"/>
            <a:ext cx="837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했을 때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빼앗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수 없다면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 선점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이고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반대로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인터럽트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있거나 준비 </a:t>
            </a:r>
            <a:r>
              <a:rPr lang="en-US" altLang="ko-KR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있다면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선점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이해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알아본다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이해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b="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성능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알아본다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b="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None/>
            </a:pP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72556" y="863714"/>
            <a:ext cx="8963994" cy="56256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 비교 시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참조 기준 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때는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사용율</a:t>
            </a:r>
            <a:r>
              <a:rPr lang="ko-KR" altLang="en-US" sz="1600" b="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처리율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최대화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반환시간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b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대기시간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응답시간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최소화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것이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바람직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하다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 프로세서 사용률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-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프로세서를 항상 실행 상태로 유지하여 유휴 상태가 되지 않도록 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입출력 중심 작업보다는 프로세서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중심 작업을 실행한다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 처리율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시간당 완료하는 작업 수가 많도록 짧은 작업을 우선 처리하거나 인터럽트 없이 작업을 실행한다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 반환시간</a:t>
            </a:r>
            <a: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작업이 메모리에 들어가기까지 걸린 시간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큐에 머무는 시간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실행시간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 시간 등 작업을 우선 처리한다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④ 대기시간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작업의 실행 시간이나 입출력 시간은 영향을 줄 수 없으므로 준비 큐에서 기다리는 시간을 최소화하도록 사용자 수를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제한한다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⑤ 반응시간 </a:t>
            </a:r>
            <a: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작업을 요청한 시간부터 반응을 시작하는 시간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응답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까지 간격으로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대화형 시스템에 중요한 사항이다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대화식 작업을 우선 처리하고 일괄 처리 작업은 대화식 작업을 요청하지 않을 때 처리한다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선점 기준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468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반환시간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대기시간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응답시간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관계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/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선점 기준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86535" y="1358770"/>
            <a:ext cx="8082390" cy="3932949"/>
            <a:chOff x="386535" y="1358770"/>
            <a:chExt cx="8082390" cy="3932949"/>
          </a:xfrm>
        </p:grpSpPr>
        <p:grpSp>
          <p:nvGrpSpPr>
            <p:cNvPr id="14" name="그룹 13"/>
            <p:cNvGrpSpPr/>
            <p:nvPr/>
          </p:nvGrpSpPr>
          <p:grpSpPr>
            <a:xfrm>
              <a:off x="386535" y="1358770"/>
              <a:ext cx="8082390" cy="3932949"/>
              <a:chOff x="386535" y="1358770"/>
              <a:chExt cx="8082390" cy="3932949"/>
            </a:xfrm>
          </p:grpSpPr>
          <p:pic>
            <p:nvPicPr>
              <p:cNvPr id="4" name="그림 3" descr="6-13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6535" y="1358770"/>
                <a:ext cx="8082390" cy="3932949"/>
              </a:xfrm>
              <a:prstGeom prst="rect">
                <a:avLst/>
              </a:prstGeom>
            </p:spPr>
          </p:pic>
          <p:cxnSp>
            <p:nvCxnSpPr>
              <p:cNvPr id="9" name="직선 연결선 8"/>
              <p:cNvCxnSpPr/>
              <p:nvPr/>
            </p:nvCxnSpPr>
            <p:spPr>
              <a:xfrm>
                <a:off x="2231740" y="2258870"/>
                <a:ext cx="0" cy="855095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4178530" y="2258870"/>
                <a:ext cx="0" cy="1710190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6743815" y="2258870"/>
                <a:ext cx="0" cy="2475275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1016605" y="2696591"/>
              <a:ext cx="855095" cy="417374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61710" y="3517337"/>
              <a:ext cx="855095" cy="41737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48147" y="2686417"/>
              <a:ext cx="855095" cy="41737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311860" y="4357013"/>
              <a:ext cx="855095" cy="417374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선점 기준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반환시간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대기시간 </a:t>
            </a:r>
          </a:p>
          <a:p>
            <a:pPr lvl="1"/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056" y="1358770"/>
            <a:ext cx="8045348" cy="39329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91980" y="5004175"/>
            <a:ext cx="4275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개가 동시에 도착하여  </a:t>
            </a:r>
            <a:r>
              <a:rPr lang="en-US" altLang="ko-KR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P1, P2, P3 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순으로 실행</a:t>
            </a:r>
            <a:endParaRPr lang="ko-KR" altLang="en-US" sz="12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92270" y="1898830"/>
            <a:ext cx="0" cy="283531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10275" y="2411134"/>
            <a:ext cx="0" cy="1939821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256965" y="1380863"/>
            <a:ext cx="945105" cy="4173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99895" y="1880143"/>
            <a:ext cx="945105" cy="4173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44990" y="2326221"/>
            <a:ext cx="945105" cy="4173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68140" y="4003031"/>
            <a:ext cx="945105" cy="38264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88319" y="4434079"/>
            <a:ext cx="945105" cy="34377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 02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</a:t>
            </a:r>
            <a:r>
              <a:rPr lang="en-US" altLang="ko-KR" sz="2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(1. </a:t>
            </a:r>
            <a:r>
              <a:rPr lang="ko-KR" altLang="en-US" sz="2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선입선처리 스케줄링</a:t>
            </a:r>
            <a:r>
              <a:rPr lang="en-US" altLang="ko-KR" sz="2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2430270"/>
          </a:xfrm>
        </p:spPr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선입선처리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FCFS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First Come First Served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개념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FIFO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비선점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스케줄링 알고리즘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요청하는 순서대로 프로세서 할당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선입선출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FIFO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일괄 처리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매우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효율적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이나 빠른 응답을 요청하는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대화식 시스템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적합하지 않음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원리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6" name="그림 5" descr="6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203975"/>
            <a:ext cx="7497325" cy="339674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1961710" y="4564405"/>
            <a:ext cx="58506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675660" y="4722570"/>
            <a:ext cx="0" cy="1440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61710" y="4854995"/>
            <a:ext cx="471395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996825" y="5136968"/>
            <a:ext cx="4590510" cy="979695"/>
            <a:chOff x="1020" y="2840"/>
            <a:chExt cx="3312" cy="861"/>
          </a:xfrm>
        </p:grpSpPr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2949" y="3017"/>
              <a:ext cx="921" cy="684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200">
                  <a:latin typeface="HY헤드라인M" pitchFamily="18" charset="-127"/>
                  <a:ea typeface="HY헤드라인M" pitchFamily="18" charset="-127"/>
                </a:rPr>
                <a:t>프로세서</a:t>
              </a: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2194" y="3271"/>
              <a:ext cx="251" cy="20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3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P1</a:t>
              </a:r>
            </a:p>
          </p:txBody>
        </p:sp>
        <p:sp>
          <p:nvSpPr>
            <p:cNvPr id="12" name="Oval 29"/>
            <p:cNvSpPr>
              <a:spLocks noChangeArrowheads="1"/>
            </p:cNvSpPr>
            <p:nvPr/>
          </p:nvSpPr>
          <p:spPr bwMode="auto">
            <a:xfrm>
              <a:off x="1857" y="3271"/>
              <a:ext cx="253" cy="20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3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P2</a:t>
              </a:r>
            </a:p>
          </p:txBody>
        </p:sp>
        <p:sp>
          <p:nvSpPr>
            <p:cNvPr id="14" name="Oval 30"/>
            <p:cNvSpPr>
              <a:spLocks noChangeArrowheads="1"/>
            </p:cNvSpPr>
            <p:nvPr/>
          </p:nvSpPr>
          <p:spPr bwMode="auto">
            <a:xfrm>
              <a:off x="1524" y="3271"/>
              <a:ext cx="250" cy="20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3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P3</a:t>
              </a:r>
            </a:p>
          </p:txBody>
        </p:sp>
        <p:sp>
          <p:nvSpPr>
            <p:cNvPr id="15" name="Oval 31"/>
            <p:cNvSpPr>
              <a:spLocks noChangeArrowheads="1"/>
            </p:cNvSpPr>
            <p:nvPr/>
          </p:nvSpPr>
          <p:spPr bwMode="auto">
            <a:xfrm>
              <a:off x="1188" y="3271"/>
              <a:ext cx="251" cy="20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3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P4</a:t>
              </a:r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1020" y="3162"/>
              <a:ext cx="1509" cy="412"/>
            </a:xfrm>
            <a:custGeom>
              <a:avLst/>
              <a:gdLst>
                <a:gd name="T0" fmla="*/ 0 w 1728"/>
                <a:gd name="T1" fmla="*/ 0 h 528"/>
                <a:gd name="T2" fmla="*/ 1318 w 1728"/>
                <a:gd name="T3" fmla="*/ 0 h 528"/>
                <a:gd name="T4" fmla="*/ 1318 w 1728"/>
                <a:gd name="T5" fmla="*/ 321 h 528"/>
                <a:gd name="T6" fmla="*/ 0 w 1728"/>
                <a:gd name="T7" fmla="*/ 321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8"/>
                <a:gd name="T13" fmla="*/ 0 h 528"/>
                <a:gd name="T14" fmla="*/ 1728 w 172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8" h="528">
                  <a:moveTo>
                    <a:pt x="0" y="0"/>
                  </a:moveTo>
                  <a:lnTo>
                    <a:pt x="1728" y="0"/>
                  </a:lnTo>
                  <a:lnTo>
                    <a:pt x="1728" y="528"/>
                  </a:lnTo>
                  <a:lnTo>
                    <a:pt x="0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2529" y="3379"/>
              <a:ext cx="42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3912" y="3379"/>
              <a:ext cx="42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3999" y="3062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완료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1451" y="2840"/>
              <a:ext cx="52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준비 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70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 스케줄링의 선처리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 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6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7587335" cy="2761492"/>
          </a:xfrm>
          <a:prstGeom prst="rect">
            <a:avLst/>
          </a:prstGeom>
        </p:spPr>
      </p:pic>
      <p:pic>
        <p:nvPicPr>
          <p:cNvPr id="7" name="그림 6" descr="표 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3699030"/>
            <a:ext cx="7767355" cy="2721952"/>
          </a:xfrm>
          <a:prstGeom prst="rect">
            <a:avLst/>
          </a:prstGeom>
        </p:spPr>
      </p:pic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선입선처리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6575" y="6050865"/>
            <a:ext cx="945105" cy="2700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62010" y="6074015"/>
            <a:ext cx="945105" cy="2700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선입선처리 스케줄링의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 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6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907" y="1178750"/>
            <a:ext cx="7538671" cy="2761492"/>
          </a:xfrm>
          <a:prstGeom prst="rect">
            <a:avLst/>
          </a:prstGeom>
        </p:spPr>
      </p:pic>
      <p:pic>
        <p:nvPicPr>
          <p:cNvPr id="7" name="그림 6" descr="표 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969060"/>
            <a:ext cx="6938547" cy="2721952"/>
          </a:xfrm>
          <a:prstGeom prst="rect">
            <a:avLst/>
          </a:prstGeom>
        </p:spPr>
      </p:pic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선입선처리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170" y="6360616"/>
            <a:ext cx="765085" cy="2468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91980" y="6360616"/>
            <a:ext cx="765085" cy="2468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6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097871"/>
            <a:ext cx="4456411" cy="5109603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상황에서의 성능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1408" y="6207475"/>
            <a:ext cx="49055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중심 프로세스 하나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프로세서를 떠나기를 기다리는 현상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선입선처리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070" y="1638471"/>
            <a:ext cx="631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❶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받아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되는 동안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 중심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마치고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기다림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입출력장치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들은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쉼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입출력장치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비어 있음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1678" y="3688806"/>
            <a:ext cx="563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❷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마치고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입출력장치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짧은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 중심 프로세스가 프로세서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신속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다시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입출력장치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하려고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입출력장치 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비어 있음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1750" y="5382782"/>
            <a:ext cx="631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❸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다시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받고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입출력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 프로세스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중심 프로세스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처리할 때까지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 처리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).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91516" y="800659"/>
            <a:ext cx="6264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2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2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</a:t>
            </a:r>
            <a:r>
              <a:rPr kumimoji="1" lang="ko-KR" altLang="en-US" sz="120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kumimoji="1" lang="ko-KR" altLang="en-US" sz="12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20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</a:t>
            </a:r>
            <a:r>
              <a:rPr kumimoji="1" lang="ko-KR" altLang="en-US" sz="12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20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kumimoji="1" lang="ko-KR" altLang="en-US" sz="12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다수 입출력 중심 작업인 </a:t>
            </a:r>
            <a:r>
              <a:rPr kumimoji="1" lang="ko-KR" altLang="en-US" sz="12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경우를 가정했을 </a:t>
            </a:r>
            <a:r>
              <a:rPr kumimoji="1" lang="ko-KR" altLang="en-US" sz="12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때 작업순서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선입선처리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선입선처리 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장점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 descr="표 6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423"/>
            <a:ext cx="7923549" cy="38707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6585" y="1988840"/>
            <a:ext cx="630070" cy="405045"/>
          </a:xfrm>
          <a:prstGeom prst="rect">
            <a:avLst/>
          </a:prstGeom>
          <a:noFill/>
          <a:ln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6585" y="3608684"/>
            <a:ext cx="630070" cy="405045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최소작업 우선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개념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작업의 프로세서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시간 이용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프로세서가 사용 가능할 때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시간이 가장 짧은 작업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할당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방법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시간이 가장 작은 작업에 할당하는 기법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프로세스가 동일한 프로세서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 선처리 스케줄링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원리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933945"/>
            <a:ext cx="6930770" cy="327152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최소작업 우선 스케줄링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SJF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Shortest Job First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최소작업 우선 스케줄링의 적용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프로세스의 실행 시간 </a:t>
            </a:r>
            <a:r>
              <a:rPr lang="en-US" altLang="ko-KR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5, 11, 7, 3 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이라면 실행 시간이 짧은 작업을 우선 처리할 때 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대기시간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줄일 수 있다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최소작업 우선 스케줄링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SJF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Shortest Job First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85307" y="2708920"/>
            <a:ext cx="6722008" cy="3105345"/>
            <a:chOff x="190252" y="2303874"/>
            <a:chExt cx="6722008" cy="3105345"/>
          </a:xfrm>
        </p:grpSpPr>
        <p:pic>
          <p:nvPicPr>
            <p:cNvPr id="6" name="그림 5" descr="6-19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545" y="2303874"/>
              <a:ext cx="6435715" cy="310534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0252" y="2328367"/>
              <a:ext cx="45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583" y="2902227"/>
              <a:ext cx="45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252" y="3488478"/>
              <a:ext cx="45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583" y="4053007"/>
              <a:ext cx="45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④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252" y="4645529"/>
              <a:ext cx="45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⑤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417205" y="4645529"/>
              <a:ext cx="360040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 01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이해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개념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490610"/>
          </a:xfrm>
        </p:spPr>
        <p:txBody>
          <a:bodyPr>
            <a:normAutofit/>
          </a:bodyPr>
          <a:lstStyle/>
          <a:p>
            <a:pPr marL="93662" indent="0">
              <a:lnSpc>
                <a:spcPct val="200000"/>
              </a:lnSpc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en-US" altLang="ko-KR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scheduling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endParaRPr lang="en-US" altLang="ko-KR" sz="14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번갈아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시점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것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따라 프로세서를 할당 받을 프로세스 결정하므로 스케줄링이 시스템의 성능에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영향 미친다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좋은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프로세서 효율성 높이고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작업의 응답시간 최소화하여 시스템의 작업 처리 능력 향상시킨다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스케줄링이 필요 없는 프로세스</a:t>
            </a:r>
            <a:endParaRPr lang="en-US" altLang="ko-KR" sz="14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인터럽트 처리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오류 처리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사용자의 시스템 호출 등의 사전 처리가 대표적이다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스케줄링이 필요한 프로세스</a:t>
            </a:r>
            <a:endParaRPr lang="en-US" altLang="ko-KR" sz="14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프로세스와 시스템 호출로 발생하는 시스템 프로세스가 있음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우선 스케줄링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23755"/>
            <a:ext cx="7560840" cy="2762742"/>
          </a:xfrm>
          <a:prstGeom prst="rect">
            <a:avLst/>
          </a:prstGeom>
        </p:spPr>
      </p:pic>
      <p:pic>
        <p:nvPicPr>
          <p:cNvPr id="5" name="그림 4" descr="표6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30" y="4014065"/>
            <a:ext cx="7002270" cy="2451102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최소작업 우선 스케줄링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SJF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Shortest Job First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9473" y="1583795"/>
            <a:ext cx="130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→ P1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출발</a:t>
            </a:r>
            <a:endParaRPr lang="ko-KR" altLang="en-US" sz="14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1154" y="2537552"/>
            <a:ext cx="459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1153" y="2173289"/>
            <a:ext cx="459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1152" y="2812377"/>
            <a:ext cx="459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④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1152" y="1910231"/>
            <a:ext cx="459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66755" y="4339380"/>
            <a:ext cx="7650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03365" y="4339380"/>
            <a:ext cx="7650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7095" y="6147336"/>
            <a:ext cx="855095" cy="23013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39989" y="6147336"/>
            <a:ext cx="855095" cy="23013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선점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최소작업 우선 스케줄링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27403"/>
            <a:ext cx="8640960" cy="2755446"/>
          </a:xfrm>
          <a:prstGeom prst="rect">
            <a:avLst/>
          </a:prstGeom>
        </p:spPr>
      </p:pic>
      <p:pic>
        <p:nvPicPr>
          <p:cNvPr id="5" name="그림 4" descr="표6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4059069"/>
            <a:ext cx="6750750" cy="2572839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최소작업 우선 스케줄링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SJF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Shortest Job First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882" y="1585090"/>
            <a:ext cx="117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→P1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출발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2191966"/>
            <a:ext cx="130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P3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선점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2499743"/>
            <a:ext cx="130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P4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선점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7034" y="2191231"/>
            <a:ext cx="117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④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→P3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선점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5498" y="1591031"/>
            <a:ext cx="117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→P1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선점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8425" y="2799552"/>
            <a:ext cx="117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⑥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→P1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선점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2160" y="1878808"/>
            <a:ext cx="117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⑦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→P2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3772" y="3138883"/>
            <a:ext cx="392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 smtClean="0">
                <a:solidFill>
                  <a:srgbClr val="0000FF"/>
                </a:solidFill>
              </a:rPr>
              <a:t>P1=2</a:t>
            </a:r>
            <a:r>
              <a:rPr lang="en-US" altLang="ko-KR" sz="1200" dirty="0" smtClean="0"/>
              <a:t>, </a:t>
            </a:r>
            <a:r>
              <a:rPr lang="en-US" altLang="ko-KR" sz="1200" dirty="0" smtClean="0">
                <a:solidFill>
                  <a:srgbClr val="FF0000"/>
                </a:solidFill>
              </a:rPr>
              <a:t>P3=1</a:t>
            </a:r>
            <a:r>
              <a:rPr lang="en-US" altLang="ko-KR" sz="1200" dirty="0" smtClean="0"/>
              <a:t>, p4=4, </a:t>
            </a:r>
            <a:r>
              <a:rPr lang="en-US" altLang="ko-KR" sz="1200" dirty="0" smtClean="0">
                <a:solidFill>
                  <a:srgbClr val="FF0000"/>
                </a:solidFill>
              </a:rPr>
              <a:t>p3=5</a:t>
            </a:r>
            <a:r>
              <a:rPr lang="en-US" altLang="ko-KR" sz="1200" dirty="0" smtClean="0"/>
              <a:t>, </a:t>
            </a:r>
            <a:r>
              <a:rPr lang="en-US" altLang="ko-KR" sz="1200" dirty="0" smtClean="0">
                <a:solidFill>
                  <a:srgbClr val="0000FF"/>
                </a:solidFill>
              </a:rPr>
              <a:t>P1=8</a:t>
            </a:r>
            <a:r>
              <a:rPr lang="en-US" altLang="ko-KR" sz="1200" dirty="0" smtClean="0"/>
              <a:t>, p5=14, p2=28 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285730" y="4339380"/>
            <a:ext cx="7650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99190" y="4339380"/>
            <a:ext cx="7650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7095" y="6304206"/>
            <a:ext cx="855095" cy="23013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6635" y="6304206"/>
            <a:ext cx="855095" cy="23013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12260" y="-396425"/>
            <a:ext cx="810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시간 작업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642230" y="122740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(20-0)=20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607200" y="4632212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(20-0)=20</a:t>
            </a:r>
            <a:endParaRPr lang="ko-KR" altLang="en-US" sz="1300" dirty="0"/>
          </a:p>
        </p:txBody>
      </p:sp>
      <p:sp>
        <p:nvSpPr>
          <p:cNvPr id="29" name="TextBox 28"/>
          <p:cNvSpPr txBox="1"/>
          <p:nvPr/>
        </p:nvSpPr>
        <p:spPr>
          <a:xfrm>
            <a:off x="2607200" y="5285742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(12-2)=10</a:t>
            </a:r>
            <a:endParaRPr lang="ko-KR" altLang="en-US" sz="1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잉크 31"/>
              <p14:cNvContentPartPr/>
              <p14:nvPr/>
            </p14:nvContentPartPr>
            <p14:xfrm>
              <a:off x="1635840" y="4664880"/>
              <a:ext cx="786240" cy="189324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6480" y="4655520"/>
                <a:ext cx="804960" cy="19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최소작업 우선 스케줄링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SJF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Shortest Job First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683696"/>
            <a:ext cx="8963994" cy="607567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최소작업 우선 스케줄링 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짧은 작업 우선 처리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최소작업 우선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장점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5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- </a:t>
            </a:r>
            <a:r>
              <a:rPr kumimoji="1" lang="en-US" altLang="ko-KR" sz="15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SJF</a:t>
            </a:r>
            <a: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kumimoji="1" lang="ko-KR" altLang="en-US" sz="1500" b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스케줄링</a:t>
            </a:r>
            <a: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많이 사용되는 </a:t>
            </a:r>
            <a:r>
              <a:rPr kumimoji="1" lang="ko-KR" altLang="en-US" sz="1500" b="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기법</a:t>
            </a:r>
            <a: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ko-KR" altLang="en-US" sz="15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en-US" altLang="ko-KR" sz="15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 </a:t>
            </a:r>
            <a:r>
              <a:rPr kumimoji="1" lang="ko-KR" altLang="en-US" sz="15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 </a:t>
            </a:r>
            <a:r>
              <a:rPr kumimoji="1" lang="ko-KR" altLang="en-US" sz="1500" b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500" b="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</a:t>
            </a:r>
            <a: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다음 프로세스의 프로세서 </a:t>
            </a:r>
            <a:r>
              <a:rPr kumimoji="1" lang="ko-KR" altLang="en-US" sz="1500" b="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</a:t>
            </a:r>
            <a: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시간을 예상할 </a:t>
            </a:r>
            <a:r>
              <a:rPr kumimoji="1" lang="ko-KR" altLang="en-US" sz="15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수가 없기 때문에</a:t>
            </a:r>
            <a:r>
              <a:rPr kumimoji="1" lang="en-US" altLang="ko-KR" sz="15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kumimoji="1" lang="en-US" altLang="ko-KR" sz="15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en-US" altLang="ko-KR" sz="15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kumimoji="1" lang="ko-KR" altLang="en-US" sz="15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구성 어려움 </a:t>
            </a:r>
            <a:b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ko-KR" altLang="en-US" sz="15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en-US" altLang="ko-KR" sz="15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kumimoji="1" lang="ko-KR" altLang="en-US" sz="1500" b="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해결방법</a:t>
            </a:r>
            <a: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SJF </a:t>
            </a:r>
            <a:r>
              <a:rPr kumimoji="1" lang="ko-KR" altLang="en-US" sz="1500" b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근사치 사용하여 </a:t>
            </a:r>
            <a:r>
              <a:rPr kumimoji="1" lang="ko-KR" altLang="en-US" sz="1400" b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76545" y="1093350"/>
            <a:ext cx="6570730" cy="1569875"/>
            <a:chOff x="386535" y="1274734"/>
            <a:chExt cx="6570730" cy="2312347"/>
          </a:xfrm>
        </p:grpSpPr>
        <p:pic>
          <p:nvPicPr>
            <p:cNvPr id="6" name="그림 5" descr="6-19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535" y="1274734"/>
              <a:ext cx="6570730" cy="2312347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 flipH="1">
              <a:off x="1826695" y="1853825"/>
              <a:ext cx="3285365" cy="7650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2366755" y="1864811"/>
              <a:ext cx="2295255" cy="754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07528" y="1853825"/>
              <a:ext cx="459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①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889" y="1853825"/>
              <a:ext cx="459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6545" y="3293985"/>
            <a:ext cx="7110790" cy="2167861"/>
            <a:chOff x="386535" y="4284095"/>
            <a:chExt cx="7715200" cy="2444839"/>
          </a:xfrm>
        </p:grpSpPr>
        <p:pic>
          <p:nvPicPr>
            <p:cNvPr id="7" name="그림 6" descr="표 6-6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535" y="4284095"/>
              <a:ext cx="7715200" cy="244483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79716" y="5513665"/>
              <a:ext cx="720079" cy="3649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9716" y="4879440"/>
              <a:ext cx="720079" cy="36004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607115" y="5173915"/>
              <a:ext cx="193521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950135" y="5832350"/>
              <a:ext cx="51871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989657" y="6174305"/>
              <a:ext cx="193521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950135" y="6460236"/>
              <a:ext cx="379199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 스케줄링의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개념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도착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하면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도착한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실행중인 프로세스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높은 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프로세스에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b="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선입선처리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스케줄링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원리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203975"/>
            <a:ext cx="7830870" cy="3239688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 스케줄링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riority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cheduling</a:t>
            </a:r>
            <a:endParaRPr lang="ko-KR" altLang="en-US" b="0" baseline="30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시간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클수록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낮고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0~7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0~4,095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범위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수를 사용함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최하위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정하지는 않았다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내부적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또는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외부적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내부적 우선순위로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제한 시간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기억장소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요청량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파일 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프로세서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대한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평균 입출력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 등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외부적 우선순위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중요성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사용료 많이 낸 사용자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작업을 지원하는 부서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정책적인 요인 등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 스케줄링도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또는 </a:t>
            </a:r>
            <a:r>
              <a:rPr lang="ko-KR" altLang="en-US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비선점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(4)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단계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갖는 스케줄링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6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609020"/>
            <a:ext cx="6075675" cy="3061757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 스케줄링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riority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cheduling</a:t>
            </a:r>
            <a:endParaRPr lang="ko-KR" altLang="en-US" b="0" baseline="30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411760" y="4419110"/>
            <a:ext cx="0" cy="1575175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 스케줄링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 스케줄링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riority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cheduling</a:t>
            </a:r>
            <a:endParaRPr lang="ko-KR" altLang="en-US" b="0" baseline="30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46575" y="1223755"/>
            <a:ext cx="7799739" cy="5458662"/>
            <a:chOff x="746575" y="1223755"/>
            <a:chExt cx="7799739" cy="5458662"/>
          </a:xfrm>
        </p:grpSpPr>
        <p:grpSp>
          <p:nvGrpSpPr>
            <p:cNvPr id="2" name="그룹 1"/>
            <p:cNvGrpSpPr/>
            <p:nvPr/>
          </p:nvGrpSpPr>
          <p:grpSpPr>
            <a:xfrm>
              <a:off x="746575" y="1223755"/>
              <a:ext cx="5490610" cy="5458662"/>
              <a:chOff x="746575" y="1223755"/>
              <a:chExt cx="4410490" cy="5458662"/>
            </a:xfrm>
          </p:grpSpPr>
          <p:pic>
            <p:nvPicPr>
              <p:cNvPr id="6" name="그림 5" descr="6-26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6575" y="1223755"/>
                <a:ext cx="4410490" cy="5458662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1038459" y="4734145"/>
                <a:ext cx="1575175" cy="2700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038459" y="6054928"/>
                <a:ext cx="1665186" cy="2543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616367" y="1652806"/>
              <a:ext cx="117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①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→P1</a:t>
              </a:r>
              <a:r>
                <a:rPr lang="ko-KR" altLang="en-US" sz="1200" b="1" dirty="0" smtClean="0">
                  <a:solidFill>
                    <a:srgbClr val="0000FF"/>
                  </a:solidFill>
                  <a:latin typeface="+mn-ea"/>
                </a:rPr>
                <a:t>출발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16367" y="2319063"/>
              <a:ext cx="130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P3</a:t>
              </a:r>
              <a:r>
                <a:rPr lang="ko-KR" altLang="en-US" sz="1200" b="1" dirty="0" smtClean="0">
                  <a:solidFill>
                    <a:srgbClr val="0000FF"/>
                  </a:solidFill>
                  <a:latin typeface="+mn-ea"/>
                </a:rPr>
                <a:t>선점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01850" y="1652805"/>
              <a:ext cx="130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③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P1</a:t>
              </a:r>
              <a:r>
                <a:rPr lang="ko-KR" altLang="en-US" sz="1200" b="1" dirty="0" smtClean="0">
                  <a:solidFill>
                    <a:srgbClr val="0000FF"/>
                  </a:solidFill>
                  <a:latin typeface="+mn-ea"/>
                </a:rPr>
                <a:t>선점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16367" y="1985933"/>
              <a:ext cx="117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④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→P2</a:t>
              </a:r>
              <a:r>
                <a:rPr lang="ko-KR" altLang="en-US" sz="1200" b="1" dirty="0" smtClean="0">
                  <a:solidFill>
                    <a:srgbClr val="0000FF"/>
                  </a:solidFill>
                  <a:latin typeface="+mn-ea"/>
                </a:rPr>
                <a:t>선점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16367" y="2945520"/>
              <a:ext cx="117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⑤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→P5</a:t>
              </a:r>
              <a:r>
                <a:rPr lang="ko-KR" altLang="en-US" sz="1200" b="1" dirty="0" smtClean="0">
                  <a:solidFill>
                    <a:srgbClr val="0000FF"/>
                  </a:solidFill>
                  <a:latin typeface="+mn-ea"/>
                </a:rPr>
                <a:t>선점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16367" y="2633897"/>
              <a:ext cx="117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⑥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→P4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56865" y="6046548"/>
              <a:ext cx="117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①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→P1</a:t>
              </a:r>
              <a:r>
                <a:rPr lang="ko-KR" altLang="en-US" sz="1200" b="1" dirty="0" smtClean="0">
                  <a:solidFill>
                    <a:srgbClr val="0000FF"/>
                  </a:solidFill>
                  <a:latin typeface="+mn-ea"/>
                </a:rPr>
                <a:t>출발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39755" y="6046548"/>
              <a:ext cx="130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②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P3</a:t>
              </a:r>
              <a:r>
                <a:rPr lang="ko-KR" altLang="en-US" sz="1200" b="1" dirty="0" smtClean="0">
                  <a:solidFill>
                    <a:srgbClr val="0000FF"/>
                  </a:solidFill>
                  <a:latin typeface="+mn-ea"/>
                </a:rPr>
                <a:t>선점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03537" y="6046548"/>
              <a:ext cx="130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③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P2</a:t>
              </a:r>
              <a:r>
                <a:rPr lang="ko-KR" altLang="en-US" sz="1200" b="1" dirty="0" smtClean="0">
                  <a:solidFill>
                    <a:srgbClr val="0000FF"/>
                  </a:solidFill>
                  <a:latin typeface="+mn-ea"/>
                </a:rPr>
                <a:t>선점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9127" y="6046548"/>
              <a:ext cx="117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④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→P5</a:t>
              </a:r>
              <a:r>
                <a:rPr lang="ko-KR" altLang="en-US" sz="1200" b="1" dirty="0" smtClean="0">
                  <a:solidFill>
                    <a:srgbClr val="0000FF"/>
                  </a:solidFill>
                  <a:latin typeface="+mn-ea"/>
                </a:rPr>
                <a:t>선점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6184" y="6046548"/>
              <a:ext cx="117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⑤</a:t>
              </a:r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→P4</a:t>
              </a:r>
              <a:endParaRPr lang="ko-KR" altLang="en-US" sz="1200" b="1" dirty="0">
                <a:solidFill>
                  <a:srgbClr val="0000FF"/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157" y="934724"/>
            <a:ext cx="3480780" cy="2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6299" y="787341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 스케줄링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</a:p>
        </p:txBody>
      </p:sp>
      <p:pic>
        <p:nvPicPr>
          <p:cNvPr id="5" name="그림 4" descr="표6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313765"/>
            <a:ext cx="6711333" cy="2610290"/>
          </a:xfrm>
          <a:prstGeom prst="rect">
            <a:avLst/>
          </a:prstGeom>
        </p:spPr>
      </p:pic>
      <p:pic>
        <p:nvPicPr>
          <p:cNvPr id="7" name="그림 6" descr="표6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4014065"/>
            <a:ext cx="6507215" cy="2486031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 스케줄링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riority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cheduling</a:t>
            </a:r>
            <a:endParaRPr lang="ko-KR" altLang="en-US" b="0" baseline="30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12" y="1898830"/>
            <a:ext cx="3730568" cy="4136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79" y="2399391"/>
            <a:ext cx="3465385" cy="11196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348" y="4573609"/>
            <a:ext cx="3545116" cy="42453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067" y="4998139"/>
            <a:ext cx="3465385" cy="11196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91780" y="1920685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(16-0)=20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1780" y="2898539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(62-3)=59</a:t>
            </a:r>
            <a:endParaRPr lang="ko-KR" alt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2579187" y="3187307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(58-4)=54</a:t>
            </a:r>
            <a:endParaRPr lang="ko-KR" altLang="en-US" sz="1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/>
              <p14:cNvContentPartPr/>
              <p14:nvPr/>
            </p14:nvContentPartPr>
            <p14:xfrm>
              <a:off x="1793160" y="1928880"/>
              <a:ext cx="600480" cy="158616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3800" y="1919520"/>
                <a:ext cx="619200" cy="16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 스케줄링의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 정지와 기아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 방법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에이징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2"/>
            <a:r>
              <a:rPr lang="ko-KR" altLang="en-US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에이징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☆ ☆</a:t>
            </a:r>
            <a:r>
              <a:rPr lang="ko-KR" altLang="en-US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☆</a:t>
            </a:r>
            <a:r>
              <a:rPr lang="ko-KR" altLang="en-US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☆</a:t>
            </a:r>
            <a:r>
              <a:rPr lang="ko-KR" altLang="en-US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☆</a:t>
            </a:r>
            <a:r>
              <a:rPr lang="en-US" altLang="ko-KR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3"/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오래 대기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들의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우선순위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점진적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시키는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endParaRPr lang="en-US" altLang="ko-KR" sz="140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지나면 점차 프로세스의 우선순위 높아짐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3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3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 범위가 </a:t>
            </a:r>
            <a:r>
              <a:rPr lang="en-US" altLang="ko-KR" sz="13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낮음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3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127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높은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까지 있다고 가장할 경우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3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r>
              <a:rPr lang="ko-KR" altLang="en-US" sz="13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마다 대기 중인 프로세스의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순위를 </a:t>
            </a:r>
            <a:r>
              <a:rPr lang="en-US" altLang="ko-KR" sz="13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3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씩 증가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시키면 </a:t>
            </a:r>
            <a:r>
              <a:rPr lang="ko-KR" altLang="en-US" sz="13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3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프로세스는 </a:t>
            </a:r>
            <a:r>
              <a:rPr lang="en-US" altLang="ko-KR" sz="13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32</a:t>
            </a:r>
            <a:r>
              <a:rPr lang="ko-KR" altLang="en-US" sz="13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(32X60=1920, 1920÷15=128)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후에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순위가 </a:t>
            </a:r>
            <a:r>
              <a:rPr lang="en-US" altLang="ko-KR" sz="13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127</a:t>
            </a:r>
            <a:r>
              <a:rPr lang="ko-KR" altLang="en-US" sz="13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된다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7" name="그림 6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248980"/>
            <a:ext cx="4095455" cy="234026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 스케줄링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riority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cheduling</a:t>
            </a:r>
            <a:endParaRPr lang="ko-KR" altLang="en-US" b="0" baseline="30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 스케줄링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riority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cheduling</a:t>
            </a:r>
            <a:endParaRPr lang="ko-KR" altLang="en-US" b="0" baseline="30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순위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장점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</a:p>
        </p:txBody>
      </p:sp>
      <p:pic>
        <p:nvPicPr>
          <p:cNvPr id="5" name="그림 4" descr="표6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791450" cy="2752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1570" y="1943835"/>
            <a:ext cx="896774" cy="40504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1570" y="3051462"/>
            <a:ext cx="896774" cy="405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401870" y="2316745"/>
            <a:ext cx="23852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26895" y="2663915"/>
            <a:ext cx="2160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962100" y="3767185"/>
            <a:ext cx="23749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로빈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개념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특별히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시분할 시스템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작은 단위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시간인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규정 시간량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quantum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할당량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slice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보통 규정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시간량은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10×10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밀리초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100×10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밀리초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범위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큐를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순환 큐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circular queue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돌아가면서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번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정의된 규정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14" name="그림 13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978950"/>
            <a:ext cx="7722350" cy="2701796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로빈</a:t>
            </a:r>
            <a:r>
              <a:rPr lang="en-US" altLang="ko-KR" b="0" baseline="30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R</a:t>
            </a:r>
            <a:r>
              <a:rPr lang="en-US" altLang="ko-KR" b="0" baseline="30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ound-</a:t>
            </a:r>
            <a:r>
              <a:rPr lang="en-US" altLang="ko-KR" b="0" baseline="30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en-US" altLang="ko-KR" b="0" baseline="30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obin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05645"/>
          </a:xfrm>
        </p:spPr>
        <p:txBody>
          <a:bodyPr>
            <a:normAutofit lnSpcReduction="10000"/>
          </a:bodyPr>
          <a:lstStyle/>
          <a:p>
            <a:pPr marL="93662" indent="0">
              <a:lnSpc>
                <a:spcPct val="150000"/>
              </a:lnSpc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 자원 할당의 공정성 보장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프로세스를 공평하게 취급 해야 하며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프로세스도 실행을 무한 연기해서는 안 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 단위시간당 처리량 최대화</a:t>
            </a:r>
            <a:b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시간당 유휴 시간을 줄이고 프로세스의 처리량을 최대화하여 가능한 많은 프로세스에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제공 해야 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 적절한 반환시간 보장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적절한 시간에 안에 응답을 해야 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대화식 시스템에서는 사용자에게 늦어도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2~3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 이내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응답을 주어야 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④ 예측 가능성 보장</a:t>
            </a:r>
            <a:b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작업을 시스템 부하와 상관없이 거의 같은 시간에 거의 같은 비용으로 실행할 수 있어야 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⑤ 오버헤드 최소화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일반적으로 오버헤드가 발생하면 자원이 낭비되므로 오버헤드를 줄어야 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⑥ 자원 사용의 균형 유지</a:t>
            </a:r>
            <a:b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자원을 가능한 쉬지 않고 사용할 수 있도록 스케줄링 해야 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유휴 상태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자원을 사용하려는 프로세스에 특별한 혜택을 줄 수도 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4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원리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스케줄러는 준비 큐에서 앞부분 프로세스를 꺼냄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시간할당량 초과하면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인터럽트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발생해놓고 다른 프로세스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 규정 시간 내 일을 끝내는 경우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⇒ 프로세서는 자유로워지며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다음 프로세스를 진행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②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규정 시간 내 일을 끝내지 못하는 경우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할당량보다 긴 경우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⇒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인터럽트 되면서 중단된 프로세스의 레지스터들은 그 프로세스의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PCB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저장되고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프로세스는 준비 큐의 마지막 위치에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315" y="1178750"/>
            <a:ext cx="7821125" cy="2770096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로빈</a:t>
            </a:r>
            <a:r>
              <a:rPr lang="en-US" altLang="ko-KR" b="0" baseline="30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R</a:t>
            </a:r>
            <a:r>
              <a:rPr lang="en-US" altLang="ko-KR" b="0" baseline="30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ound-</a:t>
            </a:r>
            <a:r>
              <a:rPr lang="en-US" altLang="ko-KR" b="0" baseline="30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en-US" altLang="ko-KR" b="0" baseline="30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obin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r>
              <a:rPr lang="en-US" altLang="ko-KR" sz="24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순환</a:t>
            </a:r>
            <a:r>
              <a:rPr lang="en-US" altLang="en-US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en-US" altLang="en-US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로빈 스케줄링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규정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시간량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표6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789040"/>
            <a:ext cx="6255695" cy="2788492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로빈</a:t>
            </a:r>
            <a:r>
              <a:rPr lang="en-US" altLang="ko-KR" b="0" baseline="30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R</a:t>
            </a:r>
            <a:r>
              <a:rPr lang="en-US" altLang="ko-KR" b="0" baseline="30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ound-</a:t>
            </a:r>
            <a:r>
              <a:rPr lang="en-US" altLang="ko-KR" b="0" baseline="30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en-US" altLang="ko-KR" b="0" baseline="30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obin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56565" y="1358770"/>
            <a:ext cx="2565285" cy="2013650"/>
            <a:chOff x="656565" y="1358770"/>
            <a:chExt cx="2565285" cy="20136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565" y="1358770"/>
              <a:ext cx="2565285" cy="198602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0065" y="3156420"/>
              <a:ext cx="1825200" cy="216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3466143" y="1134840"/>
            <a:ext cx="5445190" cy="1211450"/>
            <a:chOff x="3466143" y="1134840"/>
            <a:chExt cx="5445190" cy="12114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6143" y="1270454"/>
              <a:ext cx="5445190" cy="107583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5620" y="1134840"/>
              <a:ext cx="276225" cy="190500"/>
            </a:xfrm>
            <a:prstGeom prst="rect">
              <a:avLst/>
            </a:prstGeom>
          </p:spPr>
        </p:pic>
      </p:grpSp>
      <p:cxnSp>
        <p:nvCxnSpPr>
          <p:cNvPr id="13" name="직선 연결선 12"/>
          <p:cNvCxnSpPr/>
          <p:nvPr/>
        </p:nvCxnSpPr>
        <p:spPr>
          <a:xfrm>
            <a:off x="3986935" y="1223755"/>
            <a:ext cx="157517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591845" y="-441430"/>
            <a:ext cx="0" cy="18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92785" y="1223755"/>
            <a:ext cx="0" cy="18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562110" y="1223755"/>
            <a:ext cx="0" cy="18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912260" y="1178770"/>
            <a:ext cx="0" cy="18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012160" y="1178770"/>
            <a:ext cx="0" cy="18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031940" y="1221910"/>
            <a:ext cx="0" cy="18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632340" y="1131910"/>
            <a:ext cx="0" cy="18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82697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-5-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2656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-5-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5411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-5-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37631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-4-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2647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-5-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5402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-5-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61727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-5-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15620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-1-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87246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-5-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53258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-5-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0628" y="1851605"/>
            <a:ext cx="356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-4-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77045" y="4465765"/>
            <a:ext cx="2592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(=5(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P2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p3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)+4(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p4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p5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)=19)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87020" y="4836163"/>
            <a:ext cx="3924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(=4(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p3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)+4(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p4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p5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)+1(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p3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p5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)+4(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p5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)=33)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439111" y="2055475"/>
            <a:ext cx="0" cy="2792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418651" y="2055475"/>
            <a:ext cx="0" cy="2792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91102" y="5206561"/>
            <a:ext cx="3136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(=3(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p2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)+4(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p4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p5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p2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)=27)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5488" y="5500009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(15-3)=12</a:t>
            </a:r>
            <a:endParaRPr lang="ko-KR" altLang="en-US" sz="1300" dirty="0"/>
          </a:p>
        </p:txBody>
      </p:sp>
      <p:sp>
        <p:nvSpPr>
          <p:cNvPr id="49" name="TextBox 48"/>
          <p:cNvSpPr txBox="1"/>
          <p:nvPr/>
        </p:nvSpPr>
        <p:spPr>
          <a:xfrm>
            <a:off x="5476067" y="5526627"/>
            <a:ext cx="183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(=2(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p2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)+3(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p5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)=12)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91101" y="5862034"/>
            <a:ext cx="3924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(=1(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p2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p3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)+4(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p4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p2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)+1(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p3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)+5(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p2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)=31)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3986935" y="3372420"/>
            <a:ext cx="0" cy="10933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4264268" y="3609120"/>
            <a:ext cx="0" cy="900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4575488" y="3924055"/>
            <a:ext cx="0" cy="9367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51921" y="3114109"/>
            <a:ext cx="1135100" cy="24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00FF"/>
                </a:solidFill>
              </a:rPr>
              <a:t>마지막 실행시간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30926" y="3407413"/>
            <a:ext cx="1134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00FF"/>
                </a:solidFill>
              </a:rPr>
              <a:t>중간에 실행시간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08842" y="3696374"/>
            <a:ext cx="856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0000FF"/>
                </a:solidFill>
              </a:rPr>
              <a:t>도착시간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잉크 63"/>
              <p14:cNvContentPartPr/>
              <p14:nvPr/>
            </p14:nvContentPartPr>
            <p14:xfrm>
              <a:off x="4114800" y="5500440"/>
              <a:ext cx="400320" cy="264960"/>
            </p14:xfrm>
          </p:contentPart>
        </mc:Choice>
        <mc:Fallback xmlns="">
          <p:pic>
            <p:nvPicPr>
              <p:cNvPr id="64" name="잉크 6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5440" y="5491080"/>
                <a:ext cx="419040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문맥 교환 시간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라운드 로빈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미치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영향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6600327" cy="33303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1550" y="4779150"/>
            <a:ext cx="8010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규정 </a:t>
            </a:r>
            <a:r>
              <a:rPr lang="ko-KR" altLang="en-US" sz="1200" dirty="0" err="1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시간량이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작을수록 문맥 교환 횟수는 많아지므로 문맥 교환에 소요하는 시간보다  규정 </a:t>
            </a:r>
            <a:r>
              <a:rPr lang="ko-KR" altLang="en-US" sz="1200" dirty="0" err="1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시간량을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충분히</a:t>
            </a:r>
            <a:r>
              <a:rPr lang="en-US" altLang="ko-KR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크게 해야 함</a:t>
            </a:r>
            <a:endParaRPr lang="ko-KR" altLang="en-US" sz="12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로빈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ound-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obin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65348" y="2158580"/>
            <a:ext cx="461648" cy="270030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6775" y="3070255"/>
            <a:ext cx="461648" cy="270030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1570" y="3969060"/>
            <a:ext cx="461648" cy="270030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82190" y="1825876"/>
            <a:ext cx="461648" cy="27003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29916" y="1825876"/>
            <a:ext cx="461648" cy="2700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29916" y="2703137"/>
            <a:ext cx="461648" cy="2700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29916" y="3672450"/>
            <a:ext cx="461648" cy="2700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82190" y="2715600"/>
            <a:ext cx="461648" cy="27003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82190" y="3672450"/>
            <a:ext cx="461648" cy="27003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규정 시간 량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따른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반환 시간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변화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6066293" cy="2797041"/>
          </a:xfrm>
          <a:prstGeom prst="rect">
            <a:avLst/>
          </a:prstGeom>
        </p:spPr>
      </p:pic>
      <p:pic>
        <p:nvPicPr>
          <p:cNvPr id="6" name="그림 5" descr="6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4824155"/>
            <a:ext cx="7002270" cy="1869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06915" y="2734180"/>
            <a:ext cx="53370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집합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반환시간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규정 </a:t>
            </a:r>
            <a:r>
              <a:rPr lang="ko-KR" altLang="en-US" sz="1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시간량</a:t>
            </a:r>
            <a:r>
              <a:rPr lang="ko-KR" altLang="en-US" sz="1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하더라도 반드시 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개선되지 않는다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규정 </a:t>
            </a:r>
            <a:r>
              <a:rPr lang="ko-KR" altLang="en-US" sz="1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시간량이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작으면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문맥 교환을 많이 하므로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반환시간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 좋지 않다 </a:t>
            </a:r>
            <a:endParaRPr lang="ko-KR" altLang="en-US" sz="1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로빈</a:t>
            </a:r>
            <a:r>
              <a:rPr lang="en-US" altLang="ko-KR" b="0" baseline="30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R</a:t>
            </a:r>
            <a:r>
              <a:rPr lang="en-US" altLang="ko-KR" b="0" baseline="30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ound-</a:t>
            </a:r>
            <a:r>
              <a:rPr lang="en-US" altLang="ko-KR" b="0" baseline="30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en-US" altLang="ko-KR" b="0" baseline="30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obin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096" y="4104075"/>
            <a:ext cx="8667454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실행시간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프로세가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규정 시간이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경우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평균반환 시간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29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=(28+29+30)/3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규정시간이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평균반환 시간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=(10+20+30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)/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961710" y="5286435"/>
            <a:ext cx="225024" cy="94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965068" y="5318538"/>
            <a:ext cx="2282006" cy="94510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838660" y="5321575"/>
            <a:ext cx="0" cy="27924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941930" y="5769260"/>
            <a:ext cx="0" cy="27924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077335" y="6231540"/>
            <a:ext cx="0" cy="27924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34162" y="497309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규정시간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시간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4261" y="5479485"/>
            <a:ext cx="115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00FF"/>
                </a:solidFill>
              </a:rPr>
              <a:t>규정시간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10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시간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79334" y="5350288"/>
            <a:ext cx="1141003" cy="91335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58073" y="5377470"/>
            <a:ext cx="33764" cy="8381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022050" y="5318538"/>
            <a:ext cx="225024" cy="94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로빈</a:t>
            </a:r>
            <a:r>
              <a:rPr lang="en-US" altLang="ko-KR" b="0" baseline="30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R</a:t>
            </a:r>
            <a:r>
              <a:rPr lang="en-US" altLang="ko-KR" b="0" baseline="30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ound-</a:t>
            </a:r>
            <a:r>
              <a:rPr lang="en-US" altLang="ko-KR" b="0" baseline="30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en-US" altLang="ko-KR" b="0" baseline="30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obin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1350150"/>
          </a:xfrm>
        </p:spPr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로빈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장점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교재 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257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쪽 참고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836585" y="1595370"/>
            <a:ext cx="405045" cy="27003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큐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개념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서로 다른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묶음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있을 때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종류별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단계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따라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자신만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독자적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갖음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원리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6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528901"/>
            <a:ext cx="7497325" cy="2700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1570" y="5229200"/>
            <a:ext cx="81724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대로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절대적인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갖음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프로세스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대화식 프로세스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대화식 편집 프로세스 큐가 모두 비어야 일괄처리 프로세스를 실행한다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일괄처리 프로세스를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실행하는 동안 대화식 프로세스가 준비 큐에 들어오면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일괄처리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프로세스는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반납해야 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 사이에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나눠 사용할 수도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있음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전면작업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(RR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80%,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후면작업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(FCFS)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20%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큐 스케줄링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MLQ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b="0" baseline="300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ulti</a:t>
            </a:r>
            <a:r>
              <a:rPr lang="en-US" altLang="ko-KR" b="0" baseline="300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evel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ueue </a:t>
            </a:r>
            <a:endParaRPr lang="ko-KR" altLang="en-US" b="0" baseline="30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664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큐 스케줄링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MLQ,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ulti</a:t>
            </a:r>
            <a:r>
              <a:rPr lang="en-US" altLang="ko-KR" b="0" baseline="300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evel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ueue </a:t>
            </a:r>
            <a:endParaRPr lang="ko-KR" altLang="en-US" b="0" baseline="30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큐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장점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표 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60"/>
            <a:ext cx="8229600" cy="2400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1344" y="1887254"/>
            <a:ext cx="547997" cy="459684"/>
          </a:xfrm>
          <a:prstGeom prst="rect">
            <a:avLst/>
          </a:prstGeom>
          <a:noFill/>
          <a:ln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4202" y="2642706"/>
            <a:ext cx="547997" cy="45968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64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피드백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큐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개념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들어가면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에서만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실행한다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부담이 적다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있으나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융통성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떨어진다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피드백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가능하다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이때는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따라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6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158970"/>
            <a:ext cx="7864407" cy="3015335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피드백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큐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MLFQ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b="0" baseline="300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ulti</a:t>
            </a:r>
            <a:r>
              <a:rPr lang="en-US" altLang="ko-KR" b="0" baseline="300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evel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eedback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ueue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8514" y="3035859"/>
            <a:ext cx="14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00FF"/>
                </a:solidFill>
              </a:rPr>
              <a:t>실행 시간이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긴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 작업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5589" y="5139191"/>
            <a:ext cx="2441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00FF"/>
                </a:solidFill>
              </a:rPr>
              <a:t>전면 작업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000" b="1" dirty="0">
                <a:solidFill>
                  <a:srgbClr val="0000FF"/>
                </a:solidFill>
              </a:rPr>
              <a:t>실행 시간이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짧은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 작업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원리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끝나면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동일한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비어 있을 때만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적용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규정 시간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안에 끝나지 않으면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끝으로 이동한다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만약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비어있다면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앞에 있는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규정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주어진다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6-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825" y="1358770"/>
            <a:ext cx="7677345" cy="2655295"/>
          </a:xfrm>
          <a:prstGeom prst="rect">
            <a:avLst/>
          </a:prstGeom>
        </p:spPr>
      </p:pic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피드백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큐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MLFQ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MultiLevel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Feedback Queue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피드백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큐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en-US" altLang="ko-KR" sz="180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queue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 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 높은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격상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시키는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 낮은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격하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시키는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들어갈 것인지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받는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5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피드백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큐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MLFQ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MultiLevel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Feedback Queue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⑦ 반환시간과 자원의 활용 간에 균형 유지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반환시간을 빠르게 하는 방법은 충분한 자원을 확보하는 것이지만 한 프로세스가 너무 많은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자원을 차지하면 시스템의 자원 활용도가 떨어진다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⑧ 실행 대기 방지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실행을 무한 연기하지 않도록 해야 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실행의 무한 연기는 교착 상태만큼 나쁜 영향을 줄 때가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많다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무한 연기 문제는 자원을 오래 기다릴수록 높은 우선순위를 부여하여 언젠가는 자원을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확보 할 수 있도록 하는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에이징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Aging;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노화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해결할 수 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⑨ 우선순위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우선순위를 부여한 후 스케줄링 방법을 이용하여 우선순위가 높은 프로세스를 먼저 실행하도록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⑩ 서비스 사용 기회 확대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프로세스에 더 자주 서비스 사용 기회를 주어야 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⑪ 서비스 수 감소 방지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수가 갑자기 감소해서는 안 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12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피드백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큐와 라운드 로빈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</a:t>
            </a:r>
          </a:p>
        </p:txBody>
      </p:sp>
      <p:pic>
        <p:nvPicPr>
          <p:cNvPr id="4" name="그림 3" descr="6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1268760"/>
            <a:ext cx="7110790" cy="1810793"/>
          </a:xfrm>
          <a:prstGeom prst="rect">
            <a:avLst/>
          </a:prstGeom>
        </p:spPr>
      </p:pic>
      <p:pic>
        <p:nvPicPr>
          <p:cNvPr id="5" name="그림 4" descr="표6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30" y="3342852"/>
            <a:ext cx="6210690" cy="3515148"/>
          </a:xfrm>
          <a:prstGeom prst="rect">
            <a:avLst/>
          </a:prstGeom>
        </p:spPr>
      </p:pic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피드백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큐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MLFQ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b="0" baseline="300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ulti</a:t>
            </a:r>
            <a:r>
              <a:rPr lang="en-US" altLang="ko-KR" b="0" baseline="300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evel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eedback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ueue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315" y="1583795"/>
            <a:ext cx="14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-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큐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1: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규정시간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1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시간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8280" y="1790963"/>
            <a:ext cx="14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-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큐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2: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규정시간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2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시간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7315" y="2021940"/>
            <a:ext cx="14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-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큐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3: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규정시간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4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시간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690" y="3608684"/>
            <a:ext cx="14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-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규정시간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1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시간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4893480" y="4643280"/>
              <a:ext cx="507600" cy="16488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4120" y="4633920"/>
                <a:ext cx="526320" cy="1836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6875" y="3241022"/>
            <a:ext cx="5436840" cy="4832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/>
              <p14:cNvContentPartPr/>
              <p14:nvPr/>
            </p14:nvContentPartPr>
            <p14:xfrm>
              <a:off x="1300320" y="6386400"/>
              <a:ext cx="1285920" cy="30744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960" y="6377040"/>
                <a:ext cx="1304640" cy="3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피드백 큐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다단계 피드백 큐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MLFQ, 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MultiLevel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Feedback Queue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 descr="표6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313765"/>
            <a:ext cx="8082390" cy="22886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3707" y="1763815"/>
            <a:ext cx="547997" cy="459684"/>
          </a:xfrm>
          <a:prstGeom prst="rect">
            <a:avLst/>
          </a:prstGeom>
          <a:noFill/>
          <a:ln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6565" y="2969316"/>
            <a:ext cx="547997" cy="45968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Aft>
                <a:spcPct val="0"/>
              </a:spcAft>
              <a:buClrTx/>
              <a:buSzTx/>
              <a:buNone/>
            </a:pPr>
            <a:r>
              <a:rPr kumimoji="1" lang="en-US" altLang="ko-KR" sz="16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■  </a:t>
            </a:r>
            <a:r>
              <a:rPr kumimoji="1" lang="en-US" altLang="ko-KR" sz="1600" b="0" kern="0" dirty="0" err="1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Brinch</a:t>
            </a:r>
            <a:r>
              <a:rPr kumimoji="1" lang="en-US" altLang="ko-KR" sz="16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6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Hansen(1971) </a:t>
            </a:r>
            <a:r>
              <a:rPr kumimoji="1" lang="ko-KR" altLang="en-US" sz="16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의해 개발</a:t>
            </a:r>
            <a:r>
              <a:rPr kumimoji="1" lang="en-US" altLang="ko-KR" sz="16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</a:t>
            </a:r>
            <a:r>
              <a:rPr kumimoji="1" lang="ko-KR" altLang="en-US" sz="1600" b="0" kern="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한슨</a:t>
            </a:r>
            <a:endParaRPr kumimoji="1" lang="ko-KR" altLang="en-US" sz="1600" b="0" kern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9388" lvl="1" indent="182563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준비상태의 프로세스들 중에서 </a:t>
            </a:r>
            <a:r>
              <a:rPr kumimoji="1" lang="ko-KR" altLang="en-US" sz="1400" kern="0" dirty="0">
                <a:solidFill>
                  <a:srgbClr val="3333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응답률이 가장 높은 프로세스에게 먼저 스케줄 </a:t>
            </a:r>
            <a:r>
              <a:rPr kumimoji="1" lang="ko-KR" altLang="en-US" sz="1400" kern="0" dirty="0" smtClean="0">
                <a:solidFill>
                  <a:srgbClr val="3333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기법</a:t>
            </a:r>
            <a:endParaRPr kumimoji="1" lang="en-US" altLang="ko-KR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9388" lvl="1" indent="182563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kumimoji="1" lang="en-US" altLang="ko-KR" sz="140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SJF(Shortest </a:t>
            </a:r>
            <a:r>
              <a:rPr kumimoji="1" lang="en-US" altLang="ko-KR" sz="1400" kern="0" dirty="0" err="1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JOb</a:t>
            </a:r>
            <a:r>
              <a:rPr kumimoji="1" lang="en-US" altLang="ko-KR" sz="140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 smtClean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First), FCFS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기법의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약점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 작업과 짧은 작업간의  불평등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보완</a:t>
            </a:r>
          </a:p>
          <a:p>
            <a:pPr marL="179388" lvl="1" indent="182563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kumimoji="1" lang="ko-KR" altLang="en-US" sz="1400" kern="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비선점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 기법</a:t>
            </a:r>
          </a:p>
          <a:p>
            <a:pPr marL="179388" lvl="1" indent="182563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작업의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그 작업이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받을 시간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기다린 시간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나타냄</a:t>
            </a:r>
          </a:p>
          <a:p>
            <a:pPr marL="179388" lvl="1" indent="0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일단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작업이 프로세서를 차지하면 그 작업은 완성될 때까지 실행한다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79388" lvl="1" indent="0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kumimoji="1" lang="en-US" altLang="ko-KR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■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b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9388" lvl="1" indent="0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endParaRPr lang="en-US" altLang="ko-KR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9388" lvl="1" indent="182563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kumimoji="1" lang="ko-KR" altLang="en-US" sz="1400" kern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분모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받을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분모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있으므로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짧은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kumimoji="1" lang="ko-KR" altLang="en-US" sz="1400" kern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높아지는</a:t>
            </a:r>
            <a:r>
              <a:rPr kumimoji="1" lang="en-US" altLang="ko-KR" sz="1400" kern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요인 됨</a:t>
            </a:r>
            <a:r>
              <a:rPr kumimoji="1" lang="en-US" altLang="ko-KR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kumimoji="1" lang="ko-KR" altLang="en-US" sz="1400" kern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9388" lvl="1" indent="182563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kumimoji="1" lang="ko-KR" altLang="en-US" sz="1400" kern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분자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대기한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분자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있으므로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대기시간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큰 경우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 높음 짐</a:t>
            </a:r>
            <a:r>
              <a:rPr kumimoji="1" lang="en-US" altLang="ko-KR" sz="1400" kern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kumimoji="1" lang="en-US" altLang="ko-KR" sz="1400" kern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en-US" altLang="ko-KR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응답시간</a:t>
            </a:r>
            <a: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en-US" altLang="ko-KR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9388" lvl="1" indent="0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endParaRPr lang="en-US" altLang="ko-KR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9388" lvl="1" indent="0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endParaRPr kumimoji="1"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en-US" altLang="ko-KR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HRN</a:t>
            </a:r>
            <a:r>
              <a:rPr lang="en-US" altLang="ko-KR" b="0" baseline="300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ighest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esponse-ratio </a:t>
            </a:r>
            <a:r>
              <a:rPr lang="en-US" altLang="ko-KR" b="0" baseline="30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ext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95" y="3068959"/>
            <a:ext cx="5535615" cy="1125125"/>
          </a:xfrm>
          <a:prstGeom prst="rect">
            <a:avLst/>
          </a:prstGeom>
        </p:spPr>
      </p:pic>
      <p:pic>
        <p:nvPicPr>
          <p:cNvPr id="9" name="그림 8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1604" y="5184193"/>
            <a:ext cx="4707014" cy="13051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31840" y="3113965"/>
            <a:ext cx="2745305" cy="76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22458" y="5266749"/>
            <a:ext cx="2745305" cy="76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HNR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</a:p>
        </p:txBody>
      </p:sp>
      <p:pic>
        <p:nvPicPr>
          <p:cNvPr id="7" name="그림 6" descr="6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23756"/>
            <a:ext cx="6525725" cy="2439902"/>
          </a:xfrm>
          <a:prstGeom prst="rect">
            <a:avLst/>
          </a:prstGeom>
        </p:spPr>
      </p:pic>
      <p:pic>
        <p:nvPicPr>
          <p:cNvPr id="9" name="그림 8" descr="표 6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3744035"/>
            <a:ext cx="7193079" cy="279031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en-US" altLang="ko-KR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HRN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Highest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Response-ratio Next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3171" y="1569198"/>
            <a:ext cx="117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→P1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출발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3171" y="2383605"/>
            <a:ext cx="130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→P4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선점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4746" y="2637743"/>
            <a:ext cx="117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④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→P5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선점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3655" y="1830675"/>
            <a:ext cx="117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⑤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→P2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3171" y="2117124"/>
            <a:ext cx="130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→P3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선점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en-US" altLang="ko-KR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HRN</a:t>
            </a:r>
            <a:r>
              <a:rPr lang="en-US" altLang="ko-KR" b="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Highest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Response-ratio Next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HNR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장점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</a:p>
        </p:txBody>
      </p:sp>
      <p:pic>
        <p:nvPicPr>
          <p:cNvPr id="6" name="그림 5" descr="표 6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6029325" cy="22955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73653" y="1844191"/>
            <a:ext cx="547997" cy="459684"/>
          </a:xfrm>
          <a:prstGeom prst="rect">
            <a:avLst/>
          </a:prstGeom>
          <a:noFill/>
          <a:ln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3653" y="2879306"/>
            <a:ext cx="547997" cy="45968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프로세서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818710"/>
            <a:ext cx="8963994" cy="5760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 결합된 공유 메모리 구조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000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❶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자신이 스스로 스케줄링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공통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상태 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같은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않도록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해야 하고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누락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되지 않도록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해야 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앞서 설명한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프로세서 스케줄링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순환 할당 등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활용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있으나 오히려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복잡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오버헤드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시킬 수 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또 다른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비대칭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다중처리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❷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비대칭 다중 처리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한 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다른 모든 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스케줄러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지정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주종구조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보인다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구조에서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핵심 커널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들은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들을 </a:t>
            </a:r>
            <a:r>
              <a:rPr lang="ko-KR" altLang="en-US" sz="14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활성화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시킨다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등의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하면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기다린다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오류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전체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시키며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 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과중한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오버헤드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성능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병목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될 수 있는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개념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동일한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협동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오버헤드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다른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한다면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시킬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그러나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간에 많은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상호작용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줄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</a:t>
            </a:r>
            <a:r>
              <a:rPr lang="ko-KR" altLang="en-US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할당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대한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일반적인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en-US" altLang="ko-KR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부하공유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프로세스 하나에 할당하지 않고 전역 </a:t>
            </a:r>
            <a:r>
              <a:rPr lang="ko-KR" altLang="en-US" sz="14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큐에에서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프로세스를 할당하는 방법</a:t>
            </a:r>
            <a:endParaRPr lang="en-US" altLang="ko-KR" sz="14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②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갱 스케줄링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관련된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집합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일대일 대응 원칙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 집합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있도록 </a:t>
            </a:r>
            <a:r>
              <a:rPr lang="ko-KR" altLang="en-US" sz="14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방법</a:t>
            </a:r>
            <a:endParaRPr lang="en-US" altLang="ko-KR" sz="14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③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전용 프로세스 할당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 전담 프로세서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할당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방법</a:t>
            </a:r>
            <a:endParaRPr lang="en-US" altLang="ko-KR" sz="14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④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스케줄링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동적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변경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운영체제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 이용률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높일 수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있도록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부하 조절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허용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방법</a:t>
            </a:r>
            <a:endParaRPr lang="en-US" altLang="ko-KR" sz="14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9.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프로세서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할당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일반적인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/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부하 공유</a:t>
            </a:r>
            <a:r>
              <a:rPr lang="en-US" altLang="ko-KR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load sharing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프로세스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 않고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전역 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쉬고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전역 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프로세서 환경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그대로 채택한 가장 단순한 방법으로 아래와 같이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갖고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표6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293985"/>
            <a:ext cx="7470830" cy="3324929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9.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갱</a:t>
            </a:r>
            <a:r>
              <a:rPr lang="en-US" altLang="ko-KR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gang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관련된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집합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일대일 대응 원칙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프로세서 집합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동시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있도록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속한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스레드들을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용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어떤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동안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다른 부분은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 못할 때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심각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떨어지는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밀접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 관련된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된다면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 대기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문맥 교환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횟수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시킬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번의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주어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오버헤드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줄일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9.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9.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전용 프로세서 할당 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전담 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정의된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동안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할당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받기 때문에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낭비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응용 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다른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때문에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한다면 그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계속 쉬게 되어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들의 다중 프로그래밍 어렵다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활성화된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수를 시스템의 프로세서와 동일한 수로 제한하여 효율성 높이는 등 프로세서의 합리적인 이용 지원해야 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2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스케줄링 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프로그램의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도중 변경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프로세스의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운영체제가 시스템 이용률을 높일 수 있도록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조절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허용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 법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운영체제는 작업 간에 프로세서들을 분할하는 역할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할당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하여 각 작업을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스레드들에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매핑시켜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프로세스에 할당된 프로세서들을 사용한다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중인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선점할 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일시 중지할 것인지는 각 응용 프로그램의 실행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 루틴들이 결정한다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1" y="1178750"/>
            <a:ext cx="8010890" cy="535559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6956" y="11070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기법의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6069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 03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알고리즘의 평가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 기준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 기준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알고리즘의 선택이 어려운 이유 중 하나는 선택 기준의 정의가 모호하다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b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보통 프로세스 이용률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응답시간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처리율을 그 선택 기준으로 이용하는데 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이조차도 정확히 정의하기 어렵다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93662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- 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아래의 선택을 기준으로 삼아 정의하고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기준으로 알고리즘을 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평가한다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❶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최대 응답시간이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초라는 제약 조건에서 프로세서 이용률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❷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평균 반환시간이 전체 실행 시간에 선형적으로 비례하는 처리율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 방법 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분석적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해석적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분석적 평가 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평가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대표적인 방법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분석적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해석적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부하를 줄이는 데 알고리즘의 성능을 평가하는 공식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생성하는 알고리즘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작업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부하 이용한다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결정성 모형화는 분석적 평가의 한 형태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사전에 정의된 특 정한 작업에서 각 알고리즘의 성능을 평가한다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 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6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3608684"/>
            <a:ext cx="3796160" cy="2430270"/>
          </a:xfrm>
          <a:prstGeom prst="rect">
            <a:avLst/>
          </a:prstGeom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알고리즘의 평가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2-1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선입 선처리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538790"/>
            <a:ext cx="8070831" cy="3330370"/>
          </a:xfrm>
          <a:prstGeom prst="rect">
            <a:avLst/>
          </a:prstGeom>
        </p:spPr>
      </p:pic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알고리즘의 평가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알고리즘의 평가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비선점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최소작업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우선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 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13765"/>
            <a:ext cx="8271364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알고리즘의 평가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2-3 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로빈 스케줄링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23755"/>
            <a:ext cx="8229523" cy="477053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546775" y="1358770"/>
            <a:ext cx="0" cy="43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10375" y="1347195"/>
            <a:ext cx="0" cy="43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92080" y="1358770"/>
            <a:ext cx="0" cy="43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473785" y="1347195"/>
            <a:ext cx="0" cy="43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272300" y="1347195"/>
            <a:ext cx="0" cy="43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913945" y="1347195"/>
            <a:ext cx="0" cy="43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4006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프로세스의 실행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1570" y="2460061"/>
            <a:ext cx="6438223" cy="4164294"/>
            <a:chOff x="339023" y="1756789"/>
            <a:chExt cx="6438223" cy="4282204"/>
          </a:xfrm>
        </p:grpSpPr>
        <p:pic>
          <p:nvPicPr>
            <p:cNvPr id="4" name="그림 3" descr="6-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23" y="1756789"/>
              <a:ext cx="5760640" cy="42822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501770" y="2466109"/>
              <a:ext cx="2700300" cy="25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 smtClean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프로세스</a:t>
              </a:r>
              <a:r>
                <a:rPr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</a:t>
              </a:r>
              <a:r>
                <a:rPr lang="ko-KR" altLang="en-US" sz="1000" dirty="0" smtClean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프로세서</a:t>
              </a:r>
              <a:r>
                <a:rPr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에서</a:t>
              </a:r>
              <a:r>
                <a:rPr lang="ko-KR" altLang="en-US" sz="1000" dirty="0" smtClean="0">
                  <a:solidFill>
                    <a:srgbClr val="0000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실행할 때 </a:t>
              </a:r>
              <a:endParaRPr lang="ko-KR" altLang="en-US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01770" y="4163231"/>
              <a:ext cx="4275476" cy="25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프로세스가 추가로 실행하려고 입출력을 기다리고 있을 때 </a:t>
              </a:r>
              <a:endParaRPr lang="ko-KR" altLang="en-US" sz="10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기준 요소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83238" y="1224716"/>
            <a:ext cx="5472211" cy="36036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■ 프로세스 실행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실행과 입출력 대기의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순환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구성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66555" y="1634100"/>
            <a:ext cx="7785865" cy="73866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프로세스들은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상태 사이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되며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되고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끝남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 </a:t>
            </a:r>
          </a:p>
        </p:txBody>
      </p:sp>
      <p:sp>
        <p:nvSpPr>
          <p:cNvPr id="12" name="직사각형 17"/>
          <p:cNvSpPr>
            <a:spLocks noChangeArrowheads="1"/>
          </p:cNvSpPr>
          <p:nvPr/>
        </p:nvSpPr>
        <p:spPr bwMode="auto">
          <a:xfrm>
            <a:off x="520562" y="2372764"/>
            <a:ext cx="4444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Burst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현상이 짧은 시간 안에 집중적으로 일어나는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시간 그래프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355672"/>
            <a:ext cx="4676457" cy="241202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기준 요소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 descr="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503" y="4254176"/>
            <a:ext cx="4590510" cy="24126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7477" y="3980331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</a:t>
            </a:r>
            <a:r>
              <a:rPr lang="ko-KR" altLang="en-US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긴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ko-KR" altLang="en-US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짧은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en-US" altLang="ko-KR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002213" y="1700213"/>
            <a:ext cx="3817937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※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짧은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버스트가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많으며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긴 프로세서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적음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긴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</a:t>
            </a:r>
            <a:r>
              <a:rPr lang="ko-KR" altLang="en-US" sz="140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⇒ 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중심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짧은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</a:t>
            </a:r>
            <a:r>
              <a:rPr lang="ko-KR" altLang="en-US" sz="140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버스트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⇒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 중심 작업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프로세서 스케줄링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선택 기준  </a:t>
            </a: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 수행 단계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작업 스케줄링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선택 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실제로 시스템 자원을 사용할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작업 스케줄링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승인 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이라고도 함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스케줄링에 따라 작업 프로세스들로 나눠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빈도가 적어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해당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작업 승인과 프로세서 결정 스케줄링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권한 부여 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권한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프로세스 결정하는 작업 승인과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할당 스케줄링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시스템의 오버헤드에 따라 연기할 프로세스 잠정적으로 결정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1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작업 스케줄링과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프로세서 할당 스케줄링의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완충 역할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빈도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하면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해당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사용성도 높이고 작업 효율성 향상시키는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스와핑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swapping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교체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기능의 일부로 이해 가능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프로세서 할당 스케줄링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상태의 프로세스에 프로세서 할당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디스패칭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endParaRPr lang="ko-KR" altLang="en-US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디스패처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분배기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상태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프로세서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할당 스케줄링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해당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스케줄링의 단계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2071</Words>
  <Application>Microsoft Office PowerPoint</Application>
  <PresentationFormat>화면 슬라이드 쇼(4:3)</PresentationFormat>
  <Paragraphs>502</Paragraphs>
  <Slides>65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스케줄링의 이해(1. 스케줄링의 개념)</vt:lpstr>
      <vt:lpstr>2. 스케줄링의 목적</vt:lpstr>
      <vt:lpstr>2. 스케줄링의 목적</vt:lpstr>
      <vt:lpstr>PowerPoint 프레젠테이션</vt:lpstr>
      <vt:lpstr>3. 스케줄링의 기준 요소</vt:lpstr>
      <vt:lpstr>3. 스케줄링의 기준 요소</vt:lpstr>
      <vt:lpstr>4. 스케줄링의 단계</vt:lpstr>
      <vt:lpstr>4. 스케줄링의 단계</vt:lpstr>
      <vt:lpstr>5. 스케줄링 큐</vt:lpstr>
      <vt:lpstr>5. 스케줄링 큐</vt:lpstr>
      <vt:lpstr>6. 스케줄링과 스케줄러</vt:lpstr>
      <vt:lpstr>6. 스케줄링과 스케줄러</vt:lpstr>
      <vt:lpstr>6. 스케줄링과 스케줄러</vt:lpstr>
      <vt:lpstr>6. 스케줄링과 스케줄러</vt:lpstr>
      <vt:lpstr>6. 스케줄링과 스케줄러</vt:lpstr>
      <vt:lpstr>6. 스케줄링과 스케줄러</vt:lpstr>
      <vt:lpstr>7. 선점 스케줄링과 비선점 스케줄링</vt:lpstr>
      <vt:lpstr>8. 스케줄링 알고리즘의 선점 기준</vt:lpstr>
      <vt:lpstr>8. 스케줄링 알고리즘의 선점 기준</vt:lpstr>
      <vt:lpstr>8. 스케줄링 알고리즘의 선점 기준</vt:lpstr>
      <vt:lpstr>Section 02 스케줄링 알고리즘(1. 선입선처리 스케줄링)</vt:lpstr>
      <vt:lpstr>1. 선입선처리 스케줄링</vt:lpstr>
      <vt:lpstr>1. 선입선처리 스케줄링</vt:lpstr>
      <vt:lpstr>1. 선입선처리 스케줄링</vt:lpstr>
      <vt:lpstr>1. 선입선처리 스케줄링</vt:lpstr>
      <vt:lpstr>2. 최소작업 우선 스케줄링 SJF, Shortest Job First </vt:lpstr>
      <vt:lpstr>2. 최소작업 우선 스케줄링 SJF, Shortest Job First </vt:lpstr>
      <vt:lpstr>2. 최소작업 우선 스케줄링 SJF, Shortest Job First </vt:lpstr>
      <vt:lpstr>2. 최소작업 우선 스케줄링 SJF, Shortest Job First </vt:lpstr>
      <vt:lpstr>2. 최소작업 우선 스케줄링 SJF, Shortest Job First </vt:lpstr>
      <vt:lpstr>3. 우선 순위 스케줄링priority scheduling</vt:lpstr>
      <vt:lpstr>3. 우선 순위 스케줄링priority scheduling</vt:lpstr>
      <vt:lpstr>3. 우선 순위 스케줄링priority scheduling</vt:lpstr>
      <vt:lpstr>3. 우선 순위 스케줄링priority scheduling</vt:lpstr>
      <vt:lpstr>3. 우선 순위 스케줄링priority scheduling</vt:lpstr>
      <vt:lpstr>3. 우선 순위 스케줄링priority scheduling</vt:lpstr>
      <vt:lpstr>4. 라운드 로빈 Round-Robin 스케줄링</vt:lpstr>
      <vt:lpstr>4. 라운드 로빈 Round-Robin 스케줄링(순환 할당 )</vt:lpstr>
      <vt:lpstr>4. 라운드 로빈 Round-Robin 스케줄링</vt:lpstr>
      <vt:lpstr>4. 라운드 로빈Round-Robin 스케줄링</vt:lpstr>
      <vt:lpstr>4. 라운드 로빈 Round-Robin 스케줄링</vt:lpstr>
      <vt:lpstr>4. 라운드 로빈 Round-Robin 스케줄링</vt:lpstr>
      <vt:lpstr>5. 다단계 큐 스케줄링MLQ, MultiLevel Queue </vt:lpstr>
      <vt:lpstr>5. 다단계 큐 스케줄링MLQ, MultiLevel Queue </vt:lpstr>
      <vt:lpstr>6. 다단계 피드백 큐MLFQ, MultiLevel Feedback Queue스케줄링</vt:lpstr>
      <vt:lpstr>6. 다단계 피드백 큐MLFQ, MultiLevel Feedback Queue스케줄링</vt:lpstr>
      <vt:lpstr>6. 다단계 피드백 큐MLFQ, MultiLevel Feedback Queue스케줄링</vt:lpstr>
      <vt:lpstr>6. 다단계 피드백 큐MLFQ, MultiLevel Feedback Queue스케줄링</vt:lpstr>
      <vt:lpstr>6. 다단계 피드백 큐MLFQ, MultiLevel Feedback Queue스케줄링</vt:lpstr>
      <vt:lpstr>7. HRNHighest Response-ratio Next 스케줄링 </vt:lpstr>
      <vt:lpstr>7. HRNHighest Response-ratio Next 스케줄링 </vt:lpstr>
      <vt:lpstr>7. HRNHighest Response-ratio Next 스케줄링 </vt:lpstr>
      <vt:lpstr>8. 다중 프로세서 스케줄링</vt:lpstr>
      <vt:lpstr>9. 스레드 스케줄링</vt:lpstr>
      <vt:lpstr>9. 스레드 스케줄링</vt:lpstr>
      <vt:lpstr>9. 스레드 스케줄링</vt:lpstr>
      <vt:lpstr>9. 스레드 스케줄링</vt:lpstr>
      <vt:lpstr>Section 03 스케줄링 알고리즘의 평가(1. 평가 기준)</vt:lpstr>
      <vt:lpstr>2. 스케줄링 알고리즘의 평가 예</vt:lpstr>
      <vt:lpstr>2. 스케줄링 알고리즘의 평가 예</vt:lpstr>
      <vt:lpstr>2. 스케줄링 알고리즘의 평가 예</vt:lpstr>
      <vt:lpstr>2. 스케줄링 알고리즘의 평가 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이405</cp:lastModifiedBy>
  <cp:revision>334</cp:revision>
  <dcterms:created xsi:type="dcterms:W3CDTF">2012-07-23T02:34:37Z</dcterms:created>
  <dcterms:modified xsi:type="dcterms:W3CDTF">2019-06-07T04:14:06Z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