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9"/>
  </p:notesMasterIdLst>
  <p:handoutMasterIdLst>
    <p:handoutMasterId r:id="rId40"/>
  </p:handoutMasterIdLst>
  <p:sldIdLst>
    <p:sldId id="330" r:id="rId2"/>
    <p:sldId id="331" r:id="rId3"/>
    <p:sldId id="358" r:id="rId4"/>
    <p:sldId id="396" r:id="rId5"/>
    <p:sldId id="397" r:id="rId6"/>
    <p:sldId id="398" r:id="rId7"/>
    <p:sldId id="359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60" r:id="rId16"/>
    <p:sldId id="360" r:id="rId17"/>
    <p:sldId id="406" r:id="rId18"/>
    <p:sldId id="408" r:id="rId19"/>
    <p:sldId id="409" r:id="rId20"/>
    <p:sldId id="410" r:id="rId21"/>
    <p:sldId id="411" r:id="rId22"/>
    <p:sldId id="413" r:id="rId23"/>
    <p:sldId id="415" r:id="rId24"/>
    <p:sldId id="414" r:id="rId25"/>
    <p:sldId id="416" r:id="rId26"/>
    <p:sldId id="417" r:id="rId27"/>
    <p:sldId id="418" r:id="rId28"/>
    <p:sldId id="419" r:id="rId29"/>
    <p:sldId id="461" r:id="rId30"/>
    <p:sldId id="420" r:id="rId31"/>
    <p:sldId id="421" r:id="rId32"/>
    <p:sldId id="422" r:id="rId33"/>
    <p:sldId id="423" r:id="rId34"/>
    <p:sldId id="424" r:id="rId35"/>
    <p:sldId id="462" r:id="rId36"/>
    <p:sldId id="463" r:id="rId37"/>
    <p:sldId id="25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3" d="100"/>
          <a:sy n="103" d="100"/>
        </p:scale>
        <p:origin x="2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2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7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19125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07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메모리 관리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023955"/>
            <a:ext cx="54204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메모리 관리의 개요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연속 메모리 할당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메모리 할당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1 :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페이징</a:t>
            </a:r>
            <a:endParaRPr lang="ko-KR" altLang="en-US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메모리 할당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2 :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세그먼테이션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3-3.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스와핑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교체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프로그래밍 환경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끝날 때까지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지켜왔다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빈번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순환 할당 알고리즘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우선순위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적합하지 않음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스와핑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끝나고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완료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보조기억장치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보내고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아웃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새롭게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프로세스는 메모리에 있어야 수행되므로 일시적으로 디스크로 이동했다가 메모리로 되돌아와 다시 수행 가능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개념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7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3969060"/>
            <a:ext cx="4545505" cy="234026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관련 용어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스와핑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7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2933945"/>
            <a:ext cx="6182811" cy="340218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관련 용어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545" y="1178750"/>
            <a:ext cx="837493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[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순환 할당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스케줄링 알고리즘에서는 프로세스 할당 시간이 지나면 실행중인 프로세스를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디스크로 옮기고 다른 프로세스를 메모리로 가져온다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-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스와핑은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중기 스케줄링이다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중기 스케줄러가 디스크에 저장된 프로세스를 메모리로 옮기고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메모리에 적재된 프로세스를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큐에서 대기하도록 하는 과장이다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385417" y="3905393"/>
            <a:ext cx="855095" cy="220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9" name="그림 8" descr="7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7125" y="4635035"/>
            <a:ext cx="2835315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관련 용어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95655"/>
          </a:xfrm>
        </p:spPr>
        <p:txBody>
          <a:bodyPr>
            <a:normAutofit fontScale="92500" lnSpcReduction="10000"/>
          </a:bodyPr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3-4.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적재 방법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메모리에 프로세스를 적재하는 방법은 크게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가지로 분류한다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① 연속 메모리 적재 방법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② 불연속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적재 방법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 단위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세그먼트 단위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시스템에는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연속적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할당 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연속된 하나의 블록 차지하는 방식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30000"/>
              </a:lnSpc>
              <a:buNone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직접 배치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중첩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오버레이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기법 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고정분할 방법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크기가 다른 프로세스에 모두 같은 크기의 메모리를 할당하여 메모리 낭비를 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가변분할 방법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고정분할 방법의 문제를 해결하는 방법으로 프로세스 크기에 따라 메모리를 다르게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분할하는 방법이다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및 가변분할 방법은 내부 단편화와 외부 단편화가 발생하므로 효과적인 방법은 아니다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해결하는 방법이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할당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71463" lvl="1" indent="0" fontAlgn="base">
              <a:lnSpc>
                <a:spcPct val="160000"/>
              </a:lnSpc>
              <a:spcAft>
                <a:spcPct val="0"/>
              </a:spcAft>
              <a:buClrTx/>
              <a:buNone/>
            </a:pPr>
            <a:r>
              <a:rPr kumimoji="1" lang="ko-KR" altLang="en-US" sz="1400" b="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kumimoji="1" lang="en-US" altLang="ko-KR" sz="1400" b="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kumimoji="1" lang="ko-KR" altLang="en-US" sz="1400" b="0" kern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</a:t>
            </a:r>
            <a:r>
              <a:rPr kumimoji="1" lang="ko-KR" altLang="en-US" sz="1400" b="0" kern="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</a:t>
            </a:r>
            <a:r>
              <a:rPr kumimoji="1" lang="ko-KR" altLang="en-US" sz="1400" b="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할당방식 </a:t>
            </a:r>
            <a:r>
              <a:rPr kumimoji="1" lang="en-US" altLang="ko-KR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불연속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적재 방법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kumimoji="1" lang="en-US" altLang="ko-KR" sz="1400" b="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71463" lvl="1" indent="0" fontAlgn="base">
              <a:lnSpc>
                <a:spcPct val="160000"/>
              </a:lnSpc>
              <a:spcAft>
                <a:spcPct val="0"/>
              </a:spcAft>
              <a:buClrTx/>
              <a:buNone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kumimoji="1" lang="en-US" altLang="ko-KR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세그먼테이션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  <a:r>
              <a:rPr kumimoji="1" lang="en-US" altLang="ko-KR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보조기억장치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적재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되어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있다가 </a:t>
            </a:r>
            <a:r>
              <a:rPr kumimoji="1" lang="en-US" altLang="ko-KR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kumimoji="1" lang="en-US" altLang="ko-KR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kumimoji="1" lang="ko-KR" altLang="en-US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b="0" kern="0" dirty="0" smtClean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프로세서 요구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메인 메모리 여러 영역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되는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b="0" kern="0" dirty="0" smtClean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r>
              <a:rPr kumimoji="1" lang="ko-KR" altLang="en-US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endParaRPr kumimoji="1" lang="en-US" altLang="ko-KR" sz="1400" b="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71463" lvl="1" indent="0" fontAlgn="base">
              <a:lnSpc>
                <a:spcPct val="160000"/>
              </a:lnSpc>
              <a:spcAft>
                <a:spcPct val="0"/>
              </a:spcAft>
              <a:buClrTx/>
              <a:buNone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kumimoji="1" lang="ko-KR" altLang="en-US" sz="1400" b="0" kern="0" dirty="0" smtClean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⇒ 현재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가상 </a:t>
            </a:r>
            <a:r>
              <a:rPr kumimoji="1" lang="ko-KR" altLang="en-US" sz="1400" b="0" kern="0" dirty="0" smtClean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메모리 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관리기법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kumimoji="1" lang="ko-KR" altLang="en-US" sz="1400" b="0" kern="0" dirty="0">
                <a:solidFill>
                  <a:srgbClr val="00008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발전 </a:t>
            </a:r>
          </a:p>
        </p:txBody>
      </p:sp>
      <p:pic>
        <p:nvPicPr>
          <p:cNvPr id="5" name="그림 4" descr="7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3789040"/>
            <a:ext cx="535559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23402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 02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연속 메모리 할당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(1.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프로그래밍 환경에서 할당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8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사용자 메모리 할당의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</p:txBody>
      </p:sp>
      <p:pic>
        <p:nvPicPr>
          <p:cNvPr id="5" name="그림 4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4374106"/>
            <a:ext cx="6030670" cy="2253102"/>
          </a:xfrm>
          <a:prstGeom prst="rect">
            <a:avLst/>
          </a:prstGeom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76545" y="1223755"/>
            <a:ext cx="7559675" cy="364970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▶ 초기의 컴퓨터 시스템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MS-DOS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번에 한 사용자만 기계 사용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자원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단독 사용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프로그램의 크기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메모리 용량 범위 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직접 배치 과정 수행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메모리 위치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절대 적재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적재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공간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체제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모니터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미사용 부분으로 나누는 단순한 기법 사용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메모리의 하위나 상위에 둠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■  (a)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메모리를 제어하는 권한이 사용자에게 있게 때문에 사용자가 주소를 잘못 지정하면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운영체제가 손상 될 수 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■ 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(b)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같이 프로세스에 경계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레지스터를 두어 운영체제 손상을 방지한다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ko-KR" altLang="en-US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23402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4644135"/>
            <a:ext cx="4275475" cy="17856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31940" y="5978416"/>
            <a:ext cx="387042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C00000"/>
                </a:solidFill>
                <a:latin typeface="+mn-ea"/>
              </a:rPr>
              <a:t>기준 레지스터는 가장 작은 물리적 주소 저장</a:t>
            </a:r>
            <a:r>
              <a:rPr lang="en-US" altLang="ko-KR" sz="10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C00000"/>
                </a:solidFill>
                <a:latin typeface="+mn-ea"/>
              </a:rPr>
              <a:t>경계 레지스터는 프로그램 영역이 저장되어 있는 크기 저장</a:t>
            </a:r>
            <a:r>
              <a:rPr lang="en-US" altLang="ko-KR" sz="10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+mn-ea"/>
              </a:rPr>
              <a:t>즉</a:t>
            </a:r>
            <a:r>
              <a:rPr lang="en-US" altLang="ko-KR" sz="10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C00000"/>
                </a:solidFill>
                <a:latin typeface="+mn-ea"/>
              </a:rPr>
              <a:t>기준 레지스터는 물리적 주소</a:t>
            </a:r>
            <a:r>
              <a:rPr lang="en-US" altLang="ko-KR" sz="10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C00000"/>
                </a:solidFill>
                <a:latin typeface="+mn-ea"/>
              </a:rPr>
              <a:t>경계 레지스터는 논리적 주소</a:t>
            </a:r>
            <a:r>
              <a:rPr lang="en-US" altLang="ko-KR" sz="1000" dirty="0" smtClean="0">
                <a:solidFill>
                  <a:srgbClr val="C00000"/>
                </a:solidFill>
                <a:latin typeface="+mn-ea"/>
              </a:rPr>
              <a:t> </a:t>
            </a:r>
            <a:endParaRPr lang="ko-KR" altLang="en-US" sz="1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550" y="638690"/>
            <a:ext cx="8100900" cy="134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▶ 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연속메모리 할당의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프로그램의 적재이다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주소 공간이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0000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부터 시작하더라도 사용자  프로그램의 처음 주소는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0000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번지가 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아니고 기준 레지스터 값 이후가 되므로 기준 주소가 변하면 다시 재 적재 되어야 함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방법을 고려하여 이런 운영체제의 동적 적재하는 것이다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5056" y="1982002"/>
            <a:ext cx="8190910" cy="252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운영체제의 동적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적재를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위한 방법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① 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기준으로부터 상위 주소에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적재하는 하는 것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kumimoji="1" lang="en-US" altLang="ko-KR" sz="1400" kern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사용되지 않은 공간이 중간에 있으므로 운영체제나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프로그램의 공간을 확장할 </a:t>
            </a:r>
            <a:endParaRPr kumimoji="1" lang="en-US" altLang="ko-KR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있다는 장점이 있다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②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수행할 때까지 주소 바인딩 연기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 레지스터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재배치 레지스터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endParaRPr kumimoji="1" lang="en-US" altLang="ko-KR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-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방법은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7-10]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과 같이 주소 바인딩을 연기하는 기준 레지스터가 필요하다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 레지스터에 있는 값을 사용자 프로세스 메모리로 보낼 때 생성하는 주소 값에 더한다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kumimoji="1"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5427095" y="4516957"/>
            <a:ext cx="31384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 값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1400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대하여 동적으로</a:t>
            </a:r>
            <a:b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1400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재배치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346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접근은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1746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b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재배치됨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234025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7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3506468"/>
            <a:ext cx="4950550" cy="1972970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6545" y="773705"/>
            <a:ext cx="8135937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[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 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단순하고 이해가 쉬우나 </a:t>
            </a:r>
            <a:b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 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한번에 프로그램 하나만 사용할 수 있고 메모리 효율성이 떨어진다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다중 프로그래밍이 불가능 </a:t>
            </a:r>
            <a:b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메인 메모리보다 큰 프로그램을 수행할 수 없으며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교체 기법 이용하여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메모리보다 더 큰 프로그램 실행할 수 있기 때문에 제한된 메인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메모리를 확장시키는 방법 제공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31540" y="2573905"/>
            <a:ext cx="8135937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7-11]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같이 프로세스 중심 작업이라면 프로세스를 중심적으로 사용할 수 있지만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일출력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작업이 교대로 발생한다면 프로세스 유휴상태가 자주 일어난다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 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 낭비가 심하고 프로세스 </a:t>
            </a:r>
            <a:r>
              <a:rPr lang="ko-KR" altLang="en-US" sz="140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스와핑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교체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비용이 많이 든다</a:t>
            </a: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14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79435" y="5498218"/>
            <a:ext cx="8135937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4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  점</a:t>
            </a:r>
            <a:r>
              <a:rPr lang="en-US" altLang="ko-KR" sz="14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단순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사용자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 확대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운영체제 부분이 작아도 가능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[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자원의 낭비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프로그램이 차지하고 남은 부분에 대한 활용이 불가능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b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교체 비용이 크고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입출력 때 프로세서는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유휴상태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사용되지 않는 프로그램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적재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2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1988840"/>
            <a:ext cx="8963994" cy="4379615"/>
          </a:xfrm>
        </p:spPr>
        <p:txBody>
          <a:bodyPr/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 방법 </a:t>
            </a:r>
          </a:p>
          <a:p>
            <a:pPr lvl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연속 메모리 할당에서는 메모리를 여러 개의 고정된 크기로 분할하고 분할된 각 메모리는 프로세스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하나 실행 가능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7-12]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같이 분할 기준 레지스터 값에 논리주소 값을 더해서 생성한다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7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383995"/>
            <a:ext cx="6075675" cy="3159862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1508" y="777757"/>
            <a:ext cx="813593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■ 다중 프로그램 환경에서 연속 메모리 할당을 지원하는 방법은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가로 구분한다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①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 방법</a:t>
            </a:r>
            <a:endParaRPr lang="en-US" altLang="ko-KR" sz="16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②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가변 분할 방법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24706" y="1943835"/>
            <a:ext cx="8963994" cy="585065"/>
          </a:xfrm>
        </p:spPr>
        <p:txBody>
          <a:bodyPr/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 단편화의 개념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438890"/>
            <a:ext cx="3465385" cy="319990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1061" y="855943"/>
            <a:ext cx="8963994" cy="90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 방법에서는 논리적 주소가 분할된 메모리보다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크면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오류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작으면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단편화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5679250"/>
            <a:ext cx="8963994" cy="90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7-143]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같이 사용자 공간이 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18,46</a:t>
            </a:r>
            <a:r>
              <a:rPr lang="en-US" altLang="ko-KR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바이트이고 프로세스가 그 중 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18,64</a:t>
            </a:r>
            <a:r>
              <a:rPr lang="en-US" altLang="ko-KR" sz="1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바이트를</a:t>
            </a:r>
            <a:endParaRPr lang="en-US" altLang="ko-KR" sz="1400" b="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3662" indent="0">
              <a:lnSpc>
                <a:spcPct val="170000"/>
              </a:lnSpc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요구한다고  가장 할 경우 사용자 가능 공간이 </a:t>
            </a:r>
            <a:r>
              <a:rPr lang="en-US" altLang="ko-KR" sz="1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바이트 남음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단편화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라고 한다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..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715365" y="4216945"/>
            <a:ext cx="1125125" cy="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스케줄링과 분할 크기에 따른 내부 단편화의 변화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033845"/>
            <a:ext cx="6750750" cy="2804321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701570" y="1178750"/>
            <a:ext cx="7777162" cy="79216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32K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시스템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(10K),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공간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(22K) 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큐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7K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3K, 6K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en-US" altLang="ko-KR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6K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작업</a:t>
            </a:r>
            <a:endParaRPr lang="ko-KR" altLang="en-US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 Box 84"/>
          <p:cNvSpPr txBox="1">
            <a:spLocks noChangeArrowheads="1"/>
          </p:cNvSpPr>
          <p:nvPr/>
        </p:nvSpPr>
        <p:spPr bwMode="auto">
          <a:xfrm>
            <a:off x="611560" y="5023458"/>
            <a:ext cx="3870430" cy="1200329"/>
          </a:xfrm>
          <a:prstGeom prst="rect">
            <a:avLst/>
          </a:prstGeom>
          <a:solidFill>
            <a:srgbClr val="DDDDDD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10K</a:t>
            </a:r>
            <a:r>
              <a:rPr lang="ko-KR" altLang="en-US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4K</a:t>
            </a:r>
            <a:r>
              <a:rPr lang="ko-KR" altLang="en-US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나눔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7K </a:t>
            </a:r>
            <a:r>
              <a:rPr lang="ko-KR" altLang="en-US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10K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영역에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3K </a:t>
            </a:r>
            <a:r>
              <a:rPr lang="ko-KR" altLang="en-US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 단편화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3K </a:t>
            </a:r>
            <a:r>
              <a:rPr lang="ko-KR" altLang="en-US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4K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 하나에 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1K </a:t>
            </a:r>
            <a:r>
              <a:rPr lang="ko-KR" altLang="en-US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 단편화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6K </a:t>
            </a:r>
            <a:r>
              <a:rPr lang="ko-KR" altLang="en-US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할당될 수 없음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026748" y="5040750"/>
            <a:ext cx="3455988" cy="1200329"/>
          </a:xfrm>
          <a:prstGeom prst="rect">
            <a:avLst/>
          </a:prstGeom>
          <a:solidFill>
            <a:srgbClr val="DDDDDD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10K, 8K, 4K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나눔   </a:t>
            </a:r>
            <a:b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7K </a:t>
            </a:r>
            <a:r>
              <a:rPr lang="ko-KR" altLang="en-US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영역에</a:t>
            </a:r>
            <a:b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3K </a:t>
            </a:r>
            <a:r>
              <a:rPr lang="ko-KR" altLang="en-US" sz="12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4K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영역에</a:t>
            </a:r>
            <a:b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6K </a:t>
            </a:r>
            <a:r>
              <a:rPr lang="ko-KR" altLang="en-US" sz="120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10K </a:t>
            </a:r>
            <a:r>
              <a:rPr lang="ko-KR" altLang="en-US" sz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영역에 할당 수행  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 방법에서 메모리 보호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680" y="3383996"/>
            <a:ext cx="7118920" cy="32403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61910" y="6162690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 방법에서는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프로그래밍의 성능이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 수에 제한</a:t>
            </a:r>
            <a:endParaRPr lang="ko-KR" altLang="en-US" sz="12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550" y="1133745"/>
            <a:ext cx="8190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프로세스가 동시에 메모리에 상주해야 하므로 메모리의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보호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2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함</a:t>
            </a:r>
            <a:br>
              <a:rPr lang="ko-KR" altLang="en-US" sz="12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 방법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분할된 영역 보호하기 위해 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레지스터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레지스터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[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7-15]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작업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물리적 주소인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300040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이고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크기는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120900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기준 레지스터에 가장 작은 물리적 주소에 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300040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경계 레지스터에는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120900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저장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주소 범위는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0~</a:t>
            </a:r>
            <a:r>
              <a:rPr lang="en-US" altLang="ko-KR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120900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논리적 주소인 경계 레지스터보다 작아야 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상한 값은 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420940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(=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 레지스터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경계 레지스터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300040 + 120900)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 사용자 주소는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값과 상한 값 사이가 된다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1640" y="4329100"/>
            <a:ext cx="855095" cy="540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관리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정책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메모리 할당 방법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알아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본다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연속 메모리 할당 방법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살펴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본다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메모리 할당 방법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살펴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본다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메모리 할당 방법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세그먼테이션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살펴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본다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1935215"/>
          </a:xfrm>
        </p:spPr>
        <p:txBody>
          <a:bodyPr/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독립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7-16]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같이 크기가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2KB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큐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Q2, 6KB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Q6, 12KB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Q12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있다고 가정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방법에서는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담당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큐가 있어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Q2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가득 차면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Q6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Q12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비어 있어도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없다는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문제는 모든 작업을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넣고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제안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했음 </a:t>
            </a:r>
            <a:endParaRPr lang="ko-KR" altLang="en-US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528900"/>
            <a:ext cx="6648062" cy="2880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26694" y="5409220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크기에 따라 담당하는 큐가 있어 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차면 다른 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Q12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비어 있어도 사용할 수 없다는 문제가 발생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40504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있는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 시스템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3203975"/>
            <a:ext cx="7658323" cy="28803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6686" y="6084295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통합 큐에서도 작업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와 작업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6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이 사용할 수 있 는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2KB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영역과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6KB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영역이 비어 있더라도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7KB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4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때문에 기다려야 한다는 문제가 발생 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353" y="1324242"/>
            <a:ext cx="8674112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C0504D">
                  <a:lumMod val="75000"/>
                </a:srgbClr>
              </a:buClr>
            </a:pPr>
            <a:r>
              <a:rPr lang="en-US" altLang="ko-KR" sz="1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[</a:t>
            </a:r>
            <a:r>
              <a:rPr lang="ko-KR" altLang="en-US" sz="1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7-17]</a:t>
            </a:r>
            <a:r>
              <a:rPr lang="ko-KR" altLang="en-US" sz="1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같이 크기가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2KB, 6KB, 12KB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분할된 분할된 메모리 영역과 선입선처리 작업 스케줄러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큐가 </a:t>
            </a:r>
            <a:r>
              <a:rPr lang="ko-KR" altLang="en-US" sz="1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다고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</a:t>
            </a:r>
            <a:endParaRPr lang="en-US" altLang="ko-KR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504D">
                  <a:lumMod val="75000"/>
                </a:srgbClr>
              </a:buClr>
            </a:pP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작업이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5KB,  2KB,  3KB, 7KB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도착 했다면 우선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영역에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2KB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2KB</a:t>
            </a:r>
            <a:b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영역에 할당한다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비어 있는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분할된 메모리 영역에 할당한다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504D">
                  <a:lumMod val="75000"/>
                </a:srgbClr>
              </a:buClr>
            </a:pPr>
            <a:r>
              <a:rPr lang="en-US" altLang="ko-KR" sz="1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이어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7KB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작업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했어도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 영역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작아 기다리다가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끝난 후에야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영역에 할당할 것이다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이처럼 통합 큐에도 작업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5, </a:t>
            </a:r>
            <a:b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사용할 수 있는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영역과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영역이 비어 있어도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7KB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때문에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기다리는 문제가 발생한다</a:t>
            </a:r>
            <a:r>
              <a:rPr lang="en-US" altLang="ko-KR" sz="14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1313766"/>
            <a:ext cx="8963994" cy="1890210"/>
          </a:xfrm>
        </p:spPr>
        <p:txBody>
          <a:bodyPr/>
          <a:lstStyle/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영역의 크기 </a:t>
            </a:r>
          </a:p>
          <a:p>
            <a:pPr lvl="3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부하를 분석하여 분할 영역의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다중 프로그래밍의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될 수 있음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영역의 크기 결정은 시스템 전체의 효율 나타냄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영역의 배치 </a:t>
            </a:r>
          </a:p>
          <a:p>
            <a:pPr lvl="3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작업을 어느 영역에 배치하는지 결정해야 하는데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스케줄러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필요함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96525" y="905778"/>
            <a:ext cx="8243914" cy="40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프로그래밍의 성능을 향상 시키려면 메모리 분할</a:t>
            </a:r>
            <a:r>
              <a:rPr lang="en-US" altLang="ko-KR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큐와 관련된 사향을 결정 </a:t>
            </a:r>
            <a:endParaRPr lang="ko-KR" altLang="en-US" sz="1600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2-2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가변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 방법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없애고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각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만큼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[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7-18]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분할 테이블에 있는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P3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기준 레지스터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5034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경계 레지스터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250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물리주소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때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생성한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논리적 주소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경계 레지스터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크면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오류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663916"/>
            <a:ext cx="6660741" cy="36004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38690"/>
            <a:ext cx="8963994" cy="5669958"/>
          </a:xfrm>
        </p:spPr>
        <p:txBody>
          <a:bodyPr/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가변 분할 방법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0073" y="1059585"/>
            <a:ext cx="765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(b)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❶ 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사용한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❷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여기에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❸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해제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❹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❺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됨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6574" y="2078850"/>
            <a:ext cx="7335815" cy="4364813"/>
            <a:chOff x="746575" y="2078850"/>
            <a:chExt cx="5940660" cy="4643587"/>
          </a:xfrm>
        </p:grpSpPr>
        <p:pic>
          <p:nvPicPr>
            <p:cNvPr id="4" name="그림 3" descr="7-1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575" y="2078850"/>
              <a:ext cx="5940660" cy="4643587"/>
            </a:xfrm>
            <a:prstGeom prst="rect">
              <a:avLst/>
            </a:prstGeom>
          </p:spPr>
        </p:pic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691680" y="4914165"/>
              <a:ext cx="6750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906815" y="4914165"/>
              <a:ext cx="6750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121950" y="4914165"/>
              <a:ext cx="72008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382090" y="4914165"/>
              <a:ext cx="72008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80006" y="1673805"/>
            <a:ext cx="8963994" cy="1620180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가능 공간을 어느 작업에 할당하는 것이 가장 좋은지 결정하는 메모리 배치 방법</a:t>
            </a:r>
          </a:p>
          <a:p>
            <a:pPr marL="627063" lvl="2" indent="0"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 최초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적합 방법 </a:t>
            </a:r>
          </a:p>
          <a:p>
            <a:pPr lvl="3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사용 가능 공간 중 충분히 큰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검색을 사용 가능 공간의 리스트 맨 앞이나 이전의 최초 적합 검색이 끝났던 곳에서 시작하면 충분히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사용 공간 빨리 찾기 가능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공간 활용률 떨어질 수 있는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3068960"/>
            <a:ext cx="5400600" cy="2544303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6565" y="735431"/>
            <a:ext cx="8190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가능 공간을 어느 작업에 할당하는 것이 가장 좋은지 결정하는 일반적인 메모리</a:t>
            </a: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배치 방법으로는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최초 적합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최적 접합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최악 접합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등을 들 수 있다</a:t>
            </a: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36585" y="5613263"/>
            <a:ext cx="6408737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검색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사용가능 공간 집합의 시작에서 또는 이전의 최초 적합 검색이 </a:t>
            </a:r>
            <a:b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끝났던 곳에서 시작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</a:t>
            </a:r>
            <a:r>
              <a:rPr lang="ko-KR" altLang="en-US" sz="14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빠를 수 있지만 공간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활용 율이 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떨어질 수 있음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05838" y="3416140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91265" y="3416140"/>
            <a:ext cx="1451590" cy="0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3" lvl="2" indent="0"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 최적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적합 방법 </a:t>
            </a:r>
          </a:p>
          <a:p>
            <a:pPr marL="627063" lvl="2" indent="0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충분히 큰 사용 가능 공간 중에서 들어갈 수 있는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작은 공간에 할당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 공간이 크기 순으로 정렬되어 있지 않으면 전체를 검색 해야 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 공간을 계속 정렬하는 과정이 필요하므로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비효율적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 공간 이용률은 향상될 수 있으나 할당 과정에 많은 시간 소요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3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2528900"/>
            <a:ext cx="6064394" cy="2597323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1570" y="5180458"/>
            <a:ext cx="7200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</a:t>
            </a:r>
            <a:endParaRPr lang="en-US" altLang="ko-KR" sz="12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크기 순서로 정렬 필요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아니면 전 리스트 검색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</a:t>
            </a:r>
            <a:r>
              <a:rPr lang="ko-KR" altLang="en-US" sz="12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br>
              <a:rPr lang="ko-KR" altLang="en-US" sz="12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사용가능 공간에 대한 지속적인 정렬과정 필요 함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부담되어 비효율적 수 도 있음</a:t>
            </a:r>
            <a:b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사용가능 공간 </a:t>
            </a:r>
            <a:r>
              <a:rPr lang="ko-KR" altLang="en-US" sz="120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이용율은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향상될 수 있으나 할당 과정에서 더 많은 시간 소요될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38690"/>
            <a:ext cx="8963994" cy="594066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 최악 </a:t>
            </a:r>
            <a:r>
              <a:rPr lang="ko-KR" altLang="en-US" sz="16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적합 방법 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사용 가능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공간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공간이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순으로 정렬되어 있지 않으면 전체 검색해야 함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사용 가능 공간에 할당하기 때 문에 가장 작은 또 다른 사용 가능 공간을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만드는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최적 적합보다 메모리 활용 면에서 더 유용</a:t>
            </a:r>
            <a:r>
              <a:rPr lang="en-US" altLang="ko-KR" sz="14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2362318"/>
            <a:ext cx="5287842" cy="220524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1560" y="4779150"/>
            <a:ext cx="7754487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검색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리스트가 크기 순서로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되어 있지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않으면 전 리스트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</a:t>
            </a:r>
            <a:endParaRPr lang="ko-KR" altLang="en-US" sz="12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1560" y="5094185"/>
            <a:ext cx="8190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사용가능 공간에 대한 지속적인 정렬과정 필요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부담되어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비효율적 가장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사용가능 공간에 할당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최상 적합 경우 작은 사용가능 공간 생성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다른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가능공간을 만들어 내는 것보다 더 유용 함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1560" y="5800675"/>
            <a:ext cx="7632700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</a:t>
            </a:r>
            <a:r>
              <a:rPr lang="en-US" altLang="ko-KR" sz="12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모의실험 결과</a:t>
            </a:r>
            <a:r>
              <a:rPr lang="en-US" altLang="ko-KR" sz="12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br>
              <a:rPr lang="en-US" altLang="ko-KR" sz="12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최초 적합과 최상 적합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이용률을 감소 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최악 적합보다 더 좋음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이용에 있어 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최초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적합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일반적으로 더 빠름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5302" y="3474005"/>
            <a:ext cx="6813298" cy="26102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1710" y="6084295"/>
            <a:ext cx="567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프로세서가 생성한 모든 주소는 레지스터와 함께 검사하기 때문에 다른 사용자의 프로그램과 데이터 보호가능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08138" y="1281446"/>
            <a:ext cx="7667625" cy="165576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보호가 필요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상한 값과 하한 값을 갖는 경계 레지스터사용 제공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ko-KR" altLang="en-US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</a:t>
            </a:r>
            <a:r>
              <a:rPr lang="ko-KR" altLang="en-US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100040,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74600</a:t>
            </a:r>
            <a:b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상한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174640(100040+74600)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en-US" altLang="ko-KR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주소 범위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값과 상한 값 사이가 된다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86535" y="818710"/>
            <a:ext cx="7813675" cy="432048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가변 분할 알고리즘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외부 단편화 문제 발생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사용가능 기억공간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일부 적재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 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 공간은 작은 조각으로 나누어짐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프로세스들이 연속된 메모리 차지하는 과정에서 각각의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공백 발생됨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수의 작은 사용가능 공간으로 단편화 됨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공백 크기가 작아짐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사용자를 위해서 메모리 할당 못함</a:t>
            </a:r>
            <a:b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⇒ </a:t>
            </a:r>
            <a:r>
              <a:rPr lang="ko-KR" altLang="en-US" sz="16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외부 단편화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가변분할 다중 프로그래밍에서도  발생</a:t>
            </a:r>
            <a:endParaRPr lang="en-US" altLang="ko-KR" sz="16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낭비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방안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메모리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병합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압축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생각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93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 01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관리의 개요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정책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관리의 개념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들을 위해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활동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하려면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먼저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메모리 관리자가 예약된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할당해 주는 것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프로그래밍 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있도록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세분화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관리 정책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정책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반입 시기 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것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적재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운영체제나 시스템 프로그램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프로그램 등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할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오래된 방법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적재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배치 정책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반입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어느 위치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것인지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결정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대치 정책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 않을 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적재된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중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결정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교체 방법</a:t>
            </a:r>
            <a:endParaRPr lang="ko-KR" altLang="en-US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627063" lvl="2" indent="0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작업이 끝났을 때 다른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 있는지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하나로 합치는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것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물론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전반에 흩어진 빈 공간을 모두 통합하기는 곤란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16182" y="2179768"/>
            <a:ext cx="7561263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공백의 통합 과정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공백으로 합하는 과정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기억장소가 비어있는 다른 기억장소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공백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인접되어 있는지 점검 후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36585" y="2909252"/>
            <a:ext cx="7857365" cy="3516152"/>
            <a:chOff x="836585" y="2843935"/>
            <a:chExt cx="7857365" cy="3516152"/>
          </a:xfrm>
        </p:grpSpPr>
        <p:pic>
          <p:nvPicPr>
            <p:cNvPr id="7" name="그림 6" descr="7-24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585" y="2843935"/>
              <a:ext cx="7857365" cy="3516152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2230090" y="4734145"/>
              <a:ext cx="193686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5157065" y="4211097"/>
              <a:ext cx="220524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157065" y="4734145"/>
              <a:ext cx="220524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압축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3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메모리의 내용을 적절히 움직여 사용 가능 공간을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큰 블록 하나로 만드는 것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557" y="2585112"/>
            <a:ext cx="3870082" cy="37144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67381" y="4876626"/>
            <a:ext cx="4260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압축이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항상 가능한 것은 아님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. 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주소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대체가 정적이고 컴파일이나 적재할 때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실행된다면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압축을 수행 불가능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. 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주소들을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동적으로 대체하면 프로세스들이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이동하고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기준 레지스터의 변화를 요구하여 새로운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기준주소를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반영하므로 압축은 대체가 동적일 때만 가능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실행 시간에 가능 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6565" y="1808820"/>
            <a:ext cx="806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400" b="1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b="1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b="1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10K, 30K, 26K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사용가능 영역이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66K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하나의 공간으로 통합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07658" y="2585112"/>
            <a:ext cx="37393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작업 </a:t>
            </a:r>
            <a:r>
              <a:rPr lang="en-US" altLang="ko-KR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내부 주소들이 재배치되어야 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재배치가 정적이면서 어셈블리나 적재할 때</a:t>
            </a:r>
            <a:b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실행 ⇒ </a:t>
            </a:r>
            <a:r>
              <a:rPr lang="ko-KR" altLang="en-US" sz="120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압축은 수행될 수 없음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재배치가 동적인 경우만 가능하고</a:t>
            </a:r>
            <a:b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수행 시간에 이루어짐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동적 재배치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⇒ 기준 레지스터 변화로</a:t>
            </a:r>
            <a:b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새로운 기준 주소 반영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405045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메모리 압축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</a:t>
            </a:r>
          </a:p>
          <a:p>
            <a:pPr marL="93662" indent="0"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21550" y="1189674"/>
            <a:ext cx="8505945" cy="940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7-26]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위해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(b)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같이 총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600KB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하거나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같이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밑으로 옮겨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200KB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할 수 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특히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사용 가능한 큰 메모리 공간이 가운데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있다는 점이 특이하다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61610" y="2393885"/>
            <a:ext cx="6615735" cy="3836581"/>
            <a:chOff x="836585" y="2708920"/>
            <a:chExt cx="6615735" cy="3836581"/>
          </a:xfrm>
        </p:grpSpPr>
        <p:pic>
          <p:nvPicPr>
            <p:cNvPr id="7" name="그림 6" descr="7-24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585" y="2708920"/>
              <a:ext cx="6615735" cy="3836581"/>
            </a:xfrm>
            <a:prstGeom prst="rect">
              <a:avLst/>
            </a:prstGeom>
          </p:spPr>
        </p:pic>
        <p:cxnSp>
          <p:nvCxnSpPr>
            <p:cNvPr id="4" name="직선 화살표 연결선 3"/>
            <p:cNvCxnSpPr/>
            <p:nvPr/>
          </p:nvCxnSpPr>
          <p:spPr>
            <a:xfrm>
              <a:off x="3311860" y="3834045"/>
              <a:ext cx="0" cy="81009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932040" y="4329100"/>
              <a:ext cx="0" cy="360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연속 메모리 할당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76545" y="728700"/>
            <a:ext cx="846094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압축 방법에 따라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비용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차이가 있음 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최적의 압축 정책 선택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b="1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r>
              <a:rPr lang="en-US" altLang="ko-KR" sz="1600" b="1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작은 공백들을 하나의 큰 공백으로 변환 ⇒ 새로운 작업에 할당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ko-KR" altLang="en-US" sz="16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b="1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en-US" altLang="ko-KR" sz="1600" b="1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lvl="2" indent="0">
              <a:lnSpc>
                <a:spcPct val="150000"/>
              </a:lnSpc>
              <a:buFontTx/>
              <a:buNone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압축하는 동안 시스템 정지</a:t>
            </a:r>
          </a:p>
          <a:p>
            <a:pPr lvl="3" indent="0">
              <a:lnSpc>
                <a:spcPct val="150000"/>
              </a:lnSpc>
              <a:buFontTx/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대화형 사용자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응답시간이 일정하지 않음</a:t>
            </a:r>
          </a:p>
          <a:p>
            <a:pPr lvl="3" indent="0">
              <a:lnSpc>
                <a:spcPct val="150000"/>
              </a:lnSpc>
              <a:buFontTx/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시스템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심각한 문제로 대두될 수 있음</a:t>
            </a:r>
          </a:p>
          <a:p>
            <a:pPr lvl="2" indent="0">
              <a:lnSpc>
                <a:spcPct val="150000"/>
              </a:lnSpc>
              <a:buFontTx/>
              <a:buNone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메모리에 있는 작업들이 이동하므로  프로그램 적재 시 제거되는 재배치관련</a:t>
            </a:r>
            <a:b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정보를 액세스 가능한 형태 보관해야 함</a:t>
            </a:r>
          </a:p>
          <a:p>
            <a:pPr lvl="2" indent="0">
              <a:lnSpc>
                <a:spcPct val="150000"/>
              </a:lnSpc>
              <a:buFontTx/>
              <a:buNone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자주 압축 작업이 요구되어 시스템 자원의 소모가 큼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버디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53511" y="2078850"/>
            <a:ext cx="8963994" cy="1485165"/>
          </a:xfrm>
        </p:spPr>
        <p:txBody>
          <a:bodyPr>
            <a:normAutofit fontScale="92500" lnSpcReduction="10000"/>
          </a:bodyPr>
          <a:lstStyle/>
          <a:p>
            <a:pPr marL="93662" indent="0">
              <a:lnSpc>
                <a:spcPct val="150000"/>
              </a:lnSpc>
              <a:buNone/>
            </a:pPr>
            <a:r>
              <a:rPr kumimoji="1" lang="ko-KR" altLang="en-US" sz="15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■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버디 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en-US" altLang="ko-KR" sz="1500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buddy system</a:t>
            </a:r>
            <a:r>
              <a:rPr lang="ko-KR" altLang="en-US" sz="15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의 개념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단편화 현상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큰 버퍼들을 반복적으로 이등분하여 작은 버퍼들을 만들며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가능할 때마다 인접한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빈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버퍼들을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합치는 과정 반복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버퍼를 나눌 때 각각을 서로의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버디라고 함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683695"/>
            <a:ext cx="855095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■ 단편화란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자원이 연속된 단위로 존재하는 것이 아니라 부분적으로 나뉘어 흩어져 있는 상태</a:t>
            </a:r>
          </a:p>
          <a:p>
            <a:pPr marL="179388" lvl="1" indent="182563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발생장소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메모리와 디스크에서 고정되지 않은 자원 배분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할당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과정에서 발생</a:t>
            </a:r>
          </a:p>
          <a:p>
            <a:pPr marL="179388" lvl="1" indent="182563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정의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메모리를 배당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회수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하는 과정에서 사용하지 않는 자원이 흩어져 사용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배정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 불가능한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상태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6525" y="3519010"/>
            <a:ext cx="855095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■ 버디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짝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 시스템 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둘씩 짝 짓는 방법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큰 버퍼들을 반복적으로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이등분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하여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작은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버퍼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들을 만들며 가능할 때마다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인접한 자유로운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(free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br>
              <a:rPr kumimoji="1" lang="en-US" altLang="ko-KR" sz="1400" kern="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     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버퍼들을 합치는 과정을 반복 하는 기법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   -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버디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버퍼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블록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가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나누어 질 때  각각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을 서로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버디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라고 함</a:t>
            </a:r>
          </a:p>
          <a:p>
            <a:pPr marL="179388" lvl="1" indent="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자유 블록의 리스트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배열 유지</a:t>
            </a:r>
          </a:p>
          <a:p>
            <a:pPr marL="179388" lvl="1" indent="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리스트에 있는 모든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블록은 같은 크기</a:t>
            </a:r>
          </a:p>
          <a:p>
            <a:pPr marL="179388" lvl="1" indent="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배열은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크기로 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인덱스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목록</a:t>
            </a:r>
            <a:r>
              <a:rPr kumimoji="1" lang="en-US" altLang="ko-KR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됨</a:t>
            </a: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400" kern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■ 내부 단편화 해결 방법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다양한 블록크기 활용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버디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7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207" y="3609020"/>
            <a:ext cx="6165685" cy="3109823"/>
          </a:xfrm>
          <a:prstGeom prst="rect">
            <a:avLst/>
          </a:prstGeom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96524" y="684492"/>
            <a:ext cx="8415935" cy="18780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■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블록</a:t>
            </a:r>
            <a:r>
              <a:rPr lang="en-US" altLang="ko-KR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(K)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범위 </a:t>
            </a:r>
            <a:r>
              <a:rPr lang="en-US" altLang="ko-KR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L≤K≤U</a:t>
            </a: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 가능한 </a:t>
            </a: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작은 블록</a:t>
            </a:r>
            <a:r>
              <a:rPr lang="en-US" altLang="ko-KR" sz="140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 U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큰 블록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메모리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블록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전체가 할당 되지 않으면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400" baseline="30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U-1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크기를 갖는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버디로 나누어짐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40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메모리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64K(2</a:t>
            </a:r>
            <a:r>
              <a:rPr lang="en-US" altLang="ko-KR" sz="1400" baseline="30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)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이면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en-US" altLang="ko-KR" sz="1400" baseline="30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U-1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크기는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32K(2</a:t>
            </a:r>
            <a:r>
              <a:rPr lang="en-US" altLang="ko-KR" sz="1400" baseline="30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6-1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크기가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빈 버디 블록 쌍 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크기가 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2b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큰 블록 하나로 만듬    </a:t>
            </a:r>
            <a:endParaRPr lang="ko-KR" altLang="en-US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1540" y="2628562"/>
            <a:ext cx="302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64KB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초기 블록 사용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6555" y="2906383"/>
            <a:ext cx="8145904" cy="69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①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 째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8KB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먼저 블록을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버디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쪼갠다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(b)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 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블록의 크기는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32KB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▶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다시 블록을 두 개의 버디로 쪼갠다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d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블록의 크기는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8KB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 </a:t>
            </a:r>
          </a:p>
        </p:txBody>
      </p:sp>
    </p:spTree>
    <p:extLst>
      <p:ext uri="{BB962C8B-B14F-4D97-AF65-F5344CB8AC3E}">
        <p14:creationId xmlns:p14="http://schemas.microsoft.com/office/powerpoint/2010/main" val="2713451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환경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버디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 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6535" y="638690"/>
            <a:ext cx="302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64KB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초기 블록 사용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8740" y="1735416"/>
            <a:ext cx="77057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번째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8KB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라면 바로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 가능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 세 번째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4KB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다시 블록을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버디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나누어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요청에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(g)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번째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8KB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해제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되고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(h),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요청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8KB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해제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되면서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8740" y="1060344"/>
            <a:ext cx="8145904" cy="69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①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 째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8KB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먼저 블록을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버디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쪼갠다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(b)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 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블록의 크기는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32KB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▶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다시 블록을 두 개의 버디로 쪼갠다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d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블록의 크기는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8KB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2797453"/>
            <a:ext cx="6165685" cy="2521757"/>
            <a:chOff x="873207" y="3609020"/>
            <a:chExt cx="6165685" cy="3109823"/>
          </a:xfrm>
        </p:grpSpPr>
        <p:pic>
          <p:nvPicPr>
            <p:cNvPr id="4" name="그림 3" descr="7-27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207" y="3609020"/>
              <a:ext cx="6165685" cy="310982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30701" y="5499230"/>
              <a:ext cx="395780" cy="58506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71884" y="5773152"/>
              <a:ext cx="395780" cy="3111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49040" y="5499230"/>
              <a:ext cx="395780" cy="3032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2755" y="5364215"/>
              <a:ext cx="395780" cy="135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13010" y="5523907"/>
            <a:ext cx="73453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8E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■ 버디 시스템 ⇒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고정 분할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이나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동적 분할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해결 방법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■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UNIX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커널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할당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또는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병렬처리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시스템에서 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■ 최근의 운영체제 ⇒ </a:t>
            </a:r>
            <a:r>
              <a:rPr lang="ko-KR" altLang="en-US" sz="14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14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이나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세그먼테이션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활용한 </a:t>
            </a:r>
            <a:r>
              <a:rPr lang="ko-KR" altLang="en-US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가상메모리 기법 선호</a:t>
            </a:r>
          </a:p>
        </p:txBody>
      </p:sp>
    </p:spTree>
    <p:extLst>
      <p:ext uri="{BB962C8B-B14F-4D97-AF65-F5344CB8AC3E}">
        <p14:creationId xmlns:p14="http://schemas.microsoft.com/office/powerpoint/2010/main" val="4816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메모리의 구조와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사상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구조</a:t>
            </a:r>
          </a:p>
        </p:txBody>
      </p:sp>
      <p:pic>
        <p:nvPicPr>
          <p:cNvPr id="5" name="그림 4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6248400" cy="4514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59" y="1358770"/>
            <a:ext cx="3375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프로그래밍에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공간</a:t>
            </a:r>
            <a:endParaRPr lang="en-US" altLang="ko-KR" sz="12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040" y="108874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 프로그램을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공간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12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구조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사상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장치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주소 변환</a:t>
            </a:r>
          </a:p>
        </p:txBody>
      </p:sp>
      <p:pic>
        <p:nvPicPr>
          <p:cNvPr id="9" name="그림 8" descr="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039050" cy="29715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61610" y="4898365"/>
            <a:ext cx="432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※ MMU </a:t>
            </a:r>
            <a:r>
              <a:rPr lang="en-US" altLang="ko-KR" b="1" dirty="0"/>
              <a:t>(Memory Management Unit)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916705" y="1898830"/>
            <a:ext cx="1170130" cy="1125125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02170" y="1898830"/>
            <a:ext cx="1170130" cy="1125125"/>
          </a:xfrm>
          <a:prstGeom prst="ellipse">
            <a:avLst/>
          </a:prstGeom>
          <a:noFill/>
          <a:ln w="349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21550" y="2134394"/>
            <a:ext cx="7137285" cy="2970330"/>
            <a:chOff x="656565" y="1489182"/>
            <a:chExt cx="7137285" cy="3616718"/>
          </a:xfrm>
        </p:grpSpPr>
        <p:pic>
          <p:nvPicPr>
            <p:cNvPr id="5" name="그림 4" descr="7-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65" y="1489182"/>
              <a:ext cx="7137285" cy="3616718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971599" y="2024515"/>
              <a:ext cx="1125125" cy="30813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91353" y="2024515"/>
              <a:ext cx="1125125" cy="30813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619727" y="2024515"/>
              <a:ext cx="1125125" cy="30813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구조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사상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797808"/>
          </a:xfrm>
        </p:spPr>
        <p:txBody>
          <a:bodyPr>
            <a:normAutofit/>
          </a:bodyPr>
          <a:lstStyle/>
          <a:p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mapping</a:t>
            </a:r>
            <a:endParaRPr lang="ko-KR" altLang="en-US" b="0" baseline="300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논리적 주소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물리적 주소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연결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바인딩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binding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매핑시켜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주는 작업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바인딩 작업은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컴파일 시간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적재시간</a:t>
            </a:r>
            <a:r>
              <a:rPr lang="en-US" altLang="ko-KR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실행시간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2120" y="5516653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❸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실행 시간 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프로세스 실행 도중 메모리의 한 세그먼트에서 다른 세그먼트로 이동 한다면 바인딩은 수행 시간까지 연기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지연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). 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이런 주소 체계는 기본 및 경계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한계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레지스터 등 특수 하드웨어의 지원 필요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현재 범용 운영체제 대부분 실행 시간에 바인딩 방법 사용 </a:t>
            </a:r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. 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87035" y="775927"/>
            <a:ext cx="4140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00FF"/>
                </a:solidFill>
                <a:latin typeface="+mn-ea"/>
              </a:rPr>
              <a:t>❷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적재 시간 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프로세스를 메모리의 어디에 적재해야 할지 컴파일 과정에 알려 주지 않으면 컴파일러는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대체 가능한 상대 주소 생성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상대 주소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는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프로그램의 시작 주소가 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으로 생성되므로 최종 바인딩을 적재시간까지 연기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시작 주소가 변하면 단지 변화된 값을 반영하려고 사용자 코드를 </a:t>
            </a:r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재적재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정적 대치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2047" y="5701318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❶ 컴파일 시간 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프로세스가 메모리에 적재될 위치를 컴파일 과정에서 알 수 있다면 컴파일러는 </a:t>
            </a:r>
            <a:r>
              <a:rPr lang="ko-KR" altLang="en-US" sz="800" dirty="0" smtClean="0">
                <a:solidFill>
                  <a:srgbClr val="0000FF"/>
                </a:solidFill>
                <a:latin typeface="+mn-ea"/>
              </a:rPr>
              <a:t>물리적 주 소 생성 가능</a:t>
            </a:r>
            <a:endParaRPr lang="ko-KR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033" y="5161296"/>
            <a:ext cx="72948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바인딩 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논리적 주소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물리적 주소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있어서의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번지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절대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번지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바꾸어 메인 메모리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고정된 부분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것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관련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용어</a:t>
            </a:r>
            <a:endParaRPr lang="ko-KR" altLang="en-US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lnSpc>
                <a:spcPct val="150000"/>
              </a:lnSpc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3-1.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적재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초기의 컴퓨터 시스템에서는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바인딩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최대한 늦춰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효율적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모든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루틴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하며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프로그램만 먼저 메모리에 적재하여 수행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프로그램에 다른 루틴이 필요 할 때 메모리에 적재되어 있는지 조사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적재되어 있지 않다면 해당 루틴을 메모리로 적재 하려고 호출하면서 프로그램의 주소 테이블을 갱신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사용하지 않을 루틴을 메모리에 적재하지 않으므로 메모리 효율적으로 사용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오류가 발생하기도 하지만 프로그램 전체 양이 많을 때 더 유용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3-2.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중첩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오버레이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하려는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 때는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당장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오버레이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가능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꼭 필요한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데이터만 저장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필요할 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43935"/>
            <a:ext cx="5760640" cy="366309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관련 용어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4059070"/>
            <a:ext cx="175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← </a:t>
            </a:r>
            <a:r>
              <a:rPr lang="ko-KR" altLang="en-US" sz="1400" dirty="0" smtClean="0">
                <a:latin typeface="+mn-ea"/>
              </a:rPr>
              <a:t>실행 프로그램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단계</a:t>
            </a:r>
            <a:r>
              <a:rPr lang="ko-KR" altLang="en-US" sz="1400" dirty="0" smtClean="0">
                <a:latin typeface="+mn-ea"/>
              </a:rPr>
              <a:t>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분할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7346" y="4831413"/>
            <a:ext cx="37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2362" y="5010166"/>
            <a:ext cx="37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2549" y="5208465"/>
            <a:ext cx="37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73504" y="1493785"/>
            <a:ext cx="7743987" cy="3600399"/>
            <a:chOff x="656564" y="1295762"/>
            <a:chExt cx="7743987" cy="4680520"/>
          </a:xfrm>
        </p:grpSpPr>
        <p:pic>
          <p:nvPicPr>
            <p:cNvPr id="4" name="그림 3" descr="7-4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64" y="1295762"/>
              <a:ext cx="7743987" cy="4680520"/>
            </a:xfrm>
            <a:prstGeom prst="rect">
              <a:avLst/>
            </a:prstGeom>
          </p:spPr>
        </p:pic>
        <p:sp>
          <p:nvSpPr>
            <p:cNvPr id="12" name="아래쪽 화살표 11"/>
            <p:cNvSpPr/>
            <p:nvPr/>
          </p:nvSpPr>
          <p:spPr>
            <a:xfrm>
              <a:off x="5378869" y="1387855"/>
              <a:ext cx="138236" cy="29534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중첩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/>
          <a:lstStyle/>
          <a:p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 관련 용어</a:t>
            </a:r>
            <a:endParaRPr lang="ko-KR" altLang="en-US" b="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821" y="279893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◆ 모든 내용 적재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210K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9143" y="1090937"/>
            <a:ext cx="3321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◆ 사용자 영역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200K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수행될 수 없음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17015" y="2871928"/>
            <a:ext cx="1143000" cy="31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5600" y="1105528"/>
            <a:ext cx="4727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◆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중첩 정의 </a:t>
            </a:r>
            <a:endParaRPr lang="en-US" altLang="ko-KR" sz="12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패스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동시에 메모리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내에 있을 필요가 없으므로 다음과 같은 두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중첩 사용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    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(A)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심볼 테이블</a:t>
            </a:r>
            <a:r>
              <a:rPr lang="en-US" altLang="ko-KR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공통루틴</a:t>
            </a:r>
            <a:r>
              <a:rPr lang="en-US" altLang="ko-KR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패스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1(70KB)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    (B)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심볼 테이블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공통루틴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패스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(80KB)</a:t>
            </a:r>
            <a:endParaRPr lang="en-US" altLang="ko-KR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5139190"/>
            <a:ext cx="7708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kumimoji="1"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r>
              <a:rPr kumimoji="1"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    </a:t>
            </a:r>
            <a:r>
              <a:rPr kumimoji="1"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10K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kumimoji="1" lang="ko-KR" altLang="en-US" sz="120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오버레이</a:t>
            </a:r>
            <a:r>
              <a:rPr kumimoji="1" lang="ko-KR" altLang="en-US" sz="12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드라이버 추가 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중첩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시작하고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패스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끝날 때 중첩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메모리로 읽어 들이고 중첩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상에 기록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제어를 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패스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endParaRPr kumimoji="1" lang="en-US" altLang="ko-KR" sz="12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옮김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A(120K),  B(130K) 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필요로 함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중첩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코드 위에 중첩 </a:t>
            </a:r>
            <a:r>
              <a:rPr kumimoji="1" lang="en-US" altLang="ko-KR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kumimoji="1" lang="ko-KR" altLang="en-US" sz="1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코드를 입출력 하므로 다소 늦게 수행</a:t>
            </a: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1837</Words>
  <Application>Microsoft Office PowerPoint</Application>
  <PresentationFormat>화면 슬라이드 쇼(4:3)</PresentationFormat>
  <Paragraphs>300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HY견고딕</vt:lpstr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Wingdings 3</vt:lpstr>
      <vt:lpstr>Office 테마</vt:lpstr>
      <vt:lpstr>PowerPoint 프레젠테이션</vt:lpstr>
      <vt:lpstr>PowerPoint 프레젠테이션</vt:lpstr>
      <vt:lpstr>Section 01 메모리 관리의 개요(1. 메모리 관리의 개념과 정책)</vt:lpstr>
      <vt:lpstr>2. 메모리의 구조와 매핑(사상)</vt:lpstr>
      <vt:lpstr>2. 메모리의 구조와 매핑(사상)</vt:lpstr>
      <vt:lpstr>2. 메모리의 구조와 매핑(사상)</vt:lpstr>
      <vt:lpstr>3. 메모리 관련 용어</vt:lpstr>
      <vt:lpstr>3. 메모리 관련 용어</vt:lpstr>
      <vt:lpstr>3. 메모리 관련 용어</vt:lpstr>
      <vt:lpstr>3. 메모리 관련 용어</vt:lpstr>
      <vt:lpstr>3. 메모리 관련 용어</vt:lpstr>
      <vt:lpstr>3. 메모리 관련 용어</vt:lpstr>
      <vt:lpstr>Section 02 연속 메모리 할당(1. 단일 프로그래밍 환경에서 할당)</vt:lpstr>
      <vt:lpstr>1. 단일 프로그래밍 환경에서 연속 메모리 할당</vt:lpstr>
      <vt:lpstr>1. 단일 프로그래밍 환경에서 연속 메모리 할당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3. 다중 프로그래밍 환경의 버디 시스템 </vt:lpstr>
      <vt:lpstr>3. 다중 프로그래밍 환경의 버디 시스템 </vt:lpstr>
      <vt:lpstr>3. 다중 프로그래밍 환경의 버디 시스템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park</cp:lastModifiedBy>
  <cp:revision>273</cp:revision>
  <dcterms:created xsi:type="dcterms:W3CDTF">2012-07-23T02:34:37Z</dcterms:created>
  <dcterms:modified xsi:type="dcterms:W3CDTF">2017-05-15T11:39:01Z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