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handoutMasterIdLst>
    <p:handoutMasterId r:id="rId28"/>
  </p:handoutMasterIdLst>
  <p:sldIdLst>
    <p:sldId id="275" r:id="rId2"/>
    <p:sldId id="490" r:id="rId3"/>
    <p:sldId id="493" r:id="rId4"/>
    <p:sldId id="494" r:id="rId5"/>
    <p:sldId id="495" r:id="rId6"/>
    <p:sldId id="496" r:id="rId7"/>
    <p:sldId id="497" r:id="rId8"/>
    <p:sldId id="498" r:id="rId9"/>
    <p:sldId id="499" r:id="rId10"/>
    <p:sldId id="500" r:id="rId11"/>
    <p:sldId id="501" r:id="rId12"/>
    <p:sldId id="502" r:id="rId13"/>
    <p:sldId id="503" r:id="rId14"/>
    <p:sldId id="504" r:id="rId15"/>
    <p:sldId id="505" r:id="rId16"/>
    <p:sldId id="508" r:id="rId17"/>
    <p:sldId id="506" r:id="rId18"/>
    <p:sldId id="507" r:id="rId19"/>
    <p:sldId id="509" r:id="rId20"/>
    <p:sldId id="510" r:id="rId21"/>
    <p:sldId id="511" r:id="rId22"/>
    <p:sldId id="512" r:id="rId23"/>
    <p:sldId id="514" r:id="rId24"/>
    <p:sldId id="513" r:id="rId25"/>
    <p:sldId id="49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C7B44-DDD8-4578-AD4E-55F68034F644}" v="85" dt="2018-11-06T02:11:48.068"/>
  </p1510:revLst>
</p1510:revInfo>
</file>

<file path=ppt/tableStyles.xml><?xml version="1.0" encoding="utf-8"?>
<a:tblStyleLst xmlns:a="http://schemas.openxmlformats.org/drawingml/2006/main" def="{62BB07C7-DB6B-4491-8E81-2757EBB9E6A6}">
  <a:tblStyle styleId="{62BB07C7-DB6B-4491-8E81-2757EBB9E6A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p:restoredTop sz="94604"/>
  </p:normalViewPr>
  <p:slideViewPr>
    <p:cSldViewPr snapToGrid="0">
      <p:cViewPr varScale="1">
        <p:scale>
          <a:sx n="108" d="100"/>
          <a:sy n="108" d="100"/>
        </p:scale>
        <p:origin x="250" y="82"/>
      </p:cViewPr>
      <p:guideLst>
        <p:guide orient="horz" pos="1620"/>
        <p:guide pos="2880"/>
      </p:guideLst>
    </p:cSldViewPr>
  </p:slideViewPr>
  <p:notesTextViewPr>
    <p:cViewPr>
      <p:scale>
        <a:sx n="1" d="1"/>
        <a:sy n="1" d="1"/>
      </p:scale>
      <p:origin x="0" y="0"/>
    </p:cViewPr>
  </p:notesTextViewPr>
  <p:notesViewPr>
    <p:cSldViewPr snapToGrid="0">
      <p:cViewPr varScale="1">
        <p:scale>
          <a:sx n="121" d="100"/>
          <a:sy n="121" d="100"/>
        </p:scale>
        <p:origin x="507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Barrantes Gómez" userId="856f88b1-896b-41fd-b642-9294afb9b182" providerId="ADAL" clId="{671C7B44-DDD8-4578-AD4E-55F68034F644}"/>
    <pc:docChg chg="undo custSel addSld delSld modSld sldOrd">
      <pc:chgData name="Jessica Barrantes Gómez" userId="856f88b1-896b-41fd-b642-9294afb9b182" providerId="ADAL" clId="{671C7B44-DDD8-4578-AD4E-55F68034F644}" dt="2018-11-06T02:13:37.906" v="1591" actId="255"/>
      <pc:docMkLst>
        <pc:docMk/>
      </pc:docMkLst>
      <pc:sldChg chg="modSp ord">
        <pc:chgData name="Jessica Barrantes Gómez" userId="856f88b1-896b-41fd-b642-9294afb9b182" providerId="ADAL" clId="{671C7B44-DDD8-4578-AD4E-55F68034F644}" dt="2018-11-05T23:32:40.759" v="1078"/>
        <pc:sldMkLst>
          <pc:docMk/>
          <pc:sldMk cId="0" sldId="259"/>
        </pc:sldMkLst>
        <pc:graphicFrameChg chg="mod">
          <ac:chgData name="Jessica Barrantes Gómez" userId="856f88b1-896b-41fd-b642-9294afb9b182" providerId="ADAL" clId="{671C7B44-DDD8-4578-AD4E-55F68034F644}" dt="2018-11-04T00:35:45.780" v="359" actId="20577"/>
          <ac:graphicFrameMkLst>
            <pc:docMk/>
            <pc:sldMk cId="0" sldId="259"/>
            <ac:graphicFrameMk id="5" creationId="{4400EE96-015A-4C4D-AEEF-64F6CDF4D218}"/>
          </ac:graphicFrameMkLst>
        </pc:graphicFrameChg>
      </pc:sldChg>
      <pc:sldChg chg="ord">
        <pc:chgData name="Jessica Barrantes Gómez" userId="856f88b1-896b-41fd-b642-9294afb9b182" providerId="ADAL" clId="{671C7B44-DDD8-4578-AD4E-55F68034F644}" dt="2018-11-05T23:32:43.974" v="1079"/>
        <pc:sldMkLst>
          <pc:docMk/>
          <pc:sldMk cId="255393812" sldId="275"/>
        </pc:sldMkLst>
      </pc:sldChg>
      <pc:sldChg chg="addSp modSp">
        <pc:chgData name="Jessica Barrantes Gómez" userId="856f88b1-896b-41fd-b642-9294afb9b182" providerId="ADAL" clId="{671C7B44-DDD8-4578-AD4E-55F68034F644}" dt="2018-11-05T22:17:01.196" v="1050" actId="20577"/>
        <pc:sldMkLst>
          <pc:docMk/>
          <pc:sldMk cId="2795614276" sldId="457"/>
        </pc:sldMkLst>
        <pc:spChg chg="add mod">
          <ac:chgData name="Jessica Barrantes Gómez" userId="856f88b1-896b-41fd-b642-9294afb9b182" providerId="ADAL" clId="{671C7B44-DDD8-4578-AD4E-55F68034F644}" dt="2018-11-05T21:58:26.449" v="931" actId="1076"/>
          <ac:spMkLst>
            <pc:docMk/>
            <pc:sldMk cId="2795614276" sldId="457"/>
            <ac:spMk id="2" creationId="{B5E94870-D2F8-4794-BD19-C4C8514049A7}"/>
          </ac:spMkLst>
        </pc:spChg>
        <pc:spChg chg="mod">
          <ac:chgData name="Jessica Barrantes Gómez" userId="856f88b1-896b-41fd-b642-9294afb9b182" providerId="ADAL" clId="{671C7B44-DDD8-4578-AD4E-55F68034F644}" dt="2018-11-04T01:08:42.477" v="675" actId="6549"/>
          <ac:spMkLst>
            <pc:docMk/>
            <pc:sldMk cId="2795614276" sldId="457"/>
            <ac:spMk id="5" creationId="{4186FD77-2A22-4879-99AF-58633876E988}"/>
          </ac:spMkLst>
        </pc:spChg>
        <pc:spChg chg="mod">
          <ac:chgData name="Jessica Barrantes Gómez" userId="856f88b1-896b-41fd-b642-9294afb9b182" providerId="ADAL" clId="{671C7B44-DDD8-4578-AD4E-55F68034F644}" dt="2018-11-05T22:17:01.196" v="1050" actId="20577"/>
          <ac:spMkLst>
            <pc:docMk/>
            <pc:sldMk cId="2795614276" sldId="457"/>
            <ac:spMk id="7" creationId="{8E15F604-9390-4DAD-B824-493584F66F19}"/>
          </ac:spMkLst>
        </pc:spChg>
      </pc:sldChg>
      <pc:sldChg chg="addSp delSp modSp del">
        <pc:chgData name="Jessica Barrantes Gómez" userId="856f88b1-896b-41fd-b642-9294afb9b182" providerId="ADAL" clId="{671C7B44-DDD8-4578-AD4E-55F68034F644}" dt="2018-11-05T23:32:49.962" v="1080" actId="2696"/>
        <pc:sldMkLst>
          <pc:docMk/>
          <pc:sldMk cId="411280084" sldId="483"/>
        </pc:sldMkLst>
        <pc:spChg chg="del">
          <ac:chgData name="Jessica Barrantes Gómez" userId="856f88b1-896b-41fd-b642-9294afb9b182" providerId="ADAL" clId="{671C7B44-DDD8-4578-AD4E-55F68034F644}" dt="2018-11-05T23:31:37.586" v="1068" actId="478"/>
          <ac:spMkLst>
            <pc:docMk/>
            <pc:sldMk cId="411280084" sldId="483"/>
            <ac:spMk id="5" creationId="{4186FD77-2A22-4879-99AF-58633876E988}"/>
          </ac:spMkLst>
        </pc:spChg>
        <pc:picChg chg="add mod">
          <ac:chgData name="Jessica Barrantes Gómez" userId="856f88b1-896b-41fd-b642-9294afb9b182" providerId="ADAL" clId="{671C7B44-DDD8-4578-AD4E-55F68034F644}" dt="2018-11-05T23:32:24.935" v="1077" actId="1076"/>
          <ac:picMkLst>
            <pc:docMk/>
            <pc:sldMk cId="411280084" sldId="483"/>
            <ac:picMk id="2" creationId="{29CE6585-AF83-4270-A744-3136A63E0396}"/>
          </ac:picMkLst>
        </pc:picChg>
      </pc:sldChg>
      <pc:sldChg chg="modSp">
        <pc:chgData name="Jessica Barrantes Gómez" userId="856f88b1-896b-41fd-b642-9294afb9b182" providerId="ADAL" clId="{671C7B44-DDD8-4578-AD4E-55F68034F644}" dt="2018-11-05T23:40:45.480" v="1168" actId="1076"/>
        <pc:sldMkLst>
          <pc:docMk/>
          <pc:sldMk cId="4291090770" sldId="483"/>
        </pc:sldMkLst>
        <pc:picChg chg="mod">
          <ac:chgData name="Jessica Barrantes Gómez" userId="856f88b1-896b-41fd-b642-9294afb9b182" providerId="ADAL" clId="{671C7B44-DDD8-4578-AD4E-55F68034F644}" dt="2018-11-05T23:40:45.480" v="1168" actId="1076"/>
          <ac:picMkLst>
            <pc:docMk/>
            <pc:sldMk cId="4291090770" sldId="483"/>
            <ac:picMk id="2" creationId="{29CE6585-AF83-4270-A744-3136A63E0396}"/>
          </ac:picMkLst>
        </pc:picChg>
      </pc:sldChg>
      <pc:sldChg chg="modSp add ord">
        <pc:chgData name="Jessica Barrantes Gómez" userId="856f88b1-896b-41fd-b642-9294afb9b182" providerId="ADAL" clId="{671C7B44-DDD8-4578-AD4E-55F68034F644}" dt="2018-11-05T22:20:38.544" v="1067" actId="13926"/>
        <pc:sldMkLst>
          <pc:docMk/>
          <pc:sldMk cId="2922926383" sldId="486"/>
        </pc:sldMkLst>
        <pc:spChg chg="mod">
          <ac:chgData name="Jessica Barrantes Gómez" userId="856f88b1-896b-41fd-b642-9294afb9b182" providerId="ADAL" clId="{671C7B44-DDD8-4578-AD4E-55F68034F644}" dt="2018-11-05T21:55:33.359" v="909" actId="1076"/>
          <ac:spMkLst>
            <pc:docMk/>
            <pc:sldMk cId="2922926383" sldId="486"/>
            <ac:spMk id="2" creationId="{B5E94870-D2F8-4794-BD19-C4C8514049A7}"/>
          </ac:spMkLst>
        </pc:spChg>
        <pc:spChg chg="mod">
          <ac:chgData name="Jessica Barrantes Gómez" userId="856f88b1-896b-41fd-b642-9294afb9b182" providerId="ADAL" clId="{671C7B44-DDD8-4578-AD4E-55F68034F644}" dt="2018-11-04T01:18:10.408" v="752" actId="20577"/>
          <ac:spMkLst>
            <pc:docMk/>
            <pc:sldMk cId="2922926383" sldId="486"/>
            <ac:spMk id="5" creationId="{4186FD77-2A22-4879-99AF-58633876E988}"/>
          </ac:spMkLst>
        </pc:spChg>
        <pc:spChg chg="mod">
          <ac:chgData name="Jessica Barrantes Gómez" userId="856f88b1-896b-41fd-b642-9294afb9b182" providerId="ADAL" clId="{671C7B44-DDD8-4578-AD4E-55F68034F644}" dt="2018-11-05T22:20:38.544" v="1067" actId="13926"/>
          <ac:spMkLst>
            <pc:docMk/>
            <pc:sldMk cId="2922926383" sldId="486"/>
            <ac:spMk id="7" creationId="{8E15F604-9390-4DAD-B824-493584F66F19}"/>
          </ac:spMkLst>
        </pc:spChg>
      </pc:sldChg>
      <pc:sldChg chg="addSp delSp modSp add ord">
        <pc:chgData name="Jessica Barrantes Gómez" userId="856f88b1-896b-41fd-b642-9294afb9b182" providerId="ADAL" clId="{671C7B44-DDD8-4578-AD4E-55F68034F644}" dt="2018-11-06T02:00:57.910" v="1550" actId="1076"/>
        <pc:sldMkLst>
          <pc:docMk/>
          <pc:sldMk cId="1845721128" sldId="487"/>
        </pc:sldMkLst>
        <pc:spChg chg="del mod">
          <ac:chgData name="Jessica Barrantes Gómez" userId="856f88b1-896b-41fd-b642-9294afb9b182" providerId="ADAL" clId="{671C7B44-DDD8-4578-AD4E-55F68034F644}" dt="2018-11-05T23:34:54.675" v="1119" actId="478"/>
          <ac:spMkLst>
            <pc:docMk/>
            <pc:sldMk cId="1845721128" sldId="487"/>
            <ac:spMk id="2" creationId="{B5E94870-D2F8-4794-BD19-C4C8514049A7}"/>
          </ac:spMkLst>
        </pc:spChg>
        <pc:spChg chg="mod">
          <ac:chgData name="Jessica Barrantes Gómez" userId="856f88b1-896b-41fd-b642-9294afb9b182" providerId="ADAL" clId="{671C7B44-DDD8-4578-AD4E-55F68034F644}" dt="2018-11-05T23:36:14.487" v="1155" actId="20577"/>
          <ac:spMkLst>
            <pc:docMk/>
            <pc:sldMk cId="1845721128" sldId="487"/>
            <ac:spMk id="5" creationId="{4186FD77-2A22-4879-99AF-58633876E988}"/>
          </ac:spMkLst>
        </pc:spChg>
        <pc:spChg chg="del mod">
          <ac:chgData name="Jessica Barrantes Gómez" userId="856f88b1-896b-41fd-b642-9294afb9b182" providerId="ADAL" clId="{671C7B44-DDD8-4578-AD4E-55F68034F644}" dt="2018-11-05T23:34:18.506" v="1083" actId="478"/>
          <ac:spMkLst>
            <pc:docMk/>
            <pc:sldMk cId="1845721128" sldId="487"/>
            <ac:spMk id="7" creationId="{8E15F604-9390-4DAD-B824-493584F66F19}"/>
          </ac:spMkLst>
        </pc:spChg>
        <pc:graphicFrameChg chg="add mod modGraphic">
          <ac:chgData name="Jessica Barrantes Gómez" userId="856f88b1-896b-41fd-b642-9294afb9b182" providerId="ADAL" clId="{671C7B44-DDD8-4578-AD4E-55F68034F644}" dt="2018-11-06T02:00:57.910" v="1550" actId="1076"/>
          <ac:graphicFrameMkLst>
            <pc:docMk/>
            <pc:sldMk cId="1845721128" sldId="487"/>
            <ac:graphicFrameMk id="6" creationId="{0DF5D008-26AE-402F-8308-E7EA8F15688F}"/>
          </ac:graphicFrameMkLst>
        </pc:graphicFrameChg>
      </pc:sldChg>
      <pc:sldChg chg="modSp add">
        <pc:chgData name="Jessica Barrantes Gómez" userId="856f88b1-896b-41fd-b642-9294afb9b182" providerId="ADAL" clId="{671C7B44-DDD8-4578-AD4E-55F68034F644}" dt="2018-11-05T22:18:23.068" v="1059" actId="13926"/>
        <pc:sldMkLst>
          <pc:docMk/>
          <pc:sldMk cId="3491405459" sldId="488"/>
        </pc:sldMkLst>
        <pc:spChg chg="mod">
          <ac:chgData name="Jessica Barrantes Gómez" userId="856f88b1-896b-41fd-b642-9294afb9b182" providerId="ADAL" clId="{671C7B44-DDD8-4578-AD4E-55F68034F644}" dt="2018-11-05T22:01:05.623" v="967" actId="1076"/>
          <ac:spMkLst>
            <pc:docMk/>
            <pc:sldMk cId="3491405459" sldId="488"/>
            <ac:spMk id="2" creationId="{B5E94870-D2F8-4794-BD19-C4C8514049A7}"/>
          </ac:spMkLst>
        </pc:spChg>
        <pc:spChg chg="mod">
          <ac:chgData name="Jessica Barrantes Gómez" userId="856f88b1-896b-41fd-b642-9294afb9b182" providerId="ADAL" clId="{671C7B44-DDD8-4578-AD4E-55F68034F644}" dt="2018-11-04T01:11:51.214" v="746" actId="20577"/>
          <ac:spMkLst>
            <pc:docMk/>
            <pc:sldMk cId="3491405459" sldId="488"/>
            <ac:spMk id="5" creationId="{4186FD77-2A22-4879-99AF-58633876E988}"/>
          </ac:spMkLst>
        </pc:spChg>
        <pc:spChg chg="mod">
          <ac:chgData name="Jessica Barrantes Gómez" userId="856f88b1-896b-41fd-b642-9294afb9b182" providerId="ADAL" clId="{671C7B44-DDD8-4578-AD4E-55F68034F644}" dt="2018-11-05T22:18:23.068" v="1059" actId="13926"/>
          <ac:spMkLst>
            <pc:docMk/>
            <pc:sldMk cId="3491405459" sldId="488"/>
            <ac:spMk id="7" creationId="{8E15F604-9390-4DAD-B824-493584F66F19}"/>
          </ac:spMkLst>
        </pc:spChg>
      </pc:sldChg>
      <pc:sldChg chg="modSp add">
        <pc:chgData name="Jessica Barrantes Gómez" userId="856f88b1-896b-41fd-b642-9294afb9b182" providerId="ADAL" clId="{671C7B44-DDD8-4578-AD4E-55F68034F644}" dt="2018-11-05T22:20:29.226" v="1066" actId="13926"/>
        <pc:sldMkLst>
          <pc:docMk/>
          <pc:sldMk cId="3091391230" sldId="489"/>
        </pc:sldMkLst>
        <pc:spChg chg="mod">
          <ac:chgData name="Jessica Barrantes Gómez" userId="856f88b1-896b-41fd-b642-9294afb9b182" providerId="ADAL" clId="{671C7B44-DDD8-4578-AD4E-55F68034F644}" dt="2018-11-04T01:22:58.287" v="763" actId="1076"/>
          <ac:spMkLst>
            <pc:docMk/>
            <pc:sldMk cId="3091391230" sldId="489"/>
            <ac:spMk id="2" creationId="{B5E94870-D2F8-4794-BD19-C4C8514049A7}"/>
          </ac:spMkLst>
        </pc:spChg>
        <pc:spChg chg="mod">
          <ac:chgData name="Jessica Barrantes Gómez" userId="856f88b1-896b-41fd-b642-9294afb9b182" providerId="ADAL" clId="{671C7B44-DDD8-4578-AD4E-55F68034F644}" dt="2018-11-04T01:24:51.469" v="850" actId="20577"/>
          <ac:spMkLst>
            <pc:docMk/>
            <pc:sldMk cId="3091391230" sldId="489"/>
            <ac:spMk id="5" creationId="{4186FD77-2A22-4879-99AF-58633876E988}"/>
          </ac:spMkLst>
        </pc:spChg>
        <pc:spChg chg="mod">
          <ac:chgData name="Jessica Barrantes Gómez" userId="856f88b1-896b-41fd-b642-9294afb9b182" providerId="ADAL" clId="{671C7B44-DDD8-4578-AD4E-55F68034F644}" dt="2018-11-05T22:20:29.226" v="1066" actId="13926"/>
          <ac:spMkLst>
            <pc:docMk/>
            <pc:sldMk cId="3091391230" sldId="489"/>
            <ac:spMk id="7" creationId="{8E15F604-9390-4DAD-B824-493584F66F19}"/>
          </ac:spMkLst>
        </pc:spChg>
      </pc:sldChg>
      <pc:sldChg chg="add">
        <pc:chgData name="Jessica Barrantes Gómez" userId="856f88b1-896b-41fd-b642-9294afb9b182" providerId="ADAL" clId="{671C7B44-DDD8-4578-AD4E-55F68034F644}" dt="2018-11-05T23:34:15.067" v="1082"/>
        <pc:sldMkLst>
          <pc:docMk/>
          <pc:sldMk cId="2997768495" sldId="490"/>
        </pc:sldMkLst>
      </pc:sldChg>
      <pc:sldChg chg="addSp modSp add ord">
        <pc:chgData name="Jessica Barrantes Gómez" userId="856f88b1-896b-41fd-b642-9294afb9b182" providerId="ADAL" clId="{671C7B44-DDD8-4578-AD4E-55F68034F644}" dt="2018-11-06T02:13:37.906" v="1591" actId="255"/>
        <pc:sldMkLst>
          <pc:docMk/>
          <pc:sldMk cId="1418273977" sldId="491"/>
        </pc:sldMkLst>
        <pc:spChg chg="add mod">
          <ac:chgData name="Jessica Barrantes Gómez" userId="856f88b1-896b-41fd-b642-9294afb9b182" providerId="ADAL" clId="{671C7B44-DDD8-4578-AD4E-55F68034F644}" dt="2018-11-06T02:13:37.906" v="1591" actId="255"/>
          <ac:spMkLst>
            <pc:docMk/>
            <pc:sldMk cId="1418273977" sldId="491"/>
            <ac:spMk id="2" creationId="{A6201A12-59B1-4E05-A7C3-717D3156547D}"/>
          </ac:spMkLst>
        </pc:spChg>
        <pc:spChg chg="mod">
          <ac:chgData name="Jessica Barrantes Gómez" userId="856f88b1-896b-41fd-b642-9294afb9b182" providerId="ADAL" clId="{671C7B44-DDD8-4578-AD4E-55F68034F644}" dt="2018-11-05T23:35:29.448" v="1121" actId="313"/>
          <ac:spMkLst>
            <pc:docMk/>
            <pc:sldMk cId="1418273977" sldId="491"/>
            <ac:spMk id="5" creationId="{4186FD77-2A22-4879-99AF-58633876E988}"/>
          </ac:spMkLst>
        </pc:spChg>
        <pc:graphicFrameChg chg="add mod modGraphic">
          <ac:chgData name="Jessica Barrantes Gómez" userId="856f88b1-896b-41fd-b642-9294afb9b182" providerId="ADAL" clId="{671C7B44-DDD8-4578-AD4E-55F68034F644}" dt="2018-11-06T02:12:08.350" v="1582" actId="14734"/>
          <ac:graphicFrameMkLst>
            <pc:docMk/>
            <pc:sldMk cId="1418273977" sldId="491"/>
            <ac:graphicFrameMk id="3" creationId="{5360CFB4-27A8-43D7-A92A-5ED5EB82EB5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205D4C93-2CFF-CE46-89BC-BF1F823B6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a:extLst>
              <a:ext uri="{FF2B5EF4-FFF2-40B4-BE49-F238E27FC236}">
                <a16:creationId xmlns="" xmlns:a16="http://schemas.microsoft.com/office/drawing/2014/main" id="{7A6485F4-AED1-3A43-B73A-0B0B30FAE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BF752-F3A0-974C-9FA1-9890EED8CB4C}" type="datetimeFigureOut">
              <a:rPr lang="es-US" smtClean="0"/>
              <a:t>3/27/2019</a:t>
            </a:fld>
            <a:endParaRPr lang="es-US"/>
          </a:p>
        </p:txBody>
      </p:sp>
      <p:sp>
        <p:nvSpPr>
          <p:cNvPr id="4" name="Marcador de pie de página 3">
            <a:extLst>
              <a:ext uri="{FF2B5EF4-FFF2-40B4-BE49-F238E27FC236}">
                <a16:creationId xmlns="" xmlns:a16="http://schemas.microsoft.com/office/drawing/2014/main" id="{D8126C7E-3652-DC46-9AF9-5D9A8C934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5" name="Marcador de número de diapositiva 4">
            <a:extLst>
              <a:ext uri="{FF2B5EF4-FFF2-40B4-BE49-F238E27FC236}">
                <a16:creationId xmlns="" xmlns:a16="http://schemas.microsoft.com/office/drawing/2014/main" id="{C05F4D39-A71B-6648-AE1E-3BDC99A7DB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5F42E0-4E77-A942-AB83-501C596DE1AC}" type="slidenum">
              <a:rPr lang="es-US" smtClean="0"/>
              <a:t>‹Nº›</a:t>
            </a:fld>
            <a:endParaRPr lang="es-US"/>
          </a:p>
        </p:txBody>
      </p:sp>
    </p:spTree>
    <p:extLst>
      <p:ext uri="{BB962C8B-B14F-4D97-AF65-F5344CB8AC3E}">
        <p14:creationId xmlns:p14="http://schemas.microsoft.com/office/powerpoint/2010/main" val="178471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2775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0890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110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31672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428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2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095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993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680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88516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4082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487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68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9383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650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86061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11210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2835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348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319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923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405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169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6141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150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1053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‹Nº›</a:t>
            </a:fld>
            <a:endParaRPr>
              <a:solidFill>
                <a:srgbClr val="595959"/>
              </a:solidFill>
            </a:endParaRPr>
          </a:p>
        </p:txBody>
      </p:sp>
    </p:spTree>
    <p:extLst>
      <p:ext uri="{BB962C8B-B14F-4D97-AF65-F5344CB8AC3E}">
        <p14:creationId xmlns:p14="http://schemas.microsoft.com/office/powerpoint/2010/main" val="219962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6"/>
        <p:cNvGrpSpPr/>
        <p:nvPr/>
      </p:nvGrpSpPr>
      <p:grpSpPr>
        <a:xfrm>
          <a:off x="0" y="0"/>
          <a:ext cx="0" cy="0"/>
          <a:chOff x="0" y="0"/>
          <a:chExt cx="0" cy="0"/>
        </a:xfrm>
      </p:grpSpPr>
      <p:pic>
        <p:nvPicPr>
          <p:cNvPr id="2" name="Imagen 1">
            <a:extLst>
              <a:ext uri="{FF2B5EF4-FFF2-40B4-BE49-F238E27FC236}">
                <a16:creationId xmlns="" xmlns:a16="http://schemas.microsoft.com/office/drawing/2014/main" id="{E2318279-DAD0-8740-958F-4CE670FF6FD1}"/>
              </a:ext>
            </a:extLst>
          </p:cNvPr>
          <p:cNvPicPr>
            <a:picLocks noChangeAspect="1"/>
          </p:cNvPicPr>
          <p:nvPr userDrawn="1"/>
        </p:nvPicPr>
        <p:blipFill>
          <a:blip r:embed="rId2"/>
          <a:stretch>
            <a:fillRect/>
          </a:stretch>
        </p:blipFill>
        <p:spPr>
          <a:xfrm>
            <a:off x="-1352463" y="-625288"/>
            <a:ext cx="11705789" cy="61251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0" name="Imagen 9">
            <a:extLst>
              <a:ext uri="{FF2B5EF4-FFF2-40B4-BE49-F238E27FC236}">
                <a16:creationId xmlns="" xmlns:a16="http://schemas.microsoft.com/office/drawing/2014/main" id="{5EEEB635-239D-9849-9494-7EB86F4B8478}"/>
              </a:ext>
            </a:extLst>
          </p:cNvPr>
          <p:cNvPicPr>
            <a:picLocks noChangeAspect="1"/>
          </p:cNvPicPr>
          <p:nvPr userDrawn="1"/>
        </p:nvPicPr>
        <p:blipFill>
          <a:blip r:embed="rId12"/>
          <a:stretch>
            <a:fillRect/>
          </a:stretch>
        </p:blipFill>
        <p:spPr>
          <a:xfrm>
            <a:off x="-1008530" y="-558053"/>
            <a:ext cx="11260106" cy="605117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guru99.com/test-case.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53"/>
        <p:cNvGrpSpPr/>
        <p:nvPr/>
      </p:nvGrpSpPr>
      <p:grpSpPr>
        <a:xfrm>
          <a:off x="0" y="0"/>
          <a:ext cx="0" cy="0"/>
          <a:chOff x="0" y="0"/>
          <a:chExt cx="0" cy="0"/>
        </a:xfrm>
      </p:grpSpPr>
      <p:sp>
        <p:nvSpPr>
          <p:cNvPr id="56" name="Shape 56"/>
          <p:cNvSpPr txBox="1"/>
          <p:nvPr/>
        </p:nvSpPr>
        <p:spPr>
          <a:xfrm>
            <a:off x="241475" y="1949300"/>
            <a:ext cx="8645967" cy="699632"/>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b="1" dirty="0">
                <a:solidFill>
                  <a:srgbClr val="FFFFFF"/>
                </a:solidFill>
                <a:latin typeface="Open Sans Extrabold" panose="020B0606030504020204" pitchFamily="34" charset="0"/>
                <a:ea typeface="Open Sans Extrabold" panose="020B0606030504020204" pitchFamily="34" charset="0"/>
                <a:cs typeface="Open Sans Extrabold" panose="020B0606030504020204" pitchFamily="34" charset="0"/>
                <a:sym typeface="Open Sans ExtraBold"/>
              </a:rPr>
              <a:t>AVANTICA</a:t>
            </a:r>
            <a:endParaRPr sz="4800" b="1" dirty="0">
              <a:solidFill>
                <a:srgbClr val="FFFFFF"/>
              </a:solidFill>
              <a:latin typeface="Open Sans Extrabold" panose="020B0606030504020204" pitchFamily="34" charset="0"/>
              <a:ea typeface="Open Sans Extrabold" panose="020B0606030504020204" pitchFamily="34" charset="0"/>
              <a:cs typeface="Open Sans Extrabold" panose="020B0606030504020204" pitchFamily="34" charset="0"/>
              <a:sym typeface="Open Sans ExtraBold"/>
            </a:endParaRPr>
          </a:p>
        </p:txBody>
      </p:sp>
      <p:sp>
        <p:nvSpPr>
          <p:cNvPr id="57" name="Shape 57"/>
          <p:cNvSpPr txBox="1"/>
          <p:nvPr/>
        </p:nvSpPr>
        <p:spPr>
          <a:xfrm>
            <a:off x="241475" y="2776333"/>
            <a:ext cx="8645967" cy="3891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Font typeface="Arial"/>
              <a:buNone/>
            </a:pPr>
            <a:r>
              <a:rPr lang="en-US" sz="1800" b="1" dirty="0"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Software Testing y </a:t>
            </a:r>
            <a:r>
              <a:rPr lang="en-US" sz="1800" b="1" dirty="0" err="1"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Casos</a:t>
            </a:r>
            <a:r>
              <a:rPr lang="en-US" sz="1800" b="1" dirty="0"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 de </a:t>
            </a:r>
            <a:r>
              <a:rPr lang="en-US" sz="1800" b="1" dirty="0" err="1"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Prueba</a:t>
            </a:r>
            <a:endParaRPr sz="1800" b="1" dirty="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5" name="Shape 57"/>
          <p:cNvSpPr txBox="1"/>
          <p:nvPr/>
        </p:nvSpPr>
        <p:spPr>
          <a:xfrm>
            <a:off x="6741042" y="3453273"/>
            <a:ext cx="2402958" cy="38912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r>
              <a:rPr lang="en-US" b="1" dirty="0" err="1"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Entrenadores</a:t>
            </a:r>
            <a:r>
              <a:rPr lang="en-US" b="1" dirty="0"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a:t>
            </a:r>
          </a:p>
          <a:p>
            <a:pPr marL="0" lvl="0" indent="0" rtl="0">
              <a:spcBef>
                <a:spcPts val="0"/>
              </a:spcBef>
              <a:spcAft>
                <a:spcPts val="0"/>
              </a:spcAft>
              <a:buClr>
                <a:schemeClr val="dk1"/>
              </a:buClr>
              <a:buFont typeface="Arial"/>
              <a:buNone/>
            </a:pPr>
            <a:r>
              <a:rPr lang="en-US" b="1" dirty="0"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Roberto </a:t>
            </a:r>
            <a:r>
              <a:rPr lang="en-US" b="1" dirty="0" err="1"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Cortéz</a:t>
            </a:r>
            <a:endParaRPr lang="en-US" b="1" dirty="0"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rtl="0">
              <a:spcBef>
                <a:spcPts val="0"/>
              </a:spcBef>
              <a:spcAft>
                <a:spcPts val="0"/>
              </a:spcAft>
              <a:buClr>
                <a:schemeClr val="dk1"/>
              </a:buClr>
              <a:buFont typeface="Arial"/>
              <a:buNone/>
            </a:pPr>
            <a:r>
              <a:rPr lang="en-US" b="1" dirty="0" smtClean="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rPr>
              <a:t>Juan Carlos Rojas</a:t>
            </a:r>
            <a:endParaRPr b="1" dirty="0">
              <a:solidFill>
                <a:srgbClr val="00B0F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extLst>
      <p:ext uri="{BB962C8B-B14F-4D97-AF65-F5344CB8AC3E}">
        <p14:creationId xmlns:p14="http://schemas.microsoft.com/office/powerpoint/2010/main" val="255393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3693319"/>
          </a:xfrm>
          <a:prstGeom prst="rect">
            <a:avLst/>
          </a:prstGeom>
          <a:noFill/>
        </p:spPr>
        <p:txBody>
          <a:bodyPr wrap="square" rtlCol="0">
            <a:spAutoFit/>
          </a:bodyPr>
          <a:lstStyle/>
          <a:p>
            <a:pPr marL="342900" indent="-342900">
              <a:buAutoNum type="arabicPeriod" startAt="5"/>
            </a:pPr>
            <a:r>
              <a:rPr lang="es-ES" sz="1800" dirty="0" smtClean="0">
                <a:latin typeface="Open Sans" panose="020B0606030504020204" pitchFamily="34" charset="0"/>
                <a:ea typeface="Open Sans" panose="020B0606030504020204" pitchFamily="34" charset="0"/>
                <a:cs typeface="Open Sans" panose="020B0606030504020204" pitchFamily="34" charset="0"/>
              </a:rPr>
              <a:t>ACTIVIDADES DE CIERRE</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es-ES" sz="1800" dirty="0" smtClean="0">
                <a:latin typeface="Open Sans" panose="020B0606030504020204" pitchFamily="34" charset="0"/>
                <a:ea typeface="Open Sans" panose="020B0606030504020204" pitchFamily="34" charset="0"/>
                <a:cs typeface="Open Sans" panose="020B0606030504020204" pitchFamily="34" charset="0"/>
              </a:rPr>
              <a:t>Comprobando </a:t>
            </a:r>
            <a:r>
              <a:rPr lang="es-ES" sz="1800" dirty="0">
                <a:latin typeface="Open Sans" panose="020B0606030504020204" pitchFamily="34" charset="0"/>
                <a:ea typeface="Open Sans" panose="020B0606030504020204" pitchFamily="34" charset="0"/>
                <a:cs typeface="Open Sans" panose="020B0606030504020204" pitchFamily="34" charset="0"/>
              </a:rPr>
              <a:t>qué entrega planificada ha sido entregada</a:t>
            </a:r>
            <a:r>
              <a:rPr lang="es-ES"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Los informes de incidentes de cierre o el registro de cambios </a:t>
            </a:r>
            <a:r>
              <a:rPr lang="es-BO" sz="1800" dirty="0" smtClean="0">
                <a:latin typeface="Open Sans" panose="020B0606030504020204" pitchFamily="34" charset="0"/>
                <a:ea typeface="Open Sans" panose="020B0606030504020204" pitchFamily="34" charset="0"/>
                <a:cs typeface="Open Sans" panose="020B0606030504020204" pitchFamily="34" charset="0"/>
              </a:rPr>
              <a:t>para </a:t>
            </a:r>
            <a:r>
              <a:rPr lang="es-BO" sz="1800" dirty="0">
                <a:latin typeface="Open Sans" panose="020B0606030504020204" pitchFamily="34" charset="0"/>
                <a:ea typeface="Open Sans" panose="020B0606030504020204" pitchFamily="34" charset="0"/>
                <a:cs typeface="Open Sans" panose="020B0606030504020204" pitchFamily="34" charset="0"/>
              </a:rPr>
              <a:t>todos los que permanecen </a:t>
            </a:r>
            <a:r>
              <a:rPr lang="es-BO" sz="1800" dirty="0" smtClean="0">
                <a:latin typeface="Open Sans" panose="020B0606030504020204" pitchFamily="34" charset="0"/>
                <a:ea typeface="Open Sans" panose="020B0606030504020204" pitchFamily="34" charset="0"/>
                <a:cs typeface="Open Sans" panose="020B0606030504020204" pitchFamily="34" charset="0"/>
              </a:rPr>
              <a:t>abiertos.</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Documentación de la aceptación del sistema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Finalización y archivado de las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pruebas, el entorno de prueba y </a:t>
            </a:r>
            <a:r>
              <a:rPr lang="es-BO" sz="1800" dirty="0">
                <a:latin typeface="Open Sans" panose="020B0606030504020204" pitchFamily="34" charset="0"/>
                <a:ea typeface="Open Sans" panose="020B0606030504020204" pitchFamily="34" charset="0"/>
                <a:cs typeface="Open Sans" panose="020B0606030504020204" pitchFamily="34" charset="0"/>
              </a:rPr>
              <a:t>la infraestructura de prueba para su reutilización tardía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Analizar las lecciones aprendidas para determinar los cambios necesarios para futuros lanzamientos y proyectos.</a:t>
            </a: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176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Niveles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3970318"/>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Los niveles de prueba son básicamente para identificar áreas faltantes y evitar la superposición y la repetición entre las fases de los ciclos de vida de desarrollo</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err="1" smtClean="0">
                <a:latin typeface="Open Sans" panose="020B0606030504020204" pitchFamily="34" charset="0"/>
                <a:ea typeface="Open Sans" panose="020B0606030504020204" pitchFamily="34" charset="0"/>
                <a:cs typeface="Open Sans" panose="020B0606030504020204" pitchFamily="34" charset="0"/>
              </a:rPr>
              <a:t>Unidad</a:t>
            </a:r>
            <a:r>
              <a:rPr lang="en-US" sz="1800" dirty="0" smtClean="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o </a:t>
            </a:r>
            <a:r>
              <a:rPr lang="en-US" sz="1800" dirty="0" err="1">
                <a:latin typeface="Open Sans" panose="020B0606030504020204" pitchFamily="34" charset="0"/>
                <a:ea typeface="Open Sans" panose="020B0606030504020204" pitchFamily="34" charset="0"/>
                <a:cs typeface="Open Sans" panose="020B0606030504020204" pitchFamily="34" charset="0"/>
              </a:rPr>
              <a:t>componente</a:t>
            </a:r>
            <a:r>
              <a:rPr lang="en-US" sz="1800" dirty="0">
                <a:latin typeface="Open Sans" panose="020B0606030504020204" pitchFamily="34" charset="0"/>
                <a:ea typeface="Open Sans" panose="020B0606030504020204" pitchFamily="34" charset="0"/>
                <a:cs typeface="Open Sans" panose="020B0606030504020204" pitchFamily="34" charset="0"/>
              </a:rPr>
              <a:t>: </a:t>
            </a: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r>
              <a:rPr lang="en-US" sz="1800" dirty="0" err="1">
                <a:latin typeface="Open Sans" panose="020B0606030504020204" pitchFamily="34" charset="0"/>
                <a:ea typeface="Open Sans" panose="020B0606030504020204" pitchFamily="34" charset="0"/>
                <a:cs typeface="Open Sans" panose="020B0606030504020204" pitchFamily="34" charset="0"/>
              </a:rPr>
              <a:t>V</a:t>
            </a:r>
            <a:r>
              <a:rPr lang="en-US" sz="1800" dirty="0" err="1" smtClean="0">
                <a:latin typeface="Open Sans" panose="020B0606030504020204" pitchFamily="34" charset="0"/>
                <a:ea typeface="Open Sans" panose="020B0606030504020204" pitchFamily="34" charset="0"/>
                <a:cs typeface="Open Sans" panose="020B0606030504020204" pitchFamily="34" charset="0"/>
              </a:rPr>
              <a:t>erifica</a:t>
            </a:r>
            <a:r>
              <a:rPr lang="en-US" sz="1800" dirty="0" smtClean="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el </a:t>
            </a:r>
            <a:r>
              <a:rPr lang="en-US" sz="1800" dirty="0" err="1">
                <a:latin typeface="Open Sans" panose="020B0606030504020204" pitchFamily="34" charset="0"/>
                <a:ea typeface="Open Sans" panose="020B0606030504020204" pitchFamily="34" charset="0"/>
                <a:cs typeface="Open Sans" panose="020B0606030504020204" pitchFamily="34" charset="0"/>
              </a:rPr>
              <a:t>funcionamiento</a:t>
            </a:r>
            <a:r>
              <a:rPr lang="en-US" sz="1800" dirty="0">
                <a:latin typeface="Open Sans" panose="020B0606030504020204" pitchFamily="34" charset="0"/>
                <a:ea typeface="Open Sans" panose="020B0606030504020204" pitchFamily="34" charset="0"/>
                <a:cs typeface="Open Sans" panose="020B0606030504020204" pitchFamily="34" charset="0"/>
              </a:rPr>
              <a:t> de, </a:t>
            </a:r>
            <a:r>
              <a:rPr lang="en-US" sz="1800" dirty="0" err="1">
                <a:latin typeface="Open Sans" panose="020B0606030504020204" pitchFamily="34" charset="0"/>
                <a:ea typeface="Open Sans" panose="020B0606030504020204" pitchFamily="34" charset="0"/>
                <a:cs typeface="Open Sans" panose="020B0606030504020204" pitchFamily="34" charset="0"/>
              </a:rPr>
              <a:t>módulos</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programas</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objetos</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clases</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p>
          <a:p>
            <a:r>
              <a:rPr lang="en-US" sz="1800" dirty="0" smtClean="0">
                <a:latin typeface="Open Sans" panose="020B0606030504020204" pitchFamily="34" charset="0"/>
                <a:ea typeface="Open Sans" panose="020B0606030504020204" pitchFamily="34" charset="0"/>
                <a:cs typeface="Open Sans" panose="020B0606030504020204" pitchFamily="34" charset="0"/>
              </a:rPr>
              <a:t>Son </a:t>
            </a:r>
            <a:r>
              <a:rPr lang="en-US" sz="1800" dirty="0" err="1" smtClean="0">
                <a:latin typeface="Open Sans" panose="020B0606030504020204" pitchFamily="34" charset="0"/>
                <a:ea typeface="Open Sans" panose="020B0606030504020204" pitchFamily="34" charset="0"/>
                <a:cs typeface="Open Sans" panose="020B0606030504020204" pitchFamily="34" charset="0"/>
              </a:rPr>
              <a:t>pruebas</a:t>
            </a:r>
            <a:r>
              <a:rPr lang="en-US" sz="1800" dirty="0" smtClean="0">
                <a:latin typeface="Open Sans" panose="020B0606030504020204" pitchFamily="34" charset="0"/>
                <a:ea typeface="Open Sans" panose="020B0606030504020204" pitchFamily="34" charset="0"/>
                <a:cs typeface="Open Sans" panose="020B0606030504020204" pitchFamily="34" charset="0"/>
              </a:rPr>
              <a:t> </a:t>
            </a:r>
            <a:r>
              <a:rPr lang="en-US" sz="1800" dirty="0" err="1" smtClean="0">
                <a:latin typeface="Open Sans" panose="020B0606030504020204" pitchFamily="34" charset="0"/>
                <a:ea typeface="Open Sans" panose="020B0606030504020204" pitchFamily="34" charset="0"/>
                <a:cs typeface="Open Sans" panose="020B0606030504020204" pitchFamily="34" charset="0"/>
              </a:rPr>
              <a:t>por</a:t>
            </a:r>
            <a:r>
              <a:rPr lang="en-US" sz="1800" dirty="0" smtClean="0">
                <a:latin typeface="Open Sans" panose="020B0606030504020204" pitchFamily="34" charset="0"/>
                <a:ea typeface="Open Sans" panose="020B0606030504020204" pitchFamily="34" charset="0"/>
                <a:cs typeface="Open Sans" panose="020B0606030504020204" pitchFamily="34" charset="0"/>
              </a:rPr>
              <a:t> </a:t>
            </a:r>
            <a:r>
              <a:rPr lang="en-US" sz="1800" dirty="0" err="1" smtClean="0">
                <a:latin typeface="Open Sans" panose="020B0606030504020204" pitchFamily="34" charset="0"/>
                <a:ea typeface="Open Sans" panose="020B0606030504020204" pitchFamily="34" charset="0"/>
                <a:cs typeface="Open Sans" panose="020B0606030504020204" pitchFamily="34" charset="0"/>
              </a:rPr>
              <a:t>separado</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p>
          <a:p>
            <a:r>
              <a:rPr lang="en-US" sz="1800" dirty="0" err="1" smtClean="0">
                <a:latin typeface="Open Sans" panose="020B0606030504020204" pitchFamily="34" charset="0"/>
                <a:ea typeface="Open Sans" panose="020B0606030504020204" pitchFamily="34" charset="0"/>
                <a:cs typeface="Open Sans" panose="020B0606030504020204" pitchFamily="34" charset="0"/>
              </a:rPr>
              <a:t>Ambiente</a:t>
            </a:r>
            <a:r>
              <a:rPr lang="en-US" sz="1800" dirty="0" smtClean="0">
                <a:latin typeface="Open Sans" panose="020B0606030504020204" pitchFamily="34" charset="0"/>
                <a:ea typeface="Open Sans" panose="020B0606030504020204" pitchFamily="34" charset="0"/>
                <a:cs typeface="Open Sans" panose="020B0606030504020204" pitchFamily="34" charset="0"/>
              </a:rPr>
              <a:t> </a:t>
            </a:r>
            <a:r>
              <a:rPr lang="en-US" sz="1800" dirty="0" err="1" smtClean="0">
                <a:latin typeface="Open Sans" panose="020B0606030504020204" pitchFamily="34" charset="0"/>
                <a:ea typeface="Open Sans" panose="020B0606030504020204" pitchFamily="34" charset="0"/>
                <a:cs typeface="Open Sans" panose="020B0606030504020204" pitchFamily="34" charset="0"/>
              </a:rPr>
              <a:t>utilizado</a:t>
            </a:r>
            <a:r>
              <a:rPr lang="en-US" sz="1800" dirty="0" smtClean="0">
                <a:latin typeface="Open Sans" panose="020B0606030504020204" pitchFamily="34" charset="0"/>
                <a:ea typeface="Open Sans" panose="020B0606030504020204" pitchFamily="34" charset="0"/>
                <a:cs typeface="Open Sans" panose="020B0606030504020204" pitchFamily="34" charset="0"/>
              </a:rPr>
              <a:t>: </a:t>
            </a:r>
            <a:r>
              <a:rPr lang="en-US" sz="1800" dirty="0" err="1" smtClean="0">
                <a:latin typeface="Open Sans" panose="020B0606030504020204" pitchFamily="34" charset="0"/>
                <a:ea typeface="Open Sans" panose="020B0606030504020204" pitchFamily="34" charset="0"/>
                <a:cs typeface="Open Sans" panose="020B0606030504020204" pitchFamily="34" charset="0"/>
              </a:rPr>
              <a:t>ambiente</a:t>
            </a:r>
            <a:r>
              <a:rPr lang="en-US" sz="1800" dirty="0" smtClean="0">
                <a:latin typeface="Open Sans" panose="020B0606030504020204" pitchFamily="34" charset="0"/>
                <a:ea typeface="Open Sans" panose="020B0606030504020204" pitchFamily="34" charset="0"/>
                <a:cs typeface="Open Sans" panose="020B0606030504020204" pitchFamily="34" charset="0"/>
              </a:rPr>
              <a:t> de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desarrollo</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Integración: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Pruebas </a:t>
            </a:r>
            <a:r>
              <a:rPr lang="es-BO" sz="1800" dirty="0">
                <a:latin typeface="Open Sans" panose="020B0606030504020204" pitchFamily="34" charset="0"/>
                <a:ea typeface="Open Sans" panose="020B0606030504020204" pitchFamily="34" charset="0"/>
                <a:cs typeface="Open Sans" panose="020B0606030504020204" pitchFamily="34" charset="0"/>
              </a:rPr>
              <a:t>de interfaces entre componentes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utilizado</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de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desarrollo</a:t>
            </a:r>
            <a:r>
              <a:rPr lang="en-US" sz="1800" dirty="0" smtClean="0">
                <a:latin typeface="Open Sans" panose="020B0606030504020204" pitchFamily="34" charset="0"/>
                <a:ea typeface="Open Sans" panose="020B0606030504020204" pitchFamily="34" charset="0"/>
                <a:cs typeface="Open Sans" panose="020B0606030504020204" pitchFamily="34" charset="0"/>
              </a:rPr>
              <a:t> y </a:t>
            </a:r>
            <a:r>
              <a:rPr lang="en-US" sz="1800" dirty="0" err="1" smtClean="0">
                <a:latin typeface="Open Sans" panose="020B0606030504020204" pitchFamily="34" charset="0"/>
                <a:ea typeface="Open Sans" panose="020B0606030504020204" pitchFamily="34" charset="0"/>
                <a:cs typeface="Open Sans" panose="020B0606030504020204" pitchFamily="34" charset="0"/>
              </a:rPr>
              <a:t>ambiente</a:t>
            </a:r>
            <a:r>
              <a:rPr lang="en-US" sz="1800" dirty="0" smtClean="0">
                <a:latin typeface="Open Sans" panose="020B0606030504020204" pitchFamily="34" charset="0"/>
                <a:ea typeface="Open Sans" panose="020B0606030504020204" pitchFamily="34" charset="0"/>
                <a:cs typeface="Open Sans" panose="020B0606030504020204" pitchFamily="34" charset="0"/>
              </a:rPr>
              <a:t> de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pruebas</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7521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Niveles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2862322"/>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Sistema: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Preocupado </a:t>
            </a:r>
            <a:r>
              <a:rPr lang="es-BO" sz="1800" dirty="0">
                <a:latin typeface="Open Sans" panose="020B0606030504020204" pitchFamily="34" charset="0"/>
                <a:ea typeface="Open Sans" panose="020B0606030504020204" pitchFamily="34" charset="0"/>
                <a:cs typeface="Open Sans" panose="020B0606030504020204" pitchFamily="34" charset="0"/>
              </a:rPr>
              <a:t>por el comportamiento de todo un </a:t>
            </a:r>
            <a:r>
              <a:rPr lang="es-BO" sz="1800" dirty="0" smtClean="0">
                <a:latin typeface="Open Sans" panose="020B0606030504020204" pitchFamily="34" charset="0"/>
                <a:ea typeface="Open Sans" panose="020B0606030504020204" pitchFamily="34" charset="0"/>
                <a:cs typeface="Open Sans" panose="020B0606030504020204" pitchFamily="34" charset="0"/>
              </a:rPr>
              <a:t>sistema (Software y también hardware).</a:t>
            </a:r>
          </a:p>
          <a:p>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utilizado</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de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desarrollo</a:t>
            </a:r>
            <a:r>
              <a:rPr lang="en-US" sz="1800" dirty="0" smtClean="0">
                <a:latin typeface="Open Sans" panose="020B0606030504020204" pitchFamily="34" charset="0"/>
                <a:ea typeface="Open Sans" panose="020B0606030504020204" pitchFamily="34" charset="0"/>
                <a:cs typeface="Open Sans" panose="020B0606030504020204" pitchFamily="34" charset="0"/>
              </a:rPr>
              <a:t> y </a:t>
            </a:r>
            <a:r>
              <a:rPr lang="en-US" sz="1800" dirty="0" err="1" smtClean="0">
                <a:latin typeface="Open Sans" panose="020B0606030504020204" pitchFamily="34" charset="0"/>
                <a:ea typeface="Open Sans" panose="020B0606030504020204" pitchFamily="34" charset="0"/>
                <a:cs typeface="Open Sans" panose="020B0606030504020204" pitchFamily="34" charset="0"/>
              </a:rPr>
              <a:t>ambiente</a:t>
            </a:r>
            <a:r>
              <a:rPr lang="en-US" sz="1800" dirty="0" smtClean="0">
                <a:latin typeface="Open Sans" panose="020B0606030504020204" pitchFamily="34" charset="0"/>
                <a:ea typeface="Open Sans" panose="020B0606030504020204" pitchFamily="34" charset="0"/>
                <a:cs typeface="Open Sans" panose="020B0606030504020204" pitchFamily="34" charset="0"/>
              </a:rPr>
              <a:t> de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pruebas</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Aceptación: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E</a:t>
            </a:r>
            <a:r>
              <a:rPr lang="es-BO" sz="1800" dirty="0" smtClean="0">
                <a:latin typeface="Open Sans" panose="020B0606030504020204" pitchFamily="34" charset="0"/>
                <a:ea typeface="Open Sans" panose="020B0606030504020204" pitchFamily="34" charset="0"/>
                <a:cs typeface="Open Sans" panose="020B0606030504020204" pitchFamily="34" charset="0"/>
              </a:rPr>
              <a:t>stable </a:t>
            </a:r>
            <a:r>
              <a:rPr lang="es-BO" sz="1800" dirty="0">
                <a:latin typeface="Open Sans" panose="020B0606030504020204" pitchFamily="34" charset="0"/>
                <a:ea typeface="Open Sans" panose="020B0606030504020204" pitchFamily="34" charset="0"/>
                <a:cs typeface="Open Sans" panose="020B0606030504020204" pitchFamily="34" charset="0"/>
              </a:rPr>
              <a:t>confianza en el sistema. A menudo es responsabilidad de los </a:t>
            </a:r>
            <a:r>
              <a:rPr lang="es-BO" sz="1800" dirty="0" smtClean="0">
                <a:latin typeface="Open Sans" panose="020B0606030504020204" pitchFamily="34" charset="0"/>
                <a:ea typeface="Open Sans" panose="020B0606030504020204" pitchFamily="34" charset="0"/>
                <a:cs typeface="Open Sans" panose="020B0606030504020204" pitchFamily="34" charset="0"/>
              </a:rPr>
              <a:t>clientes e ingenieros de calidad.</a:t>
            </a:r>
          </a:p>
          <a:p>
            <a:r>
              <a:rPr lang="es-BO" sz="1800" dirty="0" smtClean="0">
                <a:latin typeface="Open Sans" panose="020B0606030504020204" pitchFamily="34" charset="0"/>
                <a:ea typeface="Open Sans" panose="020B0606030504020204" pitchFamily="34" charset="0"/>
                <a:cs typeface="Open Sans" panose="020B0606030504020204" pitchFamily="34" charset="0"/>
              </a:rPr>
              <a:t>Ambiente utilizado: “Puesta en escena” (</a:t>
            </a:r>
            <a:r>
              <a:rPr lang="es-BO" sz="1800" dirty="0" err="1" smtClean="0">
                <a:latin typeface="Open Sans" panose="020B0606030504020204" pitchFamily="34" charset="0"/>
                <a:ea typeface="Open Sans" panose="020B0606030504020204" pitchFamily="34" charset="0"/>
                <a:cs typeface="Open Sans" panose="020B0606030504020204" pitchFamily="34" charset="0"/>
              </a:rPr>
              <a:t>Staging</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2469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Niveles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3139321"/>
          </a:xfrm>
          <a:prstGeom prst="rect">
            <a:avLst/>
          </a:prstGeom>
          <a:noFill/>
        </p:spPr>
        <p:txBody>
          <a:bodyPr wrap="square" rtlCol="0">
            <a:spAutoFit/>
          </a:bodyPr>
          <a:lstStyle/>
          <a:p>
            <a:r>
              <a:rPr lang="es-BO" sz="1800" dirty="0" err="1">
                <a:latin typeface="Open Sans" panose="020B0606030504020204" pitchFamily="34" charset="0"/>
                <a:ea typeface="Open Sans" panose="020B0606030504020204" pitchFamily="34" charset="0"/>
                <a:cs typeface="Open Sans" panose="020B0606030504020204" pitchFamily="34" charset="0"/>
              </a:rPr>
              <a:t>Alpha</a:t>
            </a:r>
            <a:r>
              <a:rPr lang="es-BO" sz="1800" dirty="0">
                <a:latin typeface="Open Sans" panose="020B0606030504020204" pitchFamily="34" charset="0"/>
                <a:ea typeface="Open Sans" panose="020B0606030504020204" pitchFamily="34" charset="0"/>
                <a:cs typeface="Open Sans" panose="020B0606030504020204" pitchFamily="34" charset="0"/>
              </a:rPr>
              <a:t>: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err="1" smtClean="0">
                <a:latin typeface="Open Sans" panose="020B0606030504020204" pitchFamily="34" charset="0"/>
                <a:ea typeface="Open Sans" panose="020B0606030504020204" pitchFamily="34" charset="0"/>
                <a:cs typeface="Open Sans" panose="020B0606030504020204" pitchFamily="34" charset="0"/>
              </a:rPr>
              <a:t>Alpha</a:t>
            </a:r>
            <a:r>
              <a:rPr lang="es-BO" sz="1800" dirty="0" smtClean="0">
                <a:latin typeface="Open Sans" panose="020B0606030504020204" pitchFamily="34" charset="0"/>
                <a:ea typeface="Open Sans" panose="020B0606030504020204" pitchFamily="34" charset="0"/>
                <a:cs typeface="Open Sans" panose="020B0606030504020204" pitchFamily="34" charset="0"/>
              </a:rPr>
              <a:t> </a:t>
            </a:r>
            <a:r>
              <a:rPr lang="es-BO" sz="1800" dirty="0" err="1" smtClean="0">
                <a:latin typeface="Open Sans" panose="020B0606030504020204" pitchFamily="34" charset="0"/>
                <a:ea typeface="Open Sans" panose="020B0606030504020204" pitchFamily="34" charset="0"/>
                <a:cs typeface="Open Sans" panose="020B0606030504020204" pitchFamily="34" charset="0"/>
              </a:rPr>
              <a:t>testing</a:t>
            </a:r>
            <a:r>
              <a:rPr lang="es-BO" sz="1800" dirty="0" smtClean="0">
                <a:latin typeface="Open Sans" panose="020B0606030504020204" pitchFamily="34" charset="0"/>
                <a:ea typeface="Open Sans" panose="020B0606030504020204" pitchFamily="34" charset="0"/>
                <a:cs typeface="Open Sans" panose="020B0606030504020204" pitchFamily="34" charset="0"/>
              </a:rPr>
              <a:t>, </a:t>
            </a:r>
            <a:r>
              <a:rPr lang="es-BO" sz="1800" dirty="0">
                <a:latin typeface="Open Sans" panose="020B0606030504020204" pitchFamily="34" charset="0"/>
                <a:ea typeface="Open Sans" panose="020B0606030504020204" pitchFamily="34" charset="0"/>
                <a:cs typeface="Open Sans" panose="020B0606030504020204" pitchFamily="34" charset="0"/>
              </a:rPr>
              <a:t>se realiza en el sitio de los desarrolladores.</a:t>
            </a:r>
          </a:p>
          <a:p>
            <a:r>
              <a:rPr lang="es-BO" sz="1800" dirty="0">
                <a:latin typeface="Open Sans" panose="020B0606030504020204" pitchFamily="34" charset="0"/>
                <a:ea typeface="Open Sans" panose="020B0606030504020204" pitchFamily="34" charset="0"/>
                <a:cs typeface="Open Sans" panose="020B0606030504020204" pitchFamily="34" charset="0"/>
              </a:rPr>
              <a:t>Se realiza al final del proceso de </a:t>
            </a:r>
            <a:r>
              <a:rPr lang="es-BO" sz="1800" dirty="0" smtClean="0">
                <a:latin typeface="Open Sans" panose="020B0606030504020204" pitchFamily="34" charset="0"/>
                <a:ea typeface="Open Sans" panose="020B0606030504020204" pitchFamily="34" charset="0"/>
                <a:cs typeface="Open Sans" panose="020B0606030504020204" pitchFamily="34" charset="0"/>
              </a:rPr>
              <a:t>desarrollo, simulando tareas típicas de los usuarios del sistema.</a:t>
            </a:r>
          </a:p>
          <a:p>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utilizado</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de </a:t>
            </a:r>
            <a:r>
              <a:rPr lang="en-US" sz="1800" dirty="0" err="1">
                <a:latin typeface="Open Sans" panose="020B0606030504020204" pitchFamily="34" charset="0"/>
                <a:ea typeface="Open Sans" panose="020B0606030504020204" pitchFamily="34" charset="0"/>
                <a:cs typeface="Open Sans" panose="020B0606030504020204" pitchFamily="34" charset="0"/>
              </a:rPr>
              <a:t>desarrollo</a:t>
            </a:r>
            <a:r>
              <a:rPr lang="en-US" sz="1800" dirty="0">
                <a:latin typeface="Open Sans" panose="020B0606030504020204" pitchFamily="34" charset="0"/>
                <a:ea typeface="Open Sans" panose="020B0606030504020204" pitchFamily="34" charset="0"/>
                <a:cs typeface="Open Sans" panose="020B0606030504020204" pitchFamily="34" charset="0"/>
              </a:rPr>
              <a:t> y </a:t>
            </a:r>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de </a:t>
            </a:r>
            <a:r>
              <a:rPr lang="en-US" sz="1800" dirty="0" err="1">
                <a:latin typeface="Open Sans" panose="020B0606030504020204" pitchFamily="34" charset="0"/>
                <a:ea typeface="Open Sans" panose="020B0606030504020204" pitchFamily="34" charset="0"/>
                <a:cs typeface="Open Sans" panose="020B0606030504020204" pitchFamily="34" charset="0"/>
              </a:rPr>
              <a:t>pruebas</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Beta: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Las </a:t>
            </a:r>
            <a:r>
              <a:rPr lang="es-BO" sz="1800" dirty="0">
                <a:latin typeface="Open Sans" panose="020B0606030504020204" pitchFamily="34" charset="0"/>
                <a:ea typeface="Open Sans" panose="020B0606030504020204" pitchFamily="34" charset="0"/>
                <a:cs typeface="Open Sans" panose="020B0606030504020204" pitchFamily="34" charset="0"/>
              </a:rPr>
              <a:t>pruebas </a:t>
            </a:r>
            <a:r>
              <a:rPr lang="es-BO" sz="1800" dirty="0" smtClean="0">
                <a:latin typeface="Open Sans" panose="020B0606030504020204" pitchFamily="34" charset="0"/>
                <a:ea typeface="Open Sans" panose="020B0606030504020204" pitchFamily="34" charset="0"/>
                <a:cs typeface="Open Sans" panose="020B0606030504020204" pitchFamily="34" charset="0"/>
              </a:rPr>
              <a:t>beta, </a:t>
            </a:r>
            <a:r>
              <a:rPr lang="es-BO" sz="1800" dirty="0">
                <a:latin typeface="Open Sans" panose="020B0606030504020204" pitchFamily="34" charset="0"/>
                <a:ea typeface="Open Sans" panose="020B0606030504020204" pitchFamily="34" charset="0"/>
                <a:cs typeface="Open Sans" panose="020B0606030504020204" pitchFamily="34" charset="0"/>
              </a:rPr>
              <a:t>se realizan en el sitio de los </a:t>
            </a:r>
            <a:r>
              <a:rPr lang="es-BO" sz="1800" dirty="0" smtClean="0">
                <a:latin typeface="Open Sans" panose="020B0606030504020204" pitchFamily="34" charset="0"/>
                <a:ea typeface="Open Sans" panose="020B0606030504020204" pitchFamily="34" charset="0"/>
                <a:cs typeface="Open Sans" panose="020B0606030504020204" pitchFamily="34" charset="0"/>
              </a:rPr>
              <a:t>clientes, con el fin de obtener un retroalimentación de la calidad del producto. </a:t>
            </a:r>
            <a:r>
              <a:rPr lang="es-BO" sz="1800" dirty="0">
                <a:latin typeface="Open Sans" panose="020B0606030504020204" pitchFamily="34" charset="0"/>
                <a:ea typeface="Open Sans" panose="020B0606030504020204" pitchFamily="34" charset="0"/>
                <a:cs typeface="Open Sans" panose="020B0606030504020204" pitchFamily="34" charset="0"/>
              </a:rPr>
              <a:t>Se ejecuta justo antes del lanzamiento del producto.</a:t>
            </a: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r>
              <a:rPr lang="en-US" sz="1800" dirty="0" err="1">
                <a:latin typeface="Open Sans" panose="020B0606030504020204" pitchFamily="34" charset="0"/>
                <a:ea typeface="Open Sans" panose="020B0606030504020204" pitchFamily="34" charset="0"/>
                <a:cs typeface="Open Sans" panose="020B0606030504020204" pitchFamily="34" charset="0"/>
              </a:rPr>
              <a:t>Ambiente</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utilizado</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smtClean="0">
                <a:latin typeface="Open Sans" panose="020B0606030504020204" pitchFamily="34" charset="0"/>
                <a:ea typeface="Open Sans" panose="020B0606030504020204" pitchFamily="34" charset="0"/>
                <a:cs typeface="Open Sans" panose="020B0606030504020204" pitchFamily="34" charset="0"/>
              </a:rPr>
              <a:t>Mirror (</a:t>
            </a:r>
            <a:r>
              <a:rPr lang="en-US" sz="1800" dirty="0" err="1" smtClean="0">
                <a:latin typeface="Open Sans" panose="020B0606030504020204" pitchFamily="34" charset="0"/>
                <a:ea typeface="Open Sans" panose="020B0606030504020204" pitchFamily="34" charset="0"/>
                <a:cs typeface="Open Sans" panose="020B0606030504020204" pitchFamily="34" charset="0"/>
              </a:rPr>
              <a:t>espejo</a:t>
            </a:r>
            <a:r>
              <a:rPr lang="en-US" sz="1800" dirty="0" smtClean="0">
                <a:latin typeface="Open Sans" panose="020B0606030504020204" pitchFamily="34" charset="0"/>
                <a:ea typeface="Open Sans" panose="020B0606030504020204" pitchFamily="34" charset="0"/>
                <a:cs typeface="Open Sans" panose="020B0606030504020204" pitchFamily="34" charset="0"/>
              </a:rPr>
              <a:t>), que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es</a:t>
            </a:r>
            <a:r>
              <a:rPr lang="en-US" sz="1800" dirty="0" smtClean="0">
                <a:latin typeface="Open Sans" panose="020B0606030504020204" pitchFamily="34" charset="0"/>
                <a:ea typeface="Open Sans" panose="020B0606030504020204" pitchFamily="34" charset="0"/>
                <a:cs typeface="Open Sans" panose="020B0606030504020204" pitchFamily="34" charset="0"/>
              </a:rPr>
              <a:t> la </a:t>
            </a:r>
            <a:r>
              <a:rPr lang="en-US" sz="1800" dirty="0" err="1" smtClean="0">
                <a:latin typeface="Open Sans" panose="020B0606030504020204" pitchFamily="34" charset="0"/>
                <a:ea typeface="Open Sans" panose="020B0606030504020204" pitchFamily="34" charset="0"/>
                <a:cs typeface="Open Sans" panose="020B0606030504020204" pitchFamily="34" charset="0"/>
              </a:rPr>
              <a:t>copia</a:t>
            </a:r>
            <a:r>
              <a:rPr lang="en-US" sz="1800" dirty="0" smtClean="0">
                <a:latin typeface="Open Sans" panose="020B0606030504020204" pitchFamily="34" charset="0"/>
                <a:ea typeface="Open Sans" panose="020B0606030504020204" pitchFamily="34" charset="0"/>
                <a:cs typeface="Open Sans" panose="020B0606030504020204" pitchFamily="34" charset="0"/>
              </a:rPr>
              <a:t> del </a:t>
            </a:r>
            <a:r>
              <a:rPr lang="en-US" sz="1800" dirty="0" err="1" smtClean="0">
                <a:latin typeface="Open Sans" panose="020B0606030504020204" pitchFamily="34" charset="0"/>
                <a:ea typeface="Open Sans" panose="020B0606030504020204" pitchFamily="34" charset="0"/>
                <a:cs typeface="Open Sans" panose="020B0606030504020204" pitchFamily="34" charset="0"/>
              </a:rPr>
              <a:t>ambiente</a:t>
            </a:r>
            <a:r>
              <a:rPr lang="en-US" sz="1800" dirty="0" smtClean="0">
                <a:latin typeface="Open Sans" panose="020B0606030504020204" pitchFamily="34" charset="0"/>
                <a:ea typeface="Open Sans" panose="020B0606030504020204" pitchFamily="34" charset="0"/>
                <a:cs typeface="Open Sans" panose="020B0606030504020204" pitchFamily="34" charset="0"/>
              </a:rPr>
              <a:t> de </a:t>
            </a:r>
            <a:r>
              <a:rPr lang="en-US" sz="1800" dirty="0" err="1" smtClean="0">
                <a:latin typeface="Open Sans" panose="020B0606030504020204" pitchFamily="34" charset="0"/>
                <a:ea typeface="Open Sans" panose="020B0606030504020204" pitchFamily="34" charset="0"/>
                <a:cs typeface="Open Sans" panose="020B0606030504020204" pitchFamily="34" charset="0"/>
              </a:rPr>
              <a:t>producción</a:t>
            </a:r>
            <a:r>
              <a:rPr lang="en-US" sz="1800" dirty="0" smtClean="0">
                <a:latin typeface="Open Sans" panose="020B0606030504020204" pitchFamily="34" charset="0"/>
                <a:ea typeface="Open Sans" panose="020B0606030504020204" pitchFamily="34" charset="0"/>
                <a:cs typeface="Open Sans" panose="020B0606030504020204" pitchFamily="34" charset="0"/>
              </a:rPr>
              <a:t>.</a:t>
            </a:r>
            <a:endParaRPr lang="es-BO"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972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Tipos</a:t>
            </a:r>
            <a:r>
              <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3139321"/>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Los tipos de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 </a:t>
            </a:r>
            <a:r>
              <a:rPr lang="es-BO" sz="1800" dirty="0">
                <a:latin typeface="Open Sans" panose="020B0606030504020204" pitchFamily="34" charset="0"/>
                <a:ea typeface="Open Sans" panose="020B0606030504020204" pitchFamily="34" charset="0"/>
                <a:cs typeface="Open Sans" panose="020B0606030504020204" pitchFamily="34" charset="0"/>
              </a:rPr>
              <a:t>son un grupo de actividades de prueba cuyo objetivo es verificar el sistema de software en función de una razón u objetivo específico para la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Funcional: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Basado </a:t>
            </a:r>
            <a:r>
              <a:rPr lang="es-BO" sz="1800" dirty="0">
                <a:latin typeface="Open Sans" panose="020B0606030504020204" pitchFamily="34" charset="0"/>
                <a:ea typeface="Open Sans" panose="020B0606030504020204" pitchFamily="34" charset="0"/>
                <a:cs typeface="Open Sans" panose="020B0606030504020204" pitchFamily="34" charset="0"/>
              </a:rPr>
              <a:t>en funciones y características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No funcional: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M</a:t>
            </a:r>
            <a:r>
              <a:rPr lang="es-BO" sz="1800" dirty="0" smtClean="0">
                <a:latin typeface="Open Sans" panose="020B0606030504020204" pitchFamily="34" charset="0"/>
                <a:ea typeface="Open Sans" panose="020B0606030504020204" pitchFamily="34" charset="0"/>
                <a:cs typeface="Open Sans" panose="020B0606030504020204" pitchFamily="34" charset="0"/>
              </a:rPr>
              <a:t>edir </a:t>
            </a:r>
            <a:r>
              <a:rPr lang="es-BO" sz="1800" dirty="0">
                <a:latin typeface="Open Sans" panose="020B0606030504020204" pitchFamily="34" charset="0"/>
                <a:ea typeface="Open Sans" panose="020B0606030504020204" pitchFamily="34" charset="0"/>
                <a:cs typeface="Open Sans" panose="020B0606030504020204" pitchFamily="34" charset="0"/>
              </a:rPr>
              <a:t>características de los sistemas. Rendimiento, usabilidad, fiabilidad, seguridad, etc</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Estructural: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Pruebas </a:t>
            </a:r>
            <a:r>
              <a:rPr lang="es-BO" sz="1800" dirty="0">
                <a:latin typeface="Open Sans" panose="020B0606030504020204" pitchFamily="34" charset="0"/>
                <a:ea typeface="Open Sans" panose="020B0606030504020204" pitchFamily="34" charset="0"/>
                <a:cs typeface="Open Sans" panose="020B0606030504020204" pitchFamily="34" charset="0"/>
              </a:rPr>
              <a:t>de caja blanca. Basado en la estructura del código.</a:t>
            </a:r>
          </a:p>
        </p:txBody>
      </p:sp>
    </p:spTree>
    <p:extLst>
      <p:ext uri="{BB962C8B-B14F-4D97-AF65-F5344CB8AC3E}">
        <p14:creationId xmlns:p14="http://schemas.microsoft.com/office/powerpoint/2010/main" val="108909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Tipos</a:t>
            </a:r>
            <a:r>
              <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3693319"/>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Regresión: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Una </a:t>
            </a:r>
            <a:r>
              <a:rPr lang="es-BO" sz="1800" dirty="0">
                <a:latin typeface="Open Sans" panose="020B0606030504020204" pitchFamily="34" charset="0"/>
                <a:ea typeface="Open Sans" panose="020B0606030504020204" pitchFamily="34" charset="0"/>
                <a:cs typeface="Open Sans" panose="020B0606030504020204" pitchFamily="34" charset="0"/>
              </a:rPr>
              <a:t>vez que se hayan solucionado los defectos, se debe volver a probar el software para confirmar que se ha eliminado el defecto original</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Re-</a:t>
            </a:r>
            <a:r>
              <a:rPr lang="es-BO" sz="1800" dirty="0" err="1" smtClean="0">
                <a:latin typeface="Open Sans" panose="020B0606030504020204" pitchFamily="34" charset="0"/>
                <a:ea typeface="Open Sans" panose="020B0606030504020204" pitchFamily="34" charset="0"/>
                <a:cs typeface="Open Sans" panose="020B0606030504020204" pitchFamily="34" charset="0"/>
              </a:rPr>
              <a:t>testing</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r>
              <a:rPr lang="es-BO" sz="1800" dirty="0" smtClean="0">
                <a:latin typeface="Open Sans" panose="020B0606030504020204" pitchFamily="34" charset="0"/>
                <a:ea typeface="Open Sans" panose="020B0606030504020204" pitchFamily="34" charset="0"/>
                <a:cs typeface="Open Sans" panose="020B0606030504020204" pitchFamily="34" charset="0"/>
              </a:rPr>
              <a:t>Volver a verificar los defectos que han sido solucionados.</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err="1" smtClean="0">
                <a:latin typeface="Open Sans" panose="020B0606030504020204" pitchFamily="34" charset="0"/>
                <a:ea typeface="Open Sans" panose="020B0606030504020204" pitchFamily="34" charset="0"/>
                <a:cs typeface="Open Sans" panose="020B0606030504020204" pitchFamily="34" charset="0"/>
              </a:rPr>
              <a:t>Smoke</a:t>
            </a:r>
            <a:r>
              <a:rPr lang="es-BO" sz="1800" dirty="0" smtClean="0">
                <a:latin typeface="Open Sans" panose="020B0606030504020204" pitchFamily="34" charset="0"/>
                <a:ea typeface="Open Sans" panose="020B0606030504020204" pitchFamily="34" charset="0"/>
                <a:cs typeface="Open Sans" panose="020B0606030504020204" pitchFamily="34" charset="0"/>
              </a:rPr>
              <a:t> </a:t>
            </a:r>
            <a:r>
              <a:rPr lang="es-BO" sz="1800" dirty="0" err="1" smtClean="0">
                <a:latin typeface="Open Sans" panose="020B0606030504020204" pitchFamily="34" charset="0"/>
                <a:ea typeface="Open Sans" panose="020B0606030504020204" pitchFamily="34" charset="0"/>
                <a:cs typeface="Open Sans" panose="020B0606030504020204" pitchFamily="34" charset="0"/>
              </a:rPr>
              <a:t>testing</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r>
              <a:rPr lang="es-BO" sz="1800" dirty="0" smtClean="0">
                <a:latin typeface="Open Sans" panose="020B0606030504020204" pitchFamily="34" charset="0"/>
                <a:ea typeface="Open Sans" panose="020B0606030504020204" pitchFamily="34" charset="0"/>
                <a:cs typeface="Open Sans" panose="020B0606030504020204" pitchFamily="34" charset="0"/>
              </a:rPr>
              <a:t>Verificar que las funcionalidades principales y básicas del sistema están funcionando. Generalmente es ejecutado cuando se tiene un nuevo </a:t>
            </a:r>
            <a:r>
              <a:rPr lang="es-BO" sz="1800" dirty="0" err="1" smtClean="0">
                <a:latin typeface="Open Sans" panose="020B0606030504020204" pitchFamily="34" charset="0"/>
                <a:ea typeface="Open Sans" panose="020B0606030504020204" pitchFamily="34" charset="0"/>
                <a:cs typeface="Open Sans" panose="020B0606030504020204" pitchFamily="34" charset="0"/>
              </a:rPr>
              <a:t>build</a:t>
            </a:r>
            <a:r>
              <a:rPr lang="es-BO" sz="1800" dirty="0" smtClean="0">
                <a:latin typeface="Open Sans" panose="020B0606030504020204" pitchFamily="34" charset="0"/>
                <a:ea typeface="Open Sans" panose="020B0606030504020204" pitchFamily="34" charset="0"/>
                <a:cs typeface="Open Sans" panose="020B0606030504020204" pitchFamily="34" charset="0"/>
              </a:rPr>
              <a:t> del producto, antes de comenzar a hacer las pruebas.</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1837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Enfoques</a:t>
            </a:r>
            <a:r>
              <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1754326"/>
          </a:xfrm>
          <a:prstGeom prst="rect">
            <a:avLst/>
          </a:prstGeom>
          <a:noFill/>
        </p:spPr>
        <p:txBody>
          <a:bodyPr wrap="square" rtlCol="0">
            <a:spAutoFit/>
          </a:bodyPr>
          <a:lstStyle/>
          <a:p>
            <a:r>
              <a:rPr lang="es-BO" sz="1800" dirty="0" smtClean="0">
                <a:latin typeface="Open Sans" panose="020B0606030504020204" pitchFamily="34" charset="0"/>
                <a:ea typeface="Open Sans" panose="020B0606030504020204" pitchFamily="34" charset="0"/>
                <a:cs typeface="Open Sans" panose="020B0606030504020204" pitchFamily="34" charset="0"/>
              </a:rPr>
              <a:t>Web</a:t>
            </a:r>
            <a:r>
              <a:rPr lang="es-BO" sz="1800" dirty="0">
                <a:latin typeface="Open Sans" panose="020B0606030504020204" pitchFamily="34" charset="0"/>
                <a:ea typeface="Open Sans" panose="020B0606030504020204" pitchFamily="34" charset="0"/>
                <a:cs typeface="Open Sans" panose="020B0606030504020204" pitchFamily="34" charset="0"/>
              </a:rPr>
              <a:t>: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L</a:t>
            </a:r>
            <a:r>
              <a:rPr lang="es-BO" sz="1800" dirty="0" smtClean="0">
                <a:latin typeface="Open Sans" panose="020B0606030504020204" pitchFamily="34" charset="0"/>
                <a:ea typeface="Open Sans" panose="020B0606030504020204" pitchFamily="34" charset="0"/>
                <a:cs typeface="Open Sans" panose="020B0606030504020204" pitchFamily="34" charset="0"/>
              </a:rPr>
              <a:t>as </a:t>
            </a:r>
            <a:r>
              <a:rPr lang="es-BO" sz="1800" dirty="0">
                <a:latin typeface="Open Sans" panose="020B0606030504020204" pitchFamily="34" charset="0"/>
                <a:ea typeface="Open Sans" panose="020B0606030504020204" pitchFamily="34" charset="0"/>
                <a:cs typeface="Open Sans" panose="020B0606030504020204" pitchFamily="34" charset="0"/>
              </a:rPr>
              <a:t>pruebas web están revisando su aplicación web para detectar posibles errores antes de que se realice en vivo o antes de que el código se mueva al entorno de producción. En esta etapa, se verifican problemas como el de la seguridad de la aplicación web, el funcionamiento del sitio, su acceso a usuarios con discapacidades y también a los usuarios habituales y su capacidad para manejar el tráfico.</a:t>
            </a:r>
          </a:p>
        </p:txBody>
      </p:sp>
    </p:spTree>
    <p:extLst>
      <p:ext uri="{BB962C8B-B14F-4D97-AF65-F5344CB8AC3E}">
        <p14:creationId xmlns:p14="http://schemas.microsoft.com/office/powerpoint/2010/main" val="263512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Enfoques</a:t>
            </a:r>
            <a:r>
              <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2308324"/>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Móvil: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Funcionalidad</a:t>
            </a:r>
            <a:r>
              <a:rPr lang="es-BO" sz="1800" dirty="0">
                <a:latin typeface="Open Sans" panose="020B0606030504020204" pitchFamily="34" charset="0"/>
                <a:ea typeface="Open Sans" panose="020B0606030504020204" pitchFamily="34" charset="0"/>
                <a:cs typeface="Open Sans" panose="020B0606030504020204" pitchFamily="34" charset="0"/>
              </a:rPr>
              <a:t>, facilidad de uso y consistencia de diferentes dispositivos móviles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Escritorio: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Las </a:t>
            </a:r>
            <a:r>
              <a:rPr lang="es-BO" sz="1800" dirty="0">
                <a:latin typeface="Open Sans" panose="020B0606030504020204" pitchFamily="34" charset="0"/>
                <a:ea typeface="Open Sans" panose="020B0606030504020204" pitchFamily="34" charset="0"/>
                <a:cs typeface="Open Sans" panose="020B0606030504020204" pitchFamily="34" charset="0"/>
              </a:rPr>
              <a:t>pruebas de escritorio se realizan en computadoras personales, máquinas y sistemas. Requiere conocimiento del sistema operativo y la base de datos. Implica probar la aplicación completamente en características como la interfaz gráfica de usuario, funcionalidad, </a:t>
            </a:r>
            <a:r>
              <a:rPr lang="es-BO" sz="1800" dirty="0" smtClean="0">
                <a:latin typeface="Open Sans" panose="020B0606030504020204" pitchFamily="34" charset="0"/>
                <a:ea typeface="Open Sans" panose="020B0606030504020204" pitchFamily="34" charset="0"/>
                <a:cs typeface="Open Sans" panose="020B0606030504020204" pitchFamily="34" charset="0"/>
              </a:rPr>
              <a:t>base </a:t>
            </a:r>
            <a:r>
              <a:rPr lang="es-BO" sz="1800" dirty="0">
                <a:latin typeface="Open Sans" panose="020B0606030504020204" pitchFamily="34" charset="0"/>
                <a:ea typeface="Open Sans" panose="020B0606030504020204" pitchFamily="34" charset="0"/>
                <a:cs typeface="Open Sans" panose="020B0606030504020204" pitchFamily="34" charset="0"/>
              </a:rPr>
              <a:t>de datos y carga.</a:t>
            </a:r>
          </a:p>
        </p:txBody>
      </p:sp>
    </p:spTree>
    <p:extLst>
      <p:ext uri="{BB962C8B-B14F-4D97-AF65-F5344CB8AC3E}">
        <p14:creationId xmlns:p14="http://schemas.microsoft.com/office/powerpoint/2010/main" val="382514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Enfoques</a:t>
            </a:r>
            <a:r>
              <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2862322"/>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Automatización: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Software </a:t>
            </a:r>
            <a:r>
              <a:rPr lang="es-BO" sz="1800" dirty="0">
                <a:latin typeface="Open Sans" panose="020B0606030504020204" pitchFamily="34" charset="0"/>
                <a:ea typeface="Open Sans" panose="020B0606030504020204" pitchFamily="34" charset="0"/>
                <a:cs typeface="Open Sans" panose="020B0606030504020204" pitchFamily="34" charset="0"/>
              </a:rPr>
              <a:t>especial controla la ejecución de pruebas de funcionalidad.</a:t>
            </a:r>
          </a:p>
          <a:p>
            <a:r>
              <a:rPr lang="es-BO" sz="1800" dirty="0">
                <a:latin typeface="Open Sans" panose="020B0606030504020204" pitchFamily="34" charset="0"/>
                <a:ea typeface="Open Sans" panose="020B0606030504020204" pitchFamily="34" charset="0"/>
                <a:cs typeface="Open Sans" panose="020B0606030504020204" pitchFamily="34" charset="0"/>
              </a:rPr>
              <a:t>La automatización se utiliza sobre otros enfoques como: Web, Mobile, Desktop, etc</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Servicios web:</a:t>
            </a:r>
          </a:p>
          <a:p>
            <a:r>
              <a:rPr lang="es-BO" sz="1800" dirty="0">
                <a:latin typeface="Open Sans" panose="020B0606030504020204" pitchFamily="34" charset="0"/>
                <a:ea typeface="Open Sans" panose="020B0606030504020204" pitchFamily="34" charset="0"/>
                <a:cs typeface="Open Sans" panose="020B0606030504020204" pitchFamily="34" charset="0"/>
              </a:rPr>
              <a:t>Está probando servicios web y sus protocolos como SOAP &amp; REST. </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Para </a:t>
            </a:r>
            <a:r>
              <a:rPr lang="es-BO" sz="1800" dirty="0">
                <a:latin typeface="Open Sans" panose="020B0606030504020204" pitchFamily="34" charset="0"/>
                <a:ea typeface="Open Sans" panose="020B0606030504020204" pitchFamily="34" charset="0"/>
                <a:cs typeface="Open Sans" panose="020B0606030504020204" pitchFamily="34" charset="0"/>
              </a:rPr>
              <a:t>probar un servicio web puedes:</a:t>
            </a:r>
          </a:p>
          <a:p>
            <a:r>
              <a:rPr lang="es-BO" sz="1800" dirty="0">
                <a:latin typeface="Open Sans" panose="020B0606030504020204" pitchFamily="34" charset="0"/>
                <a:ea typeface="Open Sans" panose="020B0606030504020204" pitchFamily="34" charset="0"/>
                <a:cs typeface="Open Sans" panose="020B0606030504020204" pitchFamily="34" charset="0"/>
              </a:rPr>
              <a:t>- </a:t>
            </a:r>
            <a:r>
              <a:rPr lang="es-BO" sz="1800" dirty="0" smtClean="0">
                <a:latin typeface="Open Sans" panose="020B0606030504020204" pitchFamily="34" charset="0"/>
                <a:ea typeface="Open Sans" panose="020B0606030504020204" pitchFamily="34" charset="0"/>
                <a:cs typeface="Open Sans" panose="020B0606030504020204" pitchFamily="34" charset="0"/>
              </a:rPr>
              <a:t>Crear pruebas manuales.</a:t>
            </a:r>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 </a:t>
            </a:r>
            <a:r>
              <a:rPr lang="es-BO" sz="1800" dirty="0" smtClean="0">
                <a:latin typeface="Open Sans" panose="020B0606030504020204" pitchFamily="34" charset="0"/>
                <a:ea typeface="Open Sans" panose="020B0606030504020204" pitchFamily="34" charset="0"/>
                <a:cs typeface="Open Sans" panose="020B0606030504020204" pitchFamily="34" charset="0"/>
              </a:rPr>
              <a:t>Crear </a:t>
            </a:r>
            <a:r>
              <a:rPr lang="es-BO" sz="1800" dirty="0">
                <a:latin typeface="Open Sans" panose="020B0606030504020204" pitchFamily="34" charset="0"/>
                <a:ea typeface="Open Sans" panose="020B0606030504020204" pitchFamily="34" charset="0"/>
                <a:cs typeface="Open Sans" panose="020B0606030504020204" pitchFamily="34" charset="0"/>
              </a:rPr>
              <a:t>tu propio código de automatización.</a:t>
            </a:r>
          </a:p>
          <a:p>
            <a:r>
              <a:rPr lang="es-BO" sz="1800" dirty="0">
                <a:latin typeface="Open Sans" panose="020B0606030504020204" pitchFamily="34" charset="0"/>
                <a:ea typeface="Open Sans" panose="020B0606030504020204" pitchFamily="34" charset="0"/>
                <a:cs typeface="Open Sans" panose="020B0606030504020204" pitchFamily="34" charset="0"/>
              </a:rPr>
              <a:t>- </a:t>
            </a:r>
            <a:r>
              <a:rPr lang="es-BO" sz="1800" dirty="0" smtClean="0">
                <a:latin typeface="Open Sans" panose="020B0606030504020204" pitchFamily="34" charset="0"/>
                <a:ea typeface="Open Sans" panose="020B0606030504020204" pitchFamily="34" charset="0"/>
                <a:cs typeface="Open Sans" panose="020B0606030504020204" pitchFamily="34" charset="0"/>
              </a:rPr>
              <a:t>Usar </a:t>
            </a:r>
            <a:r>
              <a:rPr lang="es-BO" sz="1800" dirty="0">
                <a:latin typeface="Open Sans" panose="020B0606030504020204" pitchFamily="34" charset="0"/>
                <a:ea typeface="Open Sans" panose="020B0606030504020204" pitchFamily="34" charset="0"/>
                <a:cs typeface="Open Sans" panose="020B0606030504020204" pitchFamily="34" charset="0"/>
              </a:rPr>
              <a:t>una herramienta de automatización comercial como </a:t>
            </a:r>
            <a:r>
              <a:rPr lang="es-BO" sz="1800" dirty="0" err="1">
                <a:latin typeface="Open Sans" panose="020B0606030504020204" pitchFamily="34" charset="0"/>
                <a:ea typeface="Open Sans" panose="020B0606030504020204" pitchFamily="34" charset="0"/>
                <a:cs typeface="Open Sans" panose="020B0606030504020204" pitchFamily="34" charset="0"/>
              </a:rPr>
              <a:t>SoapU</a:t>
            </a:r>
            <a:r>
              <a:rPr lang="es-BO" sz="18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44035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Caso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55097"/>
            <a:ext cx="7846827" cy="923330"/>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rPr>
              <a:t>Un conjunto de entradas de prueba, condiciones de ejecución y resultados esperados desarrollados para un objetivo en particular, como: ejercer una ruta de programa particular o verificar el cumplimiento de un requisito específico.</a:t>
            </a:r>
          </a:p>
        </p:txBody>
      </p:sp>
    </p:spTree>
    <p:extLst>
      <p:ext uri="{BB962C8B-B14F-4D97-AF65-F5344CB8AC3E}">
        <p14:creationId xmlns:p14="http://schemas.microsoft.com/office/powerpoint/2010/main" val="297138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255181" y="118316"/>
            <a:ext cx="9275681"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255181" y="529796"/>
            <a:ext cx="9643253" cy="646331"/>
          </a:xfrm>
          <a:prstGeom prst="rect">
            <a:avLst/>
          </a:prstGeom>
          <a:noFill/>
        </p:spPr>
        <p:txBody>
          <a:bodyPr wrap="square" rtlCol="0">
            <a:spAutoFit/>
          </a:bodyPr>
          <a:lstStyle/>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4"/>
          <a:stretch>
            <a:fillRect/>
          </a:stretch>
        </p:blipFill>
        <p:spPr>
          <a:xfrm>
            <a:off x="3105531" y="659219"/>
            <a:ext cx="2932938" cy="3863162"/>
          </a:xfrm>
          <a:prstGeom prst="rect">
            <a:avLst/>
          </a:prstGeom>
        </p:spPr>
      </p:pic>
    </p:spTree>
    <p:extLst>
      <p:ext uri="{BB962C8B-B14F-4D97-AF65-F5344CB8AC3E}">
        <p14:creationId xmlns:p14="http://schemas.microsoft.com/office/powerpoint/2010/main" val="299776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Formato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básico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un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caso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55097"/>
            <a:ext cx="7846827" cy="1754326"/>
          </a:xfrm>
          <a:prstGeom prst="rect">
            <a:avLst/>
          </a:prstGeom>
          <a:noFill/>
        </p:spPr>
        <p:txBody>
          <a:bodyPr wrap="square" rtlCol="0">
            <a:spAutoFit/>
          </a:bodyPr>
          <a:lstStyle/>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ID</a:t>
            </a: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Nombre</a:t>
            </a: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Descripción</a:t>
            </a: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Prerrequisitos</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Pasos</a:t>
            </a: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Resultado esperado</a:t>
            </a:r>
            <a:endParaRPr lang="es-BO"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4581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Características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un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caso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55097"/>
            <a:ext cx="7846827" cy="1477328"/>
          </a:xfrm>
          <a:prstGeom prst="rect">
            <a:avLst/>
          </a:prstGeom>
          <a:noFill/>
        </p:spPr>
        <p:txBody>
          <a:bodyPr wrap="square" rtlCol="0">
            <a:spAutoFit/>
          </a:bodyPr>
          <a:lstStyle/>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No ambiguo: Basado en el requerimiento actual del cliente</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Atómico: Único, sencillo y claro</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No debe repetirse</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Debe mostrar presencia de defecto. Alta tasa de cobertura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Debe utilizar técnicas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13314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Ejemplos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caso</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55097"/>
            <a:ext cx="7846827" cy="923330"/>
          </a:xfrm>
          <a:prstGeom prst="rect">
            <a:avLst/>
          </a:prstGeom>
          <a:noFill/>
        </p:spPr>
        <p:txBody>
          <a:bodyPr wrap="square" rtlCol="0">
            <a:spAutoFit/>
          </a:bodyPr>
          <a:lstStyle/>
          <a:p>
            <a:r>
              <a:rPr lang="es-BO" sz="1800" dirty="0" smtClean="0">
                <a:latin typeface="Open Sans" panose="020B0606030504020204" pitchFamily="34" charset="0"/>
                <a:ea typeface="Open Sans" panose="020B0606030504020204" pitchFamily="34" charset="0"/>
                <a:cs typeface="Open Sans" panose="020B0606030504020204" pitchFamily="34" charset="0"/>
              </a:rPr>
              <a:t>A continuación, algunos ejemplos de casos de prueba.</a:t>
            </a: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a 2"/>
          <p:cNvGraphicFramePr>
            <a:graphicFrameLocks noGrp="1"/>
          </p:cNvGraphicFramePr>
          <p:nvPr/>
        </p:nvGraphicFramePr>
        <p:xfrm>
          <a:off x="731448" y="1370015"/>
          <a:ext cx="7681104" cy="3262308"/>
        </p:xfrm>
        <a:graphic>
          <a:graphicData uri="http://schemas.openxmlformats.org/drawingml/2006/table">
            <a:tbl>
              <a:tblPr/>
              <a:tblGrid>
                <a:gridCol w="4034737"/>
                <a:gridCol w="3646367"/>
              </a:tblGrid>
              <a:tr h="155348">
                <a:tc>
                  <a:txBody>
                    <a:bodyPr/>
                    <a:lstStyle/>
                    <a:p>
                      <a:pPr algn="l" fontAlgn="b"/>
                      <a:r>
                        <a:rPr lang="es-ES" sz="900" b="1" i="0" u="none" strike="noStrike">
                          <a:solidFill>
                            <a:srgbClr val="000000"/>
                          </a:solidFill>
                          <a:effectLst/>
                          <a:latin typeface="Calibri" panose="020F0502020204030204" pitchFamily="34" charset="0"/>
                        </a:rPr>
                        <a:t>NAME:</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n-US" sz="900" b="0" i="0" u="none" strike="noStrike">
                          <a:solidFill>
                            <a:srgbClr val="000000"/>
                          </a:solidFill>
                          <a:effectLst/>
                          <a:latin typeface="Calibri" panose="020F0502020204030204" pitchFamily="34" charset="0"/>
                        </a:rPr>
                        <a:t>Verify that it is possible to export the ADMINS MANAGEMENT data into a CSV file.</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s-ES" sz="900" b="1" i="0" u="none" strike="noStrike">
                          <a:solidFill>
                            <a:srgbClr val="000000"/>
                          </a:solidFill>
                          <a:effectLst/>
                          <a:latin typeface="Calibri" panose="020F0502020204030204" pitchFamily="34" charset="0"/>
                        </a:rPr>
                        <a:t>DESCRIPTION:</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310696">
                <a:tc gridSpan="2">
                  <a:txBody>
                    <a:bodyPr/>
                    <a:lstStyle/>
                    <a:p>
                      <a:pPr algn="l" fontAlgn="auto"/>
                      <a:r>
                        <a:rPr lang="en-US" sz="900" b="0" i="0" u="none" strike="noStrike">
                          <a:solidFill>
                            <a:srgbClr val="000000"/>
                          </a:solidFill>
                          <a:effectLst/>
                          <a:latin typeface="Calibri" panose="020F0502020204030204" pitchFamily="34" charset="0"/>
                        </a:rPr>
                        <a:t>This test case verifies that it is possible to export the ADMINS MANAGEMENT data into a CSV file from the site: https://www.phptravels.net/admin</a:t>
                      </a:r>
                    </a:p>
                  </a:txBody>
                  <a:tcPr marL="6473" marR="6473" marT="6473" marB="0" anchor="b">
                    <a:lnL>
                      <a:noFill/>
                    </a:lnL>
                    <a:lnR>
                      <a:noFill/>
                    </a:lnR>
                    <a:lnT>
                      <a:noFill/>
                    </a:lnT>
                    <a:lnB>
                      <a:noFill/>
                    </a:lnB>
                  </a:tcPr>
                </a:tc>
                <a:tc hMerge="1">
                  <a:txBody>
                    <a:bodyPr/>
                    <a:lstStyle/>
                    <a:p>
                      <a:endParaRPr lang="es-ES"/>
                    </a:p>
                  </a:txBody>
                  <a:tcPr/>
                </a:tc>
              </a:tr>
              <a:tr h="155348">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s-ES" sz="900" b="1" i="0" u="none" strike="noStrike">
                          <a:solidFill>
                            <a:srgbClr val="000000"/>
                          </a:solidFill>
                          <a:effectLst/>
                          <a:latin typeface="Calibri" panose="020F0502020204030204" pitchFamily="34" charset="0"/>
                        </a:rPr>
                        <a:t>PREREQUISITES:</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n-US" sz="900" b="0" i="0" u="none" strike="noStrike">
                          <a:solidFill>
                            <a:srgbClr val="000000"/>
                          </a:solidFill>
                          <a:effectLst/>
                          <a:latin typeface="Calibri" panose="020F0502020204030204" pitchFamily="34" charset="0"/>
                        </a:rPr>
                        <a:t>To have access to the site: https://www.phptravels.net/admin</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n-US" sz="900" b="0" i="0" u="none" strike="noStrike">
                          <a:solidFill>
                            <a:srgbClr val="000000"/>
                          </a:solidFill>
                          <a:effectLst/>
                          <a:latin typeface="Calibri" panose="020F0502020204030204" pitchFamily="34" charset="0"/>
                        </a:rPr>
                        <a:t>Use the following user/password: admin@phptravels.com/demoadmin</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s-ES" sz="900" b="1" i="0" u="none" strike="noStrike">
                          <a:solidFill>
                            <a:srgbClr val="000000"/>
                          </a:solidFill>
                          <a:effectLst/>
                          <a:latin typeface="Calibri" panose="020F0502020204030204" pitchFamily="34" charset="0"/>
                        </a:rPr>
                        <a:t>STEPS:</a:t>
                      </a:r>
                    </a:p>
                  </a:txBody>
                  <a:tcPr marL="6473" marR="6473" marT="647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EXPECTED RESULT FOR EACH STEP:</a:t>
                      </a:r>
                    </a:p>
                  </a:txBody>
                  <a:tcPr marL="6473" marR="6473" marT="6473" marB="0" anchor="b">
                    <a:lnL>
                      <a:noFill/>
                    </a:lnL>
                    <a:lnR>
                      <a:noFill/>
                    </a:lnR>
                    <a:lnT>
                      <a:noFill/>
                    </a:lnT>
                    <a:lnB>
                      <a:noFill/>
                    </a:lnB>
                  </a:tcPr>
                </a:tc>
              </a:tr>
              <a:tr h="155348">
                <a:tc>
                  <a:txBody>
                    <a:bodyPr/>
                    <a:lstStyle/>
                    <a:p>
                      <a:pPr algn="l" fontAlgn="b"/>
                      <a:r>
                        <a:rPr lang="en-US" sz="900" b="0" i="0" u="none" strike="noStrike">
                          <a:solidFill>
                            <a:srgbClr val="000000"/>
                          </a:solidFill>
                          <a:effectLst/>
                          <a:latin typeface="Calibri" panose="020F0502020204030204" pitchFamily="34" charset="0"/>
                        </a:rPr>
                        <a:t>1. Login the application using the credentials mentioned in the prerequisites.</a:t>
                      </a:r>
                    </a:p>
                  </a:txBody>
                  <a:tcPr marL="6473" marR="6473" marT="647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It should be possible to login the application without problems.</a:t>
                      </a:r>
                    </a:p>
                  </a:txBody>
                  <a:tcPr marL="6473" marR="6473" marT="6473" marB="0" anchor="b">
                    <a:lnL>
                      <a:noFill/>
                    </a:lnL>
                    <a:lnR>
                      <a:noFill/>
                    </a:lnR>
                    <a:lnT>
                      <a:noFill/>
                    </a:lnT>
                    <a:lnB>
                      <a:noFill/>
                    </a:lnB>
                  </a:tcPr>
                </a:tc>
              </a:tr>
              <a:tr h="155348">
                <a:tc>
                  <a:txBody>
                    <a:bodyPr/>
                    <a:lstStyle/>
                    <a:p>
                      <a:pPr algn="l" fontAlgn="b"/>
                      <a:r>
                        <a:rPr lang="en-US" sz="900" b="0" i="0" u="none" strike="noStrike">
                          <a:solidFill>
                            <a:srgbClr val="000000"/>
                          </a:solidFill>
                          <a:effectLst/>
                          <a:latin typeface="Calibri" panose="020F0502020204030204" pitchFamily="34" charset="0"/>
                        </a:rPr>
                        <a:t>2. Click on Accounts &gt; Admins.</a:t>
                      </a:r>
                    </a:p>
                  </a:txBody>
                  <a:tcPr marL="6473" marR="6473" marT="647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The ADMINS MANAGEMENT page should be displayed.</a:t>
                      </a:r>
                    </a:p>
                  </a:txBody>
                  <a:tcPr marL="6473" marR="6473" marT="6473" marB="0" anchor="b">
                    <a:lnL>
                      <a:noFill/>
                    </a:lnL>
                    <a:lnR>
                      <a:noFill/>
                    </a:lnR>
                    <a:lnT>
                      <a:noFill/>
                    </a:lnT>
                    <a:lnB>
                      <a:noFill/>
                    </a:lnB>
                  </a:tcPr>
                </a:tc>
              </a:tr>
              <a:tr h="155348">
                <a:tc>
                  <a:txBody>
                    <a:bodyPr/>
                    <a:lstStyle/>
                    <a:p>
                      <a:pPr algn="l" fontAlgn="b"/>
                      <a:r>
                        <a:rPr lang="en-US" sz="900" b="0" i="0" u="none" strike="noStrike">
                          <a:solidFill>
                            <a:srgbClr val="000000"/>
                          </a:solidFill>
                          <a:effectLst/>
                          <a:latin typeface="Calibri" panose="020F0502020204030204" pitchFamily="34" charset="0"/>
                        </a:rPr>
                        <a:t>3. Click on EXPORT INTO CSV button.</a:t>
                      </a:r>
                    </a:p>
                  </a:txBody>
                  <a:tcPr marL="6473" marR="6473" marT="647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The Pt_Accounts.csv file should be downloaded without errors.</a:t>
                      </a:r>
                    </a:p>
                  </a:txBody>
                  <a:tcPr marL="6473" marR="6473" marT="6473" marB="0" anchor="b">
                    <a:lnL>
                      <a:noFill/>
                    </a:lnL>
                    <a:lnR>
                      <a:noFill/>
                    </a:lnR>
                    <a:lnT>
                      <a:noFill/>
                    </a:lnT>
                    <a:lnB>
                      <a:noFill/>
                    </a:lnB>
                  </a:tcPr>
                </a:tc>
              </a:tr>
              <a:tr h="310696">
                <a:tc>
                  <a:txBody>
                    <a:bodyPr/>
                    <a:lstStyle/>
                    <a:p>
                      <a:pPr algn="l" fontAlgn="auto"/>
                      <a:r>
                        <a:rPr lang="en-US" sz="900" b="0" i="0" u="none" strike="noStrike">
                          <a:solidFill>
                            <a:srgbClr val="000000"/>
                          </a:solidFill>
                          <a:effectLst/>
                          <a:latin typeface="Calibri" panose="020F0502020204030204" pitchFamily="34" charset="0"/>
                        </a:rPr>
                        <a:t>4. Open the downloaded file and verify the data matches with the data displayed in the ADMINS MANAGEMENT page. </a:t>
                      </a:r>
                    </a:p>
                  </a:txBody>
                  <a:tcPr marL="6473" marR="6473" marT="6473" marB="0" anchor="b">
                    <a:lnL>
                      <a:noFill/>
                    </a:lnL>
                    <a:lnR>
                      <a:noFill/>
                    </a:lnR>
                    <a:lnT>
                      <a:noFill/>
                    </a:lnT>
                    <a:lnB>
                      <a:noFill/>
                    </a:lnB>
                  </a:tcPr>
                </a:tc>
                <a:tc>
                  <a:txBody>
                    <a:bodyPr/>
                    <a:lstStyle/>
                    <a:p>
                      <a:pPr algn="l" fontAlgn="auto"/>
                      <a:r>
                        <a:rPr lang="en-US" sz="900" b="0" i="0" u="none" strike="noStrike">
                          <a:solidFill>
                            <a:srgbClr val="000000"/>
                          </a:solidFill>
                          <a:effectLst/>
                          <a:latin typeface="Calibri" panose="020F0502020204030204" pitchFamily="34" charset="0"/>
                        </a:rPr>
                        <a:t>The data of the Pt_Accounts.csv file should match the data displayed in the ADMINS MANAGEMENT page.</a:t>
                      </a:r>
                    </a:p>
                  </a:txBody>
                  <a:tcPr marL="6473" marR="6473" marT="6473" marB="0" anchor="b">
                    <a:lnL>
                      <a:noFill/>
                    </a:lnL>
                    <a:lnR>
                      <a:noFill/>
                    </a:lnR>
                    <a:lnT>
                      <a:noFill/>
                    </a:lnT>
                    <a:lnB>
                      <a:noFill/>
                    </a:lnB>
                  </a:tcPr>
                </a:tc>
              </a:tr>
              <a:tr h="155348">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155348">
                <a:tc>
                  <a:txBody>
                    <a:bodyPr/>
                    <a:lstStyle/>
                    <a:p>
                      <a:pPr algn="l" fontAlgn="b"/>
                      <a:r>
                        <a:rPr lang="es-ES" sz="900" b="1" i="0" u="none" strike="noStrike">
                          <a:solidFill>
                            <a:srgbClr val="000000"/>
                          </a:solidFill>
                          <a:effectLst/>
                          <a:latin typeface="Calibri" panose="020F0502020204030204" pitchFamily="34" charset="0"/>
                        </a:rPr>
                        <a:t>EXPECTED RESULT:</a:t>
                      </a:r>
                    </a:p>
                  </a:txBody>
                  <a:tcPr marL="6473" marR="6473" marT="6473" marB="0" anchor="b">
                    <a:lnL>
                      <a:noFill/>
                    </a:lnL>
                    <a:lnR>
                      <a:noFill/>
                    </a:lnR>
                    <a:lnT>
                      <a:noFill/>
                    </a:lnT>
                    <a:lnB>
                      <a:noFill/>
                    </a:lnB>
                  </a:tcPr>
                </a:tc>
                <a:tc>
                  <a:txBody>
                    <a:bodyPr/>
                    <a:lstStyle/>
                    <a:p>
                      <a:pPr algn="l" fontAlgn="b"/>
                      <a:endParaRPr lang="es-ES" sz="900" b="0" i="0" u="none" strike="noStrike">
                        <a:solidFill>
                          <a:srgbClr val="000000"/>
                        </a:solidFill>
                        <a:effectLst/>
                        <a:latin typeface="Calibri" panose="020F0502020204030204" pitchFamily="34" charset="0"/>
                      </a:endParaRPr>
                    </a:p>
                  </a:txBody>
                  <a:tcPr marL="6473" marR="6473" marT="6473" marB="0" anchor="b">
                    <a:lnL>
                      <a:noFill/>
                    </a:lnL>
                    <a:lnR>
                      <a:noFill/>
                    </a:lnR>
                    <a:lnT>
                      <a:noFill/>
                    </a:lnT>
                    <a:lnB>
                      <a:noFill/>
                    </a:lnB>
                  </a:tcPr>
                </a:tc>
              </a:tr>
              <a:tr h="310696">
                <a:tc gridSpan="2">
                  <a:txBody>
                    <a:bodyPr/>
                    <a:lstStyle/>
                    <a:p>
                      <a:pPr algn="l" fontAlgn="auto"/>
                      <a:r>
                        <a:rPr lang="en-US" sz="900" b="0" i="0" u="none" strike="noStrike">
                          <a:solidFill>
                            <a:srgbClr val="000000"/>
                          </a:solidFill>
                          <a:effectLst/>
                          <a:latin typeface="Calibri" panose="020F0502020204030204" pitchFamily="34" charset="0"/>
                        </a:rPr>
                        <a:t>The Pt_Accounts.csv file should be downloaded without errors, and the data should match the data displayed in the ADMINS MANAGEMENT page.</a:t>
                      </a:r>
                    </a:p>
                  </a:txBody>
                  <a:tcPr marL="6473" marR="6473" marT="6473" marB="0" anchor="b">
                    <a:lnL>
                      <a:noFill/>
                    </a:lnL>
                    <a:lnR>
                      <a:noFill/>
                    </a:lnR>
                    <a:lnT>
                      <a:noFill/>
                    </a:lnT>
                    <a:lnB>
                      <a:noFill/>
                    </a:lnB>
                  </a:tcPr>
                </a:tc>
                <a:tc hMerge="1">
                  <a:txBody>
                    <a:bodyPr/>
                    <a:lstStyle/>
                    <a:p>
                      <a:endParaRPr lang="es-ES"/>
                    </a:p>
                  </a:txBody>
                  <a:tcPr/>
                </a:tc>
              </a:tr>
            </a:tbl>
          </a:graphicData>
        </a:graphic>
      </p:graphicFrame>
    </p:spTree>
    <p:extLst>
      <p:ext uri="{BB962C8B-B14F-4D97-AF65-F5344CB8AC3E}">
        <p14:creationId xmlns:p14="http://schemas.microsoft.com/office/powerpoint/2010/main" val="394001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Ejemplos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caso</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s</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921491" y="1040156"/>
            <a:ext cx="7846827" cy="646331"/>
          </a:xfrm>
          <a:prstGeom prst="rect">
            <a:avLst/>
          </a:prstGeom>
          <a:noFill/>
        </p:spPr>
        <p:txBody>
          <a:bodyPr wrap="square" rtlCol="0">
            <a:spAutoFit/>
          </a:bodyPr>
          <a:lstStyle/>
          <a:p>
            <a:endParaRPr lang="es-BO" sz="1800" dirty="0">
              <a:latin typeface="Open Sans" panose="020B0606030504020204" pitchFamily="34" charset="0"/>
              <a:ea typeface="Open Sans" panose="020B0606030504020204" pitchFamily="34" charset="0"/>
              <a:cs typeface="Open Sans" panose="020B0606030504020204" pitchFamily="34" charset="0"/>
            </a:endParaRPr>
          </a:p>
          <a:p>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912965843"/>
              </p:ext>
            </p:extLst>
          </p:nvPr>
        </p:nvGraphicFramePr>
        <p:xfrm>
          <a:off x="595424" y="850956"/>
          <a:ext cx="7875182" cy="3905345"/>
        </p:xfrm>
        <a:graphic>
          <a:graphicData uri="http://schemas.openxmlformats.org/drawingml/2006/table">
            <a:tbl>
              <a:tblPr/>
              <a:tblGrid>
                <a:gridCol w="3990947"/>
                <a:gridCol w="3884235"/>
              </a:tblGrid>
              <a:tr h="95643">
                <a:tc>
                  <a:txBody>
                    <a:bodyPr/>
                    <a:lstStyle/>
                    <a:p>
                      <a:pPr algn="l" fontAlgn="b"/>
                      <a:r>
                        <a:rPr lang="es-ES" sz="600" b="1" i="0" u="none" strike="noStrike" dirty="0">
                          <a:solidFill>
                            <a:srgbClr val="000000"/>
                          </a:solidFill>
                          <a:effectLst/>
                          <a:latin typeface="Calibri" panose="020F0502020204030204" pitchFamily="34" charset="0"/>
                        </a:rPr>
                        <a:t>NAME:</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n-US" sz="600" b="0" i="0" u="none" strike="noStrike" dirty="0">
                          <a:solidFill>
                            <a:srgbClr val="000000"/>
                          </a:solidFill>
                          <a:effectLst/>
                          <a:latin typeface="Calibri" panose="020F0502020204030204" pitchFamily="34" charset="0"/>
                        </a:rPr>
                        <a:t>Verify that it is possible to complete an order process of any item of the site.</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endParaRPr lang="es-ES" sz="600" b="0" i="0" u="none" strike="noStrike" dirty="0">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s-ES" sz="600" b="1" i="0" u="none" strike="noStrike" dirty="0">
                          <a:solidFill>
                            <a:srgbClr val="000000"/>
                          </a:solidFill>
                          <a:effectLst/>
                          <a:latin typeface="Calibri" panose="020F0502020204030204" pitchFamily="34" charset="0"/>
                        </a:rPr>
                        <a:t>DESCRIPTION:</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191285">
                <a:tc gridSpan="2">
                  <a:txBody>
                    <a:bodyPr/>
                    <a:lstStyle/>
                    <a:p>
                      <a:pPr algn="l" fontAlgn="auto"/>
                      <a:r>
                        <a:rPr lang="en-US" sz="600" b="0" i="0" u="none" strike="noStrike" dirty="0">
                          <a:solidFill>
                            <a:srgbClr val="000000"/>
                          </a:solidFill>
                          <a:effectLst/>
                          <a:latin typeface="Calibri" panose="020F0502020204030204" pitchFamily="34" charset="0"/>
                        </a:rPr>
                        <a:t>This test case verifies that it is possible to complete an order process of any item from the site: http://automationpractice.com/index.php</a:t>
                      </a:r>
                    </a:p>
                  </a:txBody>
                  <a:tcPr marL="3343" marR="3343" marT="3343" marB="0" anchor="b">
                    <a:lnL>
                      <a:noFill/>
                    </a:lnL>
                    <a:lnR>
                      <a:noFill/>
                    </a:lnR>
                    <a:lnT>
                      <a:noFill/>
                    </a:lnT>
                    <a:lnB>
                      <a:noFill/>
                    </a:lnB>
                  </a:tcPr>
                </a:tc>
                <a:tc hMerge="1">
                  <a:txBody>
                    <a:bodyPr/>
                    <a:lstStyle/>
                    <a:p>
                      <a:endParaRPr lang="es-ES"/>
                    </a:p>
                  </a:txBody>
                  <a:tcPr/>
                </a:tc>
              </a:tr>
              <a:tr h="95643">
                <a:tc>
                  <a:txBody>
                    <a:bodyPr/>
                    <a:lstStyle/>
                    <a:p>
                      <a:pPr algn="l" fontAlgn="b"/>
                      <a:endParaRPr lang="es-ES" sz="600" b="0" i="0" u="none" strike="noStrike" dirty="0">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s-ES" sz="600" b="1" i="0" u="none" strike="noStrike" dirty="0">
                          <a:solidFill>
                            <a:srgbClr val="000000"/>
                          </a:solidFill>
                          <a:effectLst/>
                          <a:latin typeface="Calibri" panose="020F0502020204030204" pitchFamily="34" charset="0"/>
                        </a:rPr>
                        <a:t>PREREQUISITES:</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n-US" sz="600" b="0" i="0" u="none" strike="noStrike" dirty="0">
                          <a:solidFill>
                            <a:srgbClr val="000000"/>
                          </a:solidFill>
                          <a:effectLst/>
                          <a:latin typeface="Calibri" panose="020F0502020204030204" pitchFamily="34" charset="0"/>
                        </a:rPr>
                        <a:t>To have the following site available: http://automationpractice.com/index.php</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n-US" sz="600" b="0" i="0" u="none" strike="noStrike" dirty="0">
                          <a:solidFill>
                            <a:srgbClr val="000000"/>
                          </a:solidFill>
                          <a:effectLst/>
                          <a:latin typeface="Calibri" panose="020F0502020204030204" pitchFamily="34" charset="0"/>
                        </a:rPr>
                        <a:t>An account created in the site.</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n-US" sz="600" b="0" i="0" u="none" strike="noStrike" dirty="0">
                          <a:solidFill>
                            <a:srgbClr val="000000"/>
                          </a:solidFill>
                          <a:effectLst/>
                          <a:latin typeface="Calibri" panose="020F0502020204030204" pitchFamily="34" charset="0"/>
                        </a:rPr>
                        <a:t>This test case must be executed on: Internet Explorer 11, Firefox, Chrome.</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endParaRPr lang="es-ES" sz="600" b="0" i="0" u="none" strike="noStrike" dirty="0">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s-ES" sz="600" b="1" i="0" u="none" strike="noStrike" dirty="0">
                          <a:solidFill>
                            <a:srgbClr val="000000"/>
                          </a:solidFill>
                          <a:effectLst/>
                          <a:latin typeface="Calibri" panose="020F0502020204030204" pitchFamily="34" charset="0"/>
                        </a:rPr>
                        <a:t>STEPS:</a:t>
                      </a:r>
                    </a:p>
                  </a:txBody>
                  <a:tcPr marL="3343" marR="3343" marT="3343" marB="0" anchor="b">
                    <a:lnL>
                      <a:noFill/>
                    </a:lnL>
                    <a:lnR>
                      <a:noFill/>
                    </a:lnR>
                    <a:lnT>
                      <a:noFill/>
                    </a:lnT>
                    <a:lnB>
                      <a:noFill/>
                    </a:lnB>
                  </a:tcPr>
                </a:tc>
                <a:tc>
                  <a:txBody>
                    <a:bodyPr/>
                    <a:lstStyle/>
                    <a:p>
                      <a:pPr algn="l" fontAlgn="b"/>
                      <a:r>
                        <a:rPr lang="en-US" sz="600" b="1" i="0" u="none" strike="noStrike">
                          <a:solidFill>
                            <a:srgbClr val="000000"/>
                          </a:solidFill>
                          <a:effectLst/>
                          <a:latin typeface="Calibri" panose="020F0502020204030204" pitchFamily="34" charset="0"/>
                        </a:rPr>
                        <a:t>EXPECTED RESULT FOR EACH STEP:</a:t>
                      </a:r>
                    </a:p>
                  </a:txBody>
                  <a:tcPr marL="3343" marR="3343" marT="3343" marB="0" anchor="b">
                    <a:lnL>
                      <a:noFill/>
                    </a:lnL>
                    <a:lnR>
                      <a:noFill/>
                    </a:lnR>
                    <a:lnT>
                      <a:noFill/>
                    </a:lnT>
                    <a:lnB>
                      <a:noFill/>
                    </a:lnB>
                  </a:tcPr>
                </a:tc>
              </a:tr>
              <a:tr h="95643">
                <a:tc>
                  <a:txBody>
                    <a:bodyPr/>
                    <a:lstStyle/>
                    <a:p>
                      <a:pPr algn="l" fontAlgn="b"/>
                      <a:r>
                        <a:rPr lang="en-US" sz="600" b="0" i="0" u="none" strike="noStrike" dirty="0">
                          <a:solidFill>
                            <a:srgbClr val="000000"/>
                          </a:solidFill>
                          <a:effectLst/>
                          <a:latin typeface="Calibri" panose="020F0502020204030204" pitchFamily="34" charset="0"/>
                        </a:rPr>
                        <a:t>1. Open the site: http://automationpractice.com/index.php</a:t>
                      </a:r>
                    </a:p>
                  </a:txBody>
                  <a:tcPr marL="3343" marR="3343" marT="3343" marB="0" anchor="b">
                    <a:lnL>
                      <a:noFill/>
                    </a:lnL>
                    <a:lnR>
                      <a:noFill/>
                    </a:lnR>
                    <a:lnT>
                      <a:noFill/>
                    </a:lnT>
                    <a:lnB>
                      <a:noFill/>
                    </a:lnB>
                  </a:tcPr>
                </a:tc>
                <a:tc>
                  <a:txBody>
                    <a:bodyPr/>
                    <a:lstStyle/>
                    <a:p>
                      <a:pPr algn="l" fontAlgn="b"/>
                      <a:r>
                        <a:rPr lang="en-US" sz="600" b="0" i="0" u="none" strike="noStrike">
                          <a:solidFill>
                            <a:srgbClr val="000000"/>
                          </a:solidFill>
                          <a:effectLst/>
                          <a:latin typeface="Calibri" panose="020F0502020204030204" pitchFamily="34" charset="0"/>
                        </a:rPr>
                        <a:t>It should be possible to open the site without problems.</a:t>
                      </a:r>
                    </a:p>
                  </a:txBody>
                  <a:tcPr marL="3343" marR="3343" marT="3343" marB="0" anchor="b">
                    <a:lnL>
                      <a:noFill/>
                    </a:lnL>
                    <a:lnR>
                      <a:noFill/>
                    </a:lnR>
                    <a:lnT>
                      <a:noFill/>
                    </a:lnT>
                    <a:lnB>
                      <a:noFill/>
                    </a:lnB>
                  </a:tcPr>
                </a:tc>
              </a:tr>
              <a:tr h="95643">
                <a:tc>
                  <a:txBody>
                    <a:bodyPr/>
                    <a:lstStyle/>
                    <a:p>
                      <a:pPr algn="l" fontAlgn="b"/>
                      <a:r>
                        <a:rPr lang="en-US" sz="600" b="0" i="0" u="none" strike="noStrike" dirty="0">
                          <a:solidFill>
                            <a:srgbClr val="000000"/>
                          </a:solidFill>
                          <a:effectLst/>
                          <a:latin typeface="Calibri" panose="020F0502020204030204" pitchFamily="34" charset="0"/>
                        </a:rPr>
                        <a:t>2. Click on 'Sign in' button.</a:t>
                      </a:r>
                    </a:p>
                  </a:txBody>
                  <a:tcPr marL="3343" marR="3343" marT="3343" marB="0" anchor="b">
                    <a:lnL>
                      <a:noFill/>
                    </a:lnL>
                    <a:lnR>
                      <a:noFill/>
                    </a:lnR>
                    <a:lnT>
                      <a:noFill/>
                    </a:lnT>
                    <a:lnB>
                      <a:noFill/>
                    </a:lnB>
                  </a:tcPr>
                </a:tc>
                <a:tc>
                  <a:txBody>
                    <a:bodyPr/>
                    <a:lstStyle/>
                    <a:p>
                      <a:pPr algn="l" fontAlgn="b"/>
                      <a:r>
                        <a:rPr lang="en-US" sz="600" b="0" i="0" u="none" strike="noStrike">
                          <a:solidFill>
                            <a:srgbClr val="000000"/>
                          </a:solidFill>
                          <a:effectLst/>
                          <a:latin typeface="Calibri" panose="020F0502020204030204" pitchFamily="34" charset="0"/>
                        </a:rPr>
                        <a:t>The AUTHENTICATION page should be displayed.</a:t>
                      </a:r>
                    </a:p>
                  </a:txBody>
                  <a:tcPr marL="3343" marR="3343" marT="3343" marB="0" anchor="b">
                    <a:lnL>
                      <a:noFill/>
                    </a:lnL>
                    <a:lnR>
                      <a:noFill/>
                    </a:lnR>
                    <a:lnT>
                      <a:noFill/>
                    </a:lnT>
                    <a:lnB>
                      <a:noFill/>
                    </a:lnB>
                  </a:tcPr>
                </a:tc>
              </a:tr>
              <a:tr h="191285">
                <a:tc>
                  <a:txBody>
                    <a:bodyPr/>
                    <a:lstStyle/>
                    <a:p>
                      <a:pPr algn="l" fontAlgn="auto"/>
                      <a:r>
                        <a:rPr lang="en-US" sz="600" b="0" i="0" u="none" strike="noStrike" dirty="0">
                          <a:solidFill>
                            <a:srgbClr val="000000"/>
                          </a:solidFill>
                          <a:effectLst/>
                          <a:latin typeface="Calibri" panose="020F0502020204030204" pitchFamily="34" charset="0"/>
                        </a:rPr>
                        <a:t>3.  Introduce a valid Email address/Password in the ALREADY REGISTERED? window and click on 'Sign in' button.</a:t>
                      </a:r>
                    </a:p>
                  </a:txBody>
                  <a:tcPr marL="3343" marR="3343" marT="3343" marB="0" anchor="b">
                    <a:lnL>
                      <a:noFill/>
                    </a:lnL>
                    <a:lnR>
                      <a:noFill/>
                    </a:lnR>
                    <a:lnT>
                      <a:noFill/>
                    </a:lnT>
                    <a:lnB>
                      <a:noFill/>
                    </a:lnB>
                  </a:tcPr>
                </a:tc>
                <a:tc>
                  <a:txBody>
                    <a:bodyPr/>
                    <a:lstStyle/>
                    <a:p>
                      <a:pPr algn="l" fontAlgn="b"/>
                      <a:r>
                        <a:rPr lang="en-US" sz="600" b="0" i="0" u="none" strike="noStrike">
                          <a:solidFill>
                            <a:srgbClr val="000000"/>
                          </a:solidFill>
                          <a:effectLst/>
                          <a:latin typeface="Calibri" panose="020F0502020204030204" pitchFamily="34" charset="0"/>
                        </a:rPr>
                        <a:t>The MY ACCOUNT page should be displayed.</a:t>
                      </a:r>
                    </a:p>
                  </a:txBody>
                  <a:tcPr marL="3343" marR="3343" marT="3343" marB="0" anchor="b">
                    <a:lnL>
                      <a:noFill/>
                    </a:lnL>
                    <a:lnR>
                      <a:noFill/>
                    </a:lnR>
                    <a:lnT>
                      <a:noFill/>
                    </a:lnT>
                    <a:lnB>
                      <a:noFill/>
                    </a:lnB>
                  </a:tcPr>
                </a:tc>
              </a:tr>
              <a:tr h="95643">
                <a:tc>
                  <a:txBody>
                    <a:bodyPr/>
                    <a:lstStyle/>
                    <a:p>
                      <a:pPr algn="l" fontAlgn="auto"/>
                      <a:r>
                        <a:rPr lang="en-US" sz="600" b="0" i="0" u="none" strike="noStrike" dirty="0">
                          <a:solidFill>
                            <a:srgbClr val="000000"/>
                          </a:solidFill>
                          <a:effectLst/>
                          <a:latin typeface="Calibri" panose="020F0502020204030204" pitchFamily="34" charset="0"/>
                        </a:rPr>
                        <a:t>4. Click on WOMEN tab. </a:t>
                      </a:r>
                    </a:p>
                  </a:txBody>
                  <a:tcPr marL="3343" marR="3343" marT="3343" marB="0" anchor="b">
                    <a:lnL>
                      <a:noFill/>
                    </a:lnL>
                    <a:lnR>
                      <a:noFill/>
                    </a:lnR>
                    <a:lnT>
                      <a:noFill/>
                    </a:lnT>
                    <a:lnB>
                      <a:noFill/>
                    </a:lnB>
                  </a:tcPr>
                </a:tc>
                <a:tc>
                  <a:txBody>
                    <a:bodyPr/>
                    <a:lstStyle/>
                    <a:p>
                      <a:pPr algn="l" fontAlgn="auto"/>
                      <a:r>
                        <a:rPr lang="en-US" sz="600" b="0" i="0" u="none" strike="noStrike" dirty="0">
                          <a:solidFill>
                            <a:srgbClr val="000000"/>
                          </a:solidFill>
                          <a:effectLst/>
                          <a:latin typeface="Calibri" panose="020F0502020204030204" pitchFamily="34" charset="0"/>
                        </a:rPr>
                        <a:t>The WOMEN page should be </a:t>
                      </a:r>
                      <a:r>
                        <a:rPr lang="en-US" sz="600" b="0" i="0" u="none" strike="noStrike" dirty="0" smtClean="0">
                          <a:solidFill>
                            <a:srgbClr val="000000"/>
                          </a:solidFill>
                          <a:effectLst/>
                          <a:latin typeface="Calibri" panose="020F0502020204030204" pitchFamily="34" charset="0"/>
                        </a:rPr>
                        <a:t>displayed with the respective items.</a:t>
                      </a:r>
                      <a:endParaRPr lang="en-US" sz="600" b="0" i="0" u="none" strike="noStrike" dirty="0">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185683">
                <a:tc>
                  <a:txBody>
                    <a:bodyPr/>
                    <a:lstStyle/>
                    <a:p>
                      <a:pPr algn="l" fontAlgn="auto"/>
                      <a:r>
                        <a:rPr lang="en-US" sz="600" b="0" i="0" u="none" strike="noStrike" dirty="0">
                          <a:solidFill>
                            <a:srgbClr val="000000"/>
                          </a:solidFill>
                          <a:effectLst/>
                          <a:latin typeface="Calibri" panose="020F0502020204030204" pitchFamily="34" charset="0"/>
                        </a:rPr>
                        <a:t>5. Hover the mouse over any item and click on 'Add to cart'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A confirmation popup should be displayed with the details of the item in your cart.</a:t>
                      </a:r>
                    </a:p>
                  </a:txBody>
                  <a:tcPr marL="3343" marR="3343" marT="3343" marB="0" anchor="b">
                    <a:lnL>
                      <a:noFill/>
                    </a:lnL>
                    <a:lnR>
                      <a:noFill/>
                    </a:lnR>
                    <a:lnT>
                      <a:noFill/>
                    </a:lnT>
                    <a:lnB>
                      <a:noFill/>
                    </a:lnB>
                  </a:tcPr>
                </a:tc>
              </a:tr>
              <a:tr h="276530">
                <a:tc>
                  <a:txBody>
                    <a:bodyPr/>
                    <a:lstStyle/>
                    <a:p>
                      <a:pPr algn="l" fontAlgn="auto"/>
                      <a:r>
                        <a:rPr lang="en-US" sz="600" b="0" i="0" u="none" strike="noStrike" dirty="0">
                          <a:solidFill>
                            <a:srgbClr val="000000"/>
                          </a:solidFill>
                          <a:effectLst/>
                          <a:latin typeface="Calibri" panose="020F0502020204030204" pitchFamily="34" charset="0"/>
                        </a:rPr>
                        <a:t>6. Click on 'Proceed to checkout'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The SHOPPING-CART SUMMARY page should be displayed with the selected item and details of the purchase. Make sure the '01. Summary' tab is displayed in green.</a:t>
                      </a:r>
                    </a:p>
                  </a:txBody>
                  <a:tcPr marL="3343" marR="3343" marT="3343" marB="0" anchor="b">
                    <a:lnL>
                      <a:noFill/>
                    </a:lnL>
                    <a:lnR>
                      <a:noFill/>
                    </a:lnR>
                    <a:lnT>
                      <a:noFill/>
                    </a:lnT>
                    <a:lnB>
                      <a:noFill/>
                    </a:lnB>
                  </a:tcPr>
                </a:tc>
              </a:tr>
              <a:tr h="286926">
                <a:tc>
                  <a:txBody>
                    <a:bodyPr/>
                    <a:lstStyle/>
                    <a:p>
                      <a:pPr algn="l" fontAlgn="auto"/>
                      <a:r>
                        <a:rPr lang="en-US" sz="600" b="0" i="0" u="none" strike="noStrike" dirty="0">
                          <a:solidFill>
                            <a:srgbClr val="000000"/>
                          </a:solidFill>
                          <a:effectLst/>
                          <a:latin typeface="Calibri" panose="020F0502020204030204" pitchFamily="34" charset="0"/>
                        </a:rPr>
                        <a:t>7. Click on 'Proceed to checkout'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The ADDRESSES page should be displayed with the details of your YOUR DELIVERY ADDRESS and YOUR BILLING ADDRESS. Make sure the '03. Address' tab is displayed in green.</a:t>
                      </a:r>
                    </a:p>
                  </a:txBody>
                  <a:tcPr marL="3343" marR="3343" marT="3343" marB="0" anchor="b">
                    <a:lnL>
                      <a:noFill/>
                    </a:lnL>
                    <a:lnR>
                      <a:noFill/>
                    </a:lnR>
                    <a:lnT>
                      <a:noFill/>
                    </a:lnT>
                    <a:lnB>
                      <a:noFill/>
                    </a:lnB>
                  </a:tcPr>
                </a:tc>
              </a:tr>
              <a:tr h="191285">
                <a:tc>
                  <a:txBody>
                    <a:bodyPr/>
                    <a:lstStyle/>
                    <a:p>
                      <a:pPr algn="l" fontAlgn="auto"/>
                      <a:r>
                        <a:rPr lang="en-US" sz="600" b="0" i="0" u="none" strike="noStrike" dirty="0">
                          <a:solidFill>
                            <a:srgbClr val="000000"/>
                          </a:solidFill>
                          <a:effectLst/>
                          <a:latin typeface="Calibri" panose="020F0502020204030204" pitchFamily="34" charset="0"/>
                        </a:rPr>
                        <a:t>8. Click on 'Proceed to checkout'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The SHIPPING page should be displayed with the shipping options inside. Make sure the '04. Shipping' tab is displayed in green.</a:t>
                      </a:r>
                    </a:p>
                  </a:txBody>
                  <a:tcPr marL="3343" marR="3343" marT="3343" marB="0" anchor="b">
                    <a:lnL>
                      <a:noFill/>
                    </a:lnL>
                    <a:lnR>
                      <a:noFill/>
                    </a:lnR>
                    <a:lnT>
                      <a:noFill/>
                    </a:lnT>
                    <a:lnB>
                      <a:noFill/>
                    </a:lnB>
                  </a:tcPr>
                </a:tc>
              </a:tr>
              <a:tr h="286926">
                <a:tc>
                  <a:txBody>
                    <a:bodyPr/>
                    <a:lstStyle/>
                    <a:p>
                      <a:pPr algn="l" fontAlgn="auto"/>
                      <a:r>
                        <a:rPr lang="en-US" sz="600" b="0" i="0" u="none" strike="noStrike" dirty="0">
                          <a:solidFill>
                            <a:srgbClr val="000000"/>
                          </a:solidFill>
                          <a:effectLst/>
                          <a:latin typeface="Calibri" panose="020F0502020204030204" pitchFamily="34" charset="0"/>
                        </a:rPr>
                        <a:t>9. Choose any shipping option, check the 'Terms of service' checkbox, and click on 'Proceed to checkout'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The PLEASE CHOOSE YOUR PAYMENT METHOD page should be displayed with the details of the item and payment. Make sure the '05. Payment' tab is displayed in green.</a:t>
                      </a:r>
                    </a:p>
                  </a:txBody>
                  <a:tcPr marL="3343" marR="3343" marT="3343" marB="0" anchor="b">
                    <a:lnL>
                      <a:noFill/>
                    </a:lnL>
                    <a:lnR>
                      <a:noFill/>
                    </a:lnR>
                    <a:lnT>
                      <a:noFill/>
                    </a:lnT>
                    <a:lnB>
                      <a:noFill/>
                    </a:lnB>
                  </a:tcPr>
                </a:tc>
              </a:tr>
              <a:tr h="191285">
                <a:tc>
                  <a:txBody>
                    <a:bodyPr/>
                    <a:lstStyle/>
                    <a:p>
                      <a:pPr algn="l" fontAlgn="auto"/>
                      <a:r>
                        <a:rPr lang="en-US" sz="600" b="0" i="0" u="none" strike="noStrike" dirty="0">
                          <a:solidFill>
                            <a:srgbClr val="000000"/>
                          </a:solidFill>
                          <a:effectLst/>
                          <a:latin typeface="Calibri" panose="020F0502020204030204" pitchFamily="34" charset="0"/>
                        </a:rPr>
                        <a:t>10. Click on 'Pay by Check'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The ORDER SUMMARY page should be displayed with the CHECK PAYMENT details.</a:t>
                      </a:r>
                    </a:p>
                  </a:txBody>
                  <a:tcPr marL="3343" marR="3343" marT="3343" marB="0" anchor="b">
                    <a:lnL>
                      <a:noFill/>
                    </a:lnL>
                    <a:lnR>
                      <a:noFill/>
                    </a:lnR>
                    <a:lnT>
                      <a:noFill/>
                    </a:lnT>
                    <a:lnB>
                      <a:noFill/>
                    </a:lnB>
                  </a:tcPr>
                </a:tc>
              </a:tr>
              <a:tr h="286926">
                <a:tc>
                  <a:txBody>
                    <a:bodyPr/>
                    <a:lstStyle/>
                    <a:p>
                      <a:pPr algn="l" fontAlgn="auto"/>
                      <a:r>
                        <a:rPr lang="en-US" sz="600" b="0" i="0" u="none" strike="noStrike" dirty="0">
                          <a:solidFill>
                            <a:srgbClr val="000000"/>
                          </a:solidFill>
                          <a:effectLst/>
                          <a:latin typeface="Calibri" panose="020F0502020204030204" pitchFamily="34" charset="0"/>
                        </a:rPr>
                        <a:t>11. Click on 'I confirm my order' button.</a:t>
                      </a:r>
                    </a:p>
                  </a:txBody>
                  <a:tcPr marL="3343" marR="3343" marT="3343" marB="0" anchor="b">
                    <a:lnL>
                      <a:noFill/>
                    </a:lnL>
                    <a:lnR>
                      <a:noFill/>
                    </a:lnR>
                    <a:lnT>
                      <a:noFill/>
                    </a:lnT>
                    <a:lnB>
                      <a:noFill/>
                    </a:lnB>
                  </a:tcPr>
                </a:tc>
                <a:tc>
                  <a:txBody>
                    <a:bodyPr/>
                    <a:lstStyle/>
                    <a:p>
                      <a:pPr algn="l" fontAlgn="auto"/>
                      <a:r>
                        <a:rPr lang="en-US" sz="600" b="0" i="0" u="none" strike="noStrike">
                          <a:solidFill>
                            <a:srgbClr val="000000"/>
                          </a:solidFill>
                          <a:effectLst/>
                          <a:latin typeface="Calibri" panose="020F0502020204030204" pitchFamily="34" charset="0"/>
                        </a:rPr>
                        <a:t>The ORDER CONFIRMATION page should be displayed with the message: 'Your order on My Store is complete.' Make sure the check specifications are displayed also.</a:t>
                      </a:r>
                    </a:p>
                  </a:txBody>
                  <a:tcPr marL="3343" marR="3343" marT="3343" marB="0" anchor="b">
                    <a:lnL>
                      <a:noFill/>
                    </a:lnL>
                    <a:lnR>
                      <a:noFill/>
                    </a:lnR>
                    <a:lnT>
                      <a:noFill/>
                    </a:lnT>
                    <a:lnB>
                      <a:noFill/>
                    </a:lnB>
                  </a:tcPr>
                </a:tc>
              </a:tr>
              <a:tr h="95643">
                <a:tc>
                  <a:txBody>
                    <a:bodyPr/>
                    <a:lstStyle/>
                    <a:p>
                      <a:pPr algn="l" fontAlgn="auto"/>
                      <a:endParaRPr lang="es-ES" sz="600" b="0" i="0" u="none" strike="noStrike" dirty="0">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c>
                  <a:txBody>
                    <a:bodyPr/>
                    <a:lstStyle/>
                    <a:p>
                      <a:pPr algn="l" fontAlgn="auto"/>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95643">
                <a:tc>
                  <a:txBody>
                    <a:bodyPr/>
                    <a:lstStyle/>
                    <a:p>
                      <a:pPr algn="l" fontAlgn="b"/>
                      <a:r>
                        <a:rPr lang="es-ES" sz="600" b="1" i="0" u="none" strike="noStrike" dirty="0">
                          <a:solidFill>
                            <a:srgbClr val="000000"/>
                          </a:solidFill>
                          <a:effectLst/>
                          <a:latin typeface="Calibri" panose="020F0502020204030204" pitchFamily="34" charset="0"/>
                        </a:rPr>
                        <a:t>EXPECTED RESULT:</a:t>
                      </a:r>
                    </a:p>
                  </a:txBody>
                  <a:tcPr marL="3343" marR="3343" marT="3343" marB="0" anchor="b">
                    <a:lnL>
                      <a:noFill/>
                    </a:lnL>
                    <a:lnR>
                      <a:noFill/>
                    </a:lnR>
                    <a:lnT>
                      <a:noFill/>
                    </a:lnT>
                    <a:lnB>
                      <a:noFill/>
                    </a:lnB>
                  </a:tcPr>
                </a:tc>
                <a:tc>
                  <a:txBody>
                    <a:bodyPr/>
                    <a:lstStyle/>
                    <a:p>
                      <a:pPr algn="l" fontAlgn="b"/>
                      <a:endParaRPr lang="es-ES" sz="600" b="0" i="0" u="none" strike="noStrike">
                        <a:solidFill>
                          <a:srgbClr val="000000"/>
                        </a:solidFill>
                        <a:effectLst/>
                        <a:latin typeface="Calibri" panose="020F0502020204030204" pitchFamily="34" charset="0"/>
                      </a:endParaRPr>
                    </a:p>
                  </a:txBody>
                  <a:tcPr marL="3343" marR="3343" marT="3343" marB="0" anchor="b">
                    <a:lnL>
                      <a:noFill/>
                    </a:lnL>
                    <a:lnR>
                      <a:noFill/>
                    </a:lnR>
                    <a:lnT>
                      <a:noFill/>
                    </a:lnT>
                    <a:lnB>
                      <a:noFill/>
                    </a:lnB>
                  </a:tcPr>
                </a:tc>
              </a:tr>
              <a:tr h="286926">
                <a:tc gridSpan="2">
                  <a:txBody>
                    <a:bodyPr/>
                    <a:lstStyle/>
                    <a:p>
                      <a:pPr algn="l" fontAlgn="auto"/>
                      <a:r>
                        <a:rPr lang="en-US" sz="600" b="0" i="0" u="none" strike="noStrike" dirty="0">
                          <a:solidFill>
                            <a:srgbClr val="000000"/>
                          </a:solidFill>
                          <a:effectLst/>
                          <a:latin typeface="Calibri" panose="020F0502020204030204" pitchFamily="34" charset="0"/>
                        </a:rPr>
                        <a:t>The order process should be completed without errors, displaying the ORDER CONFIRMATION page,  the message: 'Your order on My Store is complete.' and the check specifications.</a:t>
                      </a:r>
                    </a:p>
                  </a:txBody>
                  <a:tcPr marL="3343" marR="3343" marT="3343" marB="0" anchor="b">
                    <a:lnL>
                      <a:noFill/>
                    </a:lnL>
                    <a:lnR>
                      <a:noFill/>
                    </a:lnR>
                    <a:lnT>
                      <a:noFill/>
                    </a:lnT>
                    <a:lnB>
                      <a:noFill/>
                    </a:lnB>
                  </a:tcPr>
                </a:tc>
                <a:tc hMerge="1">
                  <a:txBody>
                    <a:bodyPr/>
                    <a:lstStyle/>
                    <a:p>
                      <a:endParaRPr lang="es-ES"/>
                    </a:p>
                  </a:txBody>
                  <a:tcPr/>
                </a:tc>
              </a:tr>
            </a:tbl>
          </a:graphicData>
        </a:graphic>
      </p:graphicFrame>
    </p:spTree>
    <p:extLst>
      <p:ext uri="{BB962C8B-B14F-4D97-AF65-F5344CB8AC3E}">
        <p14:creationId xmlns:p14="http://schemas.microsoft.com/office/powerpoint/2010/main" val="128544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Ejemplo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un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caso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55097"/>
            <a:ext cx="7846827" cy="923330"/>
          </a:xfrm>
          <a:prstGeom prst="rect">
            <a:avLst/>
          </a:prstGeom>
          <a:noFill/>
        </p:spPr>
        <p:txBody>
          <a:bodyPr wrap="square" rtlCol="0">
            <a:spAutoFit/>
          </a:bodyPr>
          <a:lstStyle/>
          <a:p>
            <a:r>
              <a:rPr lang="es-BO" sz="1800" dirty="0">
                <a:latin typeface="Open Sans" panose="020B0606030504020204" pitchFamily="34" charset="0"/>
                <a:ea typeface="Open Sans" panose="020B0606030504020204" pitchFamily="34" charset="0"/>
                <a:cs typeface="Open Sans" panose="020B0606030504020204" pitchFamily="34" charset="0"/>
                <a:hlinkClick r:id="rId4"/>
              </a:rPr>
              <a:t>https://</a:t>
            </a:r>
            <a:r>
              <a:rPr lang="es-BO" sz="1800" dirty="0" smtClean="0">
                <a:latin typeface="Open Sans" panose="020B0606030504020204" pitchFamily="34" charset="0"/>
                <a:ea typeface="Open Sans" panose="020B0606030504020204" pitchFamily="34" charset="0"/>
                <a:cs typeface="Open Sans" panose="020B0606030504020204" pitchFamily="34" charset="0"/>
                <a:hlinkClick r:id="rId4"/>
              </a:rPr>
              <a:t>www.guru99.com/test-case.html</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endParaRPr lang="es-BO" sz="1800" dirty="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Éste sitio muestra como podrías crear un caso de prueba basado </a:t>
            </a:r>
            <a:r>
              <a:rPr lang="es-BO" sz="1800" smtClean="0">
                <a:latin typeface="Open Sans" panose="020B0606030504020204" pitchFamily="34" charset="0"/>
                <a:ea typeface="Open Sans" panose="020B0606030504020204" pitchFamily="34" charset="0"/>
                <a:cs typeface="Open Sans" panose="020B0606030504020204" pitchFamily="34" charset="0"/>
              </a:rPr>
              <a:t>en requerimientos.</a:t>
            </a:r>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34755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Shape 335"/>
          <p:cNvSpPr txBox="1"/>
          <p:nvPr/>
        </p:nvSpPr>
        <p:spPr>
          <a:xfrm>
            <a:off x="2649000" y="2782783"/>
            <a:ext cx="3846000" cy="523200"/>
          </a:xfrm>
          <a:prstGeom prst="rect">
            <a:avLst/>
          </a:prstGeom>
          <a:noFill/>
          <a:ln>
            <a:noFill/>
          </a:ln>
        </p:spPr>
        <p:txBody>
          <a:bodyPr spcFirstLastPara="1" wrap="square" lIns="91425" tIns="45700" rIns="91425" bIns="45700" anchor="t" anchorCtr="0">
            <a:noAutofit/>
          </a:bodyPr>
          <a:lstStyle/>
          <a:p>
            <a:pPr algn="ctr"/>
            <a:r>
              <a:rPr lang="en-US" b="1" dirty="0" smtClean="0">
                <a:solidFill>
                  <a:srgbClr val="FFFFFF"/>
                </a:solidFill>
                <a:latin typeface="Open Sans"/>
                <a:ea typeface="Open Sans"/>
                <a:cs typeface="Open Sans"/>
                <a:sym typeface="Open Sans"/>
              </a:rPr>
              <a:t>info.cbb@avantica.net</a:t>
            </a:r>
            <a:endParaRPr b="1" dirty="0">
              <a:solidFill>
                <a:srgbClr val="FFFFFF"/>
              </a:solidFill>
              <a:latin typeface="Open Sans"/>
              <a:ea typeface="Open Sans"/>
              <a:cs typeface="Open Sans"/>
              <a:sym typeface="Open Sans"/>
            </a:endParaRPr>
          </a:p>
        </p:txBody>
      </p:sp>
      <p:pic>
        <p:nvPicPr>
          <p:cNvPr id="2" name="Imagen 1">
            <a:extLst>
              <a:ext uri="{FF2B5EF4-FFF2-40B4-BE49-F238E27FC236}">
                <a16:creationId xmlns="" xmlns:a16="http://schemas.microsoft.com/office/drawing/2014/main" id="{144E519F-F488-484A-B801-D66AC145D9F8}"/>
              </a:ext>
            </a:extLst>
          </p:cNvPr>
          <p:cNvPicPr>
            <a:picLocks noChangeAspect="1"/>
          </p:cNvPicPr>
          <p:nvPr/>
        </p:nvPicPr>
        <p:blipFill>
          <a:blip r:embed="rId3"/>
          <a:stretch>
            <a:fillRect/>
          </a:stretch>
        </p:blipFill>
        <p:spPr>
          <a:xfrm>
            <a:off x="3095668" y="1700868"/>
            <a:ext cx="2952663" cy="1331935"/>
          </a:xfrm>
          <a:prstGeom prst="rect">
            <a:avLst/>
          </a:prstGeom>
        </p:spPr>
      </p:pic>
    </p:spTree>
    <p:extLst>
      <p:ext uri="{BB962C8B-B14F-4D97-AF65-F5344CB8AC3E}">
        <p14:creationId xmlns:p14="http://schemas.microsoft.com/office/powerpoint/2010/main" val="3045792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39480" y="35441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62187"/>
            <a:ext cx="8513134" cy="3693319"/>
          </a:xfrm>
          <a:prstGeom prst="rect">
            <a:avLst/>
          </a:prstGeom>
          <a:noFill/>
        </p:spPr>
        <p:txBody>
          <a:bodyPr wrap="square" rtlCol="0">
            <a:spAutoFit/>
          </a:bodyPr>
          <a:lstStyle/>
          <a:p>
            <a:pPr marL="342900" indent="-342900">
              <a:buAutoNum type="arabicPeriod"/>
            </a:pPr>
            <a:r>
              <a:rPr lang="es-ES" sz="1800" dirty="0" smtClean="0">
                <a:latin typeface="Open Sans" panose="020B0606030504020204" pitchFamily="34" charset="0"/>
                <a:ea typeface="Open Sans" panose="020B0606030504020204" pitchFamily="34" charset="0"/>
                <a:cs typeface="Open Sans" panose="020B0606030504020204" pitchFamily="34" charset="0"/>
              </a:rPr>
              <a:t>PLANIFICACIÓN Y CONTROL</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r>
              <a:rPr lang="es-ES" sz="1800" dirty="0" smtClean="0">
                <a:latin typeface="Open Sans" panose="020B0606030504020204" pitchFamily="34" charset="0"/>
                <a:ea typeface="Open Sans" panose="020B0606030504020204" pitchFamily="34" charset="0"/>
                <a:cs typeface="Open Sans" panose="020B0606030504020204" pitchFamily="34" charset="0"/>
              </a:rPr>
              <a:t>Planificar:</a:t>
            </a:r>
          </a:p>
          <a:p>
            <a:pPr marL="285750" indent="-285750">
              <a:buFontTx/>
              <a:buChar char="-"/>
            </a:pPr>
            <a:r>
              <a:rPr lang="es-ES" sz="1800" dirty="0" smtClean="0">
                <a:latin typeface="Open Sans" panose="020B0606030504020204" pitchFamily="34" charset="0"/>
                <a:ea typeface="Open Sans" panose="020B0606030504020204" pitchFamily="34" charset="0"/>
                <a:cs typeface="Open Sans" panose="020B0606030504020204" pitchFamily="34" charset="0"/>
              </a:rPr>
              <a:t>Definir los objetivos de las pruebas.</a:t>
            </a:r>
          </a:p>
          <a:p>
            <a:pPr marL="285750" indent="-285750">
              <a:buFontTx/>
              <a:buChar char="-"/>
            </a:pPr>
            <a:r>
              <a:rPr lang="es-ES" sz="1800" dirty="0" smtClean="0">
                <a:latin typeface="Open Sans" panose="020B0606030504020204" pitchFamily="34" charset="0"/>
                <a:ea typeface="Open Sans" panose="020B0606030504020204" pitchFamily="34" charset="0"/>
                <a:cs typeface="Open Sans" panose="020B0606030504020204" pitchFamily="34" charset="0"/>
              </a:rPr>
              <a:t>Especificación de las actividades a realizar en las pruebas para cumplir con la misión.</a:t>
            </a:r>
          </a:p>
          <a:p>
            <a:r>
              <a:rPr lang="es-ES" sz="1800" dirty="0" smtClean="0">
                <a:latin typeface="Open Sans" panose="020B0606030504020204" pitchFamily="34" charset="0"/>
                <a:ea typeface="Open Sans" panose="020B0606030504020204" pitchFamily="34" charset="0"/>
                <a:cs typeface="Open Sans" panose="020B0606030504020204" pitchFamily="34" charset="0"/>
              </a:rPr>
              <a:t>Control:</a:t>
            </a:r>
          </a:p>
          <a:p>
            <a:pPr marL="285750" indent="-285750">
              <a:buFontTx/>
              <a:buChar char="-"/>
            </a:pPr>
            <a:r>
              <a:rPr lang="es-ES" sz="1800" dirty="0" smtClean="0">
                <a:latin typeface="Open Sans" panose="020B0606030504020204" pitchFamily="34" charset="0"/>
                <a:ea typeface="Open Sans" panose="020B0606030504020204" pitchFamily="34" charset="0"/>
                <a:cs typeface="Open Sans" panose="020B0606030504020204" pitchFamily="34" charset="0"/>
              </a:rPr>
              <a:t>Actividad en curso de comparar el progreso actual versus el plan. </a:t>
            </a:r>
          </a:p>
          <a:p>
            <a:pPr marL="285750" indent="-285750">
              <a:buFontTx/>
              <a:buChar char="-"/>
            </a:pPr>
            <a:r>
              <a:rPr lang="es-ES" sz="1800" dirty="0" smtClean="0">
                <a:latin typeface="Open Sans" panose="020B0606030504020204" pitchFamily="34" charset="0"/>
                <a:ea typeface="Open Sans" panose="020B0606030504020204" pitchFamily="34" charset="0"/>
                <a:cs typeface="Open Sans" panose="020B0606030504020204" pitchFamily="34" charset="0"/>
              </a:rPr>
              <a:t>También se incluye las desviaciones del plan.</a:t>
            </a:r>
          </a:p>
          <a:p>
            <a:pPr marL="285750" indent="-285750">
              <a:buFontTx/>
              <a:buChar char="-"/>
            </a:pPr>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07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8513134" cy="2585323"/>
          </a:xfrm>
          <a:prstGeom prst="rect">
            <a:avLst/>
          </a:prstGeom>
          <a:noFill/>
        </p:spPr>
        <p:txBody>
          <a:bodyPr wrap="square" rtlCol="0">
            <a:spAutoFit/>
          </a:bodyPr>
          <a:lstStyle/>
          <a:p>
            <a:pPr marL="342900" indent="-342900">
              <a:buAutoNum type="arabicPeriod" startAt="2"/>
            </a:pPr>
            <a:r>
              <a:rPr lang="es-ES" sz="1800" dirty="0" smtClean="0">
                <a:latin typeface="Open Sans" panose="020B0606030504020204" pitchFamily="34" charset="0"/>
                <a:ea typeface="Open Sans" panose="020B0606030504020204" pitchFamily="34" charset="0"/>
                <a:cs typeface="Open Sans" panose="020B0606030504020204" pitchFamily="34" charset="0"/>
              </a:rPr>
              <a:t>ANÁLISIS Y DISEÑO</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r>
              <a:rPr lang="es-ES" sz="1800" dirty="0" smtClean="0">
                <a:latin typeface="Open Sans" panose="020B0606030504020204" pitchFamily="34" charset="0"/>
                <a:ea typeface="Open Sans" panose="020B0606030504020204" pitchFamily="34" charset="0"/>
                <a:cs typeface="Open Sans" panose="020B0606030504020204" pitchFamily="34" charset="0"/>
              </a:rPr>
              <a:t>Es la actividad donde los objetivos generales de las pruebas son transformados en “condiciones de la  prueba” y “casos de prueba”.</a:t>
            </a:r>
          </a:p>
          <a:p>
            <a:pPr marL="285750" indent="-285750">
              <a:buFontTx/>
              <a:buChar char="-"/>
            </a:pPr>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487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8513134" cy="3970318"/>
          </a:xfrm>
          <a:prstGeom prst="rect">
            <a:avLst/>
          </a:prstGeom>
          <a:noFill/>
        </p:spPr>
        <p:txBody>
          <a:bodyPr wrap="square" rtlCol="0">
            <a:spAutoFit/>
          </a:bodyPr>
          <a:lstStyle/>
          <a:p>
            <a:pPr marL="342900" indent="-342900">
              <a:buAutoNum type="arabicPeriod" startAt="2"/>
            </a:pPr>
            <a:r>
              <a:rPr lang="es-ES" sz="1800" dirty="0" smtClean="0">
                <a:latin typeface="Open Sans" panose="020B0606030504020204" pitchFamily="34" charset="0"/>
                <a:ea typeface="Open Sans" panose="020B0606030504020204" pitchFamily="34" charset="0"/>
                <a:cs typeface="Open Sans" panose="020B0606030504020204" pitchFamily="34" charset="0"/>
              </a:rPr>
              <a:t>ANÁLISIS Y DISEÑO</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Revisar </a:t>
            </a:r>
            <a:r>
              <a:rPr lang="es-BO" sz="1800" dirty="0">
                <a:latin typeface="Open Sans" panose="020B0606030504020204" pitchFamily="34" charset="0"/>
                <a:ea typeface="Open Sans" panose="020B0606030504020204" pitchFamily="34" charset="0"/>
                <a:cs typeface="Open Sans" panose="020B0606030504020204" pitchFamily="34" charset="0"/>
              </a:rPr>
              <a:t>la base de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a:t>
            </a:r>
          </a:p>
          <a:p>
            <a:pPr marL="285750" indent="-285750">
              <a:buFontTx/>
              <a:buChar char="-"/>
            </a:pPr>
            <a:r>
              <a:rPr lang="es-ES" sz="1800" dirty="0">
                <a:latin typeface="Open Sans" panose="020B0606030504020204" pitchFamily="34" charset="0"/>
                <a:ea typeface="Open Sans" panose="020B0606030504020204" pitchFamily="34" charset="0"/>
                <a:cs typeface="Open Sans" panose="020B0606030504020204" pitchFamily="34" charset="0"/>
              </a:rPr>
              <a:t>Evaluando la </a:t>
            </a:r>
            <a:r>
              <a:rPr lang="es-ES" sz="1800" dirty="0" err="1" smtClean="0">
                <a:latin typeface="Open Sans" panose="020B0606030504020204" pitchFamily="34" charset="0"/>
                <a:ea typeface="Open Sans" panose="020B0606030504020204" pitchFamily="34" charset="0"/>
                <a:cs typeface="Open Sans" panose="020B0606030504020204" pitchFamily="34" charset="0"/>
              </a:rPr>
              <a:t>testabilidad</a:t>
            </a:r>
            <a:r>
              <a:rPr lang="es-ES"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Identificación y priorización de condiciones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Diseño y priorización de casos de prueba de alto nivel</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Identificación de los datos de prueba necesarios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Diseño de la configuración del entorno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Creación de trazabilidad bidireccional entre la base de prueba y los casos de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a:t>
            </a:r>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8877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974417" cy="3139321"/>
          </a:xfrm>
          <a:prstGeom prst="rect">
            <a:avLst/>
          </a:prstGeom>
          <a:noFill/>
        </p:spPr>
        <p:txBody>
          <a:bodyPr wrap="square" rtlCol="0">
            <a:spAutoFit/>
          </a:bodyPr>
          <a:lstStyle/>
          <a:p>
            <a:pPr marL="342900" indent="-342900">
              <a:buAutoNum type="arabicPeriod" startAt="3"/>
            </a:pPr>
            <a:r>
              <a:rPr lang="es-ES" sz="1800" dirty="0" smtClean="0">
                <a:latin typeface="Open Sans" panose="020B0606030504020204" pitchFamily="34" charset="0"/>
                <a:ea typeface="Open Sans" panose="020B0606030504020204" pitchFamily="34" charset="0"/>
                <a:cs typeface="Open Sans" panose="020B0606030504020204" pitchFamily="34" charset="0"/>
              </a:rPr>
              <a:t>IMPLEMENTACIÓN Y EJECUCIÓN</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Es la actividad donde se especifican los procedimientos de prueba o los </a:t>
            </a:r>
            <a:r>
              <a:rPr lang="es-BO" sz="1800" dirty="0" smtClean="0">
                <a:latin typeface="Open Sans" panose="020B0606030504020204" pitchFamily="34" charset="0"/>
                <a:ea typeface="Open Sans" panose="020B0606030504020204" pitchFamily="34" charset="0"/>
                <a:cs typeface="Open Sans" panose="020B0606030504020204" pitchFamily="34" charset="0"/>
              </a:rPr>
              <a:t>scripts, </a:t>
            </a:r>
            <a:r>
              <a:rPr lang="es-BO" sz="1800" dirty="0">
                <a:latin typeface="Open Sans" panose="020B0606030504020204" pitchFamily="34" charset="0"/>
                <a:ea typeface="Open Sans" panose="020B0606030504020204" pitchFamily="34" charset="0"/>
                <a:cs typeface="Open Sans" panose="020B0606030504020204" pitchFamily="34" charset="0"/>
              </a:rPr>
              <a:t>combinando los casos de prueba en un orden particular e incluyendo cualquier otra información necesaria para la ejecución de la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a:t>
            </a:r>
          </a:p>
          <a:p>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El </a:t>
            </a:r>
            <a:r>
              <a:rPr lang="es-BO" sz="1800" dirty="0">
                <a:latin typeface="Open Sans" panose="020B0606030504020204" pitchFamily="34" charset="0"/>
                <a:ea typeface="Open Sans" panose="020B0606030504020204" pitchFamily="34" charset="0"/>
                <a:cs typeface="Open Sans" panose="020B0606030504020204" pitchFamily="34" charset="0"/>
              </a:rPr>
              <a:t>entorno se configura y las pruebas se </a:t>
            </a:r>
            <a:r>
              <a:rPr lang="es-BO" sz="1800" dirty="0" smtClean="0">
                <a:latin typeface="Open Sans" panose="020B0606030504020204" pitchFamily="34" charset="0"/>
                <a:ea typeface="Open Sans" panose="020B0606030504020204" pitchFamily="34" charset="0"/>
                <a:cs typeface="Open Sans" panose="020B0606030504020204" pitchFamily="34" charset="0"/>
              </a:rPr>
              <a:t>ejecutan.</a:t>
            </a:r>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0536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995682" cy="4524315"/>
          </a:xfrm>
          <a:prstGeom prst="rect">
            <a:avLst/>
          </a:prstGeom>
          <a:noFill/>
        </p:spPr>
        <p:txBody>
          <a:bodyPr wrap="square" rtlCol="0">
            <a:spAutoFit/>
          </a:bodyPr>
          <a:lstStyle/>
          <a:p>
            <a:pPr marL="342900" indent="-342900">
              <a:buAutoNum type="arabicPeriod" startAt="3"/>
            </a:pPr>
            <a:r>
              <a:rPr lang="es-ES" sz="1800" dirty="0" smtClean="0">
                <a:latin typeface="Open Sans" panose="020B0606030504020204" pitchFamily="34" charset="0"/>
                <a:ea typeface="Open Sans" panose="020B0606030504020204" pitchFamily="34" charset="0"/>
                <a:cs typeface="Open Sans" panose="020B0606030504020204" pitchFamily="34" charset="0"/>
              </a:rPr>
              <a:t>IMPLEMENTACIÓN Y EJECUCIÓN</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es-BO" sz="1800" dirty="0" smtClean="0">
                <a:latin typeface="Open Sans" panose="020B0606030504020204" pitchFamily="34" charset="0"/>
                <a:ea typeface="Open Sans" panose="020B0606030504020204" pitchFamily="34" charset="0"/>
                <a:cs typeface="Open Sans" panose="020B0606030504020204" pitchFamily="34" charset="0"/>
              </a:rPr>
              <a:t>Finalizando</a:t>
            </a:r>
            <a:r>
              <a:rPr lang="es-BO" sz="1800" dirty="0">
                <a:latin typeface="Open Sans" panose="020B0606030504020204" pitchFamily="34" charset="0"/>
                <a:ea typeface="Open Sans" panose="020B0606030504020204" pitchFamily="34" charset="0"/>
                <a:cs typeface="Open Sans" panose="020B0606030504020204" pitchFamily="34" charset="0"/>
              </a:rPr>
              <a:t>, implementando y priorizando casos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Desarrollando y priorizando procedimientos de prueba, creando datos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Creación de suites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Verificación y actualización de la trazabilidad bidireccional entre la base de prueba y los casos de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ES" sz="1800" dirty="0" smtClean="0">
                <a:latin typeface="Open Sans" panose="020B0606030504020204" pitchFamily="34" charset="0"/>
                <a:ea typeface="Open Sans" panose="020B0606030504020204" pitchFamily="34" charset="0"/>
                <a:cs typeface="Open Sans" panose="020B0606030504020204" pitchFamily="34" charset="0"/>
              </a:rPr>
              <a:t>Ejecución de los casos de prueba.</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Registro del resultado de la ejecución de la prueba</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Reportar las discrepancias como incidentes y analizarlas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Repetición de actividades de prueba como resultado de la acción tomada para cada discrepancia.</a:t>
            </a:r>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732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995682" cy="3416320"/>
          </a:xfrm>
          <a:prstGeom prst="rect">
            <a:avLst/>
          </a:prstGeom>
          <a:noFill/>
        </p:spPr>
        <p:txBody>
          <a:bodyPr wrap="square" rtlCol="0">
            <a:spAutoFit/>
          </a:bodyPr>
          <a:lstStyle/>
          <a:p>
            <a:pPr marL="342900" indent="-342900">
              <a:buAutoNum type="arabicPeriod" startAt="4"/>
            </a:pPr>
            <a:r>
              <a:rPr lang="es-ES" sz="1800" dirty="0" smtClean="0">
                <a:latin typeface="Open Sans" panose="020B0606030504020204" pitchFamily="34" charset="0"/>
                <a:ea typeface="Open Sans" panose="020B0606030504020204" pitchFamily="34" charset="0"/>
                <a:cs typeface="Open Sans" panose="020B0606030504020204" pitchFamily="34" charset="0"/>
              </a:rPr>
              <a:t>EVALUANDO CRITERIOS DE SALIDA Y CREANDO REPORTE</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Es la actividad donde se evalúa la ejecución de la prueba contra el objetivo definido</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Verificación de los registros de prueba con los criterios de salida especificados en la Planificación de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Evaluar si se necesitan más pruebas o si se deben cambiar los criterios de salida especificados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pPr marL="285750" indent="-285750">
              <a:buFontTx/>
              <a:buChar char="-"/>
            </a:pPr>
            <a:r>
              <a:rPr lang="es-BO" sz="1800" dirty="0">
                <a:latin typeface="Open Sans" panose="020B0606030504020204" pitchFamily="34" charset="0"/>
                <a:ea typeface="Open Sans" panose="020B0606030504020204" pitchFamily="34" charset="0"/>
                <a:cs typeface="Open Sans" panose="020B0606030504020204" pitchFamily="34" charset="0"/>
              </a:rPr>
              <a:t>Redacción de un </a:t>
            </a:r>
            <a:r>
              <a:rPr lang="es-BO" sz="1800" dirty="0" smtClean="0">
                <a:latin typeface="Open Sans" panose="020B0606030504020204" pitchFamily="34" charset="0"/>
                <a:ea typeface="Open Sans" panose="020B0606030504020204" pitchFamily="34" charset="0"/>
                <a:cs typeface="Open Sans" panose="020B0606030504020204" pitchFamily="34" charset="0"/>
              </a:rPr>
              <a:t>reporte </a:t>
            </a:r>
            <a:r>
              <a:rPr lang="es-BO" sz="1800" dirty="0">
                <a:latin typeface="Open Sans" panose="020B0606030504020204" pitchFamily="34" charset="0"/>
                <a:ea typeface="Open Sans" panose="020B0606030504020204" pitchFamily="34" charset="0"/>
                <a:cs typeface="Open Sans" panose="020B0606030504020204" pitchFamily="34" charset="0"/>
              </a:rPr>
              <a:t>de resumen de </a:t>
            </a:r>
            <a:r>
              <a:rPr lang="es-BO" sz="1800" dirty="0" smtClean="0">
                <a:latin typeface="Open Sans" panose="020B0606030504020204" pitchFamily="34" charset="0"/>
                <a:ea typeface="Open Sans" panose="020B0606030504020204" pitchFamily="34" charset="0"/>
                <a:cs typeface="Open Sans" panose="020B0606030504020204" pitchFamily="34" charset="0"/>
              </a:rPr>
              <a:t>pruebas </a:t>
            </a:r>
            <a:r>
              <a:rPr lang="es-BO" sz="1800" dirty="0">
                <a:latin typeface="Open Sans" panose="020B0606030504020204" pitchFamily="34" charset="0"/>
                <a:ea typeface="Open Sans" panose="020B0606030504020204" pitchFamily="34" charset="0"/>
                <a:cs typeface="Open Sans" panose="020B0606030504020204" pitchFamily="34" charset="0"/>
              </a:rPr>
              <a:t>para las partes </a:t>
            </a:r>
            <a:r>
              <a:rPr lang="es-BO" sz="1800" dirty="0" smtClean="0">
                <a:latin typeface="Open Sans" panose="020B0606030504020204" pitchFamily="34" charset="0"/>
                <a:ea typeface="Open Sans" panose="020B0606030504020204" pitchFamily="34" charset="0"/>
                <a:cs typeface="Open Sans" panose="020B0606030504020204" pitchFamily="34" charset="0"/>
              </a:rPr>
              <a:t>interesadas.</a:t>
            </a: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338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95"/>
        <p:cNvGrpSpPr/>
        <p:nvPr/>
      </p:nvGrpSpPr>
      <p:grpSpPr>
        <a:xfrm>
          <a:off x="0" y="0"/>
          <a:ext cx="0" cy="0"/>
          <a:chOff x="0" y="0"/>
          <a:chExt cx="0" cy="0"/>
        </a:xfrm>
      </p:grpSpPr>
      <p:sp>
        <p:nvSpPr>
          <p:cNvPr id="5" name="Title 1">
            <a:extLst>
              <a:ext uri="{FF2B5EF4-FFF2-40B4-BE49-F238E27FC236}">
                <a16:creationId xmlns="" xmlns:a16="http://schemas.microsoft.com/office/drawing/2014/main" id="{4186FD77-2A22-4879-99AF-58633876E988}"/>
              </a:ext>
            </a:extLst>
          </p:cNvPr>
          <p:cNvSpPr txBox="1">
            <a:spLocks/>
          </p:cNvSpPr>
          <p:nvPr/>
        </p:nvSpPr>
        <p:spPr>
          <a:xfrm>
            <a:off x="489099" y="439479"/>
            <a:ext cx="9041763" cy="411480"/>
          </a:xfrm>
          <a:prstGeom prst="rect">
            <a:avLst/>
          </a:prstGeom>
        </p:spPr>
        <p:txBody>
          <a:bodyPr vert="horz" lIns="82296" tIns="41148" rIns="82296" bIns="41148"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411480" fontAlgn="base">
              <a:spcAft>
                <a:spcPct val="0"/>
              </a:spcAft>
              <a:buClrTx/>
              <a:defRPr/>
            </a:pP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Ciclo</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vida</a:t>
            </a:r>
            <a:r>
              <a:rPr lang="en-US" sz="2520" b="1" dirty="0"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 de las </a:t>
            </a:r>
            <a:r>
              <a:rPr lang="en-US" sz="2520" b="1" dirty="0" err="1" smtClean="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rPr>
              <a:t>pruebas</a:t>
            </a:r>
            <a:endParaRPr lang="en-US" sz="2520" b="1" dirty="0">
              <a:solidFill>
                <a:srgbClr val="FF440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7" name="TextBox 6">
            <a:extLst>
              <a:ext uri="{FF2B5EF4-FFF2-40B4-BE49-F238E27FC236}">
                <a16:creationId xmlns="" xmlns:a16="http://schemas.microsoft.com/office/drawing/2014/main" id="{8E15F604-9390-4DAD-B824-493584F66F19}"/>
              </a:ext>
            </a:extLst>
          </p:cNvPr>
          <p:cNvSpPr txBox="1"/>
          <p:nvPr/>
        </p:nvSpPr>
        <p:spPr>
          <a:xfrm>
            <a:off x="489099" y="990540"/>
            <a:ext cx="7846827" cy="3139321"/>
          </a:xfrm>
          <a:prstGeom prst="rect">
            <a:avLst/>
          </a:prstGeom>
          <a:noFill/>
        </p:spPr>
        <p:txBody>
          <a:bodyPr wrap="square" rtlCol="0">
            <a:spAutoFit/>
          </a:bodyPr>
          <a:lstStyle/>
          <a:p>
            <a:pPr marL="342900" indent="-342900">
              <a:buAutoNum type="arabicPeriod" startAt="5"/>
            </a:pPr>
            <a:r>
              <a:rPr lang="es-ES" sz="1800" dirty="0" smtClean="0">
                <a:latin typeface="Open Sans" panose="020B0606030504020204" pitchFamily="34" charset="0"/>
                <a:ea typeface="Open Sans" panose="020B0606030504020204" pitchFamily="34" charset="0"/>
                <a:cs typeface="Open Sans" panose="020B0606030504020204" pitchFamily="34" charset="0"/>
              </a:rPr>
              <a:t>ACTIVIDADES DE CIERRE</a:t>
            </a:r>
          </a:p>
          <a:p>
            <a:endParaRPr lang="es-ES"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smtClean="0">
                <a:latin typeface="Open Sans" panose="020B0606030504020204" pitchFamily="34" charset="0"/>
                <a:ea typeface="Open Sans" panose="020B0606030504020204" pitchFamily="34" charset="0"/>
                <a:cs typeface="Open Sans" panose="020B0606030504020204" pitchFamily="34" charset="0"/>
              </a:rPr>
              <a:t>Recopilar </a:t>
            </a:r>
            <a:r>
              <a:rPr lang="es-BO" sz="1800" dirty="0">
                <a:latin typeface="Open Sans" panose="020B0606030504020204" pitchFamily="34" charset="0"/>
                <a:ea typeface="Open Sans" panose="020B0606030504020204" pitchFamily="34" charset="0"/>
                <a:cs typeface="Open Sans" panose="020B0606030504020204" pitchFamily="34" charset="0"/>
              </a:rPr>
              <a:t>datos de las actividades de prueba completadas para consolidar la experiencia, el software de prueba, los hechos y los números</a:t>
            </a:r>
            <a:r>
              <a:rPr lang="es-BO" sz="1800" dirty="0" smtClean="0">
                <a:latin typeface="Open Sans" panose="020B0606030504020204" pitchFamily="34" charset="0"/>
                <a:ea typeface="Open Sans" panose="020B0606030504020204" pitchFamily="34" charset="0"/>
                <a:cs typeface="Open Sans" panose="020B0606030504020204" pitchFamily="34" charset="0"/>
              </a:rPr>
              <a:t>.</a:t>
            </a:r>
          </a:p>
          <a:p>
            <a:endParaRPr lang="es-BO" sz="1800" dirty="0" smtClean="0">
              <a:latin typeface="Open Sans" panose="020B0606030504020204" pitchFamily="34" charset="0"/>
              <a:ea typeface="Open Sans" panose="020B0606030504020204" pitchFamily="34" charset="0"/>
              <a:cs typeface="Open Sans" panose="020B0606030504020204" pitchFamily="34" charset="0"/>
            </a:endParaRPr>
          </a:p>
          <a:p>
            <a:r>
              <a:rPr lang="es-BO" sz="1800" dirty="0">
                <a:latin typeface="Open Sans" panose="020B0606030504020204" pitchFamily="34" charset="0"/>
                <a:ea typeface="Open Sans" panose="020B0606030504020204" pitchFamily="34" charset="0"/>
                <a:cs typeface="Open Sans" panose="020B0606030504020204" pitchFamily="34" charset="0"/>
              </a:rPr>
              <a:t>Las actividades de cierre de prueba se producen en los </a:t>
            </a:r>
            <a:r>
              <a:rPr lang="es-BO" sz="1800" dirty="0" smtClean="0">
                <a:latin typeface="Open Sans" panose="020B0606030504020204" pitchFamily="34" charset="0"/>
                <a:ea typeface="Open Sans" panose="020B0606030504020204" pitchFamily="34" charset="0"/>
                <a:cs typeface="Open Sans" panose="020B0606030504020204" pitchFamily="34" charset="0"/>
              </a:rPr>
              <a:t>“hitos” </a:t>
            </a:r>
            <a:r>
              <a:rPr lang="es-BO" sz="1800" dirty="0">
                <a:latin typeface="Open Sans" panose="020B0606030504020204" pitchFamily="34" charset="0"/>
                <a:ea typeface="Open Sans" panose="020B0606030504020204" pitchFamily="34" charset="0"/>
                <a:cs typeface="Open Sans" panose="020B0606030504020204" pitchFamily="34" charset="0"/>
              </a:rPr>
              <a:t>del proyecto, como cuando se lanza un software, se completa un proyecto de prueba, </a:t>
            </a:r>
            <a:r>
              <a:rPr lang="es-BO" sz="1800" dirty="0" smtClean="0">
                <a:latin typeface="Open Sans" panose="020B0606030504020204" pitchFamily="34" charset="0"/>
                <a:ea typeface="Open Sans" panose="020B0606030504020204" pitchFamily="34" charset="0"/>
                <a:cs typeface="Open Sans" panose="020B0606030504020204" pitchFamily="34" charset="0"/>
              </a:rPr>
              <a:t>se </a:t>
            </a:r>
            <a:r>
              <a:rPr lang="es-BO" sz="1800" dirty="0">
                <a:latin typeface="Open Sans" panose="020B0606030504020204" pitchFamily="34" charset="0"/>
                <a:ea typeface="Open Sans" panose="020B0606030504020204" pitchFamily="34" charset="0"/>
                <a:cs typeface="Open Sans" panose="020B0606030504020204" pitchFamily="34" charset="0"/>
              </a:rPr>
              <a:t>ha completado una versión de </a:t>
            </a:r>
            <a:r>
              <a:rPr lang="es-BO" sz="1800" dirty="0" smtClean="0">
                <a:latin typeface="Open Sans" panose="020B0606030504020204" pitchFamily="34" charset="0"/>
                <a:ea typeface="Open Sans" panose="020B0606030504020204" pitchFamily="34" charset="0"/>
                <a:cs typeface="Open Sans" panose="020B0606030504020204" pitchFamily="34" charset="0"/>
              </a:rPr>
              <a:t>mantenimiento.</a:t>
            </a: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91243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9971</TotalTime>
  <Words>1978</Words>
  <Application>Microsoft Office PowerPoint</Application>
  <PresentationFormat>Presentación en pantalla (16:9)</PresentationFormat>
  <Paragraphs>229</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Open Sans</vt:lpstr>
      <vt:lpstr>Open Sans Extrabold</vt:lpstr>
      <vt:lpstr>Open Sans Extrabold</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Cecilia Naranjo Herrera</dc:creator>
  <cp:lastModifiedBy>Juan Carlos</cp:lastModifiedBy>
  <cp:revision>61</cp:revision>
  <dcterms:modified xsi:type="dcterms:W3CDTF">2019-03-27T14:20:16Z</dcterms:modified>
</cp:coreProperties>
</file>