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6858000" cy="9144000"/>
  <p:embeddedFontLst>
    <p:embeddedFont>
      <p:font typeface="Old Standard TT" panose="020B0604020202020204" charset="0"/>
      <p:regular r:id="rId28"/>
      <p:bold r:id="rId29"/>
      <p: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1F15EB0-B62A-4452-B37B-2BFDBE262539}">
  <a:tblStyle styleId="{D1F15EB0-B62A-4452-B37B-2BFDBE26253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78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516b2c5a2b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516b2c5a2b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575a96555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575a96555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575a965556_4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575a965556_4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575a965556_4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575a965556_4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575a965556_4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575a965556_4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575a965556_4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575a965556_4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516b2c5a2b_0_1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516b2c5a2b_0_1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75a965556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75a965556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575a965556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575a965556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575a965556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575a96555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575a965556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575a965556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575a965556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575a965556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575a965556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575a965556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575a965556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575a965556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575a965556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575a965556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575a965556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575a965556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575a965556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575a965556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575160e50a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575160e50a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575160e50a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575160e50a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575a965556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575a965556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75a9655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75a9655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75a96555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75a96555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575a965556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575a96555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575a965556_4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575a965556_4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512700" y="939900"/>
            <a:ext cx="8118600" cy="3130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10000"/>
              <a:t>Extensiones</a:t>
            </a:r>
            <a:endParaRPr sz="10000"/>
          </a:p>
          <a:p>
            <a:pPr marL="0" lvl="0" indent="0" algn="ctr" rtl="0">
              <a:spcBef>
                <a:spcPts val="0"/>
              </a:spcBef>
              <a:spcAft>
                <a:spcPts val="0"/>
              </a:spcAft>
              <a:buClr>
                <a:schemeClr val="dk1"/>
              </a:buClr>
              <a:buSzPts val="1100"/>
              <a:buFont typeface="Arial"/>
              <a:buNone/>
            </a:pPr>
            <a:r>
              <a:rPr lang="es" sz="10000"/>
              <a:t>MIME</a:t>
            </a:r>
            <a:endParaRPr sz="100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124"/>
        <p:cNvGrpSpPr/>
        <p:nvPr/>
      </p:nvGrpSpPr>
      <p:grpSpPr>
        <a:xfrm>
          <a:off x="0" y="0"/>
          <a:ext cx="0" cy="0"/>
          <a:chOff x="0" y="0"/>
          <a:chExt cx="0" cy="0"/>
        </a:xfrm>
      </p:grpSpPr>
      <p:sp>
        <p:nvSpPr>
          <p:cNvPr id="125" name="Google Shape;125;p22"/>
          <p:cNvSpPr txBox="1">
            <a:spLocks noGrp="1"/>
          </p:cNvSpPr>
          <p:nvPr>
            <p:ph type="title"/>
          </p:nvPr>
        </p:nvSpPr>
        <p:spPr>
          <a:xfrm>
            <a:off x="311700" y="99950"/>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b="1"/>
              <a:t>Tipos De MIME</a:t>
            </a:r>
            <a:endParaRPr b="1"/>
          </a:p>
          <a:p>
            <a:pPr marL="0" lvl="0" indent="0" algn="l" rtl="0">
              <a:spcBef>
                <a:spcPts val="0"/>
              </a:spcBef>
              <a:spcAft>
                <a:spcPts val="0"/>
              </a:spcAft>
              <a:buNone/>
            </a:pPr>
            <a:endParaRPr/>
          </a:p>
        </p:txBody>
      </p:sp>
      <p:graphicFrame>
        <p:nvGraphicFramePr>
          <p:cNvPr id="126" name="Google Shape;126;p22"/>
          <p:cNvGraphicFramePr/>
          <p:nvPr/>
        </p:nvGraphicFramePr>
        <p:xfrm>
          <a:off x="311663" y="823950"/>
          <a:ext cx="8520600" cy="4114530"/>
        </p:xfrm>
        <a:graphic>
          <a:graphicData uri="http://schemas.openxmlformats.org/drawingml/2006/table">
            <a:tbl>
              <a:tblPr>
                <a:noFill/>
                <a:tableStyleId>{D1F15EB0-B62A-4452-B37B-2BFDBE262539}</a:tableStyleId>
              </a:tblPr>
              <a:tblGrid>
                <a:gridCol w="2840200">
                  <a:extLst>
                    <a:ext uri="{9D8B030D-6E8A-4147-A177-3AD203B41FA5}">
                      <a16:colId xmlns:a16="http://schemas.microsoft.com/office/drawing/2014/main" val="20000"/>
                    </a:ext>
                  </a:extLst>
                </a:gridCol>
                <a:gridCol w="2840200">
                  <a:extLst>
                    <a:ext uri="{9D8B030D-6E8A-4147-A177-3AD203B41FA5}">
                      <a16:colId xmlns:a16="http://schemas.microsoft.com/office/drawing/2014/main" val="20001"/>
                    </a:ext>
                  </a:extLst>
                </a:gridCol>
                <a:gridCol w="2840200">
                  <a:extLst>
                    <a:ext uri="{9D8B030D-6E8A-4147-A177-3AD203B41FA5}">
                      <a16:colId xmlns:a16="http://schemas.microsoft.com/office/drawing/2014/main" val="20002"/>
                    </a:ext>
                  </a:extLst>
                </a:gridCol>
              </a:tblGrid>
              <a:tr h="448550">
                <a:tc>
                  <a:txBody>
                    <a:bodyPr/>
                    <a:lstStyle/>
                    <a:p>
                      <a:pPr marL="0" lvl="0" indent="0" algn="l" rtl="0">
                        <a:spcBef>
                          <a:spcPts val="0"/>
                        </a:spcBef>
                        <a:spcAft>
                          <a:spcPts val="0"/>
                        </a:spcAft>
                        <a:buNone/>
                      </a:pPr>
                      <a:r>
                        <a:rPr lang="es" sz="1800" b="1"/>
                        <a:t>TIPO MIME</a:t>
                      </a:r>
                      <a:endParaRPr sz="1800" b="1"/>
                    </a:p>
                  </a:txBody>
                  <a:tcPr marL="91425" marR="91425" marT="91425" marB="91425"/>
                </a:tc>
                <a:tc>
                  <a:txBody>
                    <a:bodyPr/>
                    <a:lstStyle/>
                    <a:p>
                      <a:pPr marL="0" lvl="0" indent="0" algn="l" rtl="0">
                        <a:spcBef>
                          <a:spcPts val="0"/>
                        </a:spcBef>
                        <a:spcAft>
                          <a:spcPts val="0"/>
                        </a:spcAft>
                        <a:buNone/>
                      </a:pPr>
                      <a:r>
                        <a:rPr lang="es" sz="1800" b="1"/>
                        <a:t>TIPO ARCHIVO</a:t>
                      </a:r>
                      <a:endParaRPr sz="1800" b="1"/>
                    </a:p>
                  </a:txBody>
                  <a:tcPr marL="91425" marR="91425" marT="91425" marB="91425"/>
                </a:tc>
                <a:tc>
                  <a:txBody>
                    <a:bodyPr/>
                    <a:lstStyle/>
                    <a:p>
                      <a:pPr marL="0" lvl="0" indent="0" algn="l" rtl="0">
                        <a:spcBef>
                          <a:spcPts val="0"/>
                        </a:spcBef>
                        <a:spcAft>
                          <a:spcPts val="0"/>
                        </a:spcAft>
                        <a:buNone/>
                      </a:pPr>
                      <a:r>
                        <a:rPr lang="es" sz="1800" b="1"/>
                        <a:t>EXTENCION ASOCIADA</a:t>
                      </a:r>
                      <a:endParaRPr sz="1800" b="1"/>
                    </a:p>
                  </a:txBody>
                  <a:tcPr marL="91425" marR="91425" marT="91425" marB="91425"/>
                </a:tc>
                <a:extLst>
                  <a:ext uri="{0D108BD9-81ED-4DB2-BD59-A6C34878D82A}">
                    <a16:rowId xmlns:a16="http://schemas.microsoft.com/office/drawing/2014/main" val="10000"/>
                  </a:ext>
                </a:extLst>
              </a:tr>
              <a:tr h="448550">
                <a:tc>
                  <a:txBody>
                    <a:bodyPr/>
                    <a:lstStyle/>
                    <a:p>
                      <a:pPr marL="0" lvl="0" indent="0" algn="l" rtl="0">
                        <a:spcBef>
                          <a:spcPts val="0"/>
                        </a:spcBef>
                        <a:spcAft>
                          <a:spcPts val="0"/>
                        </a:spcAft>
                        <a:buNone/>
                      </a:pPr>
                      <a:r>
                        <a:rPr lang="es" sz="1800" i="1"/>
                        <a:t>application/pdf</a:t>
                      </a:r>
                      <a:endParaRPr sz="1800" i="1"/>
                    </a:p>
                  </a:txBody>
                  <a:tcPr marL="91425" marR="91425" marT="91425" marB="91425"/>
                </a:tc>
                <a:tc>
                  <a:txBody>
                    <a:bodyPr/>
                    <a:lstStyle/>
                    <a:p>
                      <a:pPr marL="0" lvl="0" indent="0" algn="l" rtl="0">
                        <a:spcBef>
                          <a:spcPts val="0"/>
                        </a:spcBef>
                        <a:spcAft>
                          <a:spcPts val="0"/>
                        </a:spcAft>
                        <a:buNone/>
                      </a:pPr>
                      <a:r>
                        <a:rPr lang="es" sz="1800" i="1"/>
                        <a:t>Archivos Adobe Acrobat</a:t>
                      </a:r>
                      <a:endParaRPr sz="1800" i="1"/>
                    </a:p>
                  </a:txBody>
                  <a:tcPr marL="91425" marR="91425" marT="91425" marB="91425"/>
                </a:tc>
                <a:tc>
                  <a:txBody>
                    <a:bodyPr/>
                    <a:lstStyle/>
                    <a:p>
                      <a:pPr marL="0" lvl="0" indent="0" algn="l" rtl="0">
                        <a:spcBef>
                          <a:spcPts val="0"/>
                        </a:spcBef>
                        <a:spcAft>
                          <a:spcPts val="0"/>
                        </a:spcAft>
                        <a:buNone/>
                      </a:pPr>
                      <a:r>
                        <a:rPr lang="es" sz="1800" i="1"/>
                        <a:t>pdf</a:t>
                      </a:r>
                      <a:endParaRPr sz="1800" i="1"/>
                    </a:p>
                  </a:txBody>
                  <a:tcPr marL="91425" marR="91425" marT="91425" marB="91425"/>
                </a:tc>
                <a:extLst>
                  <a:ext uri="{0D108BD9-81ED-4DB2-BD59-A6C34878D82A}">
                    <a16:rowId xmlns:a16="http://schemas.microsoft.com/office/drawing/2014/main" val="10001"/>
                  </a:ext>
                </a:extLst>
              </a:tr>
              <a:tr h="448550">
                <a:tc>
                  <a:txBody>
                    <a:bodyPr/>
                    <a:lstStyle/>
                    <a:p>
                      <a:pPr marL="0" lvl="0" indent="0" algn="l" rtl="0">
                        <a:spcBef>
                          <a:spcPts val="0"/>
                        </a:spcBef>
                        <a:spcAft>
                          <a:spcPts val="0"/>
                        </a:spcAft>
                        <a:buNone/>
                      </a:pPr>
                      <a:r>
                        <a:rPr lang="es" sz="1800" i="1"/>
                        <a:t>application/javascript</a:t>
                      </a:r>
                      <a:endParaRPr sz="1800" i="1"/>
                    </a:p>
                  </a:txBody>
                  <a:tcPr marL="91425" marR="91425" marT="91425" marB="91425"/>
                </a:tc>
                <a:tc>
                  <a:txBody>
                    <a:bodyPr/>
                    <a:lstStyle/>
                    <a:p>
                      <a:pPr marL="0" lvl="0" indent="0" algn="l" rtl="0">
                        <a:spcBef>
                          <a:spcPts val="0"/>
                        </a:spcBef>
                        <a:spcAft>
                          <a:spcPts val="0"/>
                        </a:spcAft>
                        <a:buNone/>
                      </a:pPr>
                      <a:r>
                        <a:rPr lang="es" sz="1800" i="1"/>
                        <a:t>Archivos JavaScript</a:t>
                      </a:r>
                      <a:endParaRPr sz="1800" i="1"/>
                    </a:p>
                  </a:txBody>
                  <a:tcPr marL="91425" marR="91425" marT="91425" marB="91425"/>
                </a:tc>
                <a:tc>
                  <a:txBody>
                    <a:bodyPr/>
                    <a:lstStyle/>
                    <a:p>
                      <a:pPr marL="0" lvl="0" indent="0" algn="l" rtl="0">
                        <a:spcBef>
                          <a:spcPts val="0"/>
                        </a:spcBef>
                        <a:spcAft>
                          <a:spcPts val="0"/>
                        </a:spcAft>
                        <a:buNone/>
                      </a:pPr>
                      <a:r>
                        <a:rPr lang="es" sz="1800" i="1"/>
                        <a:t>js</a:t>
                      </a:r>
                      <a:endParaRPr sz="1800" i="1"/>
                    </a:p>
                  </a:txBody>
                  <a:tcPr marL="91425" marR="91425" marT="91425" marB="91425"/>
                </a:tc>
                <a:extLst>
                  <a:ext uri="{0D108BD9-81ED-4DB2-BD59-A6C34878D82A}">
                    <a16:rowId xmlns:a16="http://schemas.microsoft.com/office/drawing/2014/main" val="10002"/>
                  </a:ext>
                </a:extLst>
              </a:tr>
              <a:tr h="448550">
                <a:tc>
                  <a:txBody>
                    <a:bodyPr/>
                    <a:lstStyle/>
                    <a:p>
                      <a:pPr marL="0" lvl="0" indent="0" algn="l" rtl="0">
                        <a:spcBef>
                          <a:spcPts val="0"/>
                        </a:spcBef>
                        <a:spcAft>
                          <a:spcPts val="0"/>
                        </a:spcAft>
                        <a:buNone/>
                      </a:pPr>
                      <a:r>
                        <a:rPr lang="es" sz="1800" i="1"/>
                        <a:t>audio/mpeg</a:t>
                      </a:r>
                      <a:endParaRPr sz="1800" i="1"/>
                    </a:p>
                  </a:txBody>
                  <a:tcPr marL="91425" marR="91425" marT="91425" marB="91425"/>
                </a:tc>
                <a:tc>
                  <a:txBody>
                    <a:bodyPr/>
                    <a:lstStyle/>
                    <a:p>
                      <a:pPr marL="0" lvl="0" indent="0" algn="l" rtl="0">
                        <a:spcBef>
                          <a:spcPts val="0"/>
                        </a:spcBef>
                        <a:spcAft>
                          <a:spcPts val="0"/>
                        </a:spcAft>
                        <a:buNone/>
                      </a:pPr>
                      <a:r>
                        <a:rPr lang="es" sz="1800" i="1"/>
                        <a:t>Archivo de audio MPEG</a:t>
                      </a:r>
                      <a:endParaRPr sz="1800" i="1"/>
                    </a:p>
                  </a:txBody>
                  <a:tcPr marL="91425" marR="91425" marT="91425" marB="91425"/>
                </a:tc>
                <a:tc>
                  <a:txBody>
                    <a:bodyPr/>
                    <a:lstStyle/>
                    <a:p>
                      <a:pPr marL="0" lvl="0" indent="0" algn="l" rtl="0">
                        <a:spcBef>
                          <a:spcPts val="0"/>
                        </a:spcBef>
                        <a:spcAft>
                          <a:spcPts val="0"/>
                        </a:spcAft>
                        <a:buNone/>
                      </a:pPr>
                      <a:r>
                        <a:rPr lang="es" sz="1800" i="1"/>
                        <a:t>mpg,mp3</a:t>
                      </a:r>
                      <a:endParaRPr sz="1800" i="1"/>
                    </a:p>
                  </a:txBody>
                  <a:tcPr marL="91425" marR="91425" marT="91425" marB="91425"/>
                </a:tc>
                <a:extLst>
                  <a:ext uri="{0D108BD9-81ED-4DB2-BD59-A6C34878D82A}">
                    <a16:rowId xmlns:a16="http://schemas.microsoft.com/office/drawing/2014/main" val="10003"/>
                  </a:ext>
                </a:extLst>
              </a:tr>
              <a:tr h="448550">
                <a:tc>
                  <a:txBody>
                    <a:bodyPr/>
                    <a:lstStyle/>
                    <a:p>
                      <a:pPr marL="0" lvl="0" indent="0" algn="l" rtl="0">
                        <a:spcBef>
                          <a:spcPts val="0"/>
                        </a:spcBef>
                        <a:spcAft>
                          <a:spcPts val="0"/>
                        </a:spcAft>
                        <a:buNone/>
                      </a:pPr>
                      <a:r>
                        <a:rPr lang="es" sz="1800" i="1"/>
                        <a:t>audio/x-wav</a:t>
                      </a:r>
                      <a:endParaRPr sz="1800" i="1"/>
                    </a:p>
                  </a:txBody>
                  <a:tcPr marL="91425" marR="91425" marT="91425" marB="91425"/>
                </a:tc>
                <a:tc>
                  <a:txBody>
                    <a:bodyPr/>
                    <a:lstStyle/>
                    <a:p>
                      <a:pPr marL="0" lvl="0" indent="0" algn="l" rtl="0">
                        <a:spcBef>
                          <a:spcPts val="0"/>
                        </a:spcBef>
                        <a:spcAft>
                          <a:spcPts val="0"/>
                        </a:spcAft>
                        <a:buNone/>
                      </a:pPr>
                      <a:r>
                        <a:rPr lang="es" sz="1800" i="1"/>
                        <a:t>Archivos de audio Wav</a:t>
                      </a:r>
                      <a:endParaRPr sz="1800" i="1"/>
                    </a:p>
                  </a:txBody>
                  <a:tcPr marL="91425" marR="91425" marT="91425" marB="91425"/>
                </a:tc>
                <a:tc>
                  <a:txBody>
                    <a:bodyPr/>
                    <a:lstStyle/>
                    <a:p>
                      <a:pPr marL="0" lvl="0" indent="0" algn="l" rtl="0">
                        <a:spcBef>
                          <a:spcPts val="0"/>
                        </a:spcBef>
                        <a:spcAft>
                          <a:spcPts val="0"/>
                        </a:spcAft>
                        <a:buNone/>
                      </a:pPr>
                      <a:r>
                        <a:rPr lang="es" sz="1800" i="1"/>
                        <a:t>wav</a:t>
                      </a:r>
                      <a:endParaRPr sz="1800" i="1"/>
                    </a:p>
                  </a:txBody>
                  <a:tcPr marL="91425" marR="91425" marT="91425" marB="91425"/>
                </a:tc>
                <a:extLst>
                  <a:ext uri="{0D108BD9-81ED-4DB2-BD59-A6C34878D82A}">
                    <a16:rowId xmlns:a16="http://schemas.microsoft.com/office/drawing/2014/main" val="10004"/>
                  </a:ext>
                </a:extLst>
              </a:tr>
              <a:tr h="448550">
                <a:tc>
                  <a:txBody>
                    <a:bodyPr/>
                    <a:lstStyle/>
                    <a:p>
                      <a:pPr marL="0" lvl="0" indent="0" algn="l" rtl="0">
                        <a:spcBef>
                          <a:spcPts val="0"/>
                        </a:spcBef>
                        <a:spcAft>
                          <a:spcPts val="0"/>
                        </a:spcAft>
                        <a:buNone/>
                      </a:pPr>
                      <a:r>
                        <a:rPr lang="es" sz="1800" i="1"/>
                        <a:t>image/jpeg</a:t>
                      </a:r>
                      <a:endParaRPr sz="1800" i="1"/>
                    </a:p>
                  </a:txBody>
                  <a:tcPr marL="91425" marR="91425" marT="91425" marB="91425"/>
                </a:tc>
                <a:tc>
                  <a:txBody>
                    <a:bodyPr/>
                    <a:lstStyle/>
                    <a:p>
                      <a:pPr marL="0" lvl="0" indent="0" algn="l" rtl="0">
                        <a:spcBef>
                          <a:spcPts val="0"/>
                        </a:spcBef>
                        <a:spcAft>
                          <a:spcPts val="0"/>
                        </a:spcAft>
                        <a:buNone/>
                      </a:pPr>
                      <a:r>
                        <a:rPr lang="es" sz="1800" i="1"/>
                        <a:t>Imágenes Jpeg</a:t>
                      </a:r>
                      <a:endParaRPr sz="1800" i="1"/>
                    </a:p>
                  </a:txBody>
                  <a:tcPr marL="91425" marR="91425" marT="91425" marB="91425"/>
                </a:tc>
                <a:tc>
                  <a:txBody>
                    <a:bodyPr/>
                    <a:lstStyle/>
                    <a:p>
                      <a:pPr marL="0" lvl="0" indent="0" algn="l" rtl="0">
                        <a:spcBef>
                          <a:spcPts val="0"/>
                        </a:spcBef>
                        <a:spcAft>
                          <a:spcPts val="0"/>
                        </a:spcAft>
                        <a:buNone/>
                      </a:pPr>
                      <a:r>
                        <a:rPr lang="es" sz="1800" i="1"/>
                        <a:t>jpg, jpeg, jpe</a:t>
                      </a:r>
                      <a:endParaRPr sz="1800" i="1"/>
                    </a:p>
                  </a:txBody>
                  <a:tcPr marL="91425" marR="91425" marT="91425" marB="91425"/>
                </a:tc>
                <a:extLst>
                  <a:ext uri="{0D108BD9-81ED-4DB2-BD59-A6C34878D82A}">
                    <a16:rowId xmlns:a16="http://schemas.microsoft.com/office/drawing/2014/main" val="10005"/>
                  </a:ext>
                </a:extLst>
              </a:tr>
              <a:tr h="448550">
                <a:tc>
                  <a:txBody>
                    <a:bodyPr/>
                    <a:lstStyle/>
                    <a:p>
                      <a:pPr marL="0" lvl="0" indent="0" algn="l" rtl="0">
                        <a:spcBef>
                          <a:spcPts val="0"/>
                        </a:spcBef>
                        <a:spcAft>
                          <a:spcPts val="0"/>
                        </a:spcAft>
                        <a:buNone/>
                      </a:pPr>
                      <a:r>
                        <a:rPr lang="es" sz="1800" i="1"/>
                        <a:t>imagen/png</a:t>
                      </a:r>
                      <a:endParaRPr sz="1800" i="1"/>
                    </a:p>
                  </a:txBody>
                  <a:tcPr marL="91425" marR="91425" marT="91425" marB="91425"/>
                </a:tc>
                <a:tc>
                  <a:txBody>
                    <a:bodyPr/>
                    <a:lstStyle/>
                    <a:p>
                      <a:pPr marL="0" lvl="0" indent="0" algn="l" rtl="0">
                        <a:spcBef>
                          <a:spcPts val="0"/>
                        </a:spcBef>
                        <a:spcAft>
                          <a:spcPts val="0"/>
                        </a:spcAft>
                        <a:buNone/>
                      </a:pPr>
                      <a:r>
                        <a:rPr lang="es" sz="1800" i="1"/>
                        <a:t>Imágenes PNG</a:t>
                      </a:r>
                      <a:endParaRPr sz="1800" i="1"/>
                    </a:p>
                  </a:txBody>
                  <a:tcPr marL="91425" marR="91425" marT="91425" marB="91425"/>
                </a:tc>
                <a:tc>
                  <a:txBody>
                    <a:bodyPr/>
                    <a:lstStyle/>
                    <a:p>
                      <a:pPr marL="0" lvl="0" indent="0" algn="l" rtl="0">
                        <a:spcBef>
                          <a:spcPts val="0"/>
                        </a:spcBef>
                        <a:spcAft>
                          <a:spcPts val="0"/>
                        </a:spcAft>
                        <a:buNone/>
                      </a:pPr>
                      <a:r>
                        <a:rPr lang="es" sz="1800" i="1"/>
                        <a:t>png</a:t>
                      </a:r>
                      <a:endParaRPr sz="1800" i="1"/>
                    </a:p>
                  </a:txBody>
                  <a:tcPr marL="91425" marR="91425" marT="91425" marB="91425"/>
                </a:tc>
                <a:extLst>
                  <a:ext uri="{0D108BD9-81ED-4DB2-BD59-A6C34878D82A}">
                    <a16:rowId xmlns:a16="http://schemas.microsoft.com/office/drawing/2014/main" val="10006"/>
                  </a:ext>
                </a:extLst>
              </a:tr>
              <a:tr h="448550">
                <a:tc>
                  <a:txBody>
                    <a:bodyPr/>
                    <a:lstStyle/>
                    <a:p>
                      <a:pPr marL="0" lvl="0" indent="0" algn="l" rtl="0">
                        <a:spcBef>
                          <a:spcPts val="0"/>
                        </a:spcBef>
                        <a:spcAft>
                          <a:spcPts val="0"/>
                        </a:spcAft>
                        <a:buNone/>
                      </a:pPr>
                      <a:r>
                        <a:rPr lang="es" sz="1800" i="1"/>
                        <a:t>text/css</a:t>
                      </a:r>
                      <a:endParaRPr sz="1800" i="1"/>
                    </a:p>
                  </a:txBody>
                  <a:tcPr marL="91425" marR="91425" marT="91425" marB="91425"/>
                </a:tc>
                <a:tc>
                  <a:txBody>
                    <a:bodyPr/>
                    <a:lstStyle/>
                    <a:p>
                      <a:pPr marL="0" lvl="0" indent="0" algn="l" rtl="0">
                        <a:spcBef>
                          <a:spcPts val="0"/>
                        </a:spcBef>
                        <a:spcAft>
                          <a:spcPts val="0"/>
                        </a:spcAft>
                        <a:buNone/>
                      </a:pPr>
                      <a:r>
                        <a:rPr lang="es" sz="1800" i="1"/>
                        <a:t>Hoja de estilo</a:t>
                      </a:r>
                      <a:endParaRPr sz="1800" i="1"/>
                    </a:p>
                  </a:txBody>
                  <a:tcPr marL="91425" marR="91425" marT="91425" marB="91425"/>
                </a:tc>
                <a:tc>
                  <a:txBody>
                    <a:bodyPr/>
                    <a:lstStyle/>
                    <a:p>
                      <a:pPr marL="0" lvl="0" indent="0" algn="l" rtl="0">
                        <a:spcBef>
                          <a:spcPts val="0"/>
                        </a:spcBef>
                        <a:spcAft>
                          <a:spcPts val="0"/>
                        </a:spcAft>
                        <a:buNone/>
                      </a:pPr>
                      <a:r>
                        <a:rPr lang="es" sz="1800" i="1"/>
                        <a:t>css</a:t>
                      </a:r>
                      <a:endParaRPr sz="1800" i="1"/>
                    </a:p>
                  </a:txBody>
                  <a:tcPr marL="91425" marR="91425" marT="91425" marB="91425"/>
                </a:tc>
                <a:extLst>
                  <a:ext uri="{0D108BD9-81ED-4DB2-BD59-A6C34878D82A}">
                    <a16:rowId xmlns:a16="http://schemas.microsoft.com/office/drawing/2014/main" val="10007"/>
                  </a:ext>
                </a:extLst>
              </a:tr>
              <a:tr h="448550">
                <a:tc>
                  <a:txBody>
                    <a:bodyPr/>
                    <a:lstStyle/>
                    <a:p>
                      <a:pPr marL="0" lvl="0" indent="0" algn="l" rtl="0">
                        <a:spcBef>
                          <a:spcPts val="0"/>
                        </a:spcBef>
                        <a:spcAft>
                          <a:spcPts val="0"/>
                        </a:spcAft>
                        <a:buNone/>
                      </a:pPr>
                      <a:r>
                        <a:rPr lang="es" sz="1800" i="1"/>
                        <a:t>video/mpeg</a:t>
                      </a:r>
                      <a:endParaRPr sz="1800" i="1"/>
                    </a:p>
                  </a:txBody>
                  <a:tcPr marL="91425" marR="91425" marT="91425" marB="91425"/>
                </a:tc>
                <a:tc>
                  <a:txBody>
                    <a:bodyPr/>
                    <a:lstStyle/>
                    <a:p>
                      <a:pPr marL="0" lvl="0" indent="0" algn="l" rtl="0">
                        <a:spcBef>
                          <a:spcPts val="0"/>
                        </a:spcBef>
                        <a:spcAft>
                          <a:spcPts val="0"/>
                        </a:spcAft>
                        <a:buNone/>
                      </a:pPr>
                      <a:r>
                        <a:rPr lang="es" sz="1800" i="1"/>
                        <a:t>Vídeos MPEG</a:t>
                      </a:r>
                      <a:endParaRPr sz="1800" i="1"/>
                    </a:p>
                  </a:txBody>
                  <a:tcPr marL="91425" marR="91425" marT="91425" marB="91425"/>
                </a:tc>
                <a:tc>
                  <a:txBody>
                    <a:bodyPr/>
                    <a:lstStyle/>
                    <a:p>
                      <a:pPr marL="0" lvl="0" indent="0" algn="l" rtl="0">
                        <a:spcBef>
                          <a:spcPts val="0"/>
                        </a:spcBef>
                        <a:spcAft>
                          <a:spcPts val="0"/>
                        </a:spcAft>
                        <a:buNone/>
                      </a:pPr>
                      <a:r>
                        <a:rPr lang="es" sz="1800" i="1"/>
                        <a:t>mpeg, mpg, mpe</a:t>
                      </a:r>
                      <a:endParaRPr sz="1800" i="1"/>
                    </a:p>
                  </a:txBody>
                  <a:tcPr marL="91425" marR="91425" marT="91425" marB="91425"/>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130"/>
        <p:cNvGrpSpPr/>
        <p:nvPr/>
      </p:nvGrpSpPr>
      <p:grpSpPr>
        <a:xfrm>
          <a:off x="0" y="0"/>
          <a:ext cx="0" cy="0"/>
          <a:chOff x="0" y="0"/>
          <a:chExt cx="0" cy="0"/>
        </a:xfrm>
      </p:grpSpPr>
      <p:sp>
        <p:nvSpPr>
          <p:cNvPr id="131" name="Google Shape;131;p2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b="1"/>
              <a:t>Tipos De Codificación</a:t>
            </a:r>
            <a:endParaRPr b="1"/>
          </a:p>
          <a:p>
            <a:pPr marL="0" lvl="0" indent="0" algn="l" rtl="0">
              <a:spcBef>
                <a:spcPts val="0"/>
              </a:spcBef>
              <a:spcAft>
                <a:spcPts val="0"/>
              </a:spcAft>
              <a:buNone/>
            </a:pPr>
            <a:endParaRPr/>
          </a:p>
        </p:txBody>
      </p:sp>
      <p:sp>
        <p:nvSpPr>
          <p:cNvPr id="132" name="Google Shape;132;p23"/>
          <p:cNvSpPr txBox="1">
            <a:spLocks noGrp="1"/>
          </p:cNvSpPr>
          <p:nvPr>
            <p:ph type="body" idx="1"/>
          </p:nvPr>
        </p:nvSpPr>
        <p:spPr>
          <a:xfrm>
            <a:off x="265525" y="1522525"/>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El header Content-Transfer-Encoding identifica el tipo de codificación utilizada en los datos.  El sistema de transferencia de correo tradicional sólo transporta datos en ASCII de 7 bits y las líneas pueden tener una longitud de hasta 1000 bytes.  </a:t>
            </a:r>
            <a:endParaRPr/>
          </a:p>
          <a:p>
            <a:pPr marL="0" lvl="0" indent="0" algn="l" rtl="0">
              <a:spcBef>
                <a:spcPts val="1600"/>
              </a:spcBef>
              <a:spcAft>
                <a:spcPts val="1600"/>
              </a:spcAft>
              <a:buNone/>
            </a:pPr>
            <a:r>
              <a:rPr lang="es"/>
              <a:t>Para garantizar que los datos generados por MIME pasen a través de gateways que sólo soportan ASCII de 7 bits, los datos puede ser codificados.</a:t>
            </a:r>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136"/>
        <p:cNvGrpSpPr/>
        <p:nvPr/>
      </p:nvGrpSpPr>
      <p:grpSpPr>
        <a:xfrm>
          <a:off x="0" y="0"/>
          <a:ext cx="0" cy="0"/>
          <a:chOff x="0" y="0"/>
          <a:chExt cx="0" cy="0"/>
        </a:xfrm>
      </p:grpSpPr>
      <p:sp>
        <p:nvSpPr>
          <p:cNvPr id="137" name="Google Shape;137;p24"/>
          <p:cNvSpPr txBox="1">
            <a:spLocks noGrp="1"/>
          </p:cNvSpPr>
          <p:nvPr>
            <p:ph type="body" idx="1"/>
          </p:nvPr>
        </p:nvSpPr>
        <p:spPr>
          <a:xfrm>
            <a:off x="311700" y="431725"/>
            <a:ext cx="8520600" cy="3065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s" b="1"/>
              <a:t>7bit:</a:t>
            </a:r>
            <a:r>
              <a:rPr lang="es"/>
              <a:t> Datos en US ASCII. No se hace ningún tipo de codificación sobre los datos en US ASCII.</a:t>
            </a:r>
            <a:endParaRPr/>
          </a:p>
          <a:p>
            <a:pPr marL="457200" lvl="0" indent="0" algn="l" rtl="0">
              <a:spcBef>
                <a:spcPts val="1600"/>
              </a:spcBef>
              <a:spcAft>
                <a:spcPts val="0"/>
              </a:spcAft>
              <a:buNone/>
            </a:pPr>
            <a:endParaRPr/>
          </a:p>
          <a:p>
            <a:pPr marL="457200" lvl="0" indent="-342900" algn="l" rtl="0">
              <a:spcBef>
                <a:spcPts val="1600"/>
              </a:spcBef>
              <a:spcAft>
                <a:spcPts val="0"/>
              </a:spcAft>
              <a:buSzPts val="1800"/>
              <a:buChar char="●"/>
            </a:pPr>
            <a:r>
              <a:rPr lang="es" b="1"/>
              <a:t>8bit: </a:t>
            </a:r>
            <a:r>
              <a:rPr lang="es"/>
              <a:t>Datos en octetos. No se ha realizado ninguna codificación. Los datos son binarios y la longitud de la línea es menor a 1000 bytes de longitud.</a:t>
            </a:r>
            <a:endParaRPr/>
          </a:p>
          <a:p>
            <a:pPr marL="457200" lvl="0" indent="0" algn="l" rtl="0">
              <a:spcBef>
                <a:spcPts val="1600"/>
              </a:spcBef>
              <a:spcAft>
                <a:spcPts val="0"/>
              </a:spcAft>
              <a:buNone/>
            </a:pPr>
            <a:endParaRPr/>
          </a:p>
          <a:p>
            <a:pPr marL="457200" lvl="0" indent="-342900" algn="l" rtl="0">
              <a:spcBef>
                <a:spcPts val="1600"/>
              </a:spcBef>
              <a:spcAft>
                <a:spcPts val="0"/>
              </a:spcAft>
              <a:buSzPts val="1800"/>
              <a:buChar char="●"/>
            </a:pPr>
            <a:r>
              <a:rPr lang="es" b="1"/>
              <a:t>binary:</a:t>
            </a:r>
            <a:r>
              <a:rPr lang="es"/>
              <a:t> Los datos son binarios pero la longitud de la línea puede exceder los 1000 bytes. Realmente no hay diferencia entre binary y 8bit exceptuando la longitud de línea; ambos tipos de datos son flujos de bytes (octetos) no codificados. MIME no manipula los datos en flujo de bytes no codificados.</a:t>
            </a:r>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141"/>
        <p:cNvGrpSpPr/>
        <p:nvPr/>
      </p:nvGrpSpPr>
      <p:grpSpPr>
        <a:xfrm>
          <a:off x="0" y="0"/>
          <a:ext cx="0" cy="0"/>
          <a:chOff x="0" y="0"/>
          <a:chExt cx="0" cy="0"/>
        </a:xfrm>
      </p:grpSpPr>
      <p:sp>
        <p:nvSpPr>
          <p:cNvPr id="142" name="Google Shape;142;p25"/>
          <p:cNvSpPr txBox="1">
            <a:spLocks noGrp="1"/>
          </p:cNvSpPr>
          <p:nvPr>
            <p:ph type="body" idx="1"/>
          </p:nvPr>
        </p:nvSpPr>
        <p:spPr>
          <a:xfrm>
            <a:off x="311700" y="404000"/>
            <a:ext cx="8520600" cy="4164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s" b="1"/>
              <a:t>quoted-printable:</a:t>
            </a:r>
            <a:r>
              <a:rPr lang="es"/>
              <a:t> Datos tipo texto codificados. Esta técnica de codificación manipula datos que están compuestos, en su mayor parte, de texto ASCII para impresión. El texto ASCII es enviado no codificado y aquellos bytes con valores superiores a 127 o menores que 33 son codificados como cadenas construidas con el signo igual ("=") seguido por el el valor hexadecimal del byte (Por ejemplo el ASCII del caracter "form feed", cuyo valor hexadecimal es 0C, es enviado como =0C).</a:t>
            </a:r>
            <a:endParaRPr/>
          </a:p>
          <a:p>
            <a:pPr marL="457200" lvl="0" indent="0" algn="l" rtl="0">
              <a:spcBef>
                <a:spcPts val="1600"/>
              </a:spcBef>
              <a:spcAft>
                <a:spcPts val="0"/>
              </a:spcAft>
              <a:buNone/>
            </a:pPr>
            <a:endParaRPr/>
          </a:p>
          <a:p>
            <a:pPr marL="457200" lvl="0" indent="-342900" algn="l" rtl="0">
              <a:spcBef>
                <a:spcPts val="1600"/>
              </a:spcBef>
              <a:spcAft>
                <a:spcPts val="0"/>
              </a:spcAft>
              <a:buSzPts val="1800"/>
              <a:buChar char="●"/>
            </a:pPr>
            <a:r>
              <a:rPr lang="es" b="1"/>
              <a:t>x-token:</a:t>
            </a:r>
            <a:r>
              <a:rPr lang="es"/>
              <a:t> Datos codificados especialmente. Permite a los desarrolladores de software crear su técnica de codificación privada. Si lo hacen, el nombre de la técnica de codificación debe comenzar con X-.</a:t>
            </a:r>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146"/>
        <p:cNvGrpSpPr/>
        <p:nvPr/>
      </p:nvGrpSpPr>
      <p:grpSpPr>
        <a:xfrm>
          <a:off x="0" y="0"/>
          <a:ext cx="0" cy="0"/>
          <a:chOff x="0" y="0"/>
          <a:chExt cx="0" cy="0"/>
        </a:xfrm>
      </p:grpSpPr>
      <p:sp>
        <p:nvSpPr>
          <p:cNvPr id="147" name="Google Shape;147;p26"/>
          <p:cNvSpPr txBox="1">
            <a:spLocks noGrp="1"/>
          </p:cNvSpPr>
          <p:nvPr>
            <p:ph type="body" idx="1"/>
          </p:nvPr>
        </p:nvSpPr>
        <p:spPr>
          <a:xfrm>
            <a:off x="311700" y="320900"/>
            <a:ext cx="8520600" cy="4109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s" b="1"/>
              <a:t>base64:</a:t>
            </a:r>
            <a:r>
              <a:rPr lang="es"/>
              <a:t> Datos binarios codificados. Esta técnica de codificación puede ser utilizada sobre cualquier flujo de bytes. Tres octetos de datos son codificados como cuatro caracteres de 6 bits, que incrementan el tamaño del archivo en un tercio. Los caracteres de 6 bits son un subconjunto de 64 caracteres US ASCII escogidos porque pueden ser manipulados por cualquier tipo de sistema de correo. La longitud de línea máxima en base64 es de 76 caracteres.</a:t>
            </a:r>
            <a:endParaRPr/>
          </a:p>
          <a:p>
            <a:pPr marL="1828800" lvl="0" indent="0" algn="l" rtl="0">
              <a:lnSpc>
                <a:spcPct val="100000"/>
              </a:lnSpc>
              <a:spcBef>
                <a:spcPts val="1600"/>
              </a:spcBef>
              <a:spcAft>
                <a:spcPts val="0"/>
              </a:spcAft>
              <a:buNone/>
            </a:pPr>
            <a:r>
              <a:rPr lang="es" sz="1400"/>
              <a:t>---------------------------------------------------------------------------------------------</a:t>
            </a:r>
            <a:endParaRPr sz="1400"/>
          </a:p>
          <a:p>
            <a:pPr marL="1828800" lvl="0" indent="0" algn="l" rtl="0">
              <a:lnSpc>
                <a:spcPct val="100000"/>
              </a:lnSpc>
              <a:spcBef>
                <a:spcPts val="0"/>
              </a:spcBef>
              <a:spcAft>
                <a:spcPts val="0"/>
              </a:spcAft>
              <a:buNone/>
            </a:pPr>
            <a:r>
              <a:rPr lang="es" sz="1400"/>
              <a:t>Datos originales               		H    	i    	!</a:t>
            </a:r>
            <a:endParaRPr sz="1400"/>
          </a:p>
          <a:p>
            <a:pPr marL="1828800" lvl="0" indent="0" algn="l" rtl="0">
              <a:lnSpc>
                <a:spcPct val="100000"/>
              </a:lnSpc>
              <a:spcBef>
                <a:spcPts val="0"/>
              </a:spcBef>
              <a:spcAft>
                <a:spcPts val="0"/>
              </a:spcAft>
              <a:buNone/>
            </a:pPr>
            <a:r>
              <a:rPr lang="es" sz="1400"/>
              <a:t>---------------------------------------------------------------------------------------------</a:t>
            </a:r>
            <a:endParaRPr sz="1400"/>
          </a:p>
          <a:p>
            <a:pPr marL="1828800" lvl="0" indent="0" algn="l" rtl="0">
              <a:lnSpc>
                <a:spcPct val="100000"/>
              </a:lnSpc>
              <a:spcBef>
                <a:spcPts val="0"/>
              </a:spcBef>
              <a:spcAft>
                <a:spcPts val="0"/>
              </a:spcAft>
              <a:buNone/>
            </a:pPr>
            <a:r>
              <a:rPr lang="es" sz="1400"/>
              <a:t>como 3 bytes de 8 bits      		01001000 01101001 00100001</a:t>
            </a:r>
            <a:endParaRPr sz="1400"/>
          </a:p>
          <a:p>
            <a:pPr marL="1828800" lvl="0" indent="0" algn="l" rtl="0">
              <a:lnSpc>
                <a:spcPct val="100000"/>
              </a:lnSpc>
              <a:spcBef>
                <a:spcPts val="0"/>
              </a:spcBef>
              <a:spcAft>
                <a:spcPts val="0"/>
              </a:spcAft>
              <a:buNone/>
            </a:pPr>
            <a:r>
              <a:rPr lang="es" sz="1400"/>
              <a:t>---------------------------------------------------------------------------------------------</a:t>
            </a:r>
            <a:endParaRPr sz="1400"/>
          </a:p>
          <a:p>
            <a:pPr marL="1828800" lvl="0" indent="0" algn="l" rtl="0">
              <a:lnSpc>
                <a:spcPct val="100000"/>
              </a:lnSpc>
              <a:spcBef>
                <a:spcPts val="0"/>
              </a:spcBef>
              <a:spcAft>
                <a:spcPts val="0"/>
              </a:spcAft>
              <a:buNone/>
            </a:pPr>
            <a:r>
              <a:rPr lang="es" sz="1400"/>
              <a:t>separados en 4 bytes de 6 bits  	010010 000110 100100 100001</a:t>
            </a:r>
            <a:endParaRPr sz="1400"/>
          </a:p>
          <a:p>
            <a:pPr marL="1828800" lvl="0" indent="0" algn="l" rtl="0">
              <a:lnSpc>
                <a:spcPct val="100000"/>
              </a:lnSpc>
              <a:spcBef>
                <a:spcPts val="0"/>
              </a:spcBef>
              <a:spcAft>
                <a:spcPts val="0"/>
              </a:spcAft>
              <a:buNone/>
            </a:pPr>
            <a:r>
              <a:rPr lang="es" sz="1400"/>
              <a:t>---------------------------------------------------------------------------------------------</a:t>
            </a:r>
            <a:endParaRPr sz="1400"/>
          </a:p>
          <a:p>
            <a:pPr marL="1828800" lvl="0" indent="0" algn="l" rtl="0">
              <a:lnSpc>
                <a:spcPct val="100000"/>
              </a:lnSpc>
              <a:spcBef>
                <a:spcPts val="0"/>
              </a:spcBef>
              <a:spcAft>
                <a:spcPts val="0"/>
              </a:spcAft>
              <a:buNone/>
            </a:pPr>
            <a:r>
              <a:rPr lang="es" sz="1400"/>
              <a:t>transmitidos como octetos   		00010010 00000110 00100100 00100001</a:t>
            </a:r>
            <a:endParaRPr sz="1400"/>
          </a:p>
          <a:p>
            <a:pPr marL="1828800" lvl="0" indent="0" algn="l" rtl="0">
              <a:lnSpc>
                <a:spcPct val="100000"/>
              </a:lnSpc>
              <a:spcBef>
                <a:spcPts val="0"/>
              </a:spcBef>
              <a:spcAft>
                <a:spcPts val="0"/>
              </a:spcAft>
              <a:buNone/>
            </a:pPr>
            <a:r>
              <a:rPr lang="es" sz="1400"/>
              <a:t>---------------------------------------------------------------------------------------------</a:t>
            </a:r>
            <a:endParaRPr sz="1400"/>
          </a:p>
          <a:p>
            <a:pPr marL="1828800" lvl="0" indent="0" algn="l" rtl="0">
              <a:lnSpc>
                <a:spcPct val="100000"/>
              </a:lnSpc>
              <a:spcBef>
                <a:spcPts val="0"/>
              </a:spcBef>
              <a:spcAft>
                <a:spcPts val="0"/>
              </a:spcAft>
              <a:buNone/>
            </a:pPr>
            <a:r>
              <a:rPr lang="es" sz="1400"/>
              <a:t>datos codificados          			S    	G    	k    	h</a:t>
            </a:r>
            <a:endParaRPr sz="1400"/>
          </a:p>
          <a:p>
            <a:pPr marL="1828800" lvl="0" indent="0" algn="l" rtl="0">
              <a:lnSpc>
                <a:spcPct val="100000"/>
              </a:lnSpc>
              <a:spcBef>
                <a:spcPts val="0"/>
              </a:spcBef>
              <a:spcAft>
                <a:spcPts val="0"/>
              </a:spcAft>
              <a:buNone/>
            </a:pPr>
            <a:r>
              <a:rPr lang="es" sz="1400"/>
              <a:t>---------------------------------------------------------------------------------------------</a:t>
            </a:r>
            <a:endParaRPr sz="1400"/>
          </a:p>
          <a:p>
            <a:pPr marL="0" lvl="0" indent="0" algn="l" rtl="0">
              <a:spcBef>
                <a:spcPts val="0"/>
              </a:spcBef>
              <a:spcAft>
                <a:spcPts val="1600"/>
              </a:spcAft>
              <a:buNone/>
            </a:pPr>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151"/>
        <p:cNvGrpSpPr/>
        <p:nvPr/>
      </p:nvGrpSpPr>
      <p:grpSpPr>
        <a:xfrm>
          <a:off x="0" y="0"/>
          <a:ext cx="0" cy="0"/>
          <a:chOff x="0" y="0"/>
          <a:chExt cx="0" cy="0"/>
        </a:xfrm>
      </p:grpSpPr>
      <p:sp>
        <p:nvSpPr>
          <p:cNvPr id="152" name="Google Shape;152;p27"/>
          <p:cNvSpPr txBox="1">
            <a:spLocks noGrp="1"/>
          </p:cNvSpPr>
          <p:nvPr>
            <p:ph type="title"/>
          </p:nvPr>
        </p:nvSpPr>
        <p:spPr>
          <a:xfrm>
            <a:off x="311700" y="445025"/>
            <a:ext cx="8520600" cy="98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5000"/>
              <a:t>Mensajes Compuesto</a:t>
            </a:r>
            <a:endParaRPr sz="5000"/>
          </a:p>
        </p:txBody>
      </p:sp>
      <p:sp>
        <p:nvSpPr>
          <p:cNvPr id="153" name="Google Shape;153;p27"/>
          <p:cNvSpPr txBox="1">
            <a:spLocks noGrp="1"/>
          </p:cNvSpPr>
          <p:nvPr>
            <p:ph type="body" idx="1"/>
          </p:nvPr>
        </p:nvSpPr>
        <p:spPr>
          <a:xfrm>
            <a:off x="311700" y="1552150"/>
            <a:ext cx="8520600" cy="301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sz="2500">
                <a:solidFill>
                  <a:srgbClr val="303030"/>
                </a:solidFill>
              </a:rPr>
              <a:t>Con el tipo de MIME "de varias partes", el estándar MIME permite mensajes compuestos, es decir mensajes que incluyen adjuntos múltiples, que incluso se pueden jerarquizar. Para hacerlo, MIME permite un estándar llamado </a:t>
            </a:r>
            <a:r>
              <a:rPr lang="es" sz="2500" i="1">
                <a:solidFill>
                  <a:srgbClr val="303030"/>
                </a:solidFill>
              </a:rPr>
              <a:t>frontera</a:t>
            </a:r>
            <a:r>
              <a:rPr lang="es" sz="2500">
                <a:solidFill>
                  <a:srgbClr val="303030"/>
                </a:solidFill>
              </a:rPr>
              <a:t>. </a:t>
            </a:r>
            <a:endParaRPr sz="250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157"/>
        <p:cNvGrpSpPr/>
        <p:nvPr/>
      </p:nvGrpSpPr>
      <p:grpSpPr>
        <a:xfrm>
          <a:off x="0" y="0"/>
          <a:ext cx="0" cy="0"/>
          <a:chOff x="0" y="0"/>
          <a:chExt cx="0" cy="0"/>
        </a:xfrm>
      </p:grpSpPr>
      <p:sp>
        <p:nvSpPr>
          <p:cNvPr id="158" name="Google Shape;158;p28"/>
          <p:cNvSpPr txBox="1">
            <a:spLocks noGrp="1"/>
          </p:cNvSpPr>
          <p:nvPr>
            <p:ph type="title"/>
          </p:nvPr>
        </p:nvSpPr>
        <p:spPr>
          <a:xfrm>
            <a:off x="311700" y="445025"/>
            <a:ext cx="8520600" cy="98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5000"/>
              <a:t>Mensajes Compuesto</a:t>
            </a:r>
            <a:endParaRPr sz="5000"/>
          </a:p>
        </p:txBody>
      </p:sp>
      <p:sp>
        <p:nvSpPr>
          <p:cNvPr id="159" name="Google Shape;159;p28"/>
          <p:cNvSpPr txBox="1">
            <a:spLocks noGrp="1"/>
          </p:cNvSpPr>
          <p:nvPr>
            <p:ph type="body" idx="1"/>
          </p:nvPr>
        </p:nvSpPr>
        <p:spPr>
          <a:xfrm>
            <a:off x="311700" y="1431425"/>
            <a:ext cx="8520600" cy="313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2200">
                <a:solidFill>
                  <a:srgbClr val="303030"/>
                </a:solidFill>
              </a:rPr>
              <a:t>Es una cadena arbitraria definida como un atributo en el encabezado Tipo de contenido:</a:t>
            </a:r>
            <a:endParaRPr sz="2200" b="1">
              <a:solidFill>
                <a:srgbClr val="303030"/>
              </a:solidFill>
            </a:endParaRPr>
          </a:p>
          <a:p>
            <a:pPr marL="457200" lvl="0" indent="0" algn="l" rtl="0">
              <a:lnSpc>
                <a:spcPct val="100000"/>
              </a:lnSpc>
              <a:spcBef>
                <a:spcPts val="0"/>
              </a:spcBef>
              <a:spcAft>
                <a:spcPts val="0"/>
              </a:spcAft>
              <a:buNone/>
            </a:pPr>
            <a:r>
              <a:rPr lang="es" sz="1300" b="1">
                <a:solidFill>
                  <a:srgbClr val="303030"/>
                </a:solidFill>
                <a:latin typeface="Courier New"/>
                <a:ea typeface="Courier New"/>
                <a:cs typeface="Courier New"/>
                <a:sym typeface="Courier New"/>
              </a:rPr>
              <a:t>Content-type: multipart/mixed; boundary="frontera"</a:t>
            </a:r>
            <a:endParaRPr sz="1300" b="1">
              <a:solidFill>
                <a:srgbClr val="303030"/>
              </a:solidFill>
              <a:latin typeface="Courier New"/>
              <a:ea typeface="Courier New"/>
              <a:cs typeface="Courier New"/>
              <a:sym typeface="Courier New"/>
            </a:endParaRPr>
          </a:p>
          <a:p>
            <a:pPr marL="457200" lvl="0" indent="0" algn="l" rtl="0">
              <a:lnSpc>
                <a:spcPct val="100000"/>
              </a:lnSpc>
              <a:spcBef>
                <a:spcPts val="0"/>
              </a:spcBef>
              <a:spcAft>
                <a:spcPts val="0"/>
              </a:spcAft>
              <a:buNone/>
            </a:pPr>
            <a:r>
              <a:rPr lang="es" sz="1300" b="1">
                <a:solidFill>
                  <a:srgbClr val="303030"/>
                </a:solidFill>
                <a:latin typeface="Courier New"/>
                <a:ea typeface="Courier New"/>
                <a:cs typeface="Courier New"/>
                <a:sym typeface="Courier New"/>
              </a:rPr>
              <a:t>This is a multi-part message in MIME format.</a:t>
            </a:r>
            <a:endParaRPr sz="1300" b="1">
              <a:solidFill>
                <a:srgbClr val="303030"/>
              </a:solidFill>
              <a:latin typeface="Courier New"/>
              <a:ea typeface="Courier New"/>
              <a:cs typeface="Courier New"/>
              <a:sym typeface="Courier New"/>
            </a:endParaRPr>
          </a:p>
          <a:p>
            <a:pPr marL="457200" lvl="0" indent="0" algn="l" rtl="0">
              <a:lnSpc>
                <a:spcPct val="100000"/>
              </a:lnSpc>
              <a:spcBef>
                <a:spcPts val="0"/>
              </a:spcBef>
              <a:spcAft>
                <a:spcPts val="0"/>
              </a:spcAft>
              <a:buNone/>
            </a:pPr>
            <a:r>
              <a:rPr lang="es" sz="1300" b="1">
                <a:solidFill>
                  <a:srgbClr val="303030"/>
                </a:solidFill>
                <a:latin typeface="Courier New"/>
                <a:ea typeface="Courier New"/>
                <a:cs typeface="Courier New"/>
                <a:sym typeface="Courier New"/>
              </a:rPr>
              <a:t>--frontera</a:t>
            </a:r>
            <a:endParaRPr sz="1300" b="1">
              <a:solidFill>
                <a:srgbClr val="303030"/>
              </a:solidFill>
              <a:latin typeface="Courier New"/>
              <a:ea typeface="Courier New"/>
              <a:cs typeface="Courier New"/>
              <a:sym typeface="Courier New"/>
            </a:endParaRPr>
          </a:p>
          <a:p>
            <a:pPr marL="457200" lvl="0" indent="0" algn="l" rtl="0">
              <a:lnSpc>
                <a:spcPct val="100000"/>
              </a:lnSpc>
              <a:spcBef>
                <a:spcPts val="0"/>
              </a:spcBef>
              <a:spcAft>
                <a:spcPts val="0"/>
              </a:spcAft>
              <a:buNone/>
            </a:pPr>
            <a:endParaRPr sz="1300" b="1">
              <a:solidFill>
                <a:srgbClr val="303030"/>
              </a:solidFill>
              <a:latin typeface="Courier New"/>
              <a:ea typeface="Courier New"/>
              <a:cs typeface="Courier New"/>
              <a:sym typeface="Courier New"/>
            </a:endParaRPr>
          </a:p>
          <a:p>
            <a:pPr marL="457200" lvl="0" indent="0" algn="l" rtl="0">
              <a:lnSpc>
                <a:spcPct val="100000"/>
              </a:lnSpc>
              <a:spcBef>
                <a:spcPts val="0"/>
              </a:spcBef>
              <a:spcAft>
                <a:spcPts val="0"/>
              </a:spcAft>
              <a:buNone/>
            </a:pPr>
            <a:r>
              <a:rPr lang="es" sz="1300" b="1">
                <a:solidFill>
                  <a:srgbClr val="303030"/>
                </a:solidFill>
                <a:latin typeface="Courier New"/>
                <a:ea typeface="Courier New"/>
                <a:cs typeface="Courier New"/>
                <a:sym typeface="Courier New"/>
              </a:rPr>
              <a:t>Content-type: text/plain</a:t>
            </a:r>
            <a:endParaRPr sz="1300" b="1">
              <a:solidFill>
                <a:srgbClr val="303030"/>
              </a:solidFill>
              <a:latin typeface="Courier New"/>
              <a:ea typeface="Courier New"/>
              <a:cs typeface="Courier New"/>
              <a:sym typeface="Courier New"/>
            </a:endParaRPr>
          </a:p>
          <a:p>
            <a:pPr marL="457200" lvl="0" indent="0" algn="l" rtl="0">
              <a:lnSpc>
                <a:spcPct val="100000"/>
              </a:lnSpc>
              <a:spcBef>
                <a:spcPts val="0"/>
              </a:spcBef>
              <a:spcAft>
                <a:spcPts val="0"/>
              </a:spcAft>
              <a:buNone/>
            </a:pPr>
            <a:r>
              <a:rPr lang="es" sz="1300" b="1">
                <a:solidFill>
                  <a:srgbClr val="303030"/>
                </a:solidFill>
                <a:latin typeface="Courier New"/>
                <a:ea typeface="Courier New"/>
                <a:cs typeface="Courier New"/>
                <a:sym typeface="Courier New"/>
              </a:rPr>
              <a:t>Este es el cuerpo del mensaje</a:t>
            </a:r>
            <a:endParaRPr sz="1300" b="1">
              <a:solidFill>
                <a:srgbClr val="303030"/>
              </a:solidFill>
              <a:latin typeface="Courier New"/>
              <a:ea typeface="Courier New"/>
              <a:cs typeface="Courier New"/>
              <a:sym typeface="Courier New"/>
            </a:endParaRPr>
          </a:p>
          <a:p>
            <a:pPr marL="457200" lvl="0" indent="0" algn="l" rtl="0">
              <a:lnSpc>
                <a:spcPct val="100000"/>
              </a:lnSpc>
              <a:spcBef>
                <a:spcPts val="0"/>
              </a:spcBef>
              <a:spcAft>
                <a:spcPts val="0"/>
              </a:spcAft>
              <a:buNone/>
            </a:pPr>
            <a:r>
              <a:rPr lang="es" sz="1300" b="1">
                <a:solidFill>
                  <a:srgbClr val="303030"/>
                </a:solidFill>
                <a:latin typeface="Courier New"/>
                <a:ea typeface="Courier New"/>
                <a:cs typeface="Courier New"/>
                <a:sym typeface="Courier New"/>
              </a:rPr>
              <a:t>--frontera</a:t>
            </a:r>
            <a:endParaRPr sz="1300" b="1">
              <a:solidFill>
                <a:srgbClr val="303030"/>
              </a:solidFill>
              <a:latin typeface="Courier New"/>
              <a:ea typeface="Courier New"/>
              <a:cs typeface="Courier New"/>
              <a:sym typeface="Courier New"/>
            </a:endParaRPr>
          </a:p>
          <a:p>
            <a:pPr marL="457200" lvl="0" indent="0" algn="l" rtl="0">
              <a:lnSpc>
                <a:spcPct val="100000"/>
              </a:lnSpc>
              <a:spcBef>
                <a:spcPts val="0"/>
              </a:spcBef>
              <a:spcAft>
                <a:spcPts val="0"/>
              </a:spcAft>
              <a:buNone/>
            </a:pPr>
            <a:r>
              <a:rPr lang="es" sz="1300" b="1">
                <a:solidFill>
                  <a:srgbClr val="303030"/>
                </a:solidFill>
                <a:latin typeface="Courier New"/>
                <a:ea typeface="Courier New"/>
                <a:cs typeface="Courier New"/>
                <a:sym typeface="Courier New"/>
              </a:rPr>
              <a:t>Content-type: application/octet-stream</a:t>
            </a:r>
            <a:endParaRPr sz="1300" b="1">
              <a:solidFill>
                <a:srgbClr val="303030"/>
              </a:solidFill>
              <a:latin typeface="Courier New"/>
              <a:ea typeface="Courier New"/>
              <a:cs typeface="Courier New"/>
              <a:sym typeface="Courier New"/>
            </a:endParaRPr>
          </a:p>
          <a:p>
            <a:pPr marL="457200" lvl="0" indent="0" algn="l" rtl="0">
              <a:lnSpc>
                <a:spcPct val="100000"/>
              </a:lnSpc>
              <a:spcBef>
                <a:spcPts val="0"/>
              </a:spcBef>
              <a:spcAft>
                <a:spcPts val="0"/>
              </a:spcAft>
              <a:buNone/>
            </a:pPr>
            <a:r>
              <a:rPr lang="es" sz="1300" b="1">
                <a:solidFill>
                  <a:srgbClr val="303030"/>
                </a:solidFill>
                <a:latin typeface="Courier New"/>
                <a:ea typeface="Courier New"/>
                <a:cs typeface="Courier New"/>
                <a:sym typeface="Courier New"/>
              </a:rPr>
              <a:t>Content-transfer-encoding: base64</a:t>
            </a:r>
            <a:endParaRPr sz="1300" b="1">
              <a:solidFill>
                <a:srgbClr val="303030"/>
              </a:solidFill>
              <a:latin typeface="Courier New"/>
              <a:ea typeface="Courier New"/>
              <a:cs typeface="Courier New"/>
              <a:sym typeface="Courier New"/>
            </a:endParaRPr>
          </a:p>
          <a:p>
            <a:pPr marL="457200" lvl="0" indent="0" algn="l" rtl="0">
              <a:lnSpc>
                <a:spcPct val="100000"/>
              </a:lnSpc>
              <a:spcBef>
                <a:spcPts val="0"/>
              </a:spcBef>
              <a:spcAft>
                <a:spcPts val="0"/>
              </a:spcAft>
              <a:buNone/>
            </a:pPr>
            <a:r>
              <a:rPr lang="es" sz="1300" b="1">
                <a:solidFill>
                  <a:srgbClr val="303030"/>
                </a:solidFill>
                <a:latin typeface="Courier New"/>
                <a:ea typeface="Courier New"/>
                <a:cs typeface="Courier New"/>
                <a:sym typeface="Courier New"/>
              </a:rPr>
              <a:t>PGh0bWw+CiAgPGhlYWQ+CiAgPC9oZWFkPgogIDxib2R5PgogICAgPHA+RXN0ZSBlcyBlbCBjdWVy</a:t>
            </a:r>
            <a:endParaRPr sz="1300" b="1">
              <a:solidFill>
                <a:srgbClr val="303030"/>
              </a:solidFill>
              <a:latin typeface="Courier New"/>
              <a:ea typeface="Courier New"/>
              <a:cs typeface="Courier New"/>
              <a:sym typeface="Courier New"/>
            </a:endParaRPr>
          </a:p>
          <a:p>
            <a:pPr marL="457200" lvl="0" indent="0" algn="l" rtl="0">
              <a:lnSpc>
                <a:spcPct val="100000"/>
              </a:lnSpc>
              <a:spcBef>
                <a:spcPts val="0"/>
              </a:spcBef>
              <a:spcAft>
                <a:spcPts val="0"/>
              </a:spcAft>
              <a:buNone/>
            </a:pPr>
            <a:r>
              <a:rPr lang="es" sz="1300" b="1">
                <a:solidFill>
                  <a:srgbClr val="303030"/>
                </a:solidFill>
                <a:latin typeface="Courier New"/>
                <a:ea typeface="Courier New"/>
                <a:cs typeface="Courier New"/>
                <a:sym typeface="Courier New"/>
              </a:rPr>
              <a:t>cG8gZGVsIG1lbnNhamU8L3A+CiAgPC9ib2R5Pgo8L2h0bWw+Cic=\</a:t>
            </a:r>
            <a:endParaRPr sz="1300" b="1">
              <a:solidFill>
                <a:srgbClr val="303030"/>
              </a:solidFill>
              <a:latin typeface="Courier New"/>
              <a:ea typeface="Courier New"/>
              <a:cs typeface="Courier New"/>
              <a:sym typeface="Courier New"/>
            </a:endParaRPr>
          </a:p>
          <a:p>
            <a:pPr marL="457200" lvl="0" indent="0" algn="l" rtl="0">
              <a:lnSpc>
                <a:spcPct val="100000"/>
              </a:lnSpc>
              <a:spcBef>
                <a:spcPts val="0"/>
              </a:spcBef>
              <a:spcAft>
                <a:spcPts val="0"/>
              </a:spcAft>
              <a:buNone/>
            </a:pPr>
            <a:r>
              <a:rPr lang="es" sz="1300" b="1">
                <a:solidFill>
                  <a:srgbClr val="303030"/>
                </a:solidFill>
                <a:latin typeface="Courier New"/>
                <a:ea typeface="Courier New"/>
                <a:cs typeface="Courier New"/>
                <a:sym typeface="Courier New"/>
              </a:rPr>
              <a:t>--frontera--</a:t>
            </a:r>
            <a:endParaRPr sz="1300">
              <a:solidFill>
                <a:srgbClr val="30303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163"/>
        <p:cNvGrpSpPr/>
        <p:nvPr/>
      </p:nvGrpSpPr>
      <p:grpSpPr>
        <a:xfrm>
          <a:off x="0" y="0"/>
          <a:ext cx="0" cy="0"/>
          <a:chOff x="0" y="0"/>
          <a:chExt cx="0" cy="0"/>
        </a:xfrm>
      </p:grpSpPr>
      <p:sp>
        <p:nvSpPr>
          <p:cNvPr id="164" name="Google Shape;164;p29"/>
          <p:cNvSpPr txBox="1">
            <a:spLocks noGrp="1"/>
          </p:cNvSpPr>
          <p:nvPr>
            <p:ph type="title"/>
          </p:nvPr>
        </p:nvSpPr>
        <p:spPr>
          <a:xfrm>
            <a:off x="311700" y="445025"/>
            <a:ext cx="8520600" cy="98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5000"/>
              <a:t>Mensajes Compuesto</a:t>
            </a:r>
            <a:endParaRPr sz="5000"/>
          </a:p>
        </p:txBody>
      </p:sp>
      <p:sp>
        <p:nvSpPr>
          <p:cNvPr id="165" name="Google Shape;165;p29"/>
          <p:cNvSpPr txBox="1">
            <a:spLocks noGrp="1"/>
          </p:cNvSpPr>
          <p:nvPr>
            <p:ph type="body" idx="1"/>
          </p:nvPr>
        </p:nvSpPr>
        <p:spPr>
          <a:xfrm>
            <a:off x="311700" y="1552150"/>
            <a:ext cx="8520600" cy="301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2200">
                <a:solidFill>
                  <a:srgbClr val="303030"/>
                </a:solidFill>
              </a:rPr>
              <a:t>Cada separador delimita una porción de contenido que comienza con los encabezados:</a:t>
            </a:r>
            <a:endParaRPr sz="2200">
              <a:solidFill>
                <a:srgbClr val="303030"/>
              </a:solidFill>
            </a:endParaRPr>
          </a:p>
          <a:p>
            <a:pPr marL="630000" lvl="0" indent="-234950" algn="l" rtl="0">
              <a:spcBef>
                <a:spcPts val="0"/>
              </a:spcBef>
              <a:spcAft>
                <a:spcPts val="0"/>
              </a:spcAft>
              <a:buClr>
                <a:srgbClr val="303030"/>
              </a:buClr>
              <a:buSzPts val="2200"/>
              <a:buChar char="●"/>
            </a:pPr>
            <a:r>
              <a:rPr lang="es" sz="2200">
                <a:solidFill>
                  <a:srgbClr val="303030"/>
                </a:solidFill>
              </a:rPr>
              <a:t>Tipo de contenido.</a:t>
            </a:r>
            <a:endParaRPr sz="2200">
              <a:solidFill>
                <a:srgbClr val="303030"/>
              </a:solidFill>
            </a:endParaRPr>
          </a:p>
          <a:p>
            <a:pPr marL="630000" lvl="0" indent="-234950" algn="l" rtl="0">
              <a:spcBef>
                <a:spcPts val="0"/>
              </a:spcBef>
              <a:spcAft>
                <a:spcPts val="0"/>
              </a:spcAft>
              <a:buClr>
                <a:srgbClr val="303030"/>
              </a:buClr>
              <a:buSzPts val="2200"/>
              <a:buChar char="●"/>
            </a:pPr>
            <a:r>
              <a:rPr lang="es" sz="2200">
                <a:solidFill>
                  <a:srgbClr val="303030"/>
                </a:solidFill>
              </a:rPr>
              <a:t>Codificación de contenido.</a:t>
            </a:r>
            <a:endParaRPr sz="2200">
              <a:solidFill>
                <a:srgbClr val="303030"/>
              </a:solidFill>
            </a:endParaRPr>
          </a:p>
          <a:p>
            <a:pPr marL="0" lvl="0" indent="0" algn="l" rtl="0">
              <a:spcBef>
                <a:spcPts val="0"/>
              </a:spcBef>
              <a:spcAft>
                <a:spcPts val="0"/>
              </a:spcAft>
              <a:buNone/>
            </a:pPr>
            <a:endParaRPr sz="2200">
              <a:solidFill>
                <a:srgbClr val="303030"/>
              </a:solidFill>
            </a:endParaRPr>
          </a:p>
          <a:p>
            <a:pPr marL="0" lvl="0" indent="0" algn="l" rtl="0">
              <a:spcBef>
                <a:spcPts val="0"/>
              </a:spcBef>
              <a:spcAft>
                <a:spcPts val="0"/>
              </a:spcAft>
              <a:buNone/>
            </a:pPr>
            <a:r>
              <a:rPr lang="es" sz="2200">
                <a:solidFill>
                  <a:srgbClr val="303030"/>
                </a:solidFill>
              </a:rPr>
              <a:t>Es esencial que el valor de este separador no se encuentre dentro del contenido del mensaje.</a:t>
            </a:r>
            <a:endParaRPr sz="22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169"/>
        <p:cNvGrpSpPr/>
        <p:nvPr/>
      </p:nvGrpSpPr>
      <p:grpSpPr>
        <a:xfrm>
          <a:off x="0" y="0"/>
          <a:ext cx="0" cy="0"/>
          <a:chOff x="0" y="0"/>
          <a:chExt cx="0" cy="0"/>
        </a:xfrm>
      </p:grpSpPr>
      <p:sp>
        <p:nvSpPr>
          <p:cNvPr id="170" name="Google Shape;170;p30"/>
          <p:cNvSpPr txBox="1">
            <a:spLocks noGrp="1"/>
          </p:cNvSpPr>
          <p:nvPr>
            <p:ph type="title"/>
          </p:nvPr>
        </p:nvSpPr>
        <p:spPr>
          <a:xfrm>
            <a:off x="311700" y="445025"/>
            <a:ext cx="8520600" cy="98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5000"/>
              <a:t>Mensajes Compuesto</a:t>
            </a:r>
            <a:endParaRPr sz="5000"/>
          </a:p>
        </p:txBody>
      </p:sp>
      <p:sp>
        <p:nvSpPr>
          <p:cNvPr id="171" name="Google Shape;171;p30"/>
          <p:cNvSpPr txBox="1">
            <a:spLocks noGrp="1"/>
          </p:cNvSpPr>
          <p:nvPr>
            <p:ph type="body" idx="1"/>
          </p:nvPr>
        </p:nvSpPr>
        <p:spPr>
          <a:xfrm>
            <a:off x="188025" y="1552149"/>
            <a:ext cx="8644200" cy="324056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2200" dirty="0">
                <a:solidFill>
                  <a:srgbClr val="303030"/>
                </a:solidFill>
              </a:rPr>
              <a:t>Existen varios tipos de separadores, por ejemplo:</a:t>
            </a:r>
            <a:endParaRPr sz="2200" dirty="0">
              <a:solidFill>
                <a:srgbClr val="303030"/>
              </a:solidFill>
            </a:endParaRPr>
          </a:p>
          <a:p>
            <a:pPr marL="457200" lvl="0" indent="-368300" algn="l" rtl="0">
              <a:spcBef>
                <a:spcPts val="0"/>
              </a:spcBef>
              <a:spcAft>
                <a:spcPts val="0"/>
              </a:spcAft>
              <a:buClr>
                <a:srgbClr val="303030"/>
              </a:buClr>
              <a:buSzPts val="2200"/>
              <a:buFont typeface="Roboto"/>
              <a:buChar char="●"/>
            </a:pPr>
            <a:r>
              <a:rPr lang="es" sz="2200" b="1" dirty="0">
                <a:solidFill>
                  <a:srgbClr val="303030"/>
                </a:solidFill>
              </a:rPr>
              <a:t>multipart/mixed</a:t>
            </a:r>
            <a:r>
              <a:rPr lang="es" sz="2200" dirty="0">
                <a:solidFill>
                  <a:srgbClr val="303030"/>
                </a:solidFill>
              </a:rPr>
              <a:t>, que define una serie de elementos múltiples.</a:t>
            </a:r>
            <a:endParaRPr sz="2200" dirty="0">
              <a:solidFill>
                <a:srgbClr val="303030"/>
              </a:solidFill>
            </a:endParaRPr>
          </a:p>
          <a:p>
            <a:pPr marL="457200" lvl="0" indent="-368300" algn="l" rtl="0">
              <a:spcBef>
                <a:spcPts val="0"/>
              </a:spcBef>
              <a:spcAft>
                <a:spcPts val="0"/>
              </a:spcAft>
              <a:buClr>
                <a:srgbClr val="303030"/>
              </a:buClr>
              <a:buSzPts val="2200"/>
              <a:buFont typeface="Roboto"/>
              <a:buChar char="●"/>
            </a:pPr>
            <a:r>
              <a:rPr lang="es" sz="2200" b="1" dirty="0">
                <a:solidFill>
                  <a:srgbClr val="303030"/>
                </a:solidFill>
              </a:rPr>
              <a:t>multipart/alternative</a:t>
            </a:r>
            <a:r>
              <a:rPr lang="es" sz="2200" dirty="0">
                <a:solidFill>
                  <a:srgbClr val="303030"/>
                </a:solidFill>
              </a:rPr>
              <a:t>, que define alternativas para la misma información, como un mensaje en formato de texto o HTML.</a:t>
            </a:r>
            <a:endParaRPr sz="2200" dirty="0">
              <a:solidFill>
                <a:srgbClr val="303030"/>
              </a:solidFill>
            </a:endParaRPr>
          </a:p>
          <a:p>
            <a:pPr marL="457200" lvl="0" indent="-368300" algn="l" rtl="0">
              <a:spcBef>
                <a:spcPts val="0"/>
              </a:spcBef>
              <a:spcAft>
                <a:spcPts val="0"/>
              </a:spcAft>
              <a:buClr>
                <a:srgbClr val="303030"/>
              </a:buClr>
              <a:buSzPts val="2200"/>
              <a:buFont typeface="Roboto"/>
              <a:buChar char="●"/>
            </a:pPr>
            <a:r>
              <a:rPr lang="es" sz="2200" b="1" dirty="0">
                <a:solidFill>
                  <a:srgbClr val="303030"/>
                </a:solidFill>
              </a:rPr>
              <a:t>multipart/parallel</a:t>
            </a:r>
            <a:r>
              <a:rPr lang="es" sz="2200" dirty="0">
                <a:solidFill>
                  <a:srgbClr val="303030"/>
                </a:solidFill>
              </a:rPr>
              <a:t>, que define datos presentes al mismo tiempo</a:t>
            </a:r>
            <a:endParaRPr sz="2200" dirty="0">
              <a:solidFill>
                <a:srgbClr val="303030"/>
              </a:solidFill>
            </a:endParaRPr>
          </a:p>
          <a:p>
            <a:pPr marL="457200" lvl="0" indent="-368300" algn="l" rtl="0">
              <a:spcBef>
                <a:spcPts val="0"/>
              </a:spcBef>
              <a:spcAft>
                <a:spcPts val="0"/>
              </a:spcAft>
              <a:buClr>
                <a:srgbClr val="303030"/>
              </a:buClr>
              <a:buSzPts val="2200"/>
              <a:buFont typeface="Roboto"/>
              <a:buChar char="●"/>
            </a:pPr>
            <a:r>
              <a:rPr lang="es" sz="2200" b="1" dirty="0">
                <a:solidFill>
                  <a:srgbClr val="303030"/>
                </a:solidFill>
              </a:rPr>
              <a:t>multipart/signed</a:t>
            </a:r>
            <a:r>
              <a:rPr lang="es" sz="2200" dirty="0">
                <a:solidFill>
                  <a:srgbClr val="303030"/>
                </a:solidFill>
              </a:rPr>
              <a:t>, que define una firma digital para los datos del mensaje.</a:t>
            </a:r>
            <a:endParaRPr sz="2200" dirty="0">
              <a:solidFill>
                <a:srgbClr val="303030"/>
              </a:solidFill>
            </a:endParaRPr>
          </a:p>
          <a:p>
            <a:pPr marL="457200" lvl="0" indent="-368300" rtl="0">
              <a:spcBef>
                <a:spcPts val="0"/>
              </a:spcBef>
              <a:spcAft>
                <a:spcPts val="0"/>
              </a:spcAft>
              <a:buClr>
                <a:srgbClr val="303030"/>
              </a:buClr>
              <a:buSzPts val="2200"/>
              <a:buFont typeface="Roboto"/>
              <a:buChar char="●"/>
            </a:pPr>
            <a:r>
              <a:rPr lang="es" sz="2200" b="1" dirty="0">
                <a:solidFill>
                  <a:srgbClr val="303030"/>
                </a:solidFill>
              </a:rPr>
              <a:t>multipart/related</a:t>
            </a:r>
            <a:r>
              <a:rPr lang="es" sz="2200" dirty="0">
                <a:solidFill>
                  <a:srgbClr val="303030"/>
                </a:solidFill>
              </a:rPr>
              <a:t>, que define los datos relacionados.  </a:t>
            </a:r>
            <a:endParaRPr sz="22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175"/>
        <p:cNvGrpSpPr/>
        <p:nvPr/>
      </p:nvGrpSpPr>
      <p:grpSpPr>
        <a:xfrm>
          <a:off x="0" y="0"/>
          <a:ext cx="0" cy="0"/>
          <a:chOff x="0" y="0"/>
          <a:chExt cx="0" cy="0"/>
        </a:xfrm>
      </p:grpSpPr>
      <p:sp>
        <p:nvSpPr>
          <p:cNvPr id="176" name="Google Shape;176;p31"/>
          <p:cNvSpPr txBox="1">
            <a:spLocks noGrp="1"/>
          </p:cNvSpPr>
          <p:nvPr>
            <p:ph type="title"/>
          </p:nvPr>
        </p:nvSpPr>
        <p:spPr>
          <a:xfrm>
            <a:off x="311700" y="445025"/>
            <a:ext cx="8520600" cy="9864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r>
              <a:rPr lang="es" sz="5000"/>
              <a:t>S / MIME</a:t>
            </a:r>
            <a:endParaRPr sz="5000"/>
          </a:p>
        </p:txBody>
      </p:sp>
      <p:sp>
        <p:nvSpPr>
          <p:cNvPr id="177" name="Google Shape;177;p31"/>
          <p:cNvSpPr txBox="1">
            <a:spLocks noGrp="1"/>
          </p:cNvSpPr>
          <p:nvPr>
            <p:ph type="body" idx="1"/>
          </p:nvPr>
        </p:nvSpPr>
        <p:spPr>
          <a:xfrm>
            <a:off x="496900" y="1552150"/>
            <a:ext cx="8044200" cy="301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2600">
                <a:solidFill>
                  <a:srgbClr val="303030"/>
                </a:solidFill>
              </a:rPr>
              <a:t>S/MIME (Secure / Multipurpose Internet Mail Extensions, del inglés, Extensiones de Correo de Internet de Propósitos Múltiples / Seguro) es un estándar para criptografía de clave pública y firmado de correo electrónico encapsulado en MIME.</a:t>
            </a:r>
            <a:r>
              <a:rPr lang="es" sz="2200">
                <a:solidFill>
                  <a:srgbClr val="303030"/>
                </a:solidFill>
              </a:rPr>
              <a:t>  </a:t>
            </a:r>
            <a:endParaRPr sz="22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ctrTitle"/>
          </p:nvPr>
        </p:nvSpPr>
        <p:spPr>
          <a:xfrm>
            <a:off x="725275" y="791875"/>
            <a:ext cx="7424700" cy="30165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s" sz="6000" b="1">
                <a:solidFill>
                  <a:srgbClr val="000000"/>
                </a:solidFill>
              </a:rPr>
              <a:t>Integrantes:</a:t>
            </a:r>
            <a:endParaRPr sz="6000" b="1">
              <a:solidFill>
                <a:srgbClr val="000000"/>
              </a:solidFill>
            </a:endParaRPr>
          </a:p>
          <a:p>
            <a:pPr marL="457200" lvl="0" indent="-495300" algn="l" rtl="0">
              <a:lnSpc>
                <a:spcPct val="115000"/>
              </a:lnSpc>
              <a:spcBef>
                <a:spcPts val="0"/>
              </a:spcBef>
              <a:spcAft>
                <a:spcPts val="0"/>
              </a:spcAft>
              <a:buSzPts val="4200"/>
              <a:buChar char="❏"/>
            </a:pPr>
            <a:r>
              <a:rPr lang="es"/>
              <a:t>Adrián Huaylla Arturo</a:t>
            </a:r>
            <a:endParaRPr/>
          </a:p>
          <a:p>
            <a:pPr marL="457200" lvl="0" indent="-495300" algn="l" rtl="0">
              <a:spcBef>
                <a:spcPts val="0"/>
              </a:spcBef>
              <a:spcAft>
                <a:spcPts val="0"/>
              </a:spcAft>
              <a:buSzPts val="4200"/>
              <a:buChar char="❏"/>
            </a:pPr>
            <a:r>
              <a:rPr lang="es"/>
              <a:t>Flores Garcia Pablo Nataniel</a:t>
            </a:r>
            <a:endParaRPr/>
          </a:p>
          <a:p>
            <a:pPr marL="457200" lvl="0" indent="-495300" algn="l" rtl="0">
              <a:spcBef>
                <a:spcPts val="0"/>
              </a:spcBef>
              <a:spcAft>
                <a:spcPts val="0"/>
              </a:spcAft>
              <a:buSzPts val="4200"/>
              <a:buChar char="❏"/>
            </a:pPr>
            <a:r>
              <a:rPr lang="es"/>
              <a:t>Soria Lopez Clara</a:t>
            </a:r>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181"/>
        <p:cNvGrpSpPr/>
        <p:nvPr/>
      </p:nvGrpSpPr>
      <p:grpSpPr>
        <a:xfrm>
          <a:off x="0" y="0"/>
          <a:ext cx="0" cy="0"/>
          <a:chOff x="0" y="0"/>
          <a:chExt cx="0" cy="0"/>
        </a:xfrm>
      </p:grpSpPr>
      <p:sp>
        <p:nvSpPr>
          <p:cNvPr id="182" name="Google Shape;182;p32"/>
          <p:cNvSpPr txBox="1">
            <a:spLocks noGrp="1"/>
          </p:cNvSpPr>
          <p:nvPr>
            <p:ph type="title"/>
          </p:nvPr>
        </p:nvSpPr>
        <p:spPr>
          <a:xfrm>
            <a:off x="311700" y="445025"/>
            <a:ext cx="8520600" cy="9864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r>
              <a:rPr lang="es" sz="5000"/>
              <a:t>S / MIME</a:t>
            </a:r>
            <a:endParaRPr sz="5000"/>
          </a:p>
        </p:txBody>
      </p:sp>
      <p:sp>
        <p:nvSpPr>
          <p:cNvPr id="183" name="Google Shape;183;p32"/>
          <p:cNvSpPr txBox="1">
            <a:spLocks noGrp="1"/>
          </p:cNvSpPr>
          <p:nvPr>
            <p:ph type="body" idx="1"/>
          </p:nvPr>
        </p:nvSpPr>
        <p:spPr>
          <a:xfrm>
            <a:off x="496900" y="1490675"/>
            <a:ext cx="8044200" cy="307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2500">
                <a:solidFill>
                  <a:srgbClr val="303030"/>
                </a:solidFill>
              </a:rPr>
              <a:t>S/MIME provee los siguientes servicios de seguridad criptográfica para aplicaciones de mensajería electrónica:</a:t>
            </a:r>
            <a:endParaRPr sz="2500">
              <a:solidFill>
                <a:srgbClr val="303030"/>
              </a:solidFill>
            </a:endParaRPr>
          </a:p>
          <a:p>
            <a:pPr marL="457200" lvl="0" indent="-387350" algn="l" rtl="0">
              <a:spcBef>
                <a:spcPts val="0"/>
              </a:spcBef>
              <a:spcAft>
                <a:spcPts val="0"/>
              </a:spcAft>
              <a:buClr>
                <a:srgbClr val="303030"/>
              </a:buClr>
              <a:buSzPts val="2500"/>
              <a:buChar char="●"/>
            </a:pPr>
            <a:r>
              <a:rPr lang="es" sz="2500">
                <a:solidFill>
                  <a:srgbClr val="303030"/>
                </a:solidFill>
              </a:rPr>
              <a:t>Autenticación, integridad y no repudio (mediante el uso de firma digital).</a:t>
            </a:r>
            <a:endParaRPr sz="2500">
              <a:solidFill>
                <a:srgbClr val="303030"/>
              </a:solidFill>
            </a:endParaRPr>
          </a:p>
          <a:p>
            <a:pPr marL="457200" lvl="0" indent="-387350" algn="l" rtl="0">
              <a:spcBef>
                <a:spcPts val="0"/>
              </a:spcBef>
              <a:spcAft>
                <a:spcPts val="0"/>
              </a:spcAft>
              <a:buClr>
                <a:srgbClr val="303030"/>
              </a:buClr>
              <a:buSzPts val="2500"/>
              <a:buChar char="●"/>
            </a:pPr>
            <a:r>
              <a:rPr lang="es" sz="2500">
                <a:solidFill>
                  <a:srgbClr val="303030"/>
                </a:solidFill>
              </a:rPr>
              <a:t>Privacidad y seguridad de los datos (mediante el uso de cifrado).</a:t>
            </a:r>
            <a:endParaRPr sz="2500">
              <a:solidFill>
                <a:srgbClr val="30303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187"/>
        <p:cNvGrpSpPr/>
        <p:nvPr/>
      </p:nvGrpSpPr>
      <p:grpSpPr>
        <a:xfrm>
          <a:off x="0" y="0"/>
          <a:ext cx="0" cy="0"/>
          <a:chOff x="0" y="0"/>
          <a:chExt cx="0" cy="0"/>
        </a:xfrm>
      </p:grpSpPr>
      <p:sp>
        <p:nvSpPr>
          <p:cNvPr id="188" name="Google Shape;188;p33"/>
          <p:cNvSpPr txBox="1">
            <a:spLocks noGrp="1"/>
          </p:cNvSpPr>
          <p:nvPr>
            <p:ph type="title"/>
          </p:nvPr>
        </p:nvSpPr>
        <p:spPr>
          <a:xfrm>
            <a:off x="311700" y="445025"/>
            <a:ext cx="8520600" cy="9864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r>
              <a:rPr lang="es" sz="5000"/>
              <a:t>S / MIME</a:t>
            </a:r>
            <a:endParaRPr sz="5000"/>
          </a:p>
        </p:txBody>
      </p:sp>
      <p:sp>
        <p:nvSpPr>
          <p:cNvPr id="189" name="Google Shape;189;p33"/>
          <p:cNvSpPr txBox="1">
            <a:spLocks noGrp="1"/>
          </p:cNvSpPr>
          <p:nvPr>
            <p:ph type="body" idx="1"/>
          </p:nvPr>
        </p:nvSpPr>
        <p:spPr>
          <a:xfrm>
            <a:off x="496900" y="1552150"/>
            <a:ext cx="8044200" cy="301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2200">
                <a:solidFill>
                  <a:srgbClr val="303030"/>
                </a:solidFill>
              </a:rPr>
              <a:t>La entidad MIME completa se cifra y se empaca en un objeto que luego se inserta en una entidad MIME:</a:t>
            </a:r>
            <a:endParaRPr sz="2200">
              <a:solidFill>
                <a:srgbClr val="303030"/>
              </a:solidFill>
            </a:endParaRPr>
          </a:p>
          <a:p>
            <a:pPr marL="0" lvl="0" indent="457200" algn="l" rtl="0">
              <a:spcBef>
                <a:spcPts val="0"/>
              </a:spcBef>
              <a:spcAft>
                <a:spcPts val="0"/>
              </a:spcAft>
              <a:buNone/>
            </a:pPr>
            <a:r>
              <a:rPr lang="es" sz="2200">
                <a:solidFill>
                  <a:srgbClr val="303030"/>
                </a:solidFill>
              </a:rPr>
              <a:t>application/pkcs7-mime. </a:t>
            </a:r>
            <a:endParaRPr sz="2200">
              <a:solidFill>
                <a:srgbClr val="303030"/>
              </a:solidFill>
            </a:endParaRPr>
          </a:p>
          <a:p>
            <a:pPr marL="0" lvl="0" indent="0" algn="l" rtl="0">
              <a:spcBef>
                <a:spcPts val="0"/>
              </a:spcBef>
              <a:spcAft>
                <a:spcPts val="0"/>
              </a:spcAft>
              <a:buNone/>
            </a:pPr>
            <a:endParaRPr sz="2200">
              <a:solidFill>
                <a:srgbClr val="303030"/>
              </a:solidFill>
            </a:endParaRPr>
          </a:p>
          <a:p>
            <a:pPr marL="914400" lvl="0" indent="457200" algn="l" rtl="0">
              <a:spcBef>
                <a:spcPts val="0"/>
              </a:spcBef>
              <a:spcAft>
                <a:spcPts val="0"/>
              </a:spcAft>
              <a:buNone/>
            </a:pPr>
            <a:r>
              <a:rPr lang="es" sz="2200">
                <a:solidFill>
                  <a:srgbClr val="303030"/>
                </a:solidFill>
              </a:rPr>
              <a:t>Content-Type: 	application/pkcs7-mime; </a:t>
            </a:r>
            <a:endParaRPr sz="2200">
              <a:solidFill>
                <a:srgbClr val="303030"/>
              </a:solidFill>
            </a:endParaRPr>
          </a:p>
          <a:p>
            <a:pPr marL="1828800" lvl="0" indent="457200" algn="l" rtl="0">
              <a:spcBef>
                <a:spcPts val="0"/>
              </a:spcBef>
              <a:spcAft>
                <a:spcPts val="0"/>
              </a:spcAft>
              <a:buNone/>
            </a:pPr>
            <a:r>
              <a:rPr lang="es" sz="2200">
                <a:solidFill>
                  <a:srgbClr val="303030"/>
                </a:solidFill>
              </a:rPr>
              <a:t>smime-type=enveloped-date; </a:t>
            </a:r>
            <a:endParaRPr sz="2200">
              <a:solidFill>
                <a:srgbClr val="303030"/>
              </a:solidFill>
            </a:endParaRPr>
          </a:p>
          <a:p>
            <a:pPr marL="1828800" lvl="0" indent="457200" algn="l" rtl="0">
              <a:spcBef>
                <a:spcPts val="0"/>
              </a:spcBef>
              <a:spcAft>
                <a:spcPts val="0"/>
              </a:spcAft>
              <a:buNone/>
            </a:pPr>
            <a:r>
              <a:rPr lang="es" sz="2200">
                <a:solidFill>
                  <a:srgbClr val="303030"/>
                </a:solidFill>
              </a:rPr>
              <a:t>name=smime.p7m </a:t>
            </a:r>
            <a:endParaRPr sz="2200">
              <a:solidFill>
                <a:srgbClr val="303030"/>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193"/>
        <p:cNvGrpSpPr/>
        <p:nvPr/>
      </p:nvGrpSpPr>
      <p:grpSpPr>
        <a:xfrm>
          <a:off x="0" y="0"/>
          <a:ext cx="0" cy="0"/>
          <a:chOff x="0" y="0"/>
          <a:chExt cx="0" cy="0"/>
        </a:xfrm>
      </p:grpSpPr>
      <p:sp>
        <p:nvSpPr>
          <p:cNvPr id="194" name="Google Shape;194;p34"/>
          <p:cNvSpPr txBox="1">
            <a:spLocks noGrp="1"/>
          </p:cNvSpPr>
          <p:nvPr>
            <p:ph type="title"/>
          </p:nvPr>
        </p:nvSpPr>
        <p:spPr>
          <a:xfrm>
            <a:off x="311700" y="445025"/>
            <a:ext cx="8520600" cy="9864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r>
              <a:rPr lang="es" sz="5000"/>
              <a:t>S / MIME</a:t>
            </a:r>
            <a:endParaRPr sz="5000"/>
          </a:p>
        </p:txBody>
      </p:sp>
      <p:sp>
        <p:nvSpPr>
          <p:cNvPr id="195" name="Google Shape;195;p34"/>
          <p:cNvSpPr txBox="1">
            <a:spLocks noGrp="1"/>
          </p:cNvSpPr>
          <p:nvPr>
            <p:ph type="body" idx="1"/>
          </p:nvPr>
        </p:nvSpPr>
        <p:spPr>
          <a:xfrm>
            <a:off x="311700" y="1552150"/>
            <a:ext cx="8520600" cy="301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2500" dirty="0">
                <a:solidFill>
                  <a:schemeClr val="tx1"/>
                </a:solidFill>
              </a:rPr>
              <a:t>La funcionalidad S/MIME está construida en la mayoría de los clientes de correo electrónico modernos y son capaces de interoperar entre ellos. </a:t>
            </a:r>
            <a:endParaRPr sz="2500" dirty="0">
              <a:solidFill>
                <a:schemeClr val="tx1"/>
              </a:solidFill>
            </a:endParaRPr>
          </a:p>
          <a:p>
            <a:pPr marL="0" lvl="0" indent="0" algn="l" rtl="0">
              <a:spcBef>
                <a:spcPts val="0"/>
              </a:spcBef>
              <a:spcAft>
                <a:spcPts val="0"/>
              </a:spcAft>
              <a:buNone/>
            </a:pPr>
            <a:r>
              <a:rPr lang="es" sz="2500" dirty="0">
                <a:solidFill>
                  <a:schemeClr val="tx1"/>
                </a:solidFill>
              </a:rPr>
              <a:t>A lo largo de los años</a:t>
            </a:r>
            <a:r>
              <a:rPr lang="es" sz="2500">
                <a:solidFill>
                  <a:schemeClr val="tx1"/>
                </a:solidFill>
              </a:rPr>
              <a:t>, </a:t>
            </a:r>
            <a:r>
              <a:rPr lang="es" sz="2500" smtClean="0">
                <a:solidFill>
                  <a:schemeClr val="tx1"/>
                </a:solidFill>
                <a:uFill>
                  <a:noFill/>
                </a:uFill>
              </a:rPr>
              <a:t>varias empresa de primer nivel </a:t>
            </a:r>
            <a:r>
              <a:rPr lang="es" sz="2500" smtClean="0"/>
              <a:t>también </a:t>
            </a:r>
            <a:r>
              <a:rPr lang="es" sz="2500" dirty="0"/>
              <a:t>han tomado conciencia de la importancia de cifrar los correos electrónicos. </a:t>
            </a:r>
            <a:r>
              <a:rPr lang="es" sz="2000" dirty="0">
                <a:solidFill>
                  <a:srgbClr val="303030"/>
                </a:solidFill>
              </a:rPr>
              <a:t> </a:t>
            </a:r>
            <a:endParaRPr sz="20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199"/>
        <p:cNvGrpSpPr/>
        <p:nvPr/>
      </p:nvGrpSpPr>
      <p:grpSpPr>
        <a:xfrm>
          <a:off x="0" y="0"/>
          <a:ext cx="0" cy="0"/>
          <a:chOff x="0" y="0"/>
          <a:chExt cx="0" cy="0"/>
        </a:xfrm>
      </p:grpSpPr>
      <p:sp>
        <p:nvSpPr>
          <p:cNvPr id="200" name="Google Shape;200;p35"/>
          <p:cNvSpPr txBox="1">
            <a:spLocks noGrp="1"/>
          </p:cNvSpPr>
          <p:nvPr>
            <p:ph type="title"/>
          </p:nvPr>
        </p:nvSpPr>
        <p:spPr>
          <a:xfrm>
            <a:off x="311700" y="445025"/>
            <a:ext cx="8520600" cy="9864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r>
              <a:rPr lang="es" sz="5000"/>
              <a:t>S / MIME</a:t>
            </a:r>
            <a:endParaRPr sz="5000"/>
          </a:p>
        </p:txBody>
      </p:sp>
      <p:sp>
        <p:nvSpPr>
          <p:cNvPr id="201" name="Google Shape;201;p35"/>
          <p:cNvSpPr txBox="1">
            <a:spLocks noGrp="1"/>
          </p:cNvSpPr>
          <p:nvPr>
            <p:ph type="body" idx="1"/>
          </p:nvPr>
        </p:nvSpPr>
        <p:spPr>
          <a:xfrm>
            <a:off x="496900" y="1552150"/>
            <a:ext cx="8044200" cy="301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2500"/>
              <a:t>Google, por ejemplo, ya cifra los mensajes que se envían a Gmail, y tanto Facebook como AOL han seguido sus pasos implantando medidas similares. Incluso Microsoft, compañía que aloja un gran número de servicios de correo, ya ha protegido sus cuentas mediante sistemas de cifrado de correo electrónico.</a:t>
            </a:r>
            <a:r>
              <a:rPr lang="es" sz="2500">
                <a:solidFill>
                  <a:srgbClr val="303030"/>
                </a:solidFill>
              </a:rPr>
              <a:t> </a:t>
            </a:r>
            <a:r>
              <a:rPr lang="es" sz="2500">
                <a:solidFill>
                  <a:srgbClr val="303030"/>
                </a:solidFill>
                <a:latin typeface="Arial"/>
                <a:ea typeface="Arial"/>
                <a:cs typeface="Arial"/>
                <a:sym typeface="Arial"/>
              </a:rPr>
              <a:t> </a:t>
            </a:r>
            <a:endParaRPr sz="2500">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205"/>
        <p:cNvGrpSpPr/>
        <p:nvPr/>
      </p:nvGrpSpPr>
      <p:grpSpPr>
        <a:xfrm>
          <a:off x="0" y="0"/>
          <a:ext cx="0" cy="0"/>
          <a:chOff x="0" y="0"/>
          <a:chExt cx="0" cy="0"/>
        </a:xfrm>
      </p:grpSpPr>
      <p:sp>
        <p:nvSpPr>
          <p:cNvPr id="206" name="Google Shape;206;p36"/>
          <p:cNvSpPr txBox="1">
            <a:spLocks noGrp="1"/>
          </p:cNvSpPr>
          <p:nvPr>
            <p:ph type="title"/>
          </p:nvPr>
        </p:nvSpPr>
        <p:spPr>
          <a:xfrm>
            <a:off x="311700" y="445025"/>
            <a:ext cx="8520600" cy="9864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r>
              <a:rPr lang="es" sz="5000"/>
              <a:t>Conclusiones</a:t>
            </a:r>
            <a:endParaRPr sz="5000"/>
          </a:p>
        </p:txBody>
      </p:sp>
      <p:sp>
        <p:nvSpPr>
          <p:cNvPr id="207" name="Google Shape;207;p36"/>
          <p:cNvSpPr txBox="1">
            <a:spLocks noGrp="1"/>
          </p:cNvSpPr>
          <p:nvPr>
            <p:ph type="body" idx="1"/>
          </p:nvPr>
        </p:nvSpPr>
        <p:spPr>
          <a:xfrm>
            <a:off x="496900" y="1552150"/>
            <a:ext cx="8044200" cy="301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2500">
                <a:solidFill>
                  <a:srgbClr val="303030"/>
                </a:solidFill>
              </a:rPr>
              <a:t>Antes de que se estableciera MIME no era posible crear ni leer mensajes que no fueran de texto de una manera fácil, ahora con el estándar MIME, se puede enviar distinto tipo de contenido a través de un correo electrónico sin limite de caracteres.  </a:t>
            </a:r>
            <a:endParaRPr sz="250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11"/>
        <p:cNvGrpSpPr/>
        <p:nvPr/>
      </p:nvGrpSpPr>
      <p:grpSpPr>
        <a:xfrm>
          <a:off x="0" y="0"/>
          <a:ext cx="0" cy="0"/>
          <a:chOff x="0" y="0"/>
          <a:chExt cx="0" cy="0"/>
        </a:xfrm>
      </p:grpSpPr>
      <p:sp>
        <p:nvSpPr>
          <p:cNvPr id="212" name="Google Shape;212;p37"/>
          <p:cNvSpPr txBox="1">
            <a:spLocks noGrp="1"/>
          </p:cNvSpPr>
          <p:nvPr>
            <p:ph type="title"/>
          </p:nvPr>
        </p:nvSpPr>
        <p:spPr>
          <a:xfrm>
            <a:off x="244125" y="1396675"/>
            <a:ext cx="8118600" cy="2069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s" sz="10000"/>
              <a:t>Gracias...</a:t>
            </a:r>
            <a:endParaRPr sz="10000"/>
          </a:p>
        </p:txBody>
      </p:sp>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b="1"/>
              <a:t>INTRODUCCIÓN</a:t>
            </a:r>
            <a:endParaRPr b="1"/>
          </a:p>
        </p:txBody>
      </p:sp>
      <p:sp>
        <p:nvSpPr>
          <p:cNvPr id="70" name="Google Shape;70;p15"/>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 sz="2000" b="1"/>
              <a:t>MIME (Multipurpose Internet Mail Extensions, Extensiones Multipropósito de Correo de Internet)</a:t>
            </a:r>
            <a:r>
              <a:rPr lang="es" sz="2000"/>
              <a:t> es un estándar propuesto en 1991 por Bell Communications. </a:t>
            </a:r>
            <a:endParaRPr sz="2000"/>
          </a:p>
          <a:p>
            <a:pPr marL="0" lvl="0" indent="0" algn="just" rtl="0">
              <a:spcBef>
                <a:spcPts val="1600"/>
              </a:spcBef>
              <a:spcAft>
                <a:spcPts val="0"/>
              </a:spcAft>
              <a:buNone/>
            </a:pPr>
            <a:r>
              <a:rPr lang="es" sz="2000"/>
              <a:t>Para expandir las capacidades limitadas del correo electrónico y en particular para permitir la inserción de documentos (como imágenes, sonido y texto) en un mensaje, expresando el tipo del contenido y tipo de código mediante encabezados. </a:t>
            </a:r>
            <a:endParaRPr sz="2000"/>
          </a:p>
          <a:p>
            <a:pPr marL="0" lvl="0" indent="0" algn="just" rtl="0">
              <a:spcBef>
                <a:spcPts val="1600"/>
              </a:spcBef>
              <a:spcAft>
                <a:spcPts val="0"/>
              </a:spcAft>
              <a:buNone/>
            </a:pPr>
            <a:endParaRPr sz="2000"/>
          </a:p>
          <a:p>
            <a:pPr marL="0" lvl="0" indent="0" algn="just" rtl="0">
              <a:spcBef>
                <a:spcPts val="1600"/>
              </a:spcBef>
              <a:spcAft>
                <a:spcPts val="1600"/>
              </a:spcAft>
              <a:buNone/>
            </a:pPr>
            <a:endParaRPr sz="20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4"/>
        <p:cNvGrpSpPr/>
        <p:nvPr/>
      </p:nvGrpSpPr>
      <p:grpSpPr>
        <a:xfrm>
          <a:off x="0" y="0"/>
          <a:ext cx="0" cy="0"/>
          <a:chOff x="0" y="0"/>
          <a:chExt cx="0" cy="0"/>
        </a:xfrm>
      </p:grpSpPr>
      <p:sp>
        <p:nvSpPr>
          <p:cNvPr id="75" name="Google Shape;75;p16"/>
          <p:cNvSpPr txBox="1">
            <a:spLocks noGrp="1"/>
          </p:cNvSpPr>
          <p:nvPr>
            <p:ph type="body" idx="1"/>
          </p:nvPr>
        </p:nvSpPr>
        <p:spPr>
          <a:xfrm>
            <a:off x="311700" y="543050"/>
            <a:ext cx="8520600" cy="387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sz="2000"/>
              <a:t>Las extensiones de MIME soportan: </a:t>
            </a:r>
            <a:endParaRPr sz="2000"/>
          </a:p>
          <a:p>
            <a:pPr marL="457200" lvl="0" indent="-355600" algn="l" rtl="0">
              <a:lnSpc>
                <a:spcPct val="150000"/>
              </a:lnSpc>
              <a:spcBef>
                <a:spcPts val="1600"/>
              </a:spcBef>
              <a:spcAft>
                <a:spcPts val="0"/>
              </a:spcAft>
              <a:buSzPts val="2000"/>
              <a:buChar char="●"/>
            </a:pPr>
            <a:r>
              <a:rPr lang="es" sz="2000"/>
              <a:t>Texto en conjuntos de caracteres distintos de ASCII </a:t>
            </a:r>
            <a:endParaRPr sz="2000"/>
          </a:p>
          <a:p>
            <a:pPr marL="457200" lvl="0" indent="-355600" algn="l" rtl="0">
              <a:lnSpc>
                <a:spcPct val="150000"/>
              </a:lnSpc>
              <a:spcBef>
                <a:spcPts val="0"/>
              </a:spcBef>
              <a:spcAft>
                <a:spcPts val="0"/>
              </a:spcAft>
              <a:buSzPts val="2000"/>
              <a:buChar char="●"/>
            </a:pPr>
            <a:r>
              <a:rPr lang="es" sz="2000"/>
              <a:t>Adjuntos que no son de tipo texto.</a:t>
            </a:r>
            <a:endParaRPr sz="2000"/>
          </a:p>
          <a:p>
            <a:pPr marL="457200" lvl="0" indent="-355600" algn="l" rtl="0">
              <a:lnSpc>
                <a:spcPct val="150000"/>
              </a:lnSpc>
              <a:spcBef>
                <a:spcPts val="0"/>
              </a:spcBef>
              <a:spcAft>
                <a:spcPts val="0"/>
              </a:spcAft>
              <a:buSzPts val="2000"/>
              <a:buChar char="●"/>
            </a:pPr>
            <a:r>
              <a:rPr lang="es" sz="2000"/>
              <a:t>Cuerpos de mensajes con múltiples partes (multi-part).</a:t>
            </a:r>
            <a:endParaRPr sz="2000"/>
          </a:p>
          <a:p>
            <a:pPr marL="457200" lvl="0" indent="-355600" algn="l" rtl="0">
              <a:lnSpc>
                <a:spcPct val="150000"/>
              </a:lnSpc>
              <a:spcBef>
                <a:spcPts val="0"/>
              </a:spcBef>
              <a:spcAft>
                <a:spcPts val="0"/>
              </a:spcAft>
              <a:buSzPts val="2000"/>
              <a:buChar char="●"/>
            </a:pPr>
            <a:r>
              <a:rPr lang="es" sz="2000"/>
              <a:t>Información de encabezados con conjuntos de caracteres distintos de ASCII.</a:t>
            </a:r>
            <a:endParaRPr sz="2000"/>
          </a:p>
          <a:p>
            <a:pPr marL="457200" lvl="0" indent="-355600" algn="l" rtl="0">
              <a:lnSpc>
                <a:spcPct val="150000"/>
              </a:lnSpc>
              <a:spcBef>
                <a:spcPts val="0"/>
              </a:spcBef>
              <a:spcAft>
                <a:spcPts val="0"/>
              </a:spcAft>
              <a:buSzPts val="2000"/>
              <a:buChar char="●"/>
            </a:pPr>
            <a:r>
              <a:rPr lang="es" sz="2000"/>
              <a:t>Capacidad de enviar múltiples adjuntos en un solo mensaje.</a:t>
            </a:r>
            <a:endParaRPr sz="2000"/>
          </a:p>
          <a:p>
            <a:pPr marL="457200" lvl="0" indent="-355600" algn="l" rtl="0">
              <a:lnSpc>
                <a:spcPct val="150000"/>
              </a:lnSpc>
              <a:spcBef>
                <a:spcPts val="0"/>
              </a:spcBef>
              <a:spcAft>
                <a:spcPts val="0"/>
              </a:spcAft>
              <a:buSzPts val="2000"/>
              <a:buChar char="●"/>
            </a:pPr>
            <a:r>
              <a:rPr lang="es" sz="2000"/>
              <a:t>Longitud ilimitada del mensaje.</a:t>
            </a:r>
            <a:endParaRPr sz="2000"/>
          </a:p>
          <a:p>
            <a:pPr marL="457200" lvl="0" indent="-355600" algn="l" rtl="0">
              <a:lnSpc>
                <a:spcPct val="150000"/>
              </a:lnSpc>
              <a:spcBef>
                <a:spcPts val="0"/>
              </a:spcBef>
              <a:spcAft>
                <a:spcPts val="0"/>
              </a:spcAft>
              <a:buSzPts val="2000"/>
              <a:buChar char="●"/>
            </a:pPr>
            <a:r>
              <a:rPr lang="es" sz="2000"/>
              <a:t>Uso de texto enriquecido (diseños, fuentes, colores, etc.). </a:t>
            </a:r>
            <a:endParaRPr sz="2000"/>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1600"/>
              </a:spcAft>
              <a:buNone/>
            </a:pP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9"/>
        <p:cNvGrpSpPr/>
        <p:nvPr/>
      </p:nvGrpSpPr>
      <p:grpSpPr>
        <a:xfrm>
          <a:off x="0" y="0"/>
          <a:ext cx="0" cy="0"/>
          <a:chOff x="0" y="0"/>
          <a:chExt cx="0" cy="0"/>
        </a:xfrm>
      </p:grpSpPr>
      <p:sp>
        <p:nvSpPr>
          <p:cNvPr id="80" name="Google Shape;80;p17"/>
          <p:cNvSpPr txBox="1">
            <a:spLocks noGrp="1"/>
          </p:cNvSpPr>
          <p:nvPr>
            <p:ph type="body" idx="1"/>
          </p:nvPr>
        </p:nvSpPr>
        <p:spPr>
          <a:xfrm>
            <a:off x="453600" y="424800"/>
            <a:ext cx="8378700" cy="4232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endParaRPr sz="2000"/>
          </a:p>
          <a:p>
            <a:pPr marL="0" lvl="0" indent="0" algn="just" rtl="0">
              <a:spcBef>
                <a:spcPts val="1600"/>
              </a:spcBef>
              <a:spcAft>
                <a:spcPts val="0"/>
              </a:spcAft>
              <a:buNone/>
            </a:pPr>
            <a:r>
              <a:rPr lang="es" sz="2000"/>
              <a:t>Los tipos de contenido definidos por el estándar MIME tienen gran importancia también fuera del contexto de los mensajes electrónicos. </a:t>
            </a:r>
            <a:endParaRPr sz="2000"/>
          </a:p>
          <a:p>
            <a:pPr marL="0" lvl="0" indent="0" algn="just" rtl="0">
              <a:spcBef>
                <a:spcPts val="1600"/>
              </a:spcBef>
              <a:spcAft>
                <a:spcPts val="0"/>
              </a:spcAft>
              <a:buNone/>
            </a:pPr>
            <a:r>
              <a:rPr lang="es" sz="2000"/>
              <a:t>Por ejemplo, HTTP requiere que los datos sean transmitidos en un contexto de mensajes tipo e-mail aunque los datos pueden no ser un e-mail propiamente dicho. </a:t>
            </a:r>
            <a:endParaRPr sz="2000"/>
          </a:p>
          <a:p>
            <a:pPr marL="0" lvl="0" indent="0" algn="just" rtl="0">
              <a:spcBef>
                <a:spcPts val="1600"/>
              </a:spcBef>
              <a:spcAft>
                <a:spcPts val="0"/>
              </a:spcAft>
              <a:buNone/>
            </a:pPr>
            <a:r>
              <a:rPr lang="es" sz="2000"/>
              <a:t>En la actualidad ningún programa de correo electrónico o navegador de Internet puede considerarse completo si no acepta MIME en sus diferentes facetas (texto y formatos de archivo).</a:t>
            </a:r>
            <a:endParaRPr sz="2000"/>
          </a:p>
          <a:p>
            <a:pPr marL="0" lvl="0" indent="0" algn="just" rtl="0">
              <a:spcBef>
                <a:spcPts val="1600"/>
              </a:spcBef>
              <a:spcAft>
                <a:spcPts val="0"/>
              </a:spcAft>
              <a:buNone/>
            </a:pPr>
            <a:endParaRPr sz="2000"/>
          </a:p>
          <a:p>
            <a:pPr marL="0" lvl="0" indent="0" algn="l" rtl="0">
              <a:spcBef>
                <a:spcPts val="1600"/>
              </a:spcBef>
              <a:spcAft>
                <a:spcPts val="1600"/>
              </a:spcAft>
              <a:buNone/>
            </a:pPr>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b="1"/>
              <a:t>CAMPOS DE CABECERA </a:t>
            </a:r>
            <a:endParaRPr b="1"/>
          </a:p>
        </p:txBody>
      </p:sp>
      <p:sp>
        <p:nvSpPr>
          <p:cNvPr id="86" name="Google Shape;86;p18"/>
          <p:cNvSpPr txBox="1">
            <a:spLocks noGrp="1"/>
          </p:cNvSpPr>
          <p:nvPr>
            <p:ph type="body" idx="1"/>
          </p:nvPr>
        </p:nvSpPr>
        <p:spPr>
          <a:xfrm>
            <a:off x="311700" y="1171600"/>
            <a:ext cx="8520600" cy="3610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s" b="1"/>
              <a:t>Versión de MIME</a:t>
            </a:r>
            <a:r>
              <a:rPr lang="es"/>
              <a:t>, es la versión de MIME estándar usada en el mensaje. </a:t>
            </a:r>
            <a:endParaRPr/>
          </a:p>
          <a:p>
            <a:pPr marL="457200" lvl="0" indent="-342900" algn="l" rtl="0">
              <a:spcBef>
                <a:spcPts val="0"/>
              </a:spcBef>
              <a:spcAft>
                <a:spcPts val="0"/>
              </a:spcAft>
              <a:buSzPts val="1800"/>
              <a:buChar char="●"/>
            </a:pPr>
            <a:r>
              <a:rPr lang="es" b="1"/>
              <a:t>Tipo de contenido</a:t>
            </a:r>
            <a:r>
              <a:rPr lang="es"/>
              <a:t>, describe el tipo y el subtipo de datos. </a:t>
            </a:r>
            <a:endParaRPr/>
          </a:p>
          <a:p>
            <a:pPr marL="457200" lvl="0" indent="-342900" algn="l" rtl="0">
              <a:spcBef>
                <a:spcPts val="0"/>
              </a:spcBef>
              <a:spcAft>
                <a:spcPts val="0"/>
              </a:spcAft>
              <a:buSzPts val="1800"/>
              <a:buChar char="●"/>
            </a:pPr>
            <a:r>
              <a:rPr lang="es" b="1"/>
              <a:t>Codificación de transferencia de contenido</a:t>
            </a:r>
            <a:r>
              <a:rPr lang="es"/>
              <a:t>, define la codificación usada en el cuerpo del mensaje.</a:t>
            </a:r>
            <a:endParaRPr/>
          </a:p>
          <a:p>
            <a:pPr marL="457200" lvl="0" indent="-342900" algn="l" rtl="0">
              <a:spcBef>
                <a:spcPts val="0"/>
              </a:spcBef>
              <a:spcAft>
                <a:spcPts val="0"/>
              </a:spcAft>
              <a:buSzPts val="1800"/>
              <a:buChar char="●"/>
            </a:pPr>
            <a:r>
              <a:rPr lang="es" b="1"/>
              <a:t>Identificación de contenido</a:t>
            </a:r>
            <a:r>
              <a:rPr lang="es"/>
              <a:t>, representa una identificación única para cada segmento del mensaje. </a:t>
            </a:r>
            <a:endParaRPr/>
          </a:p>
          <a:p>
            <a:pPr marL="457200" lvl="0" indent="-342900" algn="l" rtl="0">
              <a:spcBef>
                <a:spcPts val="0"/>
              </a:spcBef>
              <a:spcAft>
                <a:spcPts val="0"/>
              </a:spcAft>
              <a:buSzPts val="1800"/>
              <a:buChar char="●"/>
            </a:pPr>
            <a:r>
              <a:rPr lang="es" b="1"/>
              <a:t>Descripción de contenido</a:t>
            </a:r>
            <a:r>
              <a:rPr lang="es"/>
              <a:t>, proporciona información adicional sobre el contenido del mensaje.</a:t>
            </a:r>
            <a:endParaRPr/>
          </a:p>
          <a:p>
            <a:pPr marL="457200" lvl="0" indent="-342900" algn="l" rtl="0">
              <a:spcBef>
                <a:spcPts val="0"/>
              </a:spcBef>
              <a:spcAft>
                <a:spcPts val="0"/>
              </a:spcAft>
              <a:buSzPts val="1800"/>
              <a:buChar char="●"/>
            </a:pPr>
            <a:r>
              <a:rPr lang="es" b="1"/>
              <a:t>Disposición de contenido</a:t>
            </a:r>
            <a:r>
              <a:rPr lang="es"/>
              <a:t>, define la configuración de los adjuntos, particularmente el nombre vinculado al archivo, usando el atributo nombre del archivo.</a:t>
            </a:r>
            <a:endParaRPr/>
          </a:p>
          <a:p>
            <a:pPr marL="0" lvl="0" indent="0" algn="l" rtl="0">
              <a:spcBef>
                <a:spcPts val="1600"/>
              </a:spcBef>
              <a:spcAft>
                <a:spcPts val="1600"/>
              </a:spcAft>
              <a:buNone/>
            </a:pP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90"/>
        <p:cNvGrpSpPr/>
        <p:nvPr/>
      </p:nvGrpSpPr>
      <p:grpSpPr>
        <a:xfrm>
          <a:off x="0" y="0"/>
          <a:ext cx="0" cy="0"/>
          <a:chOff x="0" y="0"/>
          <a:chExt cx="0" cy="0"/>
        </a:xfrm>
      </p:grpSpPr>
      <p:pic>
        <p:nvPicPr>
          <p:cNvPr id="91" name="Google Shape;91;p19"/>
          <p:cNvPicPr preferRelativeResize="0"/>
          <p:nvPr/>
        </p:nvPicPr>
        <p:blipFill rotWithShape="1">
          <a:blip r:embed="rId3">
            <a:alphaModFix/>
          </a:blip>
          <a:srcRect r="10578"/>
          <a:stretch/>
        </p:blipFill>
        <p:spPr>
          <a:xfrm>
            <a:off x="2316375" y="152400"/>
            <a:ext cx="6597950" cy="4838700"/>
          </a:xfrm>
          <a:prstGeom prst="rect">
            <a:avLst/>
          </a:prstGeom>
          <a:noFill/>
          <a:ln>
            <a:noFill/>
          </a:ln>
        </p:spPr>
      </p:pic>
      <p:sp>
        <p:nvSpPr>
          <p:cNvPr id="92" name="Google Shape;92;p19"/>
          <p:cNvSpPr/>
          <p:nvPr/>
        </p:nvSpPr>
        <p:spPr>
          <a:xfrm>
            <a:off x="2438100" y="210600"/>
            <a:ext cx="1174500" cy="1377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9"/>
          <p:cNvSpPr/>
          <p:nvPr/>
        </p:nvSpPr>
        <p:spPr>
          <a:xfrm>
            <a:off x="2404200" y="994800"/>
            <a:ext cx="4302600" cy="1716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9"/>
          <p:cNvSpPr/>
          <p:nvPr/>
        </p:nvSpPr>
        <p:spPr>
          <a:xfrm>
            <a:off x="2404200" y="2840100"/>
            <a:ext cx="2844600" cy="1716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9"/>
          <p:cNvSpPr/>
          <p:nvPr/>
        </p:nvSpPr>
        <p:spPr>
          <a:xfrm>
            <a:off x="2438100" y="4410000"/>
            <a:ext cx="2041500" cy="1716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9"/>
          <p:cNvSpPr/>
          <p:nvPr/>
        </p:nvSpPr>
        <p:spPr>
          <a:xfrm>
            <a:off x="2371575" y="4035900"/>
            <a:ext cx="5453100" cy="1377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9"/>
          <p:cNvSpPr txBox="1"/>
          <p:nvPr/>
        </p:nvSpPr>
        <p:spPr>
          <a:xfrm>
            <a:off x="234900" y="413100"/>
            <a:ext cx="1911600" cy="32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a:latin typeface="Old Standard TT"/>
                <a:ea typeface="Old Standard TT"/>
                <a:cs typeface="Old Standard TT"/>
                <a:sym typeface="Old Standard TT"/>
              </a:rPr>
              <a:t>Versión</a:t>
            </a:r>
            <a:endParaRPr>
              <a:latin typeface="Old Standard TT"/>
              <a:ea typeface="Old Standard TT"/>
              <a:cs typeface="Old Standard TT"/>
              <a:sym typeface="Old Standard TT"/>
            </a:endParaRPr>
          </a:p>
        </p:txBody>
      </p:sp>
      <p:sp>
        <p:nvSpPr>
          <p:cNvPr id="98" name="Google Shape;98;p19"/>
          <p:cNvSpPr txBox="1"/>
          <p:nvPr/>
        </p:nvSpPr>
        <p:spPr>
          <a:xfrm>
            <a:off x="234900" y="907200"/>
            <a:ext cx="1968300" cy="37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a:latin typeface="Old Standard TT"/>
                <a:ea typeface="Old Standard TT"/>
                <a:cs typeface="Old Standard TT"/>
                <a:sym typeface="Old Standard TT"/>
              </a:rPr>
              <a:t>Tipo de Contenido</a:t>
            </a:r>
            <a:endParaRPr>
              <a:latin typeface="Old Standard TT"/>
              <a:ea typeface="Old Standard TT"/>
              <a:cs typeface="Old Standard TT"/>
              <a:sym typeface="Old Standard TT"/>
            </a:endParaRPr>
          </a:p>
        </p:txBody>
      </p:sp>
      <p:sp>
        <p:nvSpPr>
          <p:cNvPr id="99" name="Google Shape;99;p19"/>
          <p:cNvSpPr txBox="1"/>
          <p:nvPr/>
        </p:nvSpPr>
        <p:spPr>
          <a:xfrm>
            <a:off x="259200" y="2640600"/>
            <a:ext cx="1984500" cy="37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Old Standard TT"/>
              <a:ea typeface="Old Standard TT"/>
              <a:cs typeface="Old Standard TT"/>
              <a:sym typeface="Old Standard TT"/>
            </a:endParaRPr>
          </a:p>
        </p:txBody>
      </p:sp>
      <p:sp>
        <p:nvSpPr>
          <p:cNvPr id="100" name="Google Shape;100;p19"/>
          <p:cNvSpPr txBox="1"/>
          <p:nvPr/>
        </p:nvSpPr>
        <p:spPr>
          <a:xfrm>
            <a:off x="41400" y="2531550"/>
            <a:ext cx="2298600" cy="62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a:latin typeface="Old Standard TT"/>
                <a:ea typeface="Old Standard TT"/>
                <a:cs typeface="Old Standard TT"/>
                <a:sym typeface="Old Standard TT"/>
              </a:rPr>
              <a:t>Codificación de Transferencia de Contenido</a:t>
            </a:r>
            <a:endParaRPr>
              <a:latin typeface="Old Standard TT"/>
              <a:ea typeface="Old Standard TT"/>
              <a:cs typeface="Old Standard TT"/>
              <a:sym typeface="Old Standard TT"/>
            </a:endParaRPr>
          </a:p>
        </p:txBody>
      </p:sp>
      <p:sp>
        <p:nvSpPr>
          <p:cNvPr id="101" name="Google Shape;101;p19"/>
          <p:cNvSpPr txBox="1"/>
          <p:nvPr/>
        </p:nvSpPr>
        <p:spPr>
          <a:xfrm>
            <a:off x="0" y="3867300"/>
            <a:ext cx="2332500" cy="37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a:latin typeface="Old Standard TT"/>
                <a:ea typeface="Old Standard TT"/>
                <a:cs typeface="Old Standard TT"/>
                <a:sym typeface="Old Standard TT"/>
              </a:rPr>
              <a:t>Disposición de Contenido</a:t>
            </a:r>
            <a:endParaRPr>
              <a:latin typeface="Old Standard TT"/>
              <a:ea typeface="Old Standard TT"/>
              <a:cs typeface="Old Standard TT"/>
              <a:sym typeface="Old Standard TT"/>
            </a:endParaRPr>
          </a:p>
        </p:txBody>
      </p:sp>
      <p:sp>
        <p:nvSpPr>
          <p:cNvPr id="102" name="Google Shape;102;p19"/>
          <p:cNvSpPr txBox="1"/>
          <p:nvPr/>
        </p:nvSpPr>
        <p:spPr>
          <a:xfrm>
            <a:off x="81450" y="4320675"/>
            <a:ext cx="2218500" cy="32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a:latin typeface="Old Standard TT"/>
                <a:ea typeface="Old Standard TT"/>
                <a:cs typeface="Old Standard TT"/>
                <a:sym typeface="Old Standard TT"/>
              </a:rPr>
              <a:t>ID del contenido</a:t>
            </a:r>
            <a:endParaRPr>
              <a:latin typeface="Old Standard TT"/>
              <a:ea typeface="Old Standard TT"/>
              <a:cs typeface="Old Standard TT"/>
              <a:sym typeface="Old Standard TT"/>
            </a:endParaRPr>
          </a:p>
        </p:txBody>
      </p:sp>
      <p:cxnSp>
        <p:nvCxnSpPr>
          <p:cNvPr id="103" name="Google Shape;103;p19"/>
          <p:cNvCxnSpPr/>
          <p:nvPr/>
        </p:nvCxnSpPr>
        <p:spPr>
          <a:xfrm rot="10800000" flipH="1">
            <a:off x="1085400" y="246375"/>
            <a:ext cx="1214700" cy="332100"/>
          </a:xfrm>
          <a:prstGeom prst="straightConnector1">
            <a:avLst/>
          </a:prstGeom>
          <a:noFill/>
          <a:ln w="9525" cap="flat" cmpd="sng">
            <a:solidFill>
              <a:schemeClr val="dk2"/>
            </a:solidFill>
            <a:prstDash val="solid"/>
            <a:round/>
            <a:headEnd type="none" w="med" len="med"/>
            <a:tailEnd type="triangle" w="med" len="med"/>
          </a:ln>
        </p:spPr>
      </p:cxnSp>
      <p:cxnSp>
        <p:nvCxnSpPr>
          <p:cNvPr id="104" name="Google Shape;104;p19"/>
          <p:cNvCxnSpPr/>
          <p:nvPr/>
        </p:nvCxnSpPr>
        <p:spPr>
          <a:xfrm rot="10800000" flipH="1">
            <a:off x="1822500" y="1068000"/>
            <a:ext cx="517500" cy="51000"/>
          </a:xfrm>
          <a:prstGeom prst="straightConnector1">
            <a:avLst/>
          </a:prstGeom>
          <a:noFill/>
          <a:ln w="9525" cap="flat" cmpd="sng">
            <a:solidFill>
              <a:schemeClr val="dk2"/>
            </a:solidFill>
            <a:prstDash val="solid"/>
            <a:round/>
            <a:headEnd type="none" w="med" len="med"/>
            <a:tailEnd type="triangle" w="med" len="med"/>
          </a:ln>
        </p:spPr>
      </p:cxnSp>
      <p:cxnSp>
        <p:nvCxnSpPr>
          <p:cNvPr id="105" name="Google Shape;105;p19"/>
          <p:cNvCxnSpPr>
            <a:endCxn id="100" idx="3"/>
          </p:cNvCxnSpPr>
          <p:nvPr/>
        </p:nvCxnSpPr>
        <p:spPr>
          <a:xfrm>
            <a:off x="1474200" y="2749350"/>
            <a:ext cx="865800" cy="96000"/>
          </a:xfrm>
          <a:prstGeom prst="straightConnector1">
            <a:avLst/>
          </a:prstGeom>
          <a:noFill/>
          <a:ln w="9525" cap="flat" cmpd="sng">
            <a:solidFill>
              <a:schemeClr val="dk2"/>
            </a:solidFill>
            <a:prstDash val="solid"/>
            <a:round/>
            <a:headEnd type="none" w="med" len="med"/>
            <a:tailEnd type="triangle" w="med" len="med"/>
          </a:ln>
        </p:spPr>
      </p:cxnSp>
      <p:cxnSp>
        <p:nvCxnSpPr>
          <p:cNvPr id="106" name="Google Shape;106;p19"/>
          <p:cNvCxnSpPr>
            <a:endCxn id="102" idx="3"/>
          </p:cNvCxnSpPr>
          <p:nvPr/>
        </p:nvCxnSpPr>
        <p:spPr>
          <a:xfrm rot="10800000" flipH="1">
            <a:off x="1474350" y="4482675"/>
            <a:ext cx="825600" cy="50700"/>
          </a:xfrm>
          <a:prstGeom prst="straightConnector1">
            <a:avLst/>
          </a:prstGeom>
          <a:noFill/>
          <a:ln w="9525" cap="flat" cmpd="sng">
            <a:solidFill>
              <a:schemeClr val="dk2"/>
            </a:solidFill>
            <a:prstDash val="solid"/>
            <a:round/>
            <a:headEnd type="none" w="med" len="med"/>
            <a:tailEnd type="triangle" w="med" len="med"/>
          </a:ln>
        </p:spPr>
      </p:cxnSp>
      <p:cxnSp>
        <p:nvCxnSpPr>
          <p:cNvPr id="107" name="Google Shape;107;p19"/>
          <p:cNvCxnSpPr/>
          <p:nvPr/>
        </p:nvCxnSpPr>
        <p:spPr>
          <a:xfrm rot="10800000" flipH="1">
            <a:off x="2089800" y="4079475"/>
            <a:ext cx="230100" cy="225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111"/>
        <p:cNvGrpSpPr/>
        <p:nvPr/>
      </p:nvGrpSpPr>
      <p:grpSpPr>
        <a:xfrm>
          <a:off x="0" y="0"/>
          <a:ext cx="0" cy="0"/>
          <a:chOff x="0" y="0"/>
          <a:chExt cx="0" cy="0"/>
        </a:xfrm>
      </p:grpSpPr>
      <p:sp>
        <p:nvSpPr>
          <p:cNvPr id="112" name="Google Shape;112;p2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b="1"/>
              <a:t>Tipos de Contenido</a:t>
            </a:r>
            <a:endParaRPr b="1"/>
          </a:p>
          <a:p>
            <a:pPr marL="0" lvl="0" indent="0" algn="l" rtl="0">
              <a:spcBef>
                <a:spcPts val="0"/>
              </a:spcBef>
              <a:spcAft>
                <a:spcPts val="0"/>
              </a:spcAft>
              <a:buNone/>
            </a:pPr>
            <a:endParaRPr/>
          </a:p>
        </p:txBody>
      </p:sp>
      <p:sp>
        <p:nvSpPr>
          <p:cNvPr id="113" name="Google Shape;113;p20"/>
          <p:cNvSpPr txBox="1">
            <a:spLocks noGrp="1"/>
          </p:cNvSpPr>
          <p:nvPr>
            <p:ph type="body" idx="1"/>
          </p:nvPr>
        </p:nvSpPr>
        <p:spPr>
          <a:xfrm>
            <a:off x="311700" y="1494800"/>
            <a:ext cx="8520600" cy="25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Los tipos de MIME, usados en el encabezado Tipo de contenido, se usan para clasificar los documentos adjuntos de un correo electrónico.   Tipo de contenido: </a:t>
            </a:r>
            <a:endParaRPr/>
          </a:p>
          <a:p>
            <a:pPr marL="457200" lvl="0" indent="-342900" algn="l" rtl="0">
              <a:spcBef>
                <a:spcPts val="1600"/>
              </a:spcBef>
              <a:spcAft>
                <a:spcPts val="0"/>
              </a:spcAft>
              <a:buSzPts val="1800"/>
              <a:buChar char="●"/>
            </a:pPr>
            <a:r>
              <a:rPr lang="es"/>
              <a:t>tipo_mime_principal/subtipo_mime</a:t>
            </a:r>
            <a:endParaRPr/>
          </a:p>
          <a:p>
            <a:pPr marL="0" lvl="0" indent="0" algn="l" rtl="0">
              <a:spcBef>
                <a:spcPts val="1600"/>
              </a:spcBef>
              <a:spcAft>
                <a:spcPts val="0"/>
              </a:spcAft>
              <a:buNone/>
            </a:pPr>
            <a:r>
              <a:rPr lang="es"/>
              <a:t>Por ejemplo, una imagen GIF tiene el siguiente tipo de MIME:</a:t>
            </a:r>
            <a:endParaRPr/>
          </a:p>
          <a:p>
            <a:pPr marL="457200" lvl="0" indent="-342900" algn="l" rtl="0">
              <a:spcBef>
                <a:spcPts val="1600"/>
              </a:spcBef>
              <a:spcAft>
                <a:spcPts val="0"/>
              </a:spcAft>
              <a:buSzPts val="1800"/>
              <a:buChar char="●"/>
            </a:pPr>
            <a:r>
              <a:rPr lang="es"/>
              <a:t>Tipo de contenido: image/gif</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117"/>
        <p:cNvGrpSpPr/>
        <p:nvPr/>
      </p:nvGrpSpPr>
      <p:grpSpPr>
        <a:xfrm>
          <a:off x="0" y="0"/>
          <a:ext cx="0" cy="0"/>
          <a:chOff x="0" y="0"/>
          <a:chExt cx="0" cy="0"/>
        </a:xfrm>
      </p:grpSpPr>
      <p:sp>
        <p:nvSpPr>
          <p:cNvPr id="118" name="Google Shape;118;p2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b="1"/>
              <a:t>Algunos ejemplos...</a:t>
            </a:r>
            <a:endParaRPr b="1"/>
          </a:p>
          <a:p>
            <a:pPr marL="0" lvl="0" indent="0" algn="l" rtl="0">
              <a:spcBef>
                <a:spcPts val="0"/>
              </a:spcBef>
              <a:spcAft>
                <a:spcPts val="0"/>
              </a:spcAft>
              <a:buNone/>
            </a:pPr>
            <a:endParaRPr b="1"/>
          </a:p>
          <a:p>
            <a:pPr marL="0" lvl="0" indent="0" algn="l" rtl="0">
              <a:spcBef>
                <a:spcPts val="0"/>
              </a:spcBef>
              <a:spcAft>
                <a:spcPts val="0"/>
              </a:spcAft>
              <a:buNone/>
            </a:pPr>
            <a:endParaRPr/>
          </a:p>
        </p:txBody>
      </p:sp>
      <p:sp>
        <p:nvSpPr>
          <p:cNvPr id="119" name="Google Shape;119;p21"/>
          <p:cNvSpPr txBox="1">
            <a:spLocks noGrp="1"/>
          </p:cNvSpPr>
          <p:nvPr>
            <p:ph type="body" idx="1"/>
          </p:nvPr>
        </p:nvSpPr>
        <p:spPr>
          <a:xfrm>
            <a:off x="311700" y="1171600"/>
            <a:ext cx="3647400" cy="3397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s"/>
              <a:t>texto: datos textuales legibles </a:t>
            </a:r>
            <a:endParaRPr/>
          </a:p>
          <a:p>
            <a:pPr marL="914400" lvl="0" indent="-342900" algn="l" rtl="0">
              <a:spcBef>
                <a:spcPts val="0"/>
              </a:spcBef>
              <a:spcAft>
                <a:spcPts val="0"/>
              </a:spcAft>
              <a:buSzPts val="1800"/>
              <a:buChar char="●"/>
            </a:pPr>
            <a:r>
              <a:rPr lang="es"/>
              <a:t>text/plain  text/html   </a:t>
            </a:r>
            <a:endParaRPr/>
          </a:p>
          <a:p>
            <a:pPr marL="0" lvl="0" indent="0" algn="l" rtl="0">
              <a:spcBef>
                <a:spcPts val="1600"/>
              </a:spcBef>
              <a:spcAft>
                <a:spcPts val="0"/>
              </a:spcAft>
              <a:buNone/>
            </a:pPr>
            <a:endParaRPr/>
          </a:p>
          <a:p>
            <a:pPr marL="0" lvl="0" indent="0" algn="l" rtl="0">
              <a:spcBef>
                <a:spcPts val="1600"/>
              </a:spcBef>
              <a:spcAft>
                <a:spcPts val="0"/>
              </a:spcAft>
              <a:buNone/>
            </a:pPr>
            <a:r>
              <a:rPr lang="es"/>
              <a:t>2.	imagen: datos binarios que representan imágenes digitales </a:t>
            </a:r>
            <a:endParaRPr/>
          </a:p>
          <a:p>
            <a:pPr marL="914400" lvl="0" indent="-342900" algn="l" rtl="0">
              <a:spcBef>
                <a:spcPts val="1600"/>
              </a:spcBef>
              <a:spcAft>
                <a:spcPts val="0"/>
              </a:spcAft>
              <a:buSzPts val="1800"/>
              <a:buChar char="●"/>
            </a:pPr>
            <a:r>
              <a:rPr lang="es"/>
              <a:t>image/jpeg </a:t>
            </a:r>
            <a:endParaRPr/>
          </a:p>
          <a:p>
            <a:pPr marL="914400" lvl="0" indent="-342900" algn="l" rtl="0">
              <a:spcBef>
                <a:spcPts val="0"/>
              </a:spcBef>
              <a:spcAft>
                <a:spcPts val="0"/>
              </a:spcAft>
              <a:buSzPts val="1800"/>
              <a:buChar char="●"/>
            </a:pPr>
            <a:r>
              <a:rPr lang="es"/>
              <a:t>image/gif </a:t>
            </a:r>
            <a:endParaRPr/>
          </a:p>
          <a:p>
            <a:pPr marL="914400" lvl="0" indent="-342900" algn="l" rtl="0">
              <a:spcBef>
                <a:spcPts val="0"/>
              </a:spcBef>
              <a:spcAft>
                <a:spcPts val="0"/>
              </a:spcAft>
              <a:buSzPts val="1800"/>
              <a:buChar char="●"/>
            </a:pPr>
            <a:r>
              <a:rPr lang="es"/>
              <a:t>image/png</a:t>
            </a:r>
            <a:endParaRPr/>
          </a:p>
        </p:txBody>
      </p:sp>
      <p:sp>
        <p:nvSpPr>
          <p:cNvPr id="120" name="Google Shape;120;p21"/>
          <p:cNvSpPr txBox="1">
            <a:spLocks noGrp="1"/>
          </p:cNvSpPr>
          <p:nvPr>
            <p:ph type="body" idx="1"/>
          </p:nvPr>
        </p:nvSpPr>
        <p:spPr>
          <a:xfrm>
            <a:off x="4693400" y="1171600"/>
            <a:ext cx="36474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3.	audio: datos de sonido digital </a:t>
            </a:r>
            <a:endParaRPr/>
          </a:p>
          <a:p>
            <a:pPr marL="914400" lvl="0" indent="-342900" algn="l" rtl="0">
              <a:spcBef>
                <a:spcPts val="1600"/>
              </a:spcBef>
              <a:spcAft>
                <a:spcPts val="0"/>
              </a:spcAft>
              <a:buSzPts val="1800"/>
              <a:buChar char="●"/>
            </a:pPr>
            <a:r>
              <a:rPr lang="es"/>
              <a:t>audio/basic  </a:t>
            </a:r>
            <a:endParaRPr/>
          </a:p>
          <a:p>
            <a:pPr marL="914400" lvl="0" indent="-342900" algn="l" rtl="0">
              <a:spcBef>
                <a:spcPts val="0"/>
              </a:spcBef>
              <a:spcAft>
                <a:spcPts val="0"/>
              </a:spcAft>
              <a:buSzPts val="1800"/>
              <a:buChar char="●"/>
            </a:pPr>
            <a:r>
              <a:rPr lang="es"/>
              <a:t>audio/wav  </a:t>
            </a:r>
            <a:endParaRPr/>
          </a:p>
          <a:p>
            <a:pPr marL="0" lvl="0" indent="0" algn="l" rtl="0">
              <a:spcBef>
                <a:spcPts val="1600"/>
              </a:spcBef>
              <a:spcAft>
                <a:spcPts val="0"/>
              </a:spcAft>
              <a:buNone/>
            </a:pPr>
            <a:r>
              <a:rPr lang="es"/>
              <a:t>4.	aplicación, otros datos binarios</a:t>
            </a:r>
            <a:endParaRPr/>
          </a:p>
          <a:p>
            <a:pPr marL="914400" lvl="0" indent="-342900" algn="l" rtl="0">
              <a:spcBef>
                <a:spcPts val="1600"/>
              </a:spcBef>
              <a:spcAft>
                <a:spcPts val="0"/>
              </a:spcAft>
              <a:buSzPts val="1800"/>
              <a:buChar char="●"/>
            </a:pPr>
            <a:r>
              <a:rPr lang="es"/>
              <a:t>application/octet-stream</a:t>
            </a:r>
            <a:endParaRPr/>
          </a:p>
          <a:p>
            <a:pPr marL="914400" lvl="0" indent="-342900" algn="l" rtl="0">
              <a:spcBef>
                <a:spcPts val="0"/>
              </a:spcBef>
              <a:spcAft>
                <a:spcPts val="0"/>
              </a:spcAft>
              <a:buSzPts val="1800"/>
              <a:buChar char="●"/>
            </a:pPr>
            <a:r>
              <a:rPr lang="es"/>
              <a:t>application/pdf</a:t>
            </a:r>
            <a:endParaRPr/>
          </a:p>
          <a:p>
            <a:pPr marL="0" lvl="0" indent="0" algn="l" rtl="0">
              <a:spcBef>
                <a:spcPts val="1600"/>
              </a:spcBef>
              <a:spcAft>
                <a:spcPts val="1600"/>
              </a:spcAft>
              <a:buNone/>
            </a:pPr>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1336</Words>
  <Application>Microsoft Office PowerPoint</Application>
  <PresentationFormat>Presentación en pantalla (16:9)</PresentationFormat>
  <Paragraphs>156</Paragraphs>
  <Slides>25</Slides>
  <Notes>25</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25</vt:i4>
      </vt:variant>
    </vt:vector>
  </HeadingPairs>
  <TitlesOfParts>
    <vt:vector size="30" baseType="lpstr">
      <vt:lpstr>Old Standard TT</vt:lpstr>
      <vt:lpstr>Arial</vt:lpstr>
      <vt:lpstr>Roboto</vt:lpstr>
      <vt:lpstr>Courier New</vt:lpstr>
      <vt:lpstr>Paperback</vt:lpstr>
      <vt:lpstr>Extensiones MIME</vt:lpstr>
      <vt:lpstr>Integrantes: Adrián Huaylla Arturo Flores Garcia Pablo Nataniel Soria Lopez Clara</vt:lpstr>
      <vt:lpstr>INTRODUCCIÓN</vt:lpstr>
      <vt:lpstr>Presentación de PowerPoint</vt:lpstr>
      <vt:lpstr>Presentación de PowerPoint</vt:lpstr>
      <vt:lpstr>CAMPOS DE CABECERA </vt:lpstr>
      <vt:lpstr>Presentación de PowerPoint</vt:lpstr>
      <vt:lpstr>Tipos de Contenido </vt:lpstr>
      <vt:lpstr>Algunos ejemplos...  </vt:lpstr>
      <vt:lpstr>Tipos De MIME </vt:lpstr>
      <vt:lpstr>Tipos De Codificación </vt:lpstr>
      <vt:lpstr>Presentación de PowerPoint</vt:lpstr>
      <vt:lpstr>Presentación de PowerPoint</vt:lpstr>
      <vt:lpstr>Presentación de PowerPoint</vt:lpstr>
      <vt:lpstr>Mensajes Compuesto</vt:lpstr>
      <vt:lpstr>Mensajes Compuesto</vt:lpstr>
      <vt:lpstr>Mensajes Compuesto</vt:lpstr>
      <vt:lpstr>Mensajes Compuesto</vt:lpstr>
      <vt:lpstr>S / MIME</vt:lpstr>
      <vt:lpstr>S / MIME</vt:lpstr>
      <vt:lpstr>S / MIME</vt:lpstr>
      <vt:lpstr>S / MIME</vt:lpstr>
      <vt:lpstr>S / MIME</vt:lpstr>
      <vt:lpstr>Conclusiones</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Extensiones MIME</dc:title>
  <cp:lastModifiedBy>R2D2</cp:lastModifiedBy>
  <cp:revision>2</cp:revision>
  <dcterms:modified xsi:type="dcterms:W3CDTF">2019-05-10T23:11:24Z</dcterms:modified>
</cp:coreProperties>
</file>