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41" r:id="rId2"/>
    <p:sldId id="274" r:id="rId3"/>
    <p:sldId id="275" r:id="rId4"/>
    <p:sldId id="291" r:id="rId5"/>
    <p:sldId id="364" r:id="rId6"/>
    <p:sldId id="365" r:id="rId7"/>
    <p:sldId id="366" r:id="rId8"/>
    <p:sldId id="367" r:id="rId9"/>
    <p:sldId id="380" r:id="rId10"/>
    <p:sldId id="368" r:id="rId11"/>
    <p:sldId id="353" r:id="rId12"/>
    <p:sldId id="351" r:id="rId13"/>
    <p:sldId id="356" r:id="rId14"/>
    <p:sldId id="378" r:id="rId15"/>
    <p:sldId id="355" r:id="rId16"/>
    <p:sldId id="357" r:id="rId17"/>
    <p:sldId id="358" r:id="rId18"/>
    <p:sldId id="359" r:id="rId19"/>
    <p:sldId id="379" r:id="rId20"/>
    <p:sldId id="336" r:id="rId21"/>
    <p:sldId id="337" r:id="rId22"/>
    <p:sldId id="335" r:id="rId23"/>
    <p:sldId id="369" r:id="rId24"/>
    <p:sldId id="370" r:id="rId25"/>
    <p:sldId id="371" r:id="rId26"/>
    <p:sldId id="373" r:id="rId27"/>
    <p:sldId id="374" r:id="rId28"/>
    <p:sldId id="375" r:id="rId29"/>
    <p:sldId id="376" r:id="rId30"/>
    <p:sldId id="377" r:id="rId31"/>
    <p:sldId id="360" r:id="rId32"/>
  </p:sldIdLst>
  <p:sldSz cx="9906000" cy="6858000" type="A4"/>
  <p:notesSz cx="6858000" cy="91884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6DB6FF-ECCC-4E5E-9767-7A0D7B9B9F0B}">
          <p14:sldIdLst>
            <p14:sldId id="341"/>
            <p14:sldId id="274"/>
            <p14:sldId id="275"/>
            <p14:sldId id="291"/>
            <p14:sldId id="364"/>
            <p14:sldId id="365"/>
            <p14:sldId id="366"/>
            <p14:sldId id="367"/>
            <p14:sldId id="380"/>
            <p14:sldId id="368"/>
          </p14:sldIdLst>
        </p14:section>
        <p14:section name="Motivation" id="{0C350571-B83E-469F-A034-2FD4EC7BA7F8}">
          <p14:sldIdLst>
            <p14:sldId id="353"/>
            <p14:sldId id="351"/>
            <p14:sldId id="356"/>
            <p14:sldId id="378"/>
            <p14:sldId id="355"/>
          </p14:sldIdLst>
        </p14:section>
        <p14:section name="Content" id="{3016336D-BCBA-4A9E-BC76-B3EC285ADCF4}">
          <p14:sldIdLst>
            <p14:sldId id="357"/>
            <p14:sldId id="358"/>
            <p14:sldId id="359"/>
            <p14:sldId id="379"/>
            <p14:sldId id="336"/>
            <p14:sldId id="337"/>
            <p14:sldId id="335"/>
            <p14:sldId id="369"/>
            <p14:sldId id="370"/>
            <p14:sldId id="371"/>
            <p14:sldId id="373"/>
            <p14:sldId id="374"/>
            <p14:sldId id="375"/>
            <p14:sldId id="376"/>
          </p14:sldIdLst>
        </p14:section>
        <p14:section name="books" id="{585B6CA2-9336-40EF-9692-72F096938204}">
          <p14:sldIdLst>
            <p14:sldId id="377"/>
            <p14:sldId id="3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0991"/>
    <a:srgbClr val="FF0606"/>
    <a:srgbClr val="FF8400"/>
    <a:srgbClr val="DE8703"/>
    <a:srgbClr val="00247D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 autoAdjust="0"/>
    <p:restoredTop sz="86418" autoAdjust="0"/>
  </p:normalViewPr>
  <p:slideViewPr>
    <p:cSldViewPr>
      <p:cViewPr>
        <p:scale>
          <a:sx n="125" d="100"/>
          <a:sy n="125" d="100"/>
        </p:scale>
        <p:origin x="1596" y="-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82" tIns="0" rIns="18082" bIns="0" numCol="1" anchor="ctr" anchorCtr="0" compatLnSpc="1">
            <a:prstTxWarp prst="textNoShape">
              <a:avLst/>
            </a:prstTxWarp>
          </a:bodyPr>
          <a:lstStyle>
            <a:lvl1pPr algn="ctr" defTabSz="736600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7950" y="0"/>
            <a:ext cx="29400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82" tIns="0" rIns="324613" bIns="0" numCol="1" anchor="ctr" anchorCtr="0" compatLnSpc="1">
            <a:prstTxWarp prst="textNoShape">
              <a:avLst/>
            </a:prstTxWarp>
          </a:bodyPr>
          <a:lstStyle>
            <a:lvl1pPr algn="r" defTabSz="736600">
              <a:defRPr sz="10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38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7738" y="460375"/>
            <a:ext cx="5149850" cy="3565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58813" y="4135438"/>
            <a:ext cx="56229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3834" tIns="43698" rIns="73834" bIns="43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4" name="Text Box 14"/>
          <p:cNvSpPr txBox="1">
            <a:spLocks noChangeArrowheads="1"/>
          </p:cNvSpPr>
          <p:nvPr/>
        </p:nvSpPr>
        <p:spPr bwMode="auto">
          <a:xfrm>
            <a:off x="0" y="0"/>
            <a:ext cx="4935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57182" tIns="44422" rIns="88841" bIns="44422">
            <a:spAutoFit/>
          </a:bodyPr>
          <a:lstStyle>
            <a:lvl1pPr marL="542925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DE" altLang="en-US" sz="1000" smtClean="0">
                <a:latin typeface="Arial" charset="0"/>
              </a:rPr>
              <a:t>„&lt;Seminartitel&gt;“ </a:t>
            </a:r>
            <a:br>
              <a:rPr lang="de-DE" altLang="en-US" sz="1000" smtClean="0">
                <a:latin typeface="Arial" charset="0"/>
              </a:rPr>
            </a:br>
            <a:r>
              <a:rPr lang="de-DE" altLang="en-US" sz="1000" smtClean="0">
                <a:latin typeface="Arial" charset="0"/>
              </a:rPr>
              <a:t>&lt;Vortragstitel&gt;</a:t>
            </a:r>
            <a:endParaRPr lang="de-DE" altLang="en-US" sz="3100" smtClean="0"/>
          </a:p>
        </p:txBody>
      </p:sp>
      <p:sp>
        <p:nvSpPr>
          <p:cNvPr id="5125" name="Text Box 15"/>
          <p:cNvSpPr txBox="1">
            <a:spLocks noChangeArrowheads="1"/>
          </p:cNvSpPr>
          <p:nvPr/>
        </p:nvSpPr>
        <p:spPr bwMode="auto">
          <a:xfrm>
            <a:off x="4014788" y="0"/>
            <a:ext cx="2843212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529633" bIns="44422">
            <a:spAutoFit/>
          </a:bodyPr>
          <a:lstStyle>
            <a:lvl1pPr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r>
              <a:rPr lang="de-DE" altLang="en-US" sz="1000" smtClean="0">
                <a:latin typeface="Arial" charset="0"/>
              </a:rPr>
              <a:t/>
            </a:r>
            <a:br>
              <a:rPr lang="de-DE" altLang="en-US" sz="1000" smtClean="0">
                <a:latin typeface="Arial" charset="0"/>
              </a:rPr>
            </a:br>
            <a:r>
              <a:rPr lang="de-DE" altLang="en-US" sz="1000" smtClean="0">
                <a:latin typeface="Arial" charset="0"/>
              </a:rPr>
              <a:t>&lt;Datum&gt;</a:t>
            </a:r>
            <a:endParaRPr lang="de-DE" altLang="en-US" sz="3100" smtClean="0"/>
          </a:p>
        </p:txBody>
      </p:sp>
      <p:sp>
        <p:nvSpPr>
          <p:cNvPr id="5126" name="Text Box 16"/>
          <p:cNvSpPr txBox="1">
            <a:spLocks noChangeArrowheads="1"/>
          </p:cNvSpPr>
          <p:nvPr/>
        </p:nvSpPr>
        <p:spPr bwMode="auto">
          <a:xfrm>
            <a:off x="0" y="8804275"/>
            <a:ext cx="331787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88841" bIns="44422">
            <a:spAutoFit/>
          </a:bodyPr>
          <a:lstStyle>
            <a:lvl1pPr marL="4508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DE" altLang="en-US" sz="1200" smtClean="0"/>
              <a:t>© </a:t>
            </a:r>
            <a:r>
              <a:rPr lang="en-US" altLang="en-US" sz="1000" b="1" smtClean="0">
                <a:latin typeface="Arial" charset="0"/>
              </a:rPr>
              <a:t>Compass Security AG</a:t>
            </a:r>
            <a:endParaRPr lang="de-DE" altLang="en-US" sz="3100" smtClean="0"/>
          </a:p>
        </p:txBody>
      </p:sp>
      <p:sp>
        <p:nvSpPr>
          <p:cNvPr id="5127" name="Text Box 17"/>
          <p:cNvSpPr txBox="1">
            <a:spLocks noChangeArrowheads="1"/>
          </p:cNvSpPr>
          <p:nvPr/>
        </p:nvSpPr>
        <p:spPr bwMode="auto">
          <a:xfrm>
            <a:off x="4470400" y="8804275"/>
            <a:ext cx="23876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546717" bIns="44422">
            <a:spAutoFit/>
          </a:bodyPr>
          <a:lstStyle>
            <a:lvl1pPr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de-DE" altLang="en-US" sz="1000" smtClean="0">
                <a:latin typeface="Arial" charset="0"/>
              </a:rPr>
              <a:t>Seite </a:t>
            </a:r>
            <a:fld id="{17D751CE-AEF4-479E-9B93-BB0BDE67F26B}" type="slidenum">
              <a:rPr lang="de-DE" altLang="en-US" sz="1000" smtClean="0">
                <a:latin typeface="Arial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de-DE" altLang="en-US" sz="10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0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0500" indent="-190500" algn="l" defTabSz="760413" rtl="0" eaLnBrk="0" fontAlgn="base" hangingPunct="0">
      <a:spcBef>
        <a:spcPts val="400"/>
      </a:spcBef>
      <a:spcAft>
        <a:spcPct val="0"/>
      </a:spcAft>
      <a:buSzPct val="75000"/>
      <a:buFont typeface="Wingdings" pitchFamily="2" charset="2"/>
      <a:buChar char="u"/>
      <a:tabLst>
        <a:tab pos="1143000" algn="l"/>
      </a:tabLs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76250" indent="-95250" algn="l" defTabSz="760413" rtl="0" eaLnBrk="0" fontAlgn="base" hangingPunct="0">
      <a:spcBef>
        <a:spcPts val="300"/>
      </a:spcBef>
      <a:spcAft>
        <a:spcPct val="0"/>
      </a:spcAft>
      <a:buClr>
        <a:schemeClr val="tx2"/>
      </a:buClr>
      <a:buSzPct val="75000"/>
      <a:buFont typeface="Wingdings" pitchFamily="2" charset="2"/>
      <a:buChar char="l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760413" indent="-93663" algn="l" defTabSz="760413" rtl="0" eaLnBrk="0" fontAlgn="base" hangingPunct="0">
      <a:spcBef>
        <a:spcPts val="200"/>
      </a:spcBef>
      <a:spcAft>
        <a:spcPct val="0"/>
      </a:spcAft>
      <a:buClr>
        <a:schemeClr val="tx1"/>
      </a:buClr>
      <a:buSzPct val="65000"/>
      <a:buFont typeface="Wingdings" pitchFamily="2" charset="2"/>
      <a:buChar char="¡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42988" indent="-92075" algn="l" defTabSz="760413" rtl="0" eaLnBrk="0" fontAlgn="base" hangingPunct="0">
      <a:spcBef>
        <a:spcPts val="200"/>
      </a:spcBef>
      <a:spcAft>
        <a:spcPct val="0"/>
      </a:spcAft>
      <a:buSzPct val="100000"/>
      <a:buChar char="–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31913" indent="-98425" algn="l" defTabSz="760413" rtl="0" eaLnBrk="0" fontAlgn="base" hangingPunct="0">
      <a:spcBef>
        <a:spcPts val="200"/>
      </a:spcBef>
      <a:spcAft>
        <a:spcPct val="0"/>
      </a:spcAft>
      <a:buChar char="•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Who knew about this module?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429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Fragen erwünscht</a:t>
            </a:r>
          </a:p>
          <a:p>
            <a:r>
              <a:rPr lang="en-US" smtClean="0"/>
              <a:t>Aufstrecken / schnippen / Reinreden</a:t>
            </a:r>
          </a:p>
          <a:p>
            <a:r>
              <a:rPr lang="en-US" smtClean="0"/>
              <a:t>Interkation (w</a:t>
            </a:r>
            <a:r>
              <a:rPr lang="en-US" baseline="0" smtClean="0"/>
              <a:t>ie kurs)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6017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Ask people what they want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046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Ask people what they want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04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895600" y="0"/>
            <a:ext cx="6324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endParaRPr lang="de-CH" altLang="en-US" sz="2400" smtClean="0">
              <a:latin typeface="Verdana" pitchFamily="34" charset="0"/>
            </a:endParaRP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0" y="0"/>
            <a:ext cx="1206500" cy="6858000"/>
            <a:chOff x="0" y="0"/>
            <a:chExt cx="760" cy="4320"/>
          </a:xfrm>
        </p:grpSpPr>
        <p:pic>
          <p:nvPicPr>
            <p:cNvPr id="6" name="Picture 27" descr="sidebar_ori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eck 17"/>
            <p:cNvSpPr>
              <a:spLocks noChangeArrowheads="1"/>
            </p:cNvSpPr>
            <p:nvPr/>
          </p:nvSpPr>
          <p:spPr bwMode="auto">
            <a:xfrm flipH="1">
              <a:off x="0" y="1616"/>
              <a:ext cx="145" cy="1950"/>
            </a:xfrm>
            <a:prstGeom prst="rect">
              <a:avLst/>
            </a:prstGeom>
            <a:solidFill>
              <a:srgbClr val="002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 algn="ctr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cxnSp>
        <p:nvCxnSpPr>
          <p:cNvPr id="8" name="Gerade Verbindung 16"/>
          <p:cNvCxnSpPr/>
          <p:nvPr/>
        </p:nvCxnSpPr>
        <p:spPr bwMode="auto">
          <a:xfrm>
            <a:off x="-4763" y="639763"/>
            <a:ext cx="7053263" cy="1587"/>
          </a:xfrm>
          <a:prstGeom prst="lin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19050" cap="flat" cmpd="sng" algn="ctr">
            <a:solidFill>
              <a:srgbClr val="CBCBCB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5600700" y="5937250"/>
            <a:ext cx="4111625" cy="865188"/>
            <a:chOff x="3853" y="3740"/>
            <a:chExt cx="2265" cy="545"/>
          </a:xfrm>
        </p:grpSpPr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5202" y="3740"/>
              <a:ext cx="916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Tel	+41 55 214 41 60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Fax 	+41 55 214 41 61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team@csnc.ch  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www.csnc.ch</a:t>
              </a:r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3853" y="3740"/>
              <a:ext cx="1309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r>
                <a:rPr lang="de-CH" altLang="en-US" sz="1200" dirty="0" err="1" smtClean="0">
                  <a:solidFill>
                    <a:schemeClr val="bg2"/>
                  </a:solidFill>
                  <a:latin typeface="Avenir LT Std 45 Book" pitchFamily="34" charset="0"/>
                </a:rPr>
                <a:t>Compass</a:t>
              </a: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 Security Schweiz AG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Werkstrasse 20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Postfach 2038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CH-8645 Jona</a:t>
              </a:r>
            </a:p>
          </p:txBody>
        </p:sp>
      </p:grpSp>
      <p:pic>
        <p:nvPicPr>
          <p:cNvPr id="12" name="Picture 23" descr="M:\internal\graphics\logos\compass\mit_registered_trademark\ROT\compass-L1_4c-o_print_registered_300dpi_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11113"/>
            <a:ext cx="2627313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3988" y="4581525"/>
            <a:ext cx="6696075" cy="1201738"/>
          </a:xfrm>
        </p:spPr>
        <p:txBody>
          <a:bodyPr/>
          <a:lstStyle>
            <a:lvl1pPr marL="0" indent="0">
              <a:spcBef>
                <a:spcPct val="20000"/>
              </a:spcBef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23988" y="2565400"/>
            <a:ext cx="6696075" cy="160496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83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188" y="0"/>
            <a:ext cx="2057400" cy="6297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3988" y="0"/>
            <a:ext cx="6019800" cy="6297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469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11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440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3988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4988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2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77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59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40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86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034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7"/>
          <p:cNvGrpSpPr>
            <a:grpSpLocks/>
          </p:cNvGrpSpPr>
          <p:nvPr/>
        </p:nvGrpSpPr>
        <p:grpSpPr bwMode="auto">
          <a:xfrm>
            <a:off x="0" y="0"/>
            <a:ext cx="1206500" cy="6858000"/>
            <a:chOff x="0" y="0"/>
            <a:chExt cx="760" cy="4320"/>
          </a:xfrm>
        </p:grpSpPr>
        <p:pic>
          <p:nvPicPr>
            <p:cNvPr id="1035" name="Picture 35" descr="sidebar_60trans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Rechteck 13"/>
            <p:cNvSpPr>
              <a:spLocks noChangeArrowheads="1"/>
            </p:cNvSpPr>
            <p:nvPr/>
          </p:nvSpPr>
          <p:spPr bwMode="auto">
            <a:xfrm flipH="1">
              <a:off x="0" y="0"/>
              <a:ext cx="382" cy="397"/>
            </a:xfrm>
            <a:prstGeom prst="rect">
              <a:avLst/>
            </a:prstGeom>
            <a:solidFill>
              <a:srgbClr val="FF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 algn="ctr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23988" y="6473825"/>
            <a:ext cx="24304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CH" altLang="en-US" sz="1200" dirty="0" smtClean="0">
                <a:solidFill>
                  <a:schemeClr val="bg2"/>
                </a:solidFill>
                <a:latin typeface="Avenir LT Std 45 Book" pitchFamily="34" charset="0"/>
              </a:rPr>
              <a:t>© </a:t>
            </a:r>
            <a:r>
              <a:rPr lang="de-CH" altLang="en-US" sz="1200" dirty="0" err="1" smtClean="0">
                <a:solidFill>
                  <a:schemeClr val="bg2"/>
                </a:solidFill>
                <a:latin typeface="Avenir LT Std 45 Book" pitchFamily="34" charset="0"/>
              </a:rPr>
              <a:t>Compass</a:t>
            </a:r>
            <a:r>
              <a:rPr lang="de-CH" altLang="en-US" sz="1200" dirty="0" smtClean="0">
                <a:solidFill>
                  <a:schemeClr val="bg2"/>
                </a:solidFill>
                <a:latin typeface="Avenir LT Std 45 Book" pitchFamily="34" charset="0"/>
              </a:rPr>
              <a:t> Security Schweiz AG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8489950" y="6489700"/>
            <a:ext cx="1143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r>
              <a:rPr lang="en-US" altLang="en-US" sz="1200" smtClean="0">
                <a:solidFill>
                  <a:schemeClr val="bg2"/>
                </a:solidFill>
                <a:latin typeface="Avenir LT Std 45 Book" pitchFamily="34" charset="0"/>
              </a:rPr>
              <a:t>Slide </a:t>
            </a:r>
            <a:fld id="{0A82DF90-168F-4898-BC3B-5DDE1B284FBD}" type="slidenum">
              <a:rPr lang="en-US" altLang="en-US" sz="1200" smtClean="0">
                <a:solidFill>
                  <a:schemeClr val="bg2"/>
                </a:solidFill>
                <a:latin typeface="Avenir LT Std 45 Book" pitchFamily="34" charset="0"/>
              </a:rPr>
              <a:pPr algn="r">
                <a:defRPr/>
              </a:pPr>
              <a:t>‹#›</a:t>
            </a:fld>
            <a:endParaRPr lang="en-US" altLang="en-US" sz="1200" smtClean="0">
              <a:solidFill>
                <a:schemeClr val="bg2"/>
              </a:solidFill>
              <a:latin typeface="Avenir LT Std 45 Book" pitchFamily="34" charset="0"/>
            </a:endParaRPr>
          </a:p>
        </p:txBody>
      </p:sp>
      <p:cxnSp>
        <p:nvCxnSpPr>
          <p:cNvPr id="1029" name="Gerade Verbindung 16"/>
          <p:cNvCxnSpPr>
            <a:cxnSpLocks noChangeShapeType="1"/>
          </p:cNvCxnSpPr>
          <p:nvPr/>
        </p:nvCxnSpPr>
        <p:spPr bwMode="auto">
          <a:xfrm>
            <a:off x="0" y="6453188"/>
            <a:ext cx="9896475" cy="26987"/>
          </a:xfrm>
          <a:prstGeom prst="line">
            <a:avLst/>
          </a:prstGeom>
          <a:noFill/>
          <a:ln w="19050" algn="ctr">
            <a:solidFill>
              <a:srgbClr val="FF8400">
                <a:alpha val="74901"/>
              </a:srgbClr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Gerade Verbindung 18"/>
          <p:cNvCxnSpPr/>
          <p:nvPr/>
        </p:nvCxnSpPr>
        <p:spPr bwMode="auto">
          <a:xfrm>
            <a:off x="-4763" y="639763"/>
            <a:ext cx="7053263" cy="1587"/>
          </a:xfrm>
          <a:prstGeom prst="lin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19050" cap="flat" cmpd="sng" algn="ctr">
            <a:solidFill>
              <a:srgbClr val="CBCBCB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103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3988" y="1268413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Text</a:t>
            </a:r>
          </a:p>
          <a:p>
            <a:pPr lvl="1"/>
            <a:r>
              <a:rPr lang="en-US" altLang="en-US" smtClean="0"/>
              <a:t>Code</a:t>
            </a:r>
          </a:p>
          <a:p>
            <a:pPr lvl="2"/>
            <a:r>
              <a:rPr lang="en-US" altLang="en-US" smtClean="0"/>
              <a:t>Second Layer</a:t>
            </a:r>
          </a:p>
          <a:p>
            <a:pPr lvl="3"/>
            <a:r>
              <a:rPr lang="en-US" altLang="en-US" smtClean="0"/>
              <a:t>Third Layer</a:t>
            </a:r>
          </a:p>
          <a:p>
            <a:pPr lvl="4"/>
            <a:r>
              <a:rPr lang="en-US" altLang="en-US" smtClean="0"/>
              <a:t>Forth Layer</a:t>
            </a:r>
          </a:p>
        </p:txBody>
      </p:sp>
      <p:sp>
        <p:nvSpPr>
          <p:cNvPr id="10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423988" y="0"/>
            <a:ext cx="5545137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Title</a:t>
            </a:r>
          </a:p>
        </p:txBody>
      </p:sp>
      <p:sp>
        <p:nvSpPr>
          <p:cNvPr id="1033" name="Rectangle 33"/>
          <p:cNvSpPr>
            <a:spLocks noChangeArrowheads="1"/>
          </p:cNvSpPr>
          <p:nvPr/>
        </p:nvSpPr>
        <p:spPr bwMode="auto">
          <a:xfrm>
            <a:off x="4953000" y="6480175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CH" altLang="en-US" sz="1200" smtClean="0">
                <a:solidFill>
                  <a:schemeClr val="bg2"/>
                </a:solidFill>
                <a:latin typeface="Avenir LT Std 45 Book" pitchFamily="34" charset="0"/>
              </a:rPr>
              <a:t>www.csnc.ch</a:t>
            </a:r>
          </a:p>
        </p:txBody>
      </p:sp>
      <p:pic>
        <p:nvPicPr>
          <p:cNvPr id="1034" name="Picture 14" descr="M:\internal\graphics\logos\compass\mit_registered_trademark\ROT\compass-L1_4c-o_print_registered_300dpi_whit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11113"/>
            <a:ext cx="2627313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+mj-lt"/>
          <a:ea typeface="+mj-ea"/>
          <a:cs typeface="+mj-cs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9pPr>
    </p:titleStyle>
    <p:bodyStyle>
      <a:lvl1pPr marL="379413" indent="-379413" algn="l" defTabSz="762000" rtl="0" eaLnBrk="1" fontAlgn="base" hangingPunct="1">
        <a:spcBef>
          <a:spcPct val="100000"/>
        </a:spcBef>
        <a:spcAft>
          <a:spcPct val="0"/>
        </a:spcAft>
        <a:buClr>
          <a:schemeClr val="bg2"/>
        </a:buClr>
        <a:buFont typeface="Marlett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2913" indent="14288" algn="l" defTabSz="762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ourier New" pitchFamily="49" charset="0"/>
        <a:defRPr sz="2000">
          <a:solidFill>
            <a:srgbClr val="00247D"/>
          </a:solidFill>
          <a:latin typeface="Courier New" pitchFamily="49" charset="0"/>
        </a:defRPr>
      </a:lvl2pPr>
      <a:lvl3pPr marL="901700" indent="-327025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3pPr>
      <a:lvl4pPr marL="1376363" indent="-279400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4pPr>
      <a:lvl5pPr marL="18811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5pPr>
      <a:lvl6pPr marL="23383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6pPr>
      <a:lvl7pPr marL="27955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7pPr>
      <a:lvl8pPr marL="32527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8pPr>
      <a:lvl9pPr marL="37099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ing-lab.com/" TargetMode="External"/><Relationship Id="rId2" Type="http://schemas.openxmlformats.org/officeDocument/2006/relationships/hyperlink" Target="https://exploit.cours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fhed2017.slack.com/shared_invite/MTQzNzkxODMyOTE2LTE0ODc1ODEyMzMtYTJmNDUzZmNmN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Dobin Rutishauser</a:t>
            </a:r>
          </a:p>
          <a:p>
            <a:r>
              <a:rPr lang="en-US" smtClean="0"/>
              <a:t>February 2017</a:t>
            </a:r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Exploiting and Defense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620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Vorlesung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Female executive raising hand during a business lecture amid colleagu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1124744"/>
            <a:ext cx="7388924" cy="539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0668" y="4293096"/>
            <a:ext cx="74433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F709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Siiiiii abr ähhhhh</a:t>
            </a:r>
          </a:p>
          <a:p>
            <a:r>
              <a:rPr lang="en-US" sz="5400" b="1" smtClean="0">
                <a:solidFill>
                  <a:srgbClr val="F709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 isch doch 32 bit?</a:t>
            </a:r>
            <a:endParaRPr lang="de-CH" sz="5400" b="1">
              <a:solidFill>
                <a:srgbClr val="F7099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36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Motivation for Exploiting &amp; Defense</a:t>
            </a:r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455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de-CH" dirty="0"/>
          </a:p>
        </p:txBody>
      </p:sp>
      <p:sp>
        <p:nvSpPr>
          <p:cNvPr id="4" name="AutoShape 2" descr="https://encrypted-tbn1.gstatic.com/images?q=tbn:ANd9GcSe89vQd1RWeL53Ns4uDlyUQuSnHHWSdE2W_lbUWPPOwyiUzzJ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28" name="Picture 4" descr="C:\Users\drutisha.COMPASS\Desktop\Flammar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94" y="27456"/>
            <a:ext cx="8146001" cy="678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6249144" y="260648"/>
            <a:ext cx="3528392" cy="115212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/>
              <a:t>Looking behind the </a:t>
            </a:r>
            <a:r>
              <a:rPr lang="en-US" smtClean="0"/>
              <a:t>curtain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the hacker:</a:t>
            </a:r>
          </a:p>
          <a:p>
            <a:pPr lvl="2"/>
            <a:r>
              <a:rPr lang="en-US"/>
              <a:t>Develop exploits</a:t>
            </a:r>
          </a:p>
          <a:p>
            <a:pPr lvl="2"/>
            <a:r>
              <a:rPr lang="en-US"/>
              <a:t>Debugging of C/C++ code</a:t>
            </a:r>
          </a:p>
          <a:p>
            <a:pPr lvl="2"/>
            <a:r>
              <a:rPr lang="en-US">
                <a:latin typeface="Avenir LT Std 65 Medium" pitchFamily="34" charset="0"/>
              </a:rPr>
              <a:t>Being 31337</a:t>
            </a:r>
          </a:p>
          <a:p>
            <a:endParaRPr lang="en-US" smtClean="0"/>
          </a:p>
          <a:p>
            <a:r>
              <a:rPr lang="en-US" smtClean="0"/>
              <a:t>For the computer enthusiast:</a:t>
            </a:r>
          </a:p>
          <a:p>
            <a:pPr lvl="2"/>
            <a:r>
              <a:rPr lang="en-US" smtClean="0"/>
              <a:t>How do functions work?</a:t>
            </a:r>
          </a:p>
          <a:p>
            <a:pPr lvl="2"/>
            <a:r>
              <a:rPr lang="en-US" smtClean="0"/>
              <a:t>How does the memory allocator work?</a:t>
            </a:r>
          </a:p>
          <a:p>
            <a:pPr lvl="2"/>
            <a:r>
              <a:rPr lang="en-US" smtClean="0"/>
              <a:t>Whats the difference between userspace and kernelspace?</a:t>
            </a:r>
          </a:p>
          <a:p>
            <a:pPr lvl="2"/>
            <a:r>
              <a:rPr lang="en-US" smtClean="0">
                <a:latin typeface="Avenir LT Std 65 Medium" pitchFamily="34" charset="0"/>
              </a:rPr>
              <a:t>How does computer work?</a:t>
            </a:r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45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the Sysadmin</a:t>
            </a:r>
          </a:p>
          <a:p>
            <a:pPr lvl="2"/>
            <a:r>
              <a:rPr lang="en-US" smtClean="0">
                <a:latin typeface="Avenir LT Std 65 Medium" pitchFamily="34" charset="0"/>
              </a:rPr>
              <a:t>Judge security level of operating systems</a:t>
            </a:r>
          </a:p>
          <a:p>
            <a:pPr lvl="3"/>
            <a:r>
              <a:rPr lang="en-US" smtClean="0">
                <a:latin typeface="Avenir LT Std 65 Medium" pitchFamily="34" charset="0"/>
              </a:rPr>
              <a:t>And applications</a:t>
            </a:r>
          </a:p>
          <a:p>
            <a:pPr lvl="2"/>
            <a:r>
              <a:rPr lang="en-US" smtClean="0">
                <a:latin typeface="Avenir LT Std 65 Medium" pitchFamily="34" charset="0"/>
              </a:rPr>
              <a:t>Harden/protect servers </a:t>
            </a:r>
          </a:p>
          <a:p>
            <a:pPr lvl="3"/>
            <a:r>
              <a:rPr lang="en-US" smtClean="0">
                <a:latin typeface="Avenir LT Std 65 Medium" pitchFamily="34" charset="0"/>
              </a:rPr>
              <a:t>And clients</a:t>
            </a:r>
          </a:p>
          <a:p>
            <a:pPr lvl="2"/>
            <a:endParaRPr lang="en-US" smtClean="0">
              <a:latin typeface="Avenir LT Std 65 Medium" pitchFamily="34" charset="0"/>
            </a:endParaRPr>
          </a:p>
          <a:p>
            <a:r>
              <a:rPr lang="en-US" smtClean="0"/>
              <a:t>For the future CISO:</a:t>
            </a:r>
            <a:endParaRPr lang="en-US"/>
          </a:p>
          <a:p>
            <a:pPr lvl="2"/>
            <a:r>
              <a:rPr lang="en-US" smtClean="0"/>
              <a:t>Assess CVSS score for vulnerabilities</a:t>
            </a:r>
          </a:p>
          <a:p>
            <a:pPr lvl="2"/>
            <a:r>
              <a:rPr lang="en-US" smtClean="0"/>
              <a:t>Assess security mitigations</a:t>
            </a:r>
          </a:p>
          <a:p>
            <a:pPr lvl="2"/>
            <a:r>
              <a:rPr lang="en-US" smtClean="0">
                <a:latin typeface="Avenir LT Std 65 Medium" pitchFamily="34" charset="0"/>
              </a:rPr>
              <a:t>Better risk analysis</a:t>
            </a:r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89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de-CH" dirty="0"/>
          </a:p>
        </p:txBody>
      </p:sp>
      <p:pic>
        <p:nvPicPr>
          <p:cNvPr id="1026" name="Picture 2" descr="https://www.zerodium.com/images/zerodium_pri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03" y="260648"/>
            <a:ext cx="9928903" cy="659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168930"/>
            <a:ext cx="9057456" cy="6644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81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23988" y="2565400"/>
            <a:ext cx="8065516" cy="1604963"/>
          </a:xfrm>
        </p:spPr>
        <p:txBody>
          <a:bodyPr/>
          <a:lstStyle/>
          <a:p>
            <a:r>
              <a:rPr lang="en-US" dirty="0" smtClean="0"/>
              <a:t>Content of the </a:t>
            </a:r>
            <a:r>
              <a:rPr lang="en-US" smtClean="0"/>
              <a:t>next 7 Friday afternoons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16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You want to learn</a:t>
            </a:r>
            <a:r>
              <a:rPr lang="en-US" sz="2800" dirty="0" smtClean="0"/>
              <a:t>:</a:t>
            </a:r>
          </a:p>
          <a:p>
            <a:pPr lvl="2"/>
            <a:r>
              <a:rPr lang="en-US" sz="2000" dirty="0"/>
              <a:t>What </a:t>
            </a:r>
            <a:r>
              <a:rPr lang="en-US" sz="2000" dirty="0" smtClean="0">
                <a:latin typeface="Avenir LT Std 55 Roman" pitchFamily="34" charset="0"/>
              </a:rPr>
              <a:t>memory corruptions</a:t>
            </a:r>
            <a:r>
              <a:rPr lang="en-US" sz="2000" dirty="0" smtClean="0"/>
              <a:t> are</a:t>
            </a:r>
          </a:p>
          <a:p>
            <a:pPr lvl="2"/>
            <a:r>
              <a:rPr lang="en-US" sz="2000" smtClean="0"/>
              <a:t>What </a:t>
            </a:r>
            <a:r>
              <a:rPr lang="en-US" sz="2000" smtClean="0">
                <a:latin typeface="Avenir LT Std 55 Roman" pitchFamily="34" charset="0"/>
              </a:rPr>
              <a:t>buffer overflows </a:t>
            </a:r>
            <a:r>
              <a:rPr lang="en-US" sz="2000" dirty="0" smtClean="0"/>
              <a:t>are</a:t>
            </a:r>
          </a:p>
          <a:p>
            <a:pPr lvl="2"/>
            <a:r>
              <a:rPr lang="en-US" sz="2000" dirty="0" smtClean="0"/>
              <a:t>What </a:t>
            </a:r>
            <a:r>
              <a:rPr lang="en-US" sz="2000" dirty="0" smtClean="0">
                <a:latin typeface="Avenir LT Std 55 Roman" pitchFamily="34" charset="0"/>
              </a:rPr>
              <a:t>exploits</a:t>
            </a:r>
            <a:r>
              <a:rPr lang="en-US" sz="2000" dirty="0" smtClean="0"/>
              <a:t> are</a:t>
            </a:r>
          </a:p>
          <a:p>
            <a:pPr lvl="2"/>
            <a:r>
              <a:rPr lang="en-US" sz="2000" dirty="0" smtClean="0"/>
              <a:t>How exploits are being created</a:t>
            </a:r>
          </a:p>
          <a:p>
            <a:pPr lvl="2"/>
            <a:r>
              <a:rPr lang="en-US" sz="2000" dirty="0" smtClean="0"/>
              <a:t>To exploit a </a:t>
            </a:r>
            <a:r>
              <a:rPr lang="en-US" sz="2000" dirty="0" smtClean="0">
                <a:latin typeface="Avenir LT Std 55 Roman" pitchFamily="34" charset="0"/>
              </a:rPr>
              <a:t>local application</a:t>
            </a:r>
          </a:p>
          <a:p>
            <a:pPr lvl="2"/>
            <a:r>
              <a:rPr lang="en-US" sz="2000" dirty="0" smtClean="0"/>
              <a:t>To exploit a </a:t>
            </a:r>
            <a:r>
              <a:rPr lang="en-US" sz="2000" smtClean="0">
                <a:latin typeface="Avenir LT Std 55 Roman" pitchFamily="34" charset="0"/>
              </a:rPr>
              <a:t>remote application</a:t>
            </a:r>
          </a:p>
          <a:p>
            <a:pPr lvl="2"/>
            <a:r>
              <a:rPr lang="en-US" sz="2000" smtClean="0"/>
              <a:t>Learn about </a:t>
            </a:r>
            <a:r>
              <a:rPr lang="en-US" sz="2000" smtClean="0">
                <a:latin typeface="Avenir LT Std 55 Roman" pitchFamily="34" charset="0"/>
              </a:rPr>
              <a:t>anti-exploiting technologies</a:t>
            </a:r>
            <a:endParaRPr lang="en-US" sz="2000" dirty="0" smtClean="0">
              <a:latin typeface="Avenir LT Std 55 Roman" pitchFamily="34" charset="0"/>
            </a:endParaRPr>
          </a:p>
          <a:p>
            <a:pPr lvl="2"/>
            <a:r>
              <a:rPr lang="en-US" sz="2000" dirty="0" smtClean="0"/>
              <a:t>To </a:t>
            </a:r>
            <a:r>
              <a:rPr lang="en-US" sz="2000" dirty="0" smtClean="0">
                <a:latin typeface="Avenir LT Std 55 Roman" pitchFamily="34" charset="0"/>
              </a:rPr>
              <a:t>circumvent</a:t>
            </a:r>
            <a:r>
              <a:rPr lang="en-US" sz="2000" dirty="0" smtClean="0"/>
              <a:t> all common anti-exploiting technologies for Linux</a:t>
            </a:r>
          </a:p>
          <a:p>
            <a:pPr lvl="2"/>
            <a:r>
              <a:rPr lang="en-US" sz="2000" dirty="0" smtClean="0"/>
              <a:t>And some </a:t>
            </a:r>
            <a:r>
              <a:rPr lang="en-US" sz="2000" smtClean="0"/>
              <a:t>for Windows</a:t>
            </a:r>
          </a:p>
          <a:p>
            <a:pPr lvl="2"/>
            <a:r>
              <a:rPr lang="en-US" sz="2000" smtClean="0"/>
              <a:t>Use After Free</a:t>
            </a:r>
          </a:p>
          <a:p>
            <a:pPr lvl="2"/>
            <a:r>
              <a:rPr lang="en-US" sz="2000" smtClean="0"/>
              <a:t>Hack browsers</a:t>
            </a:r>
          </a:p>
          <a:p>
            <a:pPr lvl="2"/>
            <a:r>
              <a:rPr lang="en-US" sz="2000" smtClean="0"/>
              <a:t>Hack facebook “for a friend”</a:t>
            </a:r>
            <a:endParaRPr lang="en-US" sz="2000" dirty="0" smtClean="0"/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739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You </a:t>
            </a:r>
            <a:r>
              <a:rPr lang="en-US" sz="2800" smtClean="0"/>
              <a:t>will actually learn:</a:t>
            </a:r>
            <a:endParaRPr lang="en-US" sz="2800" dirty="0" smtClean="0"/>
          </a:p>
          <a:p>
            <a:pPr lvl="2"/>
            <a:r>
              <a:rPr lang="en-US" dirty="0" smtClean="0"/>
              <a:t>Intel x86</a:t>
            </a:r>
          </a:p>
          <a:p>
            <a:pPr lvl="3"/>
            <a:r>
              <a:rPr lang="en-US" dirty="0"/>
              <a:t>Architecture</a:t>
            </a:r>
          </a:p>
          <a:p>
            <a:pPr lvl="3"/>
            <a:r>
              <a:rPr lang="en-US" dirty="0" smtClean="0"/>
              <a:t>CPU</a:t>
            </a:r>
          </a:p>
          <a:p>
            <a:pPr lvl="3"/>
            <a:r>
              <a:rPr lang="en-US" dirty="0" smtClean="0"/>
              <a:t>Registers</a:t>
            </a:r>
          </a:p>
          <a:p>
            <a:pPr lvl="2"/>
            <a:r>
              <a:rPr lang="en-US" dirty="0" smtClean="0"/>
              <a:t>Linux</a:t>
            </a:r>
          </a:p>
          <a:p>
            <a:pPr lvl="3"/>
            <a:r>
              <a:rPr lang="en-US" dirty="0" err="1" smtClean="0"/>
              <a:t>Userspace</a:t>
            </a:r>
            <a:r>
              <a:rPr lang="en-US" dirty="0" smtClean="0"/>
              <a:t> </a:t>
            </a:r>
            <a:r>
              <a:rPr lang="en-US" smtClean="0"/>
              <a:t>memory layout, stacks, heap</a:t>
            </a:r>
            <a:endParaRPr lang="en-US" dirty="0" smtClean="0"/>
          </a:p>
          <a:p>
            <a:pPr lvl="3"/>
            <a:r>
              <a:rPr lang="en-US" dirty="0" err="1" smtClean="0"/>
              <a:t>Syscalls</a:t>
            </a:r>
            <a:endParaRPr lang="en-US" dirty="0" smtClean="0"/>
          </a:p>
          <a:p>
            <a:pPr lvl="3"/>
            <a:r>
              <a:rPr lang="en-US" dirty="0" smtClean="0"/>
              <a:t>Sockets</a:t>
            </a:r>
          </a:p>
          <a:p>
            <a:pPr lvl="3"/>
            <a:r>
              <a:rPr lang="en-US" dirty="0" smtClean="0"/>
              <a:t>Networking</a:t>
            </a:r>
          </a:p>
          <a:p>
            <a:pPr lvl="2"/>
            <a:r>
              <a:rPr lang="en-US" dirty="0" smtClean="0"/>
              <a:t>Programming Languages</a:t>
            </a:r>
          </a:p>
          <a:p>
            <a:pPr lvl="3"/>
            <a:r>
              <a:rPr lang="en-US" dirty="0" smtClean="0"/>
              <a:t>Assembler</a:t>
            </a:r>
          </a:p>
          <a:p>
            <a:pPr lvl="3"/>
            <a:r>
              <a:rPr lang="en-US" dirty="0" smtClean="0"/>
              <a:t>C</a:t>
            </a:r>
          </a:p>
          <a:p>
            <a:pPr lvl="3"/>
            <a:r>
              <a:rPr lang="en-US" dirty="0" smtClean="0"/>
              <a:t>Python</a:t>
            </a:r>
          </a:p>
          <a:p>
            <a:pPr lvl="3"/>
            <a:r>
              <a:rPr lang="en-US" dirty="0" smtClean="0"/>
              <a:t>Bash</a:t>
            </a:r>
          </a:p>
          <a:p>
            <a:pPr lvl="3"/>
            <a:r>
              <a:rPr lang="en-US" dirty="0" smtClean="0"/>
              <a:t>(Ruby)</a:t>
            </a:r>
            <a:endParaRPr lang="en-US" dirty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46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Plan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841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Intro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24.02.2017</a:t>
            </a:r>
            <a:endParaRPr lang="en-US" dirty="0" smtClean="0"/>
          </a:p>
          <a:p>
            <a:r>
              <a:rPr lang="en-US" smtClean="0"/>
              <a:t>Theory:</a:t>
            </a:r>
            <a:endParaRPr lang="en-US" dirty="0" smtClean="0"/>
          </a:p>
          <a:p>
            <a:pPr lvl="2"/>
            <a:r>
              <a:rPr lang="en-US" smtClean="0"/>
              <a:t>0x01 </a:t>
            </a:r>
            <a:r>
              <a:rPr lang="en-US" dirty="0" smtClean="0"/>
              <a:t>Intro (this)</a:t>
            </a:r>
          </a:p>
          <a:p>
            <a:pPr lvl="2"/>
            <a:r>
              <a:rPr lang="en-US" smtClean="0"/>
              <a:t>0x02 Intro Technical</a:t>
            </a:r>
            <a:endParaRPr lang="en-US" dirty="0" smtClean="0"/>
          </a:p>
          <a:p>
            <a:pPr lvl="2"/>
            <a:r>
              <a:rPr lang="en-US" smtClean="0"/>
              <a:t>0x10 Intel Architecture</a:t>
            </a:r>
          </a:p>
          <a:p>
            <a:pPr lvl="2"/>
            <a:r>
              <a:rPr lang="en-US" smtClean="0"/>
              <a:t>0x11 Memory Layout</a:t>
            </a:r>
            <a:endParaRPr lang="en-US" dirty="0" smtClean="0"/>
          </a:p>
          <a:p>
            <a:r>
              <a:rPr lang="en-US" smtClean="0"/>
              <a:t>Challenges:</a:t>
            </a:r>
            <a:endParaRPr lang="en-US" dirty="0" smtClean="0"/>
          </a:p>
          <a:p>
            <a:pPr lvl="2"/>
            <a:r>
              <a:rPr lang="en-US" smtClean="0"/>
              <a:t>0 Introduction to memory layout – basic</a:t>
            </a:r>
          </a:p>
          <a:p>
            <a:pPr lvl="2"/>
            <a:r>
              <a:rPr lang="en-US" smtClean="0"/>
              <a:t>1 </a:t>
            </a:r>
            <a:r>
              <a:rPr lang="en-US"/>
              <a:t>Introduction to memory layout </a:t>
            </a:r>
            <a:r>
              <a:rPr lang="en-US" smtClean="0"/>
              <a:t>- advanced</a:t>
            </a:r>
            <a:endParaRPr lang="en-US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89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03.03.2017</a:t>
            </a:r>
            <a:endParaRPr lang="en-US" dirty="0" smtClean="0"/>
          </a:p>
          <a:p>
            <a:r>
              <a:rPr lang="en-US" smtClean="0"/>
              <a:t>Theory:</a:t>
            </a:r>
            <a:endParaRPr lang="en-US" dirty="0" smtClean="0"/>
          </a:p>
          <a:p>
            <a:pPr lvl="2"/>
            <a:r>
              <a:rPr lang="en-US" smtClean="0"/>
              <a:t>0x12 C Array and Pointers</a:t>
            </a:r>
            <a:endParaRPr lang="en-US" dirty="0"/>
          </a:p>
          <a:p>
            <a:pPr lvl="2"/>
            <a:r>
              <a:rPr lang="en-US" smtClean="0"/>
              <a:t>0x30 ASM Intro</a:t>
            </a:r>
            <a:endParaRPr lang="en-US" dirty="0" smtClean="0"/>
          </a:p>
          <a:p>
            <a:pPr lvl="2"/>
            <a:r>
              <a:rPr lang="en-US" smtClean="0"/>
              <a:t>0x31 Shellcode</a:t>
            </a:r>
          </a:p>
          <a:p>
            <a:pPr lvl="2"/>
            <a:r>
              <a:rPr lang="en-US" smtClean="0"/>
              <a:t>0x32 Function Call Convention</a:t>
            </a:r>
          </a:p>
          <a:p>
            <a:pPr lvl="2"/>
            <a:r>
              <a:rPr lang="en-US" smtClean="0"/>
              <a:t>0x33 Debugging</a:t>
            </a:r>
            <a:endParaRPr lang="en-US" dirty="0"/>
          </a:p>
          <a:p>
            <a:r>
              <a:rPr lang="en-US" smtClean="0"/>
              <a:t>Challenges:</a:t>
            </a:r>
            <a:endParaRPr lang="en-US" dirty="0" smtClean="0"/>
          </a:p>
          <a:p>
            <a:pPr lvl="2"/>
            <a:r>
              <a:rPr lang="en-US" smtClean="0"/>
              <a:t>Challenge 8</a:t>
            </a:r>
          </a:p>
          <a:p>
            <a:pPr lvl="2"/>
            <a:r>
              <a:rPr lang="en-US" smtClean="0"/>
              <a:t>Challenge 9</a:t>
            </a:r>
          </a:p>
          <a:p>
            <a:pPr lvl="2"/>
            <a:r>
              <a:rPr lang="en-US" smtClean="0"/>
              <a:t>Challenge 3</a:t>
            </a:r>
          </a:p>
          <a:p>
            <a:pPr lvl="2"/>
            <a:r>
              <a:rPr lang="en-US" smtClean="0"/>
              <a:t>Challenge 7</a:t>
            </a:r>
          </a:p>
          <a:p>
            <a:pPr lvl="2"/>
            <a:r>
              <a:rPr lang="en-US" smtClean="0"/>
              <a:t>Challenge 50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0254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10.04.2017</a:t>
            </a:r>
            <a:endParaRPr lang="en-US" dirty="0" smtClean="0"/>
          </a:p>
          <a:p>
            <a:r>
              <a:rPr lang="en-US" smtClean="0"/>
              <a:t>Theory:</a:t>
            </a:r>
            <a:endParaRPr lang="en-US" dirty="0" smtClean="0"/>
          </a:p>
          <a:p>
            <a:pPr lvl="2"/>
            <a:r>
              <a:rPr lang="en-US" smtClean="0"/>
              <a:t>0x41 Buffer Overflow</a:t>
            </a:r>
          </a:p>
          <a:p>
            <a:pPr lvl="2"/>
            <a:r>
              <a:rPr lang="en-US" smtClean="0"/>
              <a:t>0x42 Exploit</a:t>
            </a:r>
          </a:p>
          <a:p>
            <a:pPr lvl="2"/>
            <a:r>
              <a:rPr lang="en-US" smtClean="0"/>
              <a:t>0x44 Remote Exploit</a:t>
            </a:r>
            <a:endParaRPr lang="en-US" dirty="0"/>
          </a:p>
          <a:p>
            <a:r>
              <a:rPr lang="en-US" smtClean="0"/>
              <a:t>Challenges:</a:t>
            </a:r>
            <a:endParaRPr lang="en-US" dirty="0" smtClean="0"/>
          </a:p>
          <a:p>
            <a:pPr lvl="2"/>
            <a:r>
              <a:rPr lang="en-US" smtClean="0"/>
              <a:t>Challenge11</a:t>
            </a:r>
          </a:p>
          <a:p>
            <a:pPr lvl="2"/>
            <a:r>
              <a:rPr lang="en-US" smtClean="0"/>
              <a:t>Challenge12</a:t>
            </a:r>
            <a:endParaRPr lang="de-CH"/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676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17.04.2017</a:t>
            </a:r>
            <a:endParaRPr lang="en-US" dirty="0" smtClean="0"/>
          </a:p>
          <a:p>
            <a:r>
              <a:rPr lang="en-US" smtClean="0"/>
              <a:t>Theory:</a:t>
            </a:r>
            <a:endParaRPr lang="en-US" dirty="0" smtClean="0"/>
          </a:p>
          <a:p>
            <a:pPr lvl="2"/>
            <a:r>
              <a:rPr lang="en-US" smtClean="0"/>
              <a:t>0x51 Exploit Mitigation</a:t>
            </a:r>
          </a:p>
          <a:p>
            <a:pPr lvl="2"/>
            <a:r>
              <a:rPr lang="en-US" smtClean="0"/>
              <a:t>0x52 Defeat Exploit Mitigation</a:t>
            </a:r>
          </a:p>
          <a:p>
            <a:pPr lvl="2"/>
            <a:r>
              <a:rPr lang="en-US" smtClean="0"/>
              <a:t>0x53 Exploit Mitigation – PIE</a:t>
            </a:r>
          </a:p>
          <a:p>
            <a:pPr lvl="2"/>
            <a:r>
              <a:rPr lang="en-US" smtClean="0"/>
              <a:t>0x54 Defeat Exploit Mitigation ROP</a:t>
            </a:r>
          </a:p>
          <a:p>
            <a:r>
              <a:rPr lang="en-US" smtClean="0"/>
              <a:t>Challenges:</a:t>
            </a:r>
            <a:endParaRPr lang="en-US" dirty="0" smtClean="0"/>
          </a:p>
          <a:p>
            <a:pPr lvl="2"/>
            <a:r>
              <a:rPr lang="en-US" smtClean="0"/>
              <a:t>Challenge14</a:t>
            </a:r>
          </a:p>
          <a:p>
            <a:pPr lvl="2"/>
            <a:r>
              <a:rPr lang="en-US" smtClean="0"/>
              <a:t>Challenge15</a:t>
            </a:r>
            <a:endParaRPr lang="de-CH"/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647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24.04.2017</a:t>
            </a:r>
            <a:endParaRPr lang="en-US" dirty="0" smtClean="0"/>
          </a:p>
          <a:p>
            <a:r>
              <a:rPr lang="en-US" smtClean="0"/>
              <a:t>Theory:</a:t>
            </a:r>
          </a:p>
          <a:p>
            <a:pPr lvl="2"/>
            <a:r>
              <a:rPr lang="en-US"/>
              <a:t>0x72 Linux </a:t>
            </a:r>
            <a:r>
              <a:rPr lang="en-US" smtClean="0"/>
              <a:t>Hardening</a:t>
            </a:r>
          </a:p>
          <a:p>
            <a:pPr lvl="2"/>
            <a:r>
              <a:rPr lang="en-US" smtClean="0"/>
              <a:t>Defeat Exploit Mitigation – Heap Intro</a:t>
            </a:r>
          </a:p>
          <a:p>
            <a:pPr lvl="2"/>
            <a:r>
              <a:rPr lang="en-US"/>
              <a:t>Defeat Exploit Mitigation – Heap </a:t>
            </a:r>
            <a:r>
              <a:rPr lang="en-US" smtClean="0"/>
              <a:t>Attacks</a:t>
            </a:r>
            <a:endParaRPr lang="en-US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r>
              <a:rPr lang="en-US" smtClean="0"/>
              <a:t>Challenges:</a:t>
            </a:r>
            <a:endParaRPr lang="en-US" dirty="0" smtClean="0"/>
          </a:p>
          <a:p>
            <a:pPr lvl="2"/>
            <a:r>
              <a:rPr lang="en-US" smtClean="0"/>
              <a:t>Challenge31</a:t>
            </a:r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993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31.04.2017</a:t>
            </a:r>
            <a:endParaRPr lang="en-US" dirty="0" smtClean="0"/>
          </a:p>
          <a:p>
            <a:r>
              <a:rPr lang="en-US" smtClean="0"/>
              <a:t>Theory:</a:t>
            </a:r>
            <a:endParaRPr lang="en-US" dirty="0" smtClean="0"/>
          </a:p>
          <a:p>
            <a:pPr lvl="2"/>
            <a:r>
              <a:rPr lang="en-US" smtClean="0"/>
              <a:t>Windows Exploiting</a:t>
            </a:r>
          </a:p>
          <a:p>
            <a:pPr lvl="2"/>
            <a:r>
              <a:rPr lang="en-US" smtClean="0"/>
              <a:t>Secure Coding</a:t>
            </a:r>
          </a:p>
          <a:p>
            <a:pPr lvl="2"/>
            <a:r>
              <a:rPr lang="en-US" smtClean="0"/>
              <a:t>Fuzzing</a:t>
            </a:r>
            <a:endParaRPr lang="en-US" dirty="0"/>
          </a:p>
          <a:p>
            <a:r>
              <a:rPr lang="en-US" smtClean="0"/>
              <a:t>Challenges:</a:t>
            </a:r>
            <a:endParaRPr lang="en-US" dirty="0" smtClean="0"/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262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07.05.2017</a:t>
            </a:r>
            <a:endParaRPr lang="en-US" dirty="0" smtClean="0"/>
          </a:p>
          <a:p>
            <a:r>
              <a:rPr lang="en-US" smtClean="0"/>
              <a:t>Theory:</a:t>
            </a:r>
            <a:endParaRPr lang="en-US" dirty="0" smtClean="0"/>
          </a:p>
          <a:p>
            <a:pPr lvl="2"/>
            <a:r>
              <a:rPr lang="en-US" smtClean="0"/>
              <a:t>Puffer</a:t>
            </a:r>
          </a:p>
          <a:p>
            <a:pPr lvl="2"/>
            <a:r>
              <a:rPr lang="en-US" smtClean="0"/>
              <a:t>Case Studies</a:t>
            </a:r>
          </a:p>
          <a:p>
            <a:pPr lvl="2"/>
            <a:r>
              <a:rPr lang="en-US" smtClean="0"/>
              <a:t>Questions</a:t>
            </a:r>
            <a:endParaRPr lang="en-US" dirty="0"/>
          </a:p>
          <a:p>
            <a:r>
              <a:rPr lang="en-US" smtClean="0"/>
              <a:t>Challenges:</a:t>
            </a:r>
            <a:endParaRPr lang="en-US" dirty="0" smtClean="0"/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097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-15552" y="764704"/>
            <a:ext cx="1296147" cy="609329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0" cap="rnd" cmpd="sng" algn="ctr">
            <a:noFill/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Content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280593" y="980728"/>
            <a:ext cx="2736304" cy="55590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Intel</a:t>
            </a:r>
            <a:r>
              <a:rPr lang="en-US" sz="2400" dirty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Architecture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262124" y="4223711"/>
            <a:ext cx="2736303" cy="556529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Shellcode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673080" y="1484784"/>
            <a:ext cx="3744416" cy="720080"/>
          </a:xfrm>
          <a:prstGeom prst="roundRect">
            <a:avLst/>
          </a:prstGeom>
          <a:ln>
            <a:solidFill>
              <a:srgbClr val="FF84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venir LT Std 85 Heavy" pitchFamily="34" charset="0"/>
              </a:rPr>
              <a:t>Buffer Overflow</a:t>
            </a:r>
            <a:endParaRPr kumimoji="0" lang="de-CH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673080" y="2732025"/>
            <a:ext cx="3744416" cy="720080"/>
          </a:xfrm>
          <a:prstGeom prst="roundRect">
            <a:avLst/>
          </a:prstGeom>
          <a:ln>
            <a:solidFill>
              <a:srgbClr val="FF0606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solidFill>
                  <a:schemeClr val="tx1"/>
                </a:solidFill>
                <a:latin typeface="Avenir LT Std 85 Heavy" pitchFamily="34" charset="0"/>
              </a:rPr>
              <a:t>BoF Exploit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262125" y="5841268"/>
            <a:ext cx="2736304" cy="468052"/>
          </a:xfrm>
          <a:prstGeom prst="roundRect">
            <a:avLst/>
          </a:pr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Debugging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280593" y="1741004"/>
            <a:ext cx="2736304" cy="53586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Memor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y Layout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673080" y="3748460"/>
            <a:ext cx="3744416" cy="493850"/>
          </a:xfrm>
          <a:prstGeom prst="roundRect">
            <a:avLst/>
          </a:prstGeom>
          <a:ln>
            <a:solidFill>
              <a:srgbClr val="FF0606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Remote Exploit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673080" y="4653136"/>
            <a:ext cx="3744416" cy="720080"/>
          </a:xfrm>
          <a:prstGeom prst="roundRect">
            <a:avLst/>
          </a:prstGeom>
          <a:ln>
            <a:solidFill>
              <a:srgbClr val="00B05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Avenir LT Std 85 Heavy" pitchFamily="34" charset="0"/>
              </a:rPr>
              <a:t>Exploit Mitigations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493060" y="5589240"/>
            <a:ext cx="4104456" cy="720080"/>
          </a:xfrm>
          <a:prstGeom prst="roundRect">
            <a:avLst/>
          </a:prstGeom>
          <a:ln>
            <a:solidFill>
              <a:srgbClr val="00B05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Avenir LT Std 85 Heavy" pitchFamily="34" charset="0"/>
              </a:rPr>
              <a:t>Defeat Exploit Mitigations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 bwMode="auto">
          <a:xfrm>
            <a:off x="7545288" y="2204864"/>
            <a:ext cx="0" cy="527161"/>
          </a:xfrm>
          <a:prstGeom prst="straightConnector1">
            <a:avLst/>
          </a:prstGeom>
          <a:ln>
            <a:solidFill>
              <a:srgbClr val="FF84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4" idx="0"/>
          </p:cNvCxnSpPr>
          <p:nvPr/>
        </p:nvCxnSpPr>
        <p:spPr bwMode="auto">
          <a:xfrm>
            <a:off x="7545288" y="3452105"/>
            <a:ext cx="0" cy="296355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5" idx="0"/>
          </p:cNvCxnSpPr>
          <p:nvPr/>
        </p:nvCxnSpPr>
        <p:spPr bwMode="auto">
          <a:xfrm>
            <a:off x="7545288" y="4242310"/>
            <a:ext cx="0" cy="410826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2"/>
            <a:endCxn id="16" idx="0"/>
          </p:cNvCxnSpPr>
          <p:nvPr/>
        </p:nvCxnSpPr>
        <p:spPr bwMode="auto">
          <a:xfrm>
            <a:off x="7545288" y="5373216"/>
            <a:ext cx="0" cy="216024"/>
          </a:xfrm>
          <a:prstGeom prst="straightConnector1">
            <a:avLst/>
          </a:prstGeom>
          <a:ln>
            <a:solidFill>
              <a:srgbClr val="00B05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9" idx="0"/>
          </p:cNvCxnSpPr>
          <p:nvPr/>
        </p:nvCxnSpPr>
        <p:spPr bwMode="auto">
          <a:xfrm>
            <a:off x="2648745" y="1536636"/>
            <a:ext cx="0" cy="204368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 bwMode="auto">
          <a:xfrm>
            <a:off x="1280593" y="4950583"/>
            <a:ext cx="2736305" cy="537492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solidFill>
                  <a:schemeClr val="tx1"/>
                </a:solidFill>
                <a:latin typeface="Arial Rounded MT Bold" pitchFamily="34" charset="0"/>
              </a:rPr>
              <a:t>Function Calls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280593" y="2468444"/>
            <a:ext cx="2736304" cy="55747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solidFill>
                  <a:schemeClr val="tx1"/>
                </a:solidFill>
                <a:latin typeface="Arial Rounded MT Bold" pitchFamily="34" charset="0"/>
              </a:rPr>
              <a:t>C Arrays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34" name="Straight Arrow Connector 33"/>
          <p:cNvCxnSpPr>
            <a:stCxn id="24" idx="3"/>
            <a:endCxn id="7" idx="1"/>
          </p:cNvCxnSpPr>
          <p:nvPr/>
        </p:nvCxnSpPr>
        <p:spPr bwMode="auto">
          <a:xfrm flipV="1">
            <a:off x="4016898" y="3092065"/>
            <a:ext cx="1656182" cy="2127264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3"/>
            <a:endCxn id="7" idx="1"/>
          </p:cNvCxnSpPr>
          <p:nvPr/>
        </p:nvCxnSpPr>
        <p:spPr bwMode="auto">
          <a:xfrm flipV="1">
            <a:off x="3998427" y="3092065"/>
            <a:ext cx="1674653" cy="1409911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5" idx="3"/>
            <a:endCxn id="6" idx="1"/>
          </p:cNvCxnSpPr>
          <p:nvPr/>
        </p:nvCxnSpPr>
        <p:spPr bwMode="auto">
          <a:xfrm flipV="1">
            <a:off x="4016897" y="1844824"/>
            <a:ext cx="1656183" cy="902357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3"/>
            <a:endCxn id="7" idx="1"/>
          </p:cNvCxnSpPr>
          <p:nvPr/>
        </p:nvCxnSpPr>
        <p:spPr bwMode="auto">
          <a:xfrm flipV="1">
            <a:off x="3998429" y="3092065"/>
            <a:ext cx="1674651" cy="298322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" idx="2"/>
            <a:endCxn id="25" idx="0"/>
          </p:cNvCxnSpPr>
          <p:nvPr/>
        </p:nvCxnSpPr>
        <p:spPr bwMode="auto">
          <a:xfrm>
            <a:off x="2648745" y="2276872"/>
            <a:ext cx="0" cy="191572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" idx="3"/>
            <a:endCxn id="6" idx="1"/>
          </p:cNvCxnSpPr>
          <p:nvPr/>
        </p:nvCxnSpPr>
        <p:spPr bwMode="auto">
          <a:xfrm>
            <a:off x="4016897" y="1258682"/>
            <a:ext cx="1656183" cy="586142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" idx="3"/>
            <a:endCxn id="6" idx="1"/>
          </p:cNvCxnSpPr>
          <p:nvPr/>
        </p:nvCxnSpPr>
        <p:spPr bwMode="auto">
          <a:xfrm flipV="1">
            <a:off x="4016897" y="1844824"/>
            <a:ext cx="1656183" cy="164114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4" idx="1"/>
            <a:endCxn id="2" idx="1"/>
          </p:cNvCxnSpPr>
          <p:nvPr/>
        </p:nvCxnSpPr>
        <p:spPr bwMode="auto">
          <a:xfrm rot="10800000" flipV="1">
            <a:off x="776537" y="1258682"/>
            <a:ext cx="504057" cy="3286442"/>
          </a:xfrm>
          <a:prstGeom prst="bentConnector3">
            <a:avLst>
              <a:gd name="adj1" fmla="val 145352"/>
            </a:avLst>
          </a:prstGeom>
          <a:ln>
            <a:headEnd type="none" w="sm" len="sm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9" idx="1"/>
            <a:endCxn id="2" idx="1"/>
          </p:cNvCxnSpPr>
          <p:nvPr/>
        </p:nvCxnSpPr>
        <p:spPr bwMode="auto">
          <a:xfrm rot="10800000" flipV="1">
            <a:off x="776537" y="2008938"/>
            <a:ext cx="504057" cy="2536186"/>
          </a:xfrm>
          <a:prstGeom prst="bentConnector3">
            <a:avLst>
              <a:gd name="adj1" fmla="val 145352"/>
            </a:avLst>
          </a:prstGeom>
          <a:ln>
            <a:headEnd type="none" w="sm" len="sm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 bwMode="auto">
          <a:xfrm>
            <a:off x="1262123" y="3582280"/>
            <a:ext cx="2736304" cy="468052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smtClean="0">
                <a:solidFill>
                  <a:schemeClr val="tx1"/>
                </a:solidFill>
                <a:latin typeface="Arial Rounded MT Bold" pitchFamily="34" charset="0"/>
              </a:rPr>
              <a:t>Assembler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140" name="Straight Arrow Connector 139"/>
          <p:cNvCxnSpPr>
            <a:stCxn id="139" idx="2"/>
            <a:endCxn id="5" idx="0"/>
          </p:cNvCxnSpPr>
          <p:nvPr/>
        </p:nvCxnSpPr>
        <p:spPr bwMode="auto">
          <a:xfrm>
            <a:off x="2630275" y="4050332"/>
            <a:ext cx="1" cy="173379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9" idx="3"/>
            <a:endCxn id="7" idx="1"/>
          </p:cNvCxnSpPr>
          <p:nvPr/>
        </p:nvCxnSpPr>
        <p:spPr bwMode="auto">
          <a:xfrm flipV="1">
            <a:off x="3998427" y="3092065"/>
            <a:ext cx="1674653" cy="724241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4880992" y="764704"/>
            <a:ext cx="0" cy="5544616"/>
          </a:xfrm>
          <a:prstGeom prst="line">
            <a:avLst/>
          </a:prstGeom>
          <a:ln>
            <a:prstDash val="lg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 bwMode="auto">
          <a:xfrm>
            <a:off x="776536" y="3429000"/>
            <a:ext cx="3384376" cy="2232248"/>
          </a:xfrm>
          <a:prstGeom prst="rect">
            <a:avLst/>
          </a:prstGeom>
          <a:noFill/>
          <a:ln w="9525" cap="rnd" cmpd="sng" algn="ctr">
            <a:solidFill>
              <a:srgbClr val="7030A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77425" y="836712"/>
            <a:ext cx="3384376" cy="2298307"/>
          </a:xfrm>
          <a:prstGeom prst="rect">
            <a:avLst/>
          </a:prstGeom>
          <a:noFill/>
          <a:ln w="9525" cap="rnd" cmpd="sng" algn="ctr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2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 bwMode="auto">
          <a:xfrm>
            <a:off x="1384868" y="22312"/>
            <a:ext cx="8553400" cy="681337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0" cap="rnd" cmpd="sng" algn="ctr">
            <a:noFill/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56456" y="2708920"/>
            <a:ext cx="1800200" cy="1008112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Exploit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Mitigations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628419" y="5439424"/>
            <a:ext cx="1800200" cy="1008112"/>
          </a:xfrm>
          <a:prstGeom prst="roundRect">
            <a:avLst/>
          </a:prstGeom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DEP</a:t>
            </a:r>
            <a:endParaRPr kumimoji="0" lang="de-CH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924016" y="4393429"/>
            <a:ext cx="792088" cy="504056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PIE</a:t>
            </a:r>
            <a:endParaRPr kumimoji="0" lang="de-CH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635984" y="3391733"/>
            <a:ext cx="1800200" cy="1008112"/>
          </a:xfrm>
          <a:prstGeom prst="roundRect">
            <a:avLst/>
          </a:prstGeom>
          <a:noFill/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ASLR</a:t>
            </a:r>
            <a:endParaRPr kumimoji="0" lang="de-CH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635984" y="1562405"/>
            <a:ext cx="1800200" cy="1008112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Stack Canary</a:t>
            </a:r>
            <a:endParaRPr kumimoji="0" lang="de-CH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628419" y="360731"/>
            <a:ext cx="1728192" cy="403973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ASCII Armor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11" name="Elbow Connector 10"/>
          <p:cNvCxnSpPr>
            <a:stCxn id="4" idx="3"/>
            <a:endCxn id="7" idx="1"/>
          </p:cNvCxnSpPr>
          <p:nvPr/>
        </p:nvCxnSpPr>
        <p:spPr bwMode="auto">
          <a:xfrm>
            <a:off x="1856656" y="3212976"/>
            <a:ext cx="779328" cy="682813"/>
          </a:xfrm>
          <a:prstGeom prst="bentConnector3">
            <a:avLst/>
          </a:prstGeom>
          <a:ln w="19050"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3"/>
            <a:endCxn id="5" idx="1"/>
          </p:cNvCxnSpPr>
          <p:nvPr/>
        </p:nvCxnSpPr>
        <p:spPr bwMode="auto">
          <a:xfrm>
            <a:off x="1856656" y="3212976"/>
            <a:ext cx="771763" cy="2730504"/>
          </a:xfrm>
          <a:prstGeom prst="bentConnector3">
            <a:avLst/>
          </a:prstGeom>
          <a:ln w="19050"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3"/>
            <a:endCxn id="8" idx="1"/>
          </p:cNvCxnSpPr>
          <p:nvPr/>
        </p:nvCxnSpPr>
        <p:spPr bwMode="auto">
          <a:xfrm flipV="1">
            <a:off x="1856656" y="2066461"/>
            <a:ext cx="779328" cy="1146515"/>
          </a:xfrm>
          <a:prstGeom prst="bentConnector3">
            <a:avLst>
              <a:gd name="adj1" fmla="val 50000"/>
            </a:avLst>
          </a:prstGeom>
          <a:ln w="19050"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3"/>
            <a:endCxn id="9" idx="1"/>
          </p:cNvCxnSpPr>
          <p:nvPr/>
        </p:nvCxnSpPr>
        <p:spPr bwMode="auto">
          <a:xfrm flipV="1">
            <a:off x="1856656" y="562718"/>
            <a:ext cx="771763" cy="2650258"/>
          </a:xfrm>
          <a:prstGeom prst="bentConnector3">
            <a:avLst>
              <a:gd name="adj1" fmla="val 50000"/>
            </a:avLst>
          </a:prstGeom>
          <a:ln w="19050"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 bwMode="auto">
          <a:xfrm>
            <a:off x="6516852" y="3225106"/>
            <a:ext cx="2520280" cy="473483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Partial RIP Overwrite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6076965" y="2132856"/>
            <a:ext cx="3484547" cy="473483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Arial Rounded MT Bold" pitchFamily="34" charset="0"/>
              </a:rPr>
              <a:t>Brute Force</a:t>
            </a:r>
            <a:endParaRPr kumimoji="0" lang="de-CH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6076965" y="1562405"/>
            <a:ext cx="3484547" cy="473483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Arial Rounded MT Bold" pitchFamily="34" charset="0"/>
              </a:rPr>
              <a:t>Heap Overflows</a:t>
            </a:r>
            <a:endParaRPr kumimoji="0" lang="de-CH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6077741" y="980729"/>
            <a:ext cx="3287216" cy="36004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Overflow Local </a:t>
            </a:r>
            <a:r>
              <a:rPr lang="en-US" sz="1800" dirty="0" err="1" smtClean="0">
                <a:solidFill>
                  <a:schemeClr val="tx1"/>
                </a:solidFill>
                <a:latin typeface="Arial Rounded MT Bold" pitchFamily="34" charset="0"/>
              </a:rPr>
              <a:t>Vars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6077740" y="360731"/>
            <a:ext cx="3287215" cy="403973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Arbitrary Write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6516852" y="3812024"/>
            <a:ext cx="2520280" cy="473483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NOP Slide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516851" y="4353678"/>
            <a:ext cx="2756629" cy="473483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Arial Rounded MT Bold" pitchFamily="34" charset="0"/>
              </a:rPr>
              <a:t>Info Disclosure</a:t>
            </a:r>
            <a:endParaRPr kumimoji="0" lang="de-CH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6037172" y="5439424"/>
            <a:ext cx="2520280" cy="473483"/>
          </a:xfrm>
          <a:prstGeom prst="roundRect">
            <a:avLst/>
          </a:prstGeom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Arial Rounded MT Bold" pitchFamily="34" charset="0"/>
              </a:rPr>
              <a:t>Ret 2 PLT</a:t>
            </a:r>
            <a:endParaRPr kumimoji="0" lang="de-CH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6037947" y="6046111"/>
            <a:ext cx="2520280" cy="473483"/>
          </a:xfrm>
          <a:prstGeom prst="roundRect">
            <a:avLst/>
          </a:prstGeom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Arial Rounded MT Bold" pitchFamily="34" charset="0"/>
              </a:rPr>
              <a:t>ROP</a:t>
            </a:r>
            <a:endParaRPr kumimoji="0" lang="de-CH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38" name="Elbow Connector 37"/>
          <p:cNvCxnSpPr>
            <a:stCxn id="7" idx="3"/>
            <a:endCxn id="34" idx="1"/>
          </p:cNvCxnSpPr>
          <p:nvPr/>
        </p:nvCxnSpPr>
        <p:spPr bwMode="auto">
          <a:xfrm>
            <a:off x="4436184" y="3895789"/>
            <a:ext cx="2080667" cy="694631"/>
          </a:xfrm>
          <a:prstGeom prst="bentConnector3">
            <a:avLst/>
          </a:prstGeom>
          <a:ln w="19050">
            <a:solidFill>
              <a:srgbClr val="7030A0"/>
            </a:solidFill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7" idx="3"/>
            <a:endCxn id="33" idx="1"/>
          </p:cNvCxnSpPr>
          <p:nvPr/>
        </p:nvCxnSpPr>
        <p:spPr bwMode="auto">
          <a:xfrm>
            <a:off x="4436184" y="3895789"/>
            <a:ext cx="2080668" cy="152977"/>
          </a:xfrm>
          <a:prstGeom prst="bentConnector3">
            <a:avLst/>
          </a:prstGeom>
          <a:ln w="19050">
            <a:solidFill>
              <a:srgbClr val="7030A0"/>
            </a:solidFill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7" idx="3"/>
            <a:endCxn id="28" idx="1"/>
          </p:cNvCxnSpPr>
          <p:nvPr/>
        </p:nvCxnSpPr>
        <p:spPr bwMode="auto">
          <a:xfrm flipV="1">
            <a:off x="4436184" y="3461848"/>
            <a:ext cx="2080668" cy="433941"/>
          </a:xfrm>
          <a:prstGeom prst="bentConnector3">
            <a:avLst/>
          </a:prstGeom>
          <a:ln w="19050">
            <a:solidFill>
              <a:srgbClr val="7030A0"/>
            </a:solidFill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5" idx="3"/>
          </p:cNvCxnSpPr>
          <p:nvPr/>
        </p:nvCxnSpPr>
        <p:spPr bwMode="auto">
          <a:xfrm flipV="1">
            <a:off x="4428619" y="5877272"/>
            <a:ext cx="1609328" cy="66208"/>
          </a:xfrm>
          <a:prstGeom prst="bentConnector3">
            <a:avLst/>
          </a:prstGeom>
          <a:ln w="19050">
            <a:solidFill>
              <a:srgbClr val="00B0F0"/>
            </a:solidFill>
            <a:prstDash val="solid"/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3"/>
            <a:endCxn id="36" idx="1"/>
          </p:cNvCxnSpPr>
          <p:nvPr/>
        </p:nvCxnSpPr>
        <p:spPr bwMode="auto">
          <a:xfrm>
            <a:off x="4428619" y="5943480"/>
            <a:ext cx="1609328" cy="339373"/>
          </a:xfrm>
          <a:prstGeom prst="bentConnector3">
            <a:avLst/>
          </a:prstGeom>
          <a:ln w="19050">
            <a:solidFill>
              <a:srgbClr val="00B0F0"/>
            </a:solidFill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8" idx="3"/>
            <a:endCxn id="32" idx="1"/>
          </p:cNvCxnSpPr>
          <p:nvPr/>
        </p:nvCxnSpPr>
        <p:spPr bwMode="auto">
          <a:xfrm flipV="1">
            <a:off x="4436184" y="562718"/>
            <a:ext cx="1641556" cy="1503743"/>
          </a:xfrm>
          <a:prstGeom prst="bentConnector3">
            <a:avLst/>
          </a:prstGeom>
          <a:ln w="19050">
            <a:solidFill>
              <a:schemeClr val="accent6"/>
            </a:solidFill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8" idx="3"/>
            <a:endCxn id="31" idx="1"/>
          </p:cNvCxnSpPr>
          <p:nvPr/>
        </p:nvCxnSpPr>
        <p:spPr bwMode="auto">
          <a:xfrm flipV="1">
            <a:off x="4436184" y="1160749"/>
            <a:ext cx="1641557" cy="905712"/>
          </a:xfrm>
          <a:prstGeom prst="bentConnector3">
            <a:avLst/>
          </a:prstGeom>
          <a:ln w="19050">
            <a:solidFill>
              <a:schemeClr val="accent6"/>
            </a:solidFill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8" idx="3"/>
            <a:endCxn id="30" idx="1"/>
          </p:cNvCxnSpPr>
          <p:nvPr/>
        </p:nvCxnSpPr>
        <p:spPr bwMode="auto">
          <a:xfrm flipV="1">
            <a:off x="4436184" y="1799147"/>
            <a:ext cx="1640781" cy="267314"/>
          </a:xfrm>
          <a:prstGeom prst="bentConnector3">
            <a:avLst/>
          </a:prstGeom>
          <a:ln w="19050">
            <a:solidFill>
              <a:schemeClr val="accent6"/>
            </a:solidFill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8" idx="3"/>
            <a:endCxn id="29" idx="1"/>
          </p:cNvCxnSpPr>
          <p:nvPr/>
        </p:nvCxnSpPr>
        <p:spPr bwMode="auto">
          <a:xfrm>
            <a:off x="4436184" y="2066461"/>
            <a:ext cx="1640781" cy="303137"/>
          </a:xfrm>
          <a:prstGeom prst="bentConnector3">
            <a:avLst>
              <a:gd name="adj1" fmla="val 50416"/>
            </a:avLst>
          </a:prstGeom>
          <a:ln w="19050">
            <a:solidFill>
              <a:schemeClr val="accent6"/>
            </a:solidFill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7" idx="3"/>
            <a:endCxn id="35" idx="1"/>
          </p:cNvCxnSpPr>
          <p:nvPr/>
        </p:nvCxnSpPr>
        <p:spPr bwMode="auto">
          <a:xfrm>
            <a:off x="4436184" y="3895789"/>
            <a:ext cx="1600988" cy="1780377"/>
          </a:xfrm>
          <a:prstGeom prst="bentConnector3">
            <a:avLst>
              <a:gd name="adj1" fmla="val 51279"/>
            </a:avLst>
          </a:prstGeom>
          <a:ln w="9525">
            <a:solidFill>
              <a:srgbClr val="7030A0"/>
            </a:solidFill>
            <a:prstDash val="dash"/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 bwMode="auto">
          <a:xfrm>
            <a:off x="4880992" y="116632"/>
            <a:ext cx="0" cy="6624736"/>
          </a:xfrm>
          <a:prstGeom prst="line">
            <a:avLst/>
          </a:prstGeom>
          <a:ln>
            <a:prstDash val="lg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/>
          <p:cNvCxnSpPr/>
          <p:nvPr/>
        </p:nvCxnSpPr>
        <p:spPr bwMode="auto">
          <a:xfrm flipV="1">
            <a:off x="4436185" y="2570519"/>
            <a:ext cx="1641558" cy="1325269"/>
          </a:xfrm>
          <a:prstGeom prst="bentConnector3">
            <a:avLst>
              <a:gd name="adj1" fmla="val 55404"/>
            </a:avLst>
          </a:prstGeom>
          <a:ln w="6350">
            <a:solidFill>
              <a:srgbClr val="7030A0"/>
            </a:solidFill>
            <a:prstDash val="dash"/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0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And:</a:t>
            </a:r>
            <a:endParaRPr lang="de-CH"/>
          </a:p>
        </p:txBody>
      </p:sp>
      <p:sp>
        <p:nvSpPr>
          <p:cNvPr id="4" name="Rounded Rectangle 3"/>
          <p:cNvSpPr/>
          <p:nvPr/>
        </p:nvSpPr>
        <p:spPr bwMode="auto">
          <a:xfrm>
            <a:off x="1264608" y="980728"/>
            <a:ext cx="4176464" cy="79208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Windows Exploiting </a:t>
            </a: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5495548" y="1520788"/>
            <a:ext cx="4176464" cy="79208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Secure Coding</a:t>
            </a: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264608" y="2132856"/>
            <a:ext cx="4176464" cy="79208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Fuzzing</a:t>
            </a: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495548" y="2708920"/>
            <a:ext cx="4176464" cy="79208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Linux Hardening</a:t>
            </a: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208584" y="3212976"/>
            <a:ext cx="4176464" cy="79208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>
                <a:solidFill>
                  <a:schemeClr val="tx1"/>
                </a:solidFill>
                <a:latin typeface="Arial Rounded MT Bold" pitchFamily="34" charset="0"/>
              </a:rPr>
              <a:t>Browser Security</a:t>
            </a: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495548" y="3789040"/>
            <a:ext cx="4176464" cy="79208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>
                <a:solidFill>
                  <a:schemeClr val="tx1"/>
                </a:solidFill>
                <a:latin typeface="Arial Rounded MT Bold" pitchFamily="34" charset="0"/>
              </a:rPr>
              <a:t>Case Studies</a:t>
            </a: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9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Dobin Rutishauser</a:t>
            </a:r>
          </a:p>
          <a:p>
            <a:r>
              <a:rPr lang="en-US" dirty="0" smtClean="0"/>
              <a:t>Working as Security Analyst @ Compass Security</a:t>
            </a:r>
          </a:p>
          <a:p>
            <a:pPr lvl="2"/>
            <a:r>
              <a:rPr lang="en-US" dirty="0" smtClean="0"/>
              <a:t>Penetration Tests</a:t>
            </a:r>
          </a:p>
          <a:p>
            <a:pPr lvl="2"/>
            <a:r>
              <a:rPr lang="en-US" dirty="0" err="1" smtClean="0"/>
              <a:t>Webapp</a:t>
            </a:r>
            <a:r>
              <a:rPr lang="en-US" dirty="0" smtClean="0"/>
              <a:t> Checks</a:t>
            </a:r>
          </a:p>
          <a:p>
            <a:pPr lvl="2"/>
            <a:r>
              <a:rPr lang="en-US" dirty="0" smtClean="0"/>
              <a:t>Architecture Reviews</a:t>
            </a:r>
          </a:p>
          <a:p>
            <a:pPr lvl="2"/>
            <a:r>
              <a:rPr lang="en-US" dirty="0" smtClean="0"/>
              <a:t>&amp; lots more</a:t>
            </a:r>
          </a:p>
          <a:p>
            <a:r>
              <a:rPr lang="en-US" dirty="0" smtClean="0"/>
              <a:t>Interested in </a:t>
            </a:r>
            <a:r>
              <a:rPr lang="en-US" strike="sngStrike" dirty="0" smtClean="0"/>
              <a:t>Hacking</a:t>
            </a:r>
            <a:r>
              <a:rPr lang="en-US" dirty="0" smtClean="0"/>
              <a:t> Security since I </a:t>
            </a:r>
            <a:r>
              <a:rPr lang="en-US" smtClean="0"/>
              <a:t>was little (1999+)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556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 Oral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(mainly) relevant for the oral exam?</a:t>
            </a:r>
          </a:p>
          <a:p>
            <a:pPr lvl="2"/>
            <a:r>
              <a:rPr lang="en-US" dirty="0" smtClean="0"/>
              <a:t>How does memory corruption work?</a:t>
            </a:r>
          </a:p>
          <a:p>
            <a:pPr lvl="2"/>
            <a:r>
              <a:rPr lang="en-US" dirty="0" smtClean="0"/>
              <a:t>How does an exploit work?</a:t>
            </a:r>
          </a:p>
          <a:p>
            <a:pPr lvl="2"/>
            <a:r>
              <a:rPr lang="en-US" smtClean="0"/>
              <a:t>What exploit mitigations exist?</a:t>
            </a:r>
            <a:endParaRPr lang="en-US" dirty="0" smtClean="0"/>
          </a:p>
          <a:p>
            <a:pPr lvl="2"/>
            <a:r>
              <a:rPr lang="en-US" dirty="0" smtClean="0"/>
              <a:t>How can these exploit mitigations be circumvented?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034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Books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 descr="http://media.wiley.com/product_data/coverImage300/3X/04700802/047008023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124744"/>
            <a:ext cx="4104456" cy="515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84" y="908720"/>
            <a:ext cx="4386537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3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got a bit overboard when I was little</a:t>
            </a:r>
            <a:endParaRPr lang="de-CH" dirty="0"/>
          </a:p>
        </p:txBody>
      </p:sp>
      <p:pic>
        <p:nvPicPr>
          <p:cNvPr id="1026" name="Picture 2" descr="http://i.imgur.com/ppNcl5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764704"/>
            <a:ext cx="7560840" cy="606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8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Compass</a:t>
            </a:r>
            <a:endParaRPr lang="de-C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764704"/>
            <a:ext cx="7340384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6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Compass is hiring (always)</a:t>
            </a:r>
            <a:endParaRPr lang="de-C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1412776"/>
            <a:ext cx="8496944" cy="4481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5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Vorlesung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227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Vorlesung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Websites:</a:t>
            </a:r>
          </a:p>
          <a:p>
            <a:r>
              <a:rPr lang="en-US" smtClean="0">
                <a:hlinkClick r:id="rId2"/>
              </a:rPr>
              <a:t>https://exploit.courses</a:t>
            </a:r>
            <a:endParaRPr lang="en-US" smtClean="0"/>
          </a:p>
          <a:p>
            <a:pPr lvl="2"/>
            <a:r>
              <a:rPr lang="en-US" smtClean="0"/>
              <a:t>Online exploit development website</a:t>
            </a:r>
          </a:p>
          <a:p>
            <a:pPr lvl="2"/>
            <a:r>
              <a:rPr lang="en-US" smtClean="0"/>
              <a:t>JavaScript Based</a:t>
            </a:r>
          </a:p>
          <a:p>
            <a:pPr lvl="2"/>
            <a:r>
              <a:rPr lang="en-US" smtClean="0"/>
              <a:t>Uses Hacking-Lab accounts</a:t>
            </a:r>
          </a:p>
          <a:p>
            <a:pPr lvl="2"/>
            <a:r>
              <a:rPr lang="en-US" smtClean="0"/>
              <a:t>Solve challenges online (or local on your box)</a:t>
            </a:r>
          </a:p>
          <a:p>
            <a:pPr lvl="3"/>
            <a:r>
              <a:rPr lang="en-US" smtClean="0"/>
              <a:t>Write exploits</a:t>
            </a:r>
          </a:p>
          <a:p>
            <a:pPr lvl="3"/>
            <a:r>
              <a:rPr lang="en-US" smtClean="0"/>
              <a:t>Debug stuff</a:t>
            </a:r>
          </a:p>
          <a:p>
            <a:r>
              <a:rPr lang="en-US" smtClean="0">
                <a:hlinkClick r:id="rId3"/>
              </a:rPr>
              <a:t>https://www.hacking-lab.com</a:t>
            </a:r>
            <a:endParaRPr lang="en-US" smtClean="0"/>
          </a:p>
          <a:p>
            <a:pPr lvl="2"/>
            <a:r>
              <a:rPr lang="en-US" smtClean="0"/>
              <a:t>Half-online challenges website</a:t>
            </a:r>
          </a:p>
          <a:p>
            <a:pPr lvl="2"/>
            <a:r>
              <a:rPr lang="en-US" smtClean="0"/>
              <a:t>Uses HLCD (Kali-based Linux Distribution)</a:t>
            </a:r>
          </a:p>
          <a:p>
            <a:pPr lvl="2"/>
            <a:r>
              <a:rPr lang="en-US" smtClean="0"/>
              <a:t>VPN-Based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158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Vorlesung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Slack (optional)</a:t>
            </a:r>
          </a:p>
          <a:p>
            <a:pPr lvl="2"/>
            <a:r>
              <a:rPr lang="en-US" smtClean="0"/>
              <a:t>Chat++</a:t>
            </a:r>
          </a:p>
          <a:p>
            <a:pPr lvl="2"/>
            <a:r>
              <a:rPr lang="en-US" u="sng" smtClean="0">
                <a:hlinkClick r:id="rId2"/>
              </a:rPr>
              <a:t>https</a:t>
            </a:r>
            <a:r>
              <a:rPr lang="en-US" u="sng">
                <a:hlinkClick r:id="rId2"/>
              </a:rPr>
              <a:t>://bfhed2017.slack.com/shared_invite/MTQzNzkxODMyOTE2LTE0ODc1ODEyMzMtYTJmNDUzZmNmNQ</a:t>
            </a:r>
            <a:endParaRPr lang="de-CH"/>
          </a:p>
          <a:p>
            <a:r>
              <a:rPr lang="en-US"/>
              <a:t> </a:t>
            </a:r>
            <a:endParaRPr lang="de-CH"/>
          </a:p>
          <a:p>
            <a:r>
              <a:rPr lang="de-CH"/>
              <a:t>Und Quizlet (optional):</a:t>
            </a:r>
          </a:p>
          <a:p>
            <a:pPr lvl="2"/>
            <a:r>
              <a:rPr lang="en-US" smtClean="0"/>
              <a:t>Quizes</a:t>
            </a:r>
            <a:endParaRPr lang="de-CH" smtClean="0"/>
          </a:p>
          <a:p>
            <a:pPr lvl="2"/>
            <a:r>
              <a:rPr lang="de-CH" u="sng" smtClean="0"/>
              <a:t>https</a:t>
            </a:r>
            <a:r>
              <a:rPr lang="de-CH" u="sng"/>
              <a:t>://quizlet.com/join/AnKsUcWHC</a:t>
            </a:r>
            <a:endParaRPr lang="de-CH"/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290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H_presentation_empty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CA"/>
      </a:accent5>
      <a:accent6>
        <a:srgbClr val="2D2DB9"/>
      </a:accent6>
      <a:hlink>
        <a:srgbClr val="000000"/>
      </a:hlink>
      <a:folHlink>
        <a:srgbClr val="000000"/>
      </a:folHlink>
    </a:clrScheme>
    <a:fontScheme name="compass_security_firmenpraesentation_master_7">
      <a:majorFont>
        <a:latin typeface="Avenir LT Std 55 Roman"/>
        <a:ea typeface=""/>
        <a:cs typeface=""/>
      </a:majorFont>
      <a:minorFont>
        <a:latin typeface="Avenir LT Std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ln w="0" cap="rnd" cmpd="sng" algn="ctr">
          <a:noFill/>
          <a:prstDash val="sysDot"/>
          <a:round/>
          <a:headEnd type="none" w="sm" len="sm"/>
          <a:tailEnd type="none" w="sm" len="sm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ln w="0" cap="rnd" cmpd="sng" algn="ctr">
          <a:noFill/>
          <a:prstDash val="sysDot"/>
          <a:round/>
          <a:headEnd type="none" w="sm" len="sm"/>
          <a:tailEnd type="none" w="sm" len="sm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</a:objectDefaults>
  <a:extraClrSchemeLst>
    <a:extraClrScheme>
      <a:clrScheme name="compass_security_firmenpraesentation_master_7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_security_firmenpraesentation_master_7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CSCH_presentation_empty_english</Template>
  <TotalTime>0</TotalTime>
  <Words>588</Words>
  <Application>Microsoft Office PowerPoint</Application>
  <PresentationFormat>A4 Paper (210x297 mm)</PresentationFormat>
  <Paragraphs>222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CSCH_presentation_empty_english</vt:lpstr>
      <vt:lpstr>Exploiting and Defense</vt:lpstr>
      <vt:lpstr>Intro</vt:lpstr>
      <vt:lpstr>About Me</vt:lpstr>
      <vt:lpstr>I got a bit overboard when I was little</vt:lpstr>
      <vt:lpstr>Compass</vt:lpstr>
      <vt:lpstr>Compass is hiring (always)</vt:lpstr>
      <vt:lpstr>Vorlesung</vt:lpstr>
      <vt:lpstr>Vorlesung</vt:lpstr>
      <vt:lpstr>Vorlesung</vt:lpstr>
      <vt:lpstr>Vorlesung</vt:lpstr>
      <vt:lpstr>Motivation</vt:lpstr>
      <vt:lpstr>Content</vt:lpstr>
      <vt:lpstr>Motivation</vt:lpstr>
      <vt:lpstr>Motivation</vt:lpstr>
      <vt:lpstr>Motivation</vt:lpstr>
      <vt:lpstr>Content of the next 7 Friday afternoons</vt:lpstr>
      <vt:lpstr>Content</vt:lpstr>
      <vt:lpstr>Content</vt:lpstr>
      <vt:lpstr>Plan</vt:lpstr>
      <vt:lpstr>Plan</vt:lpstr>
      <vt:lpstr>Plan</vt:lpstr>
      <vt:lpstr>Plan</vt:lpstr>
      <vt:lpstr>Plan</vt:lpstr>
      <vt:lpstr>Plan</vt:lpstr>
      <vt:lpstr>Plan</vt:lpstr>
      <vt:lpstr>Plan</vt:lpstr>
      <vt:lpstr>Content</vt:lpstr>
      <vt:lpstr>PowerPoint Presentation</vt:lpstr>
      <vt:lpstr>And:</vt:lpstr>
      <vt:lpstr>Exam Oral</vt:lpstr>
      <vt:lpstr>Books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Dobin Rutishauser</dc:creator>
  <cp:lastModifiedBy>Dobin Rutishauser</cp:lastModifiedBy>
  <cp:revision>101</cp:revision>
  <cp:lastPrinted>1999-09-08T18:00:21Z</cp:lastPrinted>
  <dcterms:created xsi:type="dcterms:W3CDTF">2016-03-14T12:32:55Z</dcterms:created>
  <dcterms:modified xsi:type="dcterms:W3CDTF">2017-02-24T11:59:07Z</dcterms:modified>
</cp:coreProperties>
</file>