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341" r:id="rId2"/>
    <p:sldId id="274" r:id="rId3"/>
    <p:sldId id="286" r:id="rId4"/>
    <p:sldId id="290" r:id="rId5"/>
    <p:sldId id="285" r:id="rId6"/>
    <p:sldId id="288" r:id="rId7"/>
    <p:sldId id="287" r:id="rId8"/>
    <p:sldId id="289" r:id="rId9"/>
    <p:sldId id="322" r:id="rId10"/>
    <p:sldId id="342" r:id="rId11"/>
    <p:sldId id="293" r:id="rId12"/>
    <p:sldId id="311" r:id="rId13"/>
    <p:sldId id="352" r:id="rId14"/>
    <p:sldId id="296" r:id="rId15"/>
    <p:sldId id="317" r:id="rId16"/>
    <p:sldId id="351" r:id="rId17"/>
    <p:sldId id="318" r:id="rId18"/>
    <p:sldId id="297" r:id="rId19"/>
    <p:sldId id="300" r:id="rId20"/>
    <p:sldId id="298" r:id="rId21"/>
    <p:sldId id="305" r:id="rId22"/>
    <p:sldId id="301" r:id="rId23"/>
    <p:sldId id="303" r:id="rId24"/>
    <p:sldId id="345" r:id="rId25"/>
    <p:sldId id="347" r:id="rId26"/>
    <p:sldId id="346" r:id="rId27"/>
    <p:sldId id="348" r:id="rId28"/>
    <p:sldId id="349" r:id="rId29"/>
    <p:sldId id="312" r:id="rId30"/>
    <p:sldId id="313" r:id="rId31"/>
    <p:sldId id="350" r:id="rId32"/>
    <p:sldId id="302" r:id="rId33"/>
    <p:sldId id="306" r:id="rId34"/>
    <p:sldId id="314" r:id="rId35"/>
    <p:sldId id="308" r:id="rId36"/>
    <p:sldId id="307" r:id="rId37"/>
    <p:sldId id="315" r:id="rId38"/>
    <p:sldId id="309" r:id="rId39"/>
    <p:sldId id="310" r:id="rId40"/>
    <p:sldId id="316" r:id="rId41"/>
    <p:sldId id="319" r:id="rId42"/>
    <p:sldId id="320" r:id="rId43"/>
    <p:sldId id="321" r:id="rId44"/>
    <p:sldId id="343" r:id="rId45"/>
    <p:sldId id="344" r:id="rId46"/>
    <p:sldId id="353" r:id="rId47"/>
    <p:sldId id="354" r:id="rId48"/>
    <p:sldId id="355" r:id="rId49"/>
    <p:sldId id="356" r:id="rId50"/>
    <p:sldId id="357" r:id="rId51"/>
    <p:sldId id="358" r:id="rId52"/>
    <p:sldId id="360" r:id="rId53"/>
    <p:sldId id="359" r:id="rId54"/>
    <p:sldId id="361" r:id="rId55"/>
    <p:sldId id="362" r:id="rId56"/>
  </p:sldIdLst>
  <p:sldSz cx="9906000" cy="6858000" type="A4"/>
  <p:notesSz cx="6858000" cy="9188450"/>
  <p:defaultTextStyle>
    <a:defPPr>
      <a:defRPr lang="de-DE"/>
    </a:defPPr>
    <a:lvl1pPr algn="l" rtl="0" eaLnBrk="0" fontAlgn="base" hangingPunct="0">
      <a:spcBef>
        <a:spcPct val="0"/>
      </a:spcBef>
      <a:spcAft>
        <a:spcPct val="0"/>
      </a:spcAft>
      <a:defRPr sz="3200" kern="1200">
        <a:solidFill>
          <a:schemeClr val="tx1"/>
        </a:solidFill>
        <a:latin typeface="Arial Rounded MT Bold"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Rounded MT Bold"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Rounded MT Bold"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Rounded MT Bold"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Rounded MT Bold" pitchFamily="34" charset="0"/>
        <a:ea typeface="+mn-ea"/>
        <a:cs typeface="+mn-cs"/>
      </a:defRPr>
    </a:lvl5pPr>
    <a:lvl6pPr marL="2286000" algn="l" defTabSz="914400" rtl="0" eaLnBrk="1" latinLnBrk="0" hangingPunct="1">
      <a:defRPr sz="3200" kern="1200">
        <a:solidFill>
          <a:schemeClr val="tx1"/>
        </a:solidFill>
        <a:latin typeface="Arial Rounded MT Bold" pitchFamily="34" charset="0"/>
        <a:ea typeface="+mn-ea"/>
        <a:cs typeface="+mn-cs"/>
      </a:defRPr>
    </a:lvl6pPr>
    <a:lvl7pPr marL="2743200" algn="l" defTabSz="914400" rtl="0" eaLnBrk="1" latinLnBrk="0" hangingPunct="1">
      <a:defRPr sz="3200" kern="1200">
        <a:solidFill>
          <a:schemeClr val="tx1"/>
        </a:solidFill>
        <a:latin typeface="Arial Rounded MT Bold" pitchFamily="34" charset="0"/>
        <a:ea typeface="+mn-ea"/>
        <a:cs typeface="+mn-cs"/>
      </a:defRPr>
    </a:lvl7pPr>
    <a:lvl8pPr marL="3200400" algn="l" defTabSz="914400" rtl="0" eaLnBrk="1" latinLnBrk="0" hangingPunct="1">
      <a:defRPr sz="3200" kern="1200">
        <a:solidFill>
          <a:schemeClr val="tx1"/>
        </a:solidFill>
        <a:latin typeface="Arial Rounded MT Bold" pitchFamily="34" charset="0"/>
        <a:ea typeface="+mn-ea"/>
        <a:cs typeface="+mn-cs"/>
      </a:defRPr>
    </a:lvl8pPr>
    <a:lvl9pPr marL="3657600" algn="l" defTabSz="914400" rtl="0" eaLnBrk="1" latinLnBrk="0" hangingPunct="1">
      <a:defRPr sz="3200" kern="1200">
        <a:solidFill>
          <a:schemeClr val="tx1"/>
        </a:solidFill>
        <a:latin typeface="Arial Rounded MT Bold" pitchFamily="34" charset="0"/>
        <a:ea typeface="+mn-ea"/>
        <a:cs typeface="+mn-cs"/>
      </a:defRPr>
    </a:lvl9pPr>
  </p:defaultTextStyle>
  <p:extLst>
    <p:ext uri="{521415D9-36F7-43E2-AB2F-B90AF26B5E84}">
      <p14:sectionLst xmlns:p14="http://schemas.microsoft.com/office/powerpoint/2010/main">
        <p14:section name="Default Section" id="{31DD6608-0A22-4872-9405-CC8E3E6A3249}">
          <p14:sldIdLst>
            <p14:sldId id="341"/>
          </p14:sldIdLst>
        </p14:section>
        <p14:section name="Picture intro" id="{06F2D0BD-4248-4041-B491-9574798ED2ED}">
          <p14:sldIdLst>
            <p14:sldId id="274"/>
            <p14:sldId id="286"/>
            <p14:sldId id="290"/>
            <p14:sldId id="285"/>
            <p14:sldId id="288"/>
            <p14:sldId id="287"/>
            <p14:sldId id="289"/>
            <p14:sldId id="322"/>
            <p14:sldId id="342"/>
          </p14:sldIdLst>
        </p14:section>
        <p14:section name="Exploit intro" id="{92675DF6-7C78-4F2B-8C0F-1D0AE6E75A69}">
          <p14:sldIdLst>
            <p14:sldId id="293"/>
            <p14:sldId id="311"/>
            <p14:sldId id="352"/>
            <p14:sldId id="296"/>
            <p14:sldId id="317"/>
            <p14:sldId id="351"/>
            <p14:sldId id="318"/>
            <p14:sldId id="297"/>
            <p14:sldId id="300"/>
            <p14:sldId id="298"/>
            <p14:sldId id="305"/>
            <p14:sldId id="301"/>
            <p14:sldId id="303"/>
          </p14:sldIdLst>
        </p14:section>
        <p14:section name="philisophy" id="{CBCF4E95-693F-464A-AF1D-A42EBAC68AB1}">
          <p14:sldIdLst>
            <p14:sldId id="345"/>
            <p14:sldId id="347"/>
            <p14:sldId id="346"/>
            <p14:sldId id="348"/>
            <p14:sldId id="349"/>
          </p14:sldIdLst>
        </p14:section>
        <p14:section name="Vulnerability" id="{B39529AE-F675-41C2-A83C-93FB6A0F26FD}">
          <p14:sldIdLst>
            <p14:sldId id="312"/>
            <p14:sldId id="313"/>
            <p14:sldId id="350"/>
            <p14:sldId id="302"/>
            <p14:sldId id="306"/>
            <p14:sldId id="314"/>
            <p14:sldId id="308"/>
            <p14:sldId id="307"/>
            <p14:sldId id="315"/>
            <p14:sldId id="309"/>
            <p14:sldId id="310"/>
            <p14:sldId id="316"/>
            <p14:sldId id="319"/>
            <p14:sldId id="320"/>
            <p14:sldId id="321"/>
            <p14:sldId id="343"/>
            <p14:sldId id="344"/>
          </p14:sldIdLst>
        </p14:section>
        <p14:section name="data" id="{548BC452-E2EE-4C78-8BAF-9C55CF7FAA85}">
          <p14:sldIdLst>
            <p14:sldId id="353"/>
            <p14:sldId id="354"/>
            <p14:sldId id="355"/>
            <p14:sldId id="356"/>
            <p14:sldId id="357"/>
            <p14:sldId id="358"/>
          </p14:sldIdLst>
        </p14:section>
        <p14:section name="morris" id="{FC58E2E4-E8EE-4475-8AB5-9227160C72C1}">
          <p14:sldIdLst>
            <p14:sldId id="360"/>
            <p14:sldId id="359"/>
            <p14:sldId id="361"/>
            <p14:sldId id="3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991"/>
    <a:srgbClr val="FF0606"/>
    <a:srgbClr val="FF8400"/>
    <a:srgbClr val="DE8703"/>
    <a:srgbClr val="00247D"/>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autoAdjust="0"/>
    <p:restoredTop sz="94660" autoAdjust="0"/>
  </p:normalViewPr>
  <p:slideViewPr>
    <p:cSldViewPr>
      <p:cViewPr varScale="1">
        <p:scale>
          <a:sx n="93" d="100"/>
          <a:sy n="93" d="100"/>
        </p:scale>
        <p:origin x="-246" y="-96"/>
      </p:cViewPr>
      <p:guideLst>
        <p:guide orient="horz" pos="2160"/>
        <p:guide pos="312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0" y="0"/>
            <a:ext cx="2940050" cy="417513"/>
          </a:xfrm>
          <a:prstGeom prst="rect">
            <a:avLst/>
          </a:prstGeom>
          <a:noFill/>
          <a:ln w="9525">
            <a:noFill/>
            <a:miter lim="800000"/>
            <a:headEnd/>
            <a:tailEnd/>
          </a:ln>
          <a:effectLst/>
        </p:spPr>
        <p:txBody>
          <a:bodyPr vert="horz" wrap="square" lIns="18082" tIns="0" rIns="18082" bIns="0" numCol="1" anchor="ctr" anchorCtr="0" compatLnSpc="1">
            <a:prstTxWarp prst="textNoShape">
              <a:avLst/>
            </a:prstTxWarp>
          </a:bodyPr>
          <a:lstStyle>
            <a:lvl1pPr algn="ctr" defTabSz="736600">
              <a:defRPr sz="1000">
                <a:latin typeface="Arial" charset="0"/>
              </a:defRPr>
            </a:lvl1pPr>
          </a:lstStyle>
          <a:p>
            <a:pPr>
              <a:defRPr/>
            </a:pPr>
            <a:endParaRPr lang="en-US"/>
          </a:p>
        </p:txBody>
      </p:sp>
      <p:sp>
        <p:nvSpPr>
          <p:cNvPr id="3079" name="Rectangle 7"/>
          <p:cNvSpPr>
            <a:spLocks noGrp="1" noChangeArrowheads="1"/>
          </p:cNvSpPr>
          <p:nvPr>
            <p:ph type="sldNum" sz="quarter" idx="3"/>
          </p:nvPr>
        </p:nvSpPr>
        <p:spPr bwMode="auto">
          <a:xfrm>
            <a:off x="3917950" y="0"/>
            <a:ext cx="2940050" cy="417513"/>
          </a:xfrm>
          <a:prstGeom prst="rect">
            <a:avLst/>
          </a:prstGeom>
          <a:noFill/>
          <a:ln w="9525">
            <a:noFill/>
            <a:miter lim="800000"/>
            <a:headEnd/>
            <a:tailEnd/>
          </a:ln>
          <a:effectLst/>
        </p:spPr>
        <p:txBody>
          <a:bodyPr vert="horz" wrap="square" lIns="18082" tIns="0" rIns="324613" bIns="0" numCol="1" anchor="ctr" anchorCtr="0" compatLnSpc="1">
            <a:prstTxWarp prst="textNoShape">
              <a:avLst/>
            </a:prstTxWarp>
          </a:bodyPr>
          <a:lstStyle>
            <a:lvl1pPr algn="r" defTabSz="736600">
              <a:defRPr sz="1000"/>
            </a:lvl1pPr>
          </a:lstStyle>
          <a:p>
            <a:pPr>
              <a:defRPr/>
            </a:pPr>
            <a:endParaRPr lang="en-US"/>
          </a:p>
        </p:txBody>
      </p:sp>
    </p:spTree>
    <p:extLst>
      <p:ext uri="{BB962C8B-B14F-4D97-AF65-F5344CB8AC3E}">
        <p14:creationId xmlns:p14="http://schemas.microsoft.com/office/powerpoint/2010/main" val="1673038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947738" y="460375"/>
            <a:ext cx="5149850" cy="3565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658813" y="4135438"/>
            <a:ext cx="5622925" cy="4429125"/>
          </a:xfrm>
          <a:prstGeom prst="rect">
            <a:avLst/>
          </a:prstGeom>
          <a:noFill/>
          <a:ln w="9525">
            <a:noFill/>
            <a:miter lim="800000"/>
            <a:headEnd/>
            <a:tailEnd/>
          </a:ln>
          <a:effectLst/>
        </p:spPr>
        <p:txBody>
          <a:bodyPr vert="horz" wrap="square" lIns="73834" tIns="43698" rIns="73834" bIns="43698" numCol="1" anchor="t" anchorCtr="0" compatLnSpc="1">
            <a:prstTxWarp prst="textNoShape">
              <a:avLst/>
            </a:prstTxWarp>
          </a:bodyPr>
          <a:lstStyle/>
          <a:p>
            <a:pPr lvl="0"/>
            <a:r>
              <a:rPr lang="de-DE" noProof="0" smtClean="0"/>
              <a:t>Text</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5124" name="Text Box 14"/>
          <p:cNvSpPr txBox="1">
            <a:spLocks noChangeArrowheads="1"/>
          </p:cNvSpPr>
          <p:nvPr/>
        </p:nvSpPr>
        <p:spPr bwMode="auto">
          <a:xfrm>
            <a:off x="0" y="0"/>
            <a:ext cx="49355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type="none" w="sm" len="sm"/>
                <a:tailEnd type="none" w="sm" len="sm"/>
              </a14:hiddenLine>
            </a:ext>
          </a:extLst>
        </p:spPr>
        <p:txBody>
          <a:bodyPr lIns="157182" tIns="44422" rIns="88841" bIns="44422">
            <a:spAutoFit/>
          </a:bodyPr>
          <a:lstStyle>
            <a:lvl1pPr marL="542925" defTabSz="866775">
              <a:defRPr sz="3200">
                <a:solidFill>
                  <a:schemeClr val="tx1"/>
                </a:solidFill>
                <a:latin typeface="Arial Rounded MT Bold" pitchFamily="34" charset="0"/>
              </a:defRPr>
            </a:lvl1pPr>
            <a:lvl2pPr marL="742950" indent="-285750" defTabSz="866775">
              <a:defRPr sz="3200">
                <a:solidFill>
                  <a:schemeClr val="tx1"/>
                </a:solidFill>
                <a:latin typeface="Arial Rounded MT Bold" pitchFamily="34" charset="0"/>
              </a:defRPr>
            </a:lvl2pPr>
            <a:lvl3pPr marL="1143000" indent="-228600" defTabSz="866775">
              <a:defRPr sz="3200">
                <a:solidFill>
                  <a:schemeClr val="tx1"/>
                </a:solidFill>
                <a:latin typeface="Arial Rounded MT Bold" pitchFamily="34" charset="0"/>
              </a:defRPr>
            </a:lvl3pPr>
            <a:lvl4pPr marL="1600200" indent="-228600" defTabSz="866775">
              <a:defRPr sz="3200">
                <a:solidFill>
                  <a:schemeClr val="tx1"/>
                </a:solidFill>
                <a:latin typeface="Arial Rounded MT Bold" pitchFamily="34" charset="0"/>
              </a:defRPr>
            </a:lvl4pPr>
            <a:lvl5pPr marL="2057400" indent="-228600" defTabSz="866775">
              <a:defRPr sz="3200">
                <a:solidFill>
                  <a:schemeClr val="tx1"/>
                </a:solidFill>
                <a:latin typeface="Arial Rounded MT Bold" pitchFamily="34" charset="0"/>
              </a:defRPr>
            </a:lvl5pPr>
            <a:lvl6pPr marL="2514600" indent="-228600" defTabSz="866775" eaLnBrk="0" fontAlgn="base" hangingPunct="0">
              <a:spcBef>
                <a:spcPct val="0"/>
              </a:spcBef>
              <a:spcAft>
                <a:spcPct val="0"/>
              </a:spcAft>
              <a:defRPr sz="3200">
                <a:solidFill>
                  <a:schemeClr val="tx1"/>
                </a:solidFill>
                <a:latin typeface="Arial Rounded MT Bold" pitchFamily="34" charset="0"/>
              </a:defRPr>
            </a:lvl6pPr>
            <a:lvl7pPr marL="2971800" indent="-228600" defTabSz="866775" eaLnBrk="0" fontAlgn="base" hangingPunct="0">
              <a:spcBef>
                <a:spcPct val="0"/>
              </a:spcBef>
              <a:spcAft>
                <a:spcPct val="0"/>
              </a:spcAft>
              <a:defRPr sz="3200">
                <a:solidFill>
                  <a:schemeClr val="tx1"/>
                </a:solidFill>
                <a:latin typeface="Arial Rounded MT Bold" pitchFamily="34" charset="0"/>
              </a:defRPr>
            </a:lvl7pPr>
            <a:lvl8pPr marL="3429000" indent="-228600" defTabSz="866775" eaLnBrk="0" fontAlgn="base" hangingPunct="0">
              <a:spcBef>
                <a:spcPct val="0"/>
              </a:spcBef>
              <a:spcAft>
                <a:spcPct val="0"/>
              </a:spcAft>
              <a:defRPr sz="3200">
                <a:solidFill>
                  <a:schemeClr val="tx1"/>
                </a:solidFill>
                <a:latin typeface="Arial Rounded MT Bold" pitchFamily="34" charset="0"/>
              </a:defRPr>
            </a:lvl8pPr>
            <a:lvl9pPr marL="3886200" indent="-228600" defTabSz="866775" eaLnBrk="0" fontAlgn="base" hangingPunct="0">
              <a:spcBef>
                <a:spcPct val="0"/>
              </a:spcBef>
              <a:spcAft>
                <a:spcPct val="0"/>
              </a:spcAft>
              <a:defRPr sz="3200">
                <a:solidFill>
                  <a:schemeClr val="tx1"/>
                </a:solidFill>
                <a:latin typeface="Arial Rounded MT Bold" pitchFamily="34" charset="0"/>
              </a:defRPr>
            </a:lvl9pPr>
          </a:lstStyle>
          <a:p>
            <a:pPr>
              <a:defRPr/>
            </a:pPr>
            <a:r>
              <a:rPr lang="de-DE" altLang="en-US" sz="1000" smtClean="0">
                <a:latin typeface="Arial" charset="0"/>
              </a:rPr>
              <a:t>„&lt;Seminartitel&gt;“ </a:t>
            </a:r>
            <a:br>
              <a:rPr lang="de-DE" altLang="en-US" sz="1000" smtClean="0">
                <a:latin typeface="Arial" charset="0"/>
              </a:rPr>
            </a:br>
            <a:r>
              <a:rPr lang="de-DE" altLang="en-US" sz="1000" smtClean="0">
                <a:latin typeface="Arial" charset="0"/>
              </a:rPr>
              <a:t>&lt;Vortragstitel&gt;</a:t>
            </a:r>
            <a:endParaRPr lang="de-DE" altLang="en-US" sz="3100" smtClean="0"/>
          </a:p>
        </p:txBody>
      </p:sp>
      <p:sp>
        <p:nvSpPr>
          <p:cNvPr id="5125" name="Text Box 15"/>
          <p:cNvSpPr txBox="1">
            <a:spLocks noChangeArrowheads="1"/>
          </p:cNvSpPr>
          <p:nvPr/>
        </p:nvSpPr>
        <p:spPr bwMode="auto">
          <a:xfrm>
            <a:off x="4014788" y="0"/>
            <a:ext cx="28432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type="none" w="sm" len="sm"/>
                <a:tailEnd type="none" w="sm" len="sm"/>
              </a14:hiddenLine>
            </a:ext>
          </a:extLst>
        </p:spPr>
        <p:txBody>
          <a:bodyPr lIns="88841" tIns="44422" rIns="529633" bIns="44422">
            <a:spAutoFit/>
          </a:bodyPr>
          <a:lstStyle>
            <a:lvl1pPr defTabSz="866775">
              <a:defRPr sz="3200">
                <a:solidFill>
                  <a:schemeClr val="tx1"/>
                </a:solidFill>
                <a:latin typeface="Arial Rounded MT Bold" pitchFamily="34" charset="0"/>
              </a:defRPr>
            </a:lvl1pPr>
            <a:lvl2pPr marL="742950" indent="-285750" defTabSz="866775">
              <a:defRPr sz="3200">
                <a:solidFill>
                  <a:schemeClr val="tx1"/>
                </a:solidFill>
                <a:latin typeface="Arial Rounded MT Bold" pitchFamily="34" charset="0"/>
              </a:defRPr>
            </a:lvl2pPr>
            <a:lvl3pPr marL="1143000" indent="-228600" defTabSz="866775">
              <a:defRPr sz="3200">
                <a:solidFill>
                  <a:schemeClr val="tx1"/>
                </a:solidFill>
                <a:latin typeface="Arial Rounded MT Bold" pitchFamily="34" charset="0"/>
              </a:defRPr>
            </a:lvl3pPr>
            <a:lvl4pPr marL="1600200" indent="-228600" defTabSz="866775">
              <a:defRPr sz="3200">
                <a:solidFill>
                  <a:schemeClr val="tx1"/>
                </a:solidFill>
                <a:latin typeface="Arial Rounded MT Bold" pitchFamily="34" charset="0"/>
              </a:defRPr>
            </a:lvl4pPr>
            <a:lvl5pPr marL="2057400" indent="-228600" defTabSz="866775">
              <a:defRPr sz="3200">
                <a:solidFill>
                  <a:schemeClr val="tx1"/>
                </a:solidFill>
                <a:latin typeface="Arial Rounded MT Bold" pitchFamily="34" charset="0"/>
              </a:defRPr>
            </a:lvl5pPr>
            <a:lvl6pPr marL="2514600" indent="-228600" defTabSz="866775" eaLnBrk="0" fontAlgn="base" hangingPunct="0">
              <a:spcBef>
                <a:spcPct val="0"/>
              </a:spcBef>
              <a:spcAft>
                <a:spcPct val="0"/>
              </a:spcAft>
              <a:defRPr sz="3200">
                <a:solidFill>
                  <a:schemeClr val="tx1"/>
                </a:solidFill>
                <a:latin typeface="Arial Rounded MT Bold" pitchFamily="34" charset="0"/>
              </a:defRPr>
            </a:lvl6pPr>
            <a:lvl7pPr marL="2971800" indent="-228600" defTabSz="866775" eaLnBrk="0" fontAlgn="base" hangingPunct="0">
              <a:spcBef>
                <a:spcPct val="0"/>
              </a:spcBef>
              <a:spcAft>
                <a:spcPct val="0"/>
              </a:spcAft>
              <a:defRPr sz="3200">
                <a:solidFill>
                  <a:schemeClr val="tx1"/>
                </a:solidFill>
                <a:latin typeface="Arial Rounded MT Bold" pitchFamily="34" charset="0"/>
              </a:defRPr>
            </a:lvl7pPr>
            <a:lvl8pPr marL="3429000" indent="-228600" defTabSz="866775" eaLnBrk="0" fontAlgn="base" hangingPunct="0">
              <a:spcBef>
                <a:spcPct val="0"/>
              </a:spcBef>
              <a:spcAft>
                <a:spcPct val="0"/>
              </a:spcAft>
              <a:defRPr sz="3200">
                <a:solidFill>
                  <a:schemeClr val="tx1"/>
                </a:solidFill>
                <a:latin typeface="Arial Rounded MT Bold" pitchFamily="34" charset="0"/>
              </a:defRPr>
            </a:lvl8pPr>
            <a:lvl9pPr marL="3886200" indent="-228600" defTabSz="866775" eaLnBrk="0" fontAlgn="base" hangingPunct="0">
              <a:spcBef>
                <a:spcPct val="0"/>
              </a:spcBef>
              <a:spcAft>
                <a:spcPct val="0"/>
              </a:spcAft>
              <a:defRPr sz="3200">
                <a:solidFill>
                  <a:schemeClr val="tx1"/>
                </a:solidFill>
                <a:latin typeface="Arial Rounded MT Bold" pitchFamily="34" charset="0"/>
              </a:defRPr>
            </a:lvl9pPr>
          </a:lstStyle>
          <a:p>
            <a:pPr algn="r">
              <a:defRPr/>
            </a:pPr>
            <a:r>
              <a:rPr lang="de-DE" altLang="en-US" sz="1000" smtClean="0">
                <a:latin typeface="Arial" charset="0"/>
              </a:rPr>
              <a:t/>
            </a:r>
            <a:br>
              <a:rPr lang="de-DE" altLang="en-US" sz="1000" smtClean="0">
                <a:latin typeface="Arial" charset="0"/>
              </a:rPr>
            </a:br>
            <a:r>
              <a:rPr lang="de-DE" altLang="en-US" sz="1000" smtClean="0">
                <a:latin typeface="Arial" charset="0"/>
              </a:rPr>
              <a:t>&lt;Datum&gt;</a:t>
            </a:r>
            <a:endParaRPr lang="de-DE" altLang="en-US" sz="3100" smtClean="0"/>
          </a:p>
        </p:txBody>
      </p:sp>
      <p:sp>
        <p:nvSpPr>
          <p:cNvPr id="5126" name="Text Box 16"/>
          <p:cNvSpPr txBox="1">
            <a:spLocks noChangeArrowheads="1"/>
          </p:cNvSpPr>
          <p:nvPr/>
        </p:nvSpPr>
        <p:spPr bwMode="auto">
          <a:xfrm>
            <a:off x="0" y="8804275"/>
            <a:ext cx="3317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type="none" w="sm" len="sm"/>
                <a:tailEnd type="none" w="sm" len="sm"/>
              </a14:hiddenLine>
            </a:ext>
          </a:extLst>
        </p:spPr>
        <p:txBody>
          <a:bodyPr lIns="88841" tIns="44422" rIns="88841" bIns="44422">
            <a:spAutoFit/>
          </a:bodyPr>
          <a:lstStyle>
            <a:lvl1pPr marL="450850" defTabSz="866775">
              <a:defRPr sz="3200">
                <a:solidFill>
                  <a:schemeClr val="tx1"/>
                </a:solidFill>
                <a:latin typeface="Arial Rounded MT Bold" pitchFamily="34" charset="0"/>
              </a:defRPr>
            </a:lvl1pPr>
            <a:lvl2pPr marL="742950" indent="-285750" defTabSz="866775">
              <a:defRPr sz="3200">
                <a:solidFill>
                  <a:schemeClr val="tx1"/>
                </a:solidFill>
                <a:latin typeface="Arial Rounded MT Bold" pitchFamily="34" charset="0"/>
              </a:defRPr>
            </a:lvl2pPr>
            <a:lvl3pPr marL="1143000" indent="-228600" defTabSz="866775">
              <a:defRPr sz="3200">
                <a:solidFill>
                  <a:schemeClr val="tx1"/>
                </a:solidFill>
                <a:latin typeface="Arial Rounded MT Bold" pitchFamily="34" charset="0"/>
              </a:defRPr>
            </a:lvl3pPr>
            <a:lvl4pPr marL="1600200" indent="-228600" defTabSz="866775">
              <a:defRPr sz="3200">
                <a:solidFill>
                  <a:schemeClr val="tx1"/>
                </a:solidFill>
                <a:latin typeface="Arial Rounded MT Bold" pitchFamily="34" charset="0"/>
              </a:defRPr>
            </a:lvl4pPr>
            <a:lvl5pPr marL="2057400" indent="-228600" defTabSz="866775">
              <a:defRPr sz="3200">
                <a:solidFill>
                  <a:schemeClr val="tx1"/>
                </a:solidFill>
                <a:latin typeface="Arial Rounded MT Bold" pitchFamily="34" charset="0"/>
              </a:defRPr>
            </a:lvl5pPr>
            <a:lvl6pPr marL="2514600" indent="-228600" defTabSz="866775" eaLnBrk="0" fontAlgn="base" hangingPunct="0">
              <a:spcBef>
                <a:spcPct val="0"/>
              </a:spcBef>
              <a:spcAft>
                <a:spcPct val="0"/>
              </a:spcAft>
              <a:defRPr sz="3200">
                <a:solidFill>
                  <a:schemeClr val="tx1"/>
                </a:solidFill>
                <a:latin typeface="Arial Rounded MT Bold" pitchFamily="34" charset="0"/>
              </a:defRPr>
            </a:lvl6pPr>
            <a:lvl7pPr marL="2971800" indent="-228600" defTabSz="866775" eaLnBrk="0" fontAlgn="base" hangingPunct="0">
              <a:spcBef>
                <a:spcPct val="0"/>
              </a:spcBef>
              <a:spcAft>
                <a:spcPct val="0"/>
              </a:spcAft>
              <a:defRPr sz="3200">
                <a:solidFill>
                  <a:schemeClr val="tx1"/>
                </a:solidFill>
                <a:latin typeface="Arial Rounded MT Bold" pitchFamily="34" charset="0"/>
              </a:defRPr>
            </a:lvl7pPr>
            <a:lvl8pPr marL="3429000" indent="-228600" defTabSz="866775" eaLnBrk="0" fontAlgn="base" hangingPunct="0">
              <a:spcBef>
                <a:spcPct val="0"/>
              </a:spcBef>
              <a:spcAft>
                <a:spcPct val="0"/>
              </a:spcAft>
              <a:defRPr sz="3200">
                <a:solidFill>
                  <a:schemeClr val="tx1"/>
                </a:solidFill>
                <a:latin typeface="Arial Rounded MT Bold" pitchFamily="34" charset="0"/>
              </a:defRPr>
            </a:lvl8pPr>
            <a:lvl9pPr marL="3886200" indent="-228600" defTabSz="866775" eaLnBrk="0" fontAlgn="base" hangingPunct="0">
              <a:spcBef>
                <a:spcPct val="0"/>
              </a:spcBef>
              <a:spcAft>
                <a:spcPct val="0"/>
              </a:spcAft>
              <a:defRPr sz="3200">
                <a:solidFill>
                  <a:schemeClr val="tx1"/>
                </a:solidFill>
                <a:latin typeface="Arial Rounded MT Bold" pitchFamily="34" charset="0"/>
              </a:defRPr>
            </a:lvl9pPr>
          </a:lstStyle>
          <a:p>
            <a:pPr>
              <a:defRPr/>
            </a:pPr>
            <a:r>
              <a:rPr lang="de-DE" altLang="en-US" sz="1200" smtClean="0"/>
              <a:t>© </a:t>
            </a:r>
            <a:r>
              <a:rPr lang="en-US" altLang="en-US" sz="1000" b="1" smtClean="0">
                <a:latin typeface="Arial" charset="0"/>
              </a:rPr>
              <a:t>Compass Security AG</a:t>
            </a:r>
            <a:endParaRPr lang="de-DE" altLang="en-US" sz="3100" smtClean="0"/>
          </a:p>
        </p:txBody>
      </p:sp>
      <p:sp>
        <p:nvSpPr>
          <p:cNvPr id="5127" name="Text Box 17"/>
          <p:cNvSpPr txBox="1">
            <a:spLocks noChangeArrowheads="1"/>
          </p:cNvSpPr>
          <p:nvPr/>
        </p:nvSpPr>
        <p:spPr bwMode="auto">
          <a:xfrm>
            <a:off x="4470400" y="8804275"/>
            <a:ext cx="23876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type="none" w="sm" len="sm"/>
                <a:tailEnd type="none" w="sm" len="sm"/>
              </a14:hiddenLine>
            </a:ext>
          </a:extLst>
        </p:spPr>
        <p:txBody>
          <a:bodyPr lIns="88841" tIns="44422" rIns="546717" bIns="44422">
            <a:spAutoFit/>
          </a:bodyPr>
          <a:lstStyle>
            <a:lvl1pPr defTabSz="866775">
              <a:defRPr sz="3200">
                <a:solidFill>
                  <a:schemeClr val="tx1"/>
                </a:solidFill>
                <a:latin typeface="Arial Rounded MT Bold" pitchFamily="34" charset="0"/>
              </a:defRPr>
            </a:lvl1pPr>
            <a:lvl2pPr marL="742950" indent="-285750" defTabSz="866775">
              <a:defRPr sz="3200">
                <a:solidFill>
                  <a:schemeClr val="tx1"/>
                </a:solidFill>
                <a:latin typeface="Arial Rounded MT Bold" pitchFamily="34" charset="0"/>
              </a:defRPr>
            </a:lvl2pPr>
            <a:lvl3pPr marL="1143000" indent="-228600" defTabSz="866775">
              <a:defRPr sz="3200">
                <a:solidFill>
                  <a:schemeClr val="tx1"/>
                </a:solidFill>
                <a:latin typeface="Arial Rounded MT Bold" pitchFamily="34" charset="0"/>
              </a:defRPr>
            </a:lvl3pPr>
            <a:lvl4pPr marL="1600200" indent="-228600" defTabSz="866775">
              <a:defRPr sz="3200">
                <a:solidFill>
                  <a:schemeClr val="tx1"/>
                </a:solidFill>
                <a:latin typeface="Arial Rounded MT Bold" pitchFamily="34" charset="0"/>
              </a:defRPr>
            </a:lvl4pPr>
            <a:lvl5pPr marL="2057400" indent="-228600" defTabSz="866775">
              <a:defRPr sz="3200">
                <a:solidFill>
                  <a:schemeClr val="tx1"/>
                </a:solidFill>
                <a:latin typeface="Arial Rounded MT Bold" pitchFamily="34" charset="0"/>
              </a:defRPr>
            </a:lvl5pPr>
            <a:lvl6pPr marL="2514600" indent="-228600" defTabSz="866775" eaLnBrk="0" fontAlgn="base" hangingPunct="0">
              <a:spcBef>
                <a:spcPct val="0"/>
              </a:spcBef>
              <a:spcAft>
                <a:spcPct val="0"/>
              </a:spcAft>
              <a:defRPr sz="3200">
                <a:solidFill>
                  <a:schemeClr val="tx1"/>
                </a:solidFill>
                <a:latin typeface="Arial Rounded MT Bold" pitchFamily="34" charset="0"/>
              </a:defRPr>
            </a:lvl6pPr>
            <a:lvl7pPr marL="2971800" indent="-228600" defTabSz="866775" eaLnBrk="0" fontAlgn="base" hangingPunct="0">
              <a:spcBef>
                <a:spcPct val="0"/>
              </a:spcBef>
              <a:spcAft>
                <a:spcPct val="0"/>
              </a:spcAft>
              <a:defRPr sz="3200">
                <a:solidFill>
                  <a:schemeClr val="tx1"/>
                </a:solidFill>
                <a:latin typeface="Arial Rounded MT Bold" pitchFamily="34" charset="0"/>
              </a:defRPr>
            </a:lvl7pPr>
            <a:lvl8pPr marL="3429000" indent="-228600" defTabSz="866775" eaLnBrk="0" fontAlgn="base" hangingPunct="0">
              <a:spcBef>
                <a:spcPct val="0"/>
              </a:spcBef>
              <a:spcAft>
                <a:spcPct val="0"/>
              </a:spcAft>
              <a:defRPr sz="3200">
                <a:solidFill>
                  <a:schemeClr val="tx1"/>
                </a:solidFill>
                <a:latin typeface="Arial Rounded MT Bold" pitchFamily="34" charset="0"/>
              </a:defRPr>
            </a:lvl8pPr>
            <a:lvl9pPr marL="3886200" indent="-228600" defTabSz="866775" eaLnBrk="0" fontAlgn="base" hangingPunct="0">
              <a:spcBef>
                <a:spcPct val="0"/>
              </a:spcBef>
              <a:spcAft>
                <a:spcPct val="0"/>
              </a:spcAft>
              <a:defRPr sz="3200">
                <a:solidFill>
                  <a:schemeClr val="tx1"/>
                </a:solidFill>
                <a:latin typeface="Arial Rounded MT Bold" pitchFamily="34" charset="0"/>
              </a:defRPr>
            </a:lvl9pPr>
          </a:lstStyle>
          <a:p>
            <a:pPr algn="r">
              <a:spcBef>
                <a:spcPct val="50000"/>
              </a:spcBef>
              <a:defRPr/>
            </a:pPr>
            <a:r>
              <a:rPr lang="de-DE" altLang="en-US" sz="1000" smtClean="0">
                <a:latin typeface="Arial" charset="0"/>
              </a:rPr>
              <a:t>Seite </a:t>
            </a:r>
            <a:fld id="{17D751CE-AEF4-479E-9B93-BB0BDE67F26B}" type="slidenum">
              <a:rPr lang="de-DE" altLang="en-US" sz="1000" smtClean="0">
                <a:latin typeface="Arial" charset="0"/>
              </a:rPr>
              <a:pPr algn="r">
                <a:spcBef>
                  <a:spcPct val="50000"/>
                </a:spcBef>
                <a:defRPr/>
              </a:pPr>
              <a:t>‹#›</a:t>
            </a:fld>
            <a:endParaRPr lang="de-DE" altLang="en-US" sz="1000" smtClean="0">
              <a:latin typeface="Arial" charset="0"/>
            </a:endParaRPr>
          </a:p>
        </p:txBody>
      </p:sp>
    </p:spTree>
    <p:extLst>
      <p:ext uri="{BB962C8B-B14F-4D97-AF65-F5344CB8AC3E}">
        <p14:creationId xmlns:p14="http://schemas.microsoft.com/office/powerpoint/2010/main" val="3421301160"/>
      </p:ext>
    </p:extLst>
  </p:cSld>
  <p:clrMap bg1="lt1" tx1="dk1" bg2="lt2" tx2="dk2" accent1="accent1" accent2="accent2" accent3="accent3" accent4="accent4" accent5="accent5" accent6="accent6" hlink="hlink" folHlink="folHlink"/>
  <p:notesStyle>
    <a:lvl1pPr marL="190500" indent="-190500" algn="l" defTabSz="760413" rtl="0" eaLnBrk="0" fontAlgn="base" hangingPunct="0">
      <a:spcBef>
        <a:spcPts val="400"/>
      </a:spcBef>
      <a:spcAft>
        <a:spcPct val="0"/>
      </a:spcAft>
      <a:buSzPct val="75000"/>
      <a:buFont typeface="Wingdings" pitchFamily="2" charset="2"/>
      <a:buChar char="u"/>
      <a:tabLst>
        <a:tab pos="1143000" algn="l"/>
      </a:tabLst>
      <a:defRPr sz="1000" kern="1200">
        <a:solidFill>
          <a:schemeClr val="tx1"/>
        </a:solidFill>
        <a:latin typeface="Arial" charset="0"/>
        <a:ea typeface="+mn-ea"/>
        <a:cs typeface="+mn-cs"/>
      </a:defRPr>
    </a:lvl1pPr>
    <a:lvl2pPr marL="476250" indent="-95250" algn="l" defTabSz="760413" rtl="0" eaLnBrk="0" fontAlgn="base" hangingPunct="0">
      <a:spcBef>
        <a:spcPts val="300"/>
      </a:spcBef>
      <a:spcAft>
        <a:spcPct val="0"/>
      </a:spcAft>
      <a:buClr>
        <a:schemeClr val="tx2"/>
      </a:buClr>
      <a:buSzPct val="75000"/>
      <a:buFont typeface="Wingdings" pitchFamily="2" charset="2"/>
      <a:buChar char="l"/>
      <a:tabLst>
        <a:tab pos="1143000" algn="l"/>
      </a:tabLst>
      <a:defRPr sz="900" kern="1200">
        <a:solidFill>
          <a:schemeClr val="tx1"/>
        </a:solidFill>
        <a:latin typeface="Arial" charset="0"/>
        <a:ea typeface="+mn-ea"/>
        <a:cs typeface="+mn-cs"/>
      </a:defRPr>
    </a:lvl2pPr>
    <a:lvl3pPr marL="760413" indent="-93663" algn="l" defTabSz="760413" rtl="0" eaLnBrk="0" fontAlgn="base" hangingPunct="0">
      <a:spcBef>
        <a:spcPts val="200"/>
      </a:spcBef>
      <a:spcAft>
        <a:spcPct val="0"/>
      </a:spcAft>
      <a:buClr>
        <a:schemeClr val="tx1"/>
      </a:buClr>
      <a:buSzPct val="65000"/>
      <a:buFont typeface="Wingdings" pitchFamily="2" charset="2"/>
      <a:buChar char="¡"/>
      <a:tabLst>
        <a:tab pos="1143000" algn="l"/>
      </a:tabLst>
      <a:defRPr sz="900" kern="1200">
        <a:solidFill>
          <a:schemeClr val="tx1"/>
        </a:solidFill>
        <a:latin typeface="Arial" charset="0"/>
        <a:ea typeface="+mn-ea"/>
        <a:cs typeface="+mn-cs"/>
      </a:defRPr>
    </a:lvl3pPr>
    <a:lvl4pPr marL="1042988" indent="-92075" algn="l" defTabSz="760413" rtl="0" eaLnBrk="0" fontAlgn="base" hangingPunct="0">
      <a:spcBef>
        <a:spcPts val="200"/>
      </a:spcBef>
      <a:spcAft>
        <a:spcPct val="0"/>
      </a:spcAft>
      <a:buSzPct val="100000"/>
      <a:buChar char="–"/>
      <a:tabLst>
        <a:tab pos="1143000" algn="l"/>
      </a:tabLst>
      <a:defRPr sz="900" kern="1200">
        <a:solidFill>
          <a:schemeClr val="tx1"/>
        </a:solidFill>
        <a:latin typeface="Arial" charset="0"/>
        <a:ea typeface="+mn-ea"/>
        <a:cs typeface="+mn-cs"/>
      </a:defRPr>
    </a:lvl4pPr>
    <a:lvl5pPr marL="1331913" indent="-98425" algn="l" defTabSz="760413" rtl="0" eaLnBrk="0" fontAlgn="base" hangingPunct="0">
      <a:spcBef>
        <a:spcPts val="200"/>
      </a:spcBef>
      <a:spcAft>
        <a:spcPct val="0"/>
      </a:spcAft>
      <a:buChar char="•"/>
      <a:tabLst>
        <a:tab pos="1143000" algn="l"/>
      </a:tabLs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895600" y="0"/>
            <a:ext cx="6324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a:defRPr sz="3200">
                <a:solidFill>
                  <a:schemeClr val="tx1"/>
                </a:solidFill>
                <a:latin typeface="Arial Rounded MT Bold" pitchFamily="34" charset="0"/>
              </a:defRPr>
            </a:lvl1pPr>
            <a:lvl2pPr marL="742950" indent="-285750" defTabSz="762000">
              <a:defRPr sz="3200">
                <a:solidFill>
                  <a:schemeClr val="tx1"/>
                </a:solidFill>
                <a:latin typeface="Arial Rounded MT Bold" pitchFamily="34" charset="0"/>
              </a:defRPr>
            </a:lvl2pPr>
            <a:lvl3pPr marL="1143000" indent="-228600" defTabSz="762000">
              <a:defRPr sz="3200">
                <a:solidFill>
                  <a:schemeClr val="tx1"/>
                </a:solidFill>
                <a:latin typeface="Arial Rounded MT Bold" pitchFamily="34" charset="0"/>
              </a:defRPr>
            </a:lvl3pPr>
            <a:lvl4pPr marL="1600200" indent="-228600" defTabSz="762000">
              <a:defRPr sz="3200">
                <a:solidFill>
                  <a:schemeClr val="tx1"/>
                </a:solidFill>
                <a:latin typeface="Arial Rounded MT Bold" pitchFamily="34" charset="0"/>
              </a:defRPr>
            </a:lvl4pPr>
            <a:lvl5pPr marL="2057400" indent="-228600" defTabSz="762000">
              <a:defRPr sz="3200">
                <a:solidFill>
                  <a:schemeClr val="tx1"/>
                </a:solidFill>
                <a:latin typeface="Arial Rounded MT Bold" pitchFamily="34" charset="0"/>
              </a:defRPr>
            </a:lvl5pPr>
            <a:lvl6pPr marL="2514600" indent="-228600" defTabSz="762000" eaLnBrk="0" fontAlgn="base" hangingPunct="0">
              <a:spcBef>
                <a:spcPct val="0"/>
              </a:spcBef>
              <a:spcAft>
                <a:spcPct val="0"/>
              </a:spcAft>
              <a:defRPr sz="3200">
                <a:solidFill>
                  <a:schemeClr val="tx1"/>
                </a:solidFill>
                <a:latin typeface="Arial Rounded MT Bold" pitchFamily="34" charset="0"/>
              </a:defRPr>
            </a:lvl6pPr>
            <a:lvl7pPr marL="2971800" indent="-228600" defTabSz="762000" eaLnBrk="0" fontAlgn="base" hangingPunct="0">
              <a:spcBef>
                <a:spcPct val="0"/>
              </a:spcBef>
              <a:spcAft>
                <a:spcPct val="0"/>
              </a:spcAft>
              <a:defRPr sz="3200">
                <a:solidFill>
                  <a:schemeClr val="tx1"/>
                </a:solidFill>
                <a:latin typeface="Arial Rounded MT Bold" pitchFamily="34" charset="0"/>
              </a:defRPr>
            </a:lvl7pPr>
            <a:lvl8pPr marL="3429000" indent="-228600" defTabSz="762000" eaLnBrk="0" fontAlgn="base" hangingPunct="0">
              <a:spcBef>
                <a:spcPct val="0"/>
              </a:spcBef>
              <a:spcAft>
                <a:spcPct val="0"/>
              </a:spcAft>
              <a:defRPr sz="3200">
                <a:solidFill>
                  <a:schemeClr val="tx1"/>
                </a:solidFill>
                <a:latin typeface="Arial Rounded MT Bold" pitchFamily="34" charset="0"/>
              </a:defRPr>
            </a:lvl8pPr>
            <a:lvl9pPr marL="3886200" indent="-228600" defTabSz="762000" eaLnBrk="0" fontAlgn="base" hangingPunct="0">
              <a:spcBef>
                <a:spcPct val="0"/>
              </a:spcBef>
              <a:spcAft>
                <a:spcPct val="0"/>
              </a:spcAft>
              <a:defRPr sz="3200">
                <a:solidFill>
                  <a:schemeClr val="tx1"/>
                </a:solidFill>
                <a:latin typeface="Arial Rounded MT Bold" pitchFamily="34" charset="0"/>
              </a:defRPr>
            </a:lvl9pPr>
          </a:lstStyle>
          <a:p>
            <a:pPr algn="r">
              <a:defRPr/>
            </a:pPr>
            <a:endParaRPr lang="de-CH" altLang="en-US" sz="2400" smtClean="0">
              <a:latin typeface="Verdana" pitchFamily="34" charset="0"/>
            </a:endParaRPr>
          </a:p>
        </p:txBody>
      </p:sp>
      <p:grpSp>
        <p:nvGrpSpPr>
          <p:cNvPr id="5" name="Group 28"/>
          <p:cNvGrpSpPr>
            <a:grpSpLocks/>
          </p:cNvGrpSpPr>
          <p:nvPr/>
        </p:nvGrpSpPr>
        <p:grpSpPr bwMode="auto">
          <a:xfrm>
            <a:off x="0" y="0"/>
            <a:ext cx="1206500" cy="6858000"/>
            <a:chOff x="0" y="0"/>
            <a:chExt cx="760" cy="4320"/>
          </a:xfrm>
        </p:grpSpPr>
        <p:pic>
          <p:nvPicPr>
            <p:cNvPr id="6" name="Picture 27" descr="sidebar_or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17"/>
            <p:cNvSpPr>
              <a:spLocks noChangeArrowheads="1"/>
            </p:cNvSpPr>
            <p:nvPr/>
          </p:nvSpPr>
          <p:spPr bwMode="auto">
            <a:xfrm flipH="1">
              <a:off x="0" y="1616"/>
              <a:ext cx="145" cy="1950"/>
            </a:xfrm>
            <a:prstGeom prst="rect">
              <a:avLst/>
            </a:prstGeom>
            <a:solidFill>
              <a:srgbClr val="00247D"/>
            </a:solidFill>
            <a:ln>
              <a:noFill/>
            </a:ln>
            <a:extLst>
              <a:ext uri="{91240B29-F687-4F45-9708-019B960494DF}">
                <a14:hiddenLine xmlns:a14="http://schemas.microsoft.com/office/drawing/2010/main" w="0" cap="rnd" algn="ctr">
                  <a:solidFill>
                    <a:srgbClr val="000000"/>
                  </a:solidFill>
                  <a:prstDash val="sysDot"/>
                  <a:round/>
                  <a:headEnd type="none" w="sm" len="sm"/>
                  <a:tailEnd type="none" w="sm" len="sm"/>
                </a14:hiddenLine>
              </a:ext>
            </a:extLst>
          </p:spPr>
          <p:txBody>
            <a:bodyPr lIns="93600" tIns="46800" rIns="93600" bIns="46800"/>
            <a:lstStyle>
              <a:lvl1pPr>
                <a:defRPr sz="3200">
                  <a:solidFill>
                    <a:schemeClr val="tx1"/>
                  </a:solidFill>
                  <a:latin typeface="Arial Rounded MT Bold" pitchFamily="34" charset="0"/>
                </a:defRPr>
              </a:lvl1pPr>
              <a:lvl2pPr marL="742950" indent="-285750">
                <a:defRPr sz="3200">
                  <a:solidFill>
                    <a:schemeClr val="tx1"/>
                  </a:solidFill>
                  <a:latin typeface="Arial Rounded MT Bold" pitchFamily="34" charset="0"/>
                </a:defRPr>
              </a:lvl2pPr>
              <a:lvl3pPr marL="1143000" indent="-228600">
                <a:defRPr sz="3200">
                  <a:solidFill>
                    <a:schemeClr val="tx1"/>
                  </a:solidFill>
                  <a:latin typeface="Arial Rounded MT Bold" pitchFamily="34" charset="0"/>
                </a:defRPr>
              </a:lvl3pPr>
              <a:lvl4pPr marL="1600200" indent="-228600">
                <a:defRPr sz="3200">
                  <a:solidFill>
                    <a:schemeClr val="tx1"/>
                  </a:solidFill>
                  <a:latin typeface="Arial Rounded MT Bold" pitchFamily="34" charset="0"/>
                </a:defRPr>
              </a:lvl4pPr>
              <a:lvl5pPr marL="2057400" indent="-228600">
                <a:defRPr sz="3200">
                  <a:solidFill>
                    <a:schemeClr val="tx1"/>
                  </a:solidFill>
                  <a:latin typeface="Arial Rounded MT Bold" pitchFamily="34" charset="0"/>
                </a:defRPr>
              </a:lvl5pPr>
              <a:lvl6pPr marL="2514600" indent="-228600" eaLnBrk="0" fontAlgn="base" hangingPunct="0">
                <a:spcBef>
                  <a:spcPct val="0"/>
                </a:spcBef>
                <a:spcAft>
                  <a:spcPct val="0"/>
                </a:spcAft>
                <a:defRPr sz="3200">
                  <a:solidFill>
                    <a:schemeClr val="tx1"/>
                  </a:solidFill>
                  <a:latin typeface="Arial Rounded MT Bold" pitchFamily="34" charset="0"/>
                </a:defRPr>
              </a:lvl6pPr>
              <a:lvl7pPr marL="2971800" indent="-228600" eaLnBrk="0" fontAlgn="base" hangingPunct="0">
                <a:spcBef>
                  <a:spcPct val="0"/>
                </a:spcBef>
                <a:spcAft>
                  <a:spcPct val="0"/>
                </a:spcAft>
                <a:defRPr sz="3200">
                  <a:solidFill>
                    <a:schemeClr val="tx1"/>
                  </a:solidFill>
                  <a:latin typeface="Arial Rounded MT Bold" pitchFamily="34" charset="0"/>
                </a:defRPr>
              </a:lvl7pPr>
              <a:lvl8pPr marL="3429000" indent="-228600" eaLnBrk="0" fontAlgn="base" hangingPunct="0">
                <a:spcBef>
                  <a:spcPct val="0"/>
                </a:spcBef>
                <a:spcAft>
                  <a:spcPct val="0"/>
                </a:spcAft>
                <a:defRPr sz="3200">
                  <a:solidFill>
                    <a:schemeClr val="tx1"/>
                  </a:solidFill>
                  <a:latin typeface="Arial Rounded MT Bold" pitchFamily="34" charset="0"/>
                </a:defRPr>
              </a:lvl8pPr>
              <a:lvl9pPr marL="3886200" indent="-228600" eaLnBrk="0" fontAlgn="base" hangingPunct="0">
                <a:spcBef>
                  <a:spcPct val="0"/>
                </a:spcBef>
                <a:spcAft>
                  <a:spcPct val="0"/>
                </a:spcAft>
                <a:defRPr sz="3200">
                  <a:solidFill>
                    <a:schemeClr val="tx1"/>
                  </a:solidFill>
                  <a:latin typeface="Arial Rounded MT Bold" pitchFamily="34" charset="0"/>
                </a:defRPr>
              </a:lvl9pPr>
            </a:lstStyle>
            <a:p>
              <a:pPr>
                <a:defRPr/>
              </a:pPr>
              <a:endParaRPr lang="en-US" altLang="en-US" smtClean="0"/>
            </a:p>
          </p:txBody>
        </p:sp>
      </p:grpSp>
      <p:cxnSp>
        <p:nvCxnSpPr>
          <p:cNvPr id="8" name="Gerade Verbindung 16"/>
          <p:cNvCxnSpPr/>
          <p:nvPr/>
        </p:nvCxnSpPr>
        <p:spPr bwMode="auto">
          <a:xfrm>
            <a:off x="-4763" y="639763"/>
            <a:ext cx="7053263" cy="1587"/>
          </a:xfrm>
          <a:prstGeom prst="line">
            <a:avLst/>
          </a:prstGeom>
          <a:gradFill rotWithShape="0">
            <a:gsLst>
              <a:gs pos="0">
                <a:schemeClr val="bg1"/>
              </a:gs>
              <a:gs pos="100000">
                <a:schemeClr val="bg1">
                  <a:gamma/>
                  <a:tint val="0"/>
                  <a:invGamma/>
                </a:schemeClr>
              </a:gs>
            </a:gsLst>
            <a:lin ang="5400000" scaled="1"/>
          </a:gradFill>
          <a:ln w="19050" cap="flat" cmpd="sng" algn="ctr">
            <a:solidFill>
              <a:srgbClr val="CBCBCB"/>
            </a:solidFill>
            <a:prstDash val="sysDot"/>
            <a:round/>
            <a:headEnd type="none" w="sm" len="sm"/>
            <a:tailEnd type="none" w="sm" len="sm"/>
          </a:ln>
          <a:effectLst/>
        </p:spPr>
      </p:cxnSp>
      <p:grpSp>
        <p:nvGrpSpPr>
          <p:cNvPr id="9" name="Group 30"/>
          <p:cNvGrpSpPr>
            <a:grpSpLocks/>
          </p:cNvGrpSpPr>
          <p:nvPr/>
        </p:nvGrpSpPr>
        <p:grpSpPr bwMode="auto">
          <a:xfrm>
            <a:off x="5600700" y="5937250"/>
            <a:ext cx="4111625" cy="865188"/>
            <a:chOff x="3853" y="3740"/>
            <a:chExt cx="2265" cy="545"/>
          </a:xfrm>
        </p:grpSpPr>
        <p:sp>
          <p:nvSpPr>
            <p:cNvPr id="10" name="Text Box 24"/>
            <p:cNvSpPr txBox="1">
              <a:spLocks noChangeArrowheads="1"/>
            </p:cNvSpPr>
            <p:nvPr/>
          </p:nvSpPr>
          <p:spPr bwMode="auto">
            <a:xfrm>
              <a:off x="5202" y="3740"/>
              <a:ext cx="91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358775" algn="l"/>
                </a:tabLst>
                <a:defRPr sz="3200">
                  <a:solidFill>
                    <a:schemeClr val="tx1"/>
                  </a:solidFill>
                  <a:latin typeface="Arial Rounded MT Bold" pitchFamily="34" charset="0"/>
                </a:defRPr>
              </a:lvl1pPr>
              <a:lvl2pPr marL="742950" indent="-285750">
                <a:tabLst>
                  <a:tab pos="358775" algn="l"/>
                </a:tabLst>
                <a:defRPr sz="3200">
                  <a:solidFill>
                    <a:schemeClr val="tx1"/>
                  </a:solidFill>
                  <a:latin typeface="Arial Rounded MT Bold" pitchFamily="34" charset="0"/>
                </a:defRPr>
              </a:lvl2pPr>
              <a:lvl3pPr marL="1143000" indent="-228600">
                <a:tabLst>
                  <a:tab pos="358775" algn="l"/>
                </a:tabLst>
                <a:defRPr sz="3200">
                  <a:solidFill>
                    <a:schemeClr val="tx1"/>
                  </a:solidFill>
                  <a:latin typeface="Arial Rounded MT Bold" pitchFamily="34" charset="0"/>
                </a:defRPr>
              </a:lvl3pPr>
              <a:lvl4pPr marL="1600200" indent="-228600">
                <a:tabLst>
                  <a:tab pos="358775" algn="l"/>
                </a:tabLst>
                <a:defRPr sz="3200">
                  <a:solidFill>
                    <a:schemeClr val="tx1"/>
                  </a:solidFill>
                  <a:latin typeface="Arial Rounded MT Bold" pitchFamily="34" charset="0"/>
                </a:defRPr>
              </a:lvl4pPr>
              <a:lvl5pPr marL="2057400" indent="-228600">
                <a:tabLst>
                  <a:tab pos="358775" algn="l"/>
                </a:tabLst>
                <a:defRPr sz="3200">
                  <a:solidFill>
                    <a:schemeClr val="tx1"/>
                  </a:solidFill>
                  <a:latin typeface="Arial Rounded MT Bold" pitchFamily="34" charset="0"/>
                </a:defRPr>
              </a:lvl5pPr>
              <a:lvl6pPr marL="2514600" indent="-228600" eaLnBrk="0" fontAlgn="base" hangingPunct="0">
                <a:spcBef>
                  <a:spcPct val="0"/>
                </a:spcBef>
                <a:spcAft>
                  <a:spcPct val="0"/>
                </a:spcAft>
                <a:tabLst>
                  <a:tab pos="358775" algn="l"/>
                </a:tabLst>
                <a:defRPr sz="3200">
                  <a:solidFill>
                    <a:schemeClr val="tx1"/>
                  </a:solidFill>
                  <a:latin typeface="Arial Rounded MT Bold" pitchFamily="34" charset="0"/>
                </a:defRPr>
              </a:lvl6pPr>
              <a:lvl7pPr marL="2971800" indent="-228600" eaLnBrk="0" fontAlgn="base" hangingPunct="0">
                <a:spcBef>
                  <a:spcPct val="0"/>
                </a:spcBef>
                <a:spcAft>
                  <a:spcPct val="0"/>
                </a:spcAft>
                <a:tabLst>
                  <a:tab pos="358775" algn="l"/>
                </a:tabLst>
                <a:defRPr sz="3200">
                  <a:solidFill>
                    <a:schemeClr val="tx1"/>
                  </a:solidFill>
                  <a:latin typeface="Arial Rounded MT Bold" pitchFamily="34" charset="0"/>
                </a:defRPr>
              </a:lvl7pPr>
              <a:lvl8pPr marL="3429000" indent="-228600" eaLnBrk="0" fontAlgn="base" hangingPunct="0">
                <a:spcBef>
                  <a:spcPct val="0"/>
                </a:spcBef>
                <a:spcAft>
                  <a:spcPct val="0"/>
                </a:spcAft>
                <a:tabLst>
                  <a:tab pos="358775" algn="l"/>
                </a:tabLst>
                <a:defRPr sz="3200">
                  <a:solidFill>
                    <a:schemeClr val="tx1"/>
                  </a:solidFill>
                  <a:latin typeface="Arial Rounded MT Bold" pitchFamily="34" charset="0"/>
                </a:defRPr>
              </a:lvl8pPr>
              <a:lvl9pPr marL="3886200" indent="-228600" eaLnBrk="0" fontAlgn="base" hangingPunct="0">
                <a:spcBef>
                  <a:spcPct val="0"/>
                </a:spcBef>
                <a:spcAft>
                  <a:spcPct val="0"/>
                </a:spcAft>
                <a:tabLst>
                  <a:tab pos="358775" algn="l"/>
                </a:tabLst>
                <a:defRPr sz="3200">
                  <a:solidFill>
                    <a:schemeClr val="tx1"/>
                  </a:solidFill>
                  <a:latin typeface="Arial Rounded MT Bold" pitchFamily="34" charset="0"/>
                </a:defRPr>
              </a:lvl9pPr>
            </a:lstStyle>
            <a:p>
              <a:pPr>
                <a:defRPr/>
              </a:pPr>
              <a:r>
                <a:rPr lang="de-CH" altLang="en-US" sz="1200" dirty="0" smtClean="0">
                  <a:solidFill>
                    <a:schemeClr val="bg2"/>
                  </a:solidFill>
                  <a:latin typeface="Avenir LT Std 45 Book" pitchFamily="34" charset="0"/>
                </a:rPr>
                <a:t>Tel	+41 55 214 41 60</a:t>
              </a:r>
            </a:p>
            <a:p>
              <a:pPr>
                <a:defRPr/>
              </a:pPr>
              <a:r>
                <a:rPr lang="de-CH" altLang="en-US" sz="1200" dirty="0" smtClean="0">
                  <a:solidFill>
                    <a:schemeClr val="bg2"/>
                  </a:solidFill>
                  <a:latin typeface="Avenir LT Std 45 Book" pitchFamily="34" charset="0"/>
                </a:rPr>
                <a:t>Fax 	+41 55 214 41 61</a:t>
              </a:r>
            </a:p>
            <a:p>
              <a:pPr>
                <a:defRPr/>
              </a:pPr>
              <a:r>
                <a:rPr lang="de-CH" altLang="en-US" sz="1200" dirty="0" smtClean="0">
                  <a:solidFill>
                    <a:schemeClr val="bg2"/>
                  </a:solidFill>
                  <a:latin typeface="Avenir LT Std 45 Book" pitchFamily="34" charset="0"/>
                </a:rPr>
                <a:t>team@csnc.ch  </a:t>
              </a:r>
            </a:p>
            <a:p>
              <a:pPr>
                <a:defRPr/>
              </a:pPr>
              <a:r>
                <a:rPr lang="de-CH" altLang="en-US" sz="1200" dirty="0" smtClean="0">
                  <a:solidFill>
                    <a:schemeClr val="bg2"/>
                  </a:solidFill>
                  <a:latin typeface="Avenir LT Std 45 Book" pitchFamily="34" charset="0"/>
                </a:rPr>
                <a:t>www.csnc.ch</a:t>
              </a:r>
            </a:p>
          </p:txBody>
        </p:sp>
        <p:sp>
          <p:nvSpPr>
            <p:cNvPr id="11" name="Text Box 25"/>
            <p:cNvSpPr txBox="1">
              <a:spLocks noChangeArrowheads="1"/>
            </p:cNvSpPr>
            <p:nvPr/>
          </p:nvSpPr>
          <p:spPr bwMode="auto">
            <a:xfrm>
              <a:off x="3853" y="3740"/>
              <a:ext cx="1309"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a:solidFill>
                    <a:schemeClr val="tx1"/>
                  </a:solidFill>
                  <a:latin typeface="Arial Rounded MT Bold" pitchFamily="34" charset="0"/>
                </a:defRPr>
              </a:lvl1pPr>
              <a:lvl2pPr marL="742950" indent="-285750">
                <a:defRPr sz="3200">
                  <a:solidFill>
                    <a:schemeClr val="tx1"/>
                  </a:solidFill>
                  <a:latin typeface="Arial Rounded MT Bold" pitchFamily="34" charset="0"/>
                </a:defRPr>
              </a:lvl2pPr>
              <a:lvl3pPr marL="1143000" indent="-228600">
                <a:defRPr sz="3200">
                  <a:solidFill>
                    <a:schemeClr val="tx1"/>
                  </a:solidFill>
                  <a:latin typeface="Arial Rounded MT Bold" pitchFamily="34" charset="0"/>
                </a:defRPr>
              </a:lvl3pPr>
              <a:lvl4pPr marL="1600200" indent="-228600">
                <a:defRPr sz="3200">
                  <a:solidFill>
                    <a:schemeClr val="tx1"/>
                  </a:solidFill>
                  <a:latin typeface="Arial Rounded MT Bold" pitchFamily="34" charset="0"/>
                </a:defRPr>
              </a:lvl4pPr>
              <a:lvl5pPr marL="2057400" indent="-228600">
                <a:defRPr sz="3200">
                  <a:solidFill>
                    <a:schemeClr val="tx1"/>
                  </a:solidFill>
                  <a:latin typeface="Arial Rounded MT Bold" pitchFamily="34" charset="0"/>
                </a:defRPr>
              </a:lvl5pPr>
              <a:lvl6pPr marL="2514600" indent="-228600" eaLnBrk="0" fontAlgn="base" hangingPunct="0">
                <a:spcBef>
                  <a:spcPct val="0"/>
                </a:spcBef>
                <a:spcAft>
                  <a:spcPct val="0"/>
                </a:spcAft>
                <a:defRPr sz="3200">
                  <a:solidFill>
                    <a:schemeClr val="tx1"/>
                  </a:solidFill>
                  <a:latin typeface="Arial Rounded MT Bold" pitchFamily="34" charset="0"/>
                </a:defRPr>
              </a:lvl6pPr>
              <a:lvl7pPr marL="2971800" indent="-228600" eaLnBrk="0" fontAlgn="base" hangingPunct="0">
                <a:spcBef>
                  <a:spcPct val="0"/>
                </a:spcBef>
                <a:spcAft>
                  <a:spcPct val="0"/>
                </a:spcAft>
                <a:defRPr sz="3200">
                  <a:solidFill>
                    <a:schemeClr val="tx1"/>
                  </a:solidFill>
                  <a:latin typeface="Arial Rounded MT Bold" pitchFamily="34" charset="0"/>
                </a:defRPr>
              </a:lvl7pPr>
              <a:lvl8pPr marL="3429000" indent="-228600" eaLnBrk="0" fontAlgn="base" hangingPunct="0">
                <a:spcBef>
                  <a:spcPct val="0"/>
                </a:spcBef>
                <a:spcAft>
                  <a:spcPct val="0"/>
                </a:spcAft>
                <a:defRPr sz="3200">
                  <a:solidFill>
                    <a:schemeClr val="tx1"/>
                  </a:solidFill>
                  <a:latin typeface="Arial Rounded MT Bold" pitchFamily="34" charset="0"/>
                </a:defRPr>
              </a:lvl8pPr>
              <a:lvl9pPr marL="3886200" indent="-228600" eaLnBrk="0" fontAlgn="base" hangingPunct="0">
                <a:spcBef>
                  <a:spcPct val="0"/>
                </a:spcBef>
                <a:spcAft>
                  <a:spcPct val="0"/>
                </a:spcAft>
                <a:defRPr sz="3200">
                  <a:solidFill>
                    <a:schemeClr val="tx1"/>
                  </a:solidFill>
                  <a:latin typeface="Arial Rounded MT Bold" pitchFamily="34" charset="0"/>
                </a:defRPr>
              </a:lvl9pPr>
            </a:lstStyle>
            <a:p>
              <a:pPr>
                <a:defRPr/>
              </a:pPr>
              <a:r>
                <a:rPr lang="de-CH" altLang="en-US" sz="1200" dirty="0" err="1" smtClean="0">
                  <a:solidFill>
                    <a:schemeClr val="bg2"/>
                  </a:solidFill>
                  <a:latin typeface="Avenir LT Std 45 Book" pitchFamily="34" charset="0"/>
                </a:rPr>
                <a:t>Compass</a:t>
              </a:r>
              <a:r>
                <a:rPr lang="de-CH" altLang="en-US" sz="1200" dirty="0" smtClean="0">
                  <a:solidFill>
                    <a:schemeClr val="bg2"/>
                  </a:solidFill>
                  <a:latin typeface="Avenir LT Std 45 Book" pitchFamily="34" charset="0"/>
                </a:rPr>
                <a:t> Security Schweiz AG</a:t>
              </a:r>
            </a:p>
            <a:p>
              <a:pPr>
                <a:defRPr/>
              </a:pPr>
              <a:r>
                <a:rPr lang="de-CH" altLang="en-US" sz="1200" dirty="0" smtClean="0">
                  <a:solidFill>
                    <a:schemeClr val="bg2"/>
                  </a:solidFill>
                  <a:latin typeface="Avenir LT Std 45 Book" pitchFamily="34" charset="0"/>
                </a:rPr>
                <a:t>Werkstrasse 20</a:t>
              </a:r>
            </a:p>
            <a:p>
              <a:pPr>
                <a:defRPr/>
              </a:pPr>
              <a:r>
                <a:rPr lang="de-CH" altLang="en-US" sz="1200" dirty="0" smtClean="0">
                  <a:solidFill>
                    <a:schemeClr val="bg2"/>
                  </a:solidFill>
                  <a:latin typeface="Avenir LT Std 45 Book" pitchFamily="34" charset="0"/>
                </a:rPr>
                <a:t>Postfach 2038</a:t>
              </a:r>
            </a:p>
            <a:p>
              <a:pPr>
                <a:defRPr/>
              </a:pPr>
              <a:r>
                <a:rPr lang="de-CH" altLang="en-US" sz="1200" dirty="0" smtClean="0">
                  <a:solidFill>
                    <a:schemeClr val="bg2"/>
                  </a:solidFill>
                  <a:latin typeface="Avenir LT Std 45 Book" pitchFamily="34" charset="0"/>
                </a:rPr>
                <a:t>CH-8645 Jona</a:t>
              </a:r>
            </a:p>
          </p:txBody>
        </p:sp>
      </p:grpSp>
      <p:pic>
        <p:nvPicPr>
          <p:cNvPr id="12" name="Picture 23" descr="M:\internal\graphics\logos\compass\mit_registered_trademark\ROT\compass-L1_4c-o_print_registered_300dpi_wh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0" y="11113"/>
            <a:ext cx="2627313"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subTitle" idx="1"/>
          </p:nvPr>
        </p:nvSpPr>
        <p:spPr>
          <a:xfrm>
            <a:off x="1423988" y="4581525"/>
            <a:ext cx="6696075" cy="1201738"/>
          </a:xfrm>
        </p:spPr>
        <p:txBody>
          <a:bodyPr/>
          <a:lstStyle>
            <a:lvl1pPr marL="0" indent="0">
              <a:spcBef>
                <a:spcPct val="20000"/>
              </a:spcBef>
              <a:defRPr/>
            </a:lvl1pPr>
          </a:lstStyle>
          <a:p>
            <a:r>
              <a:rPr lang="en-US" smtClean="0"/>
              <a:t>Click to edit Master subtitle style</a:t>
            </a:r>
            <a:endParaRPr lang="en-US"/>
          </a:p>
        </p:txBody>
      </p:sp>
      <p:sp>
        <p:nvSpPr>
          <p:cNvPr id="19460" name="Rectangle 4"/>
          <p:cNvSpPr>
            <a:spLocks noGrp="1" noChangeArrowheads="1"/>
          </p:cNvSpPr>
          <p:nvPr>
            <p:ph type="ctrTitle"/>
          </p:nvPr>
        </p:nvSpPr>
        <p:spPr>
          <a:xfrm>
            <a:off x="1423988" y="2565400"/>
            <a:ext cx="6696075" cy="1604963"/>
          </a:xfrm>
        </p:spPr>
        <p:txBody>
          <a:bodyPr anchor="t"/>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52906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Tree>
    <p:extLst>
      <p:ext uri="{BB962C8B-B14F-4D97-AF65-F5344CB8AC3E}">
        <p14:creationId xmlns:p14="http://schemas.microsoft.com/office/powerpoint/2010/main" val="403683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96188" y="0"/>
            <a:ext cx="2057400" cy="6297613"/>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1423988" y="0"/>
            <a:ext cx="6019800" cy="6297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Tree>
    <p:extLst>
      <p:ext uri="{BB962C8B-B14F-4D97-AF65-F5344CB8AC3E}">
        <p14:creationId xmlns:p14="http://schemas.microsoft.com/office/powerpoint/2010/main" val="38946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Tree>
    <p:extLst>
      <p:ext uri="{BB962C8B-B14F-4D97-AF65-F5344CB8AC3E}">
        <p14:creationId xmlns:p14="http://schemas.microsoft.com/office/powerpoint/2010/main" val="6311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440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1423988" y="1268413"/>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5614988" y="1268413"/>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Tree>
    <p:extLst>
      <p:ext uri="{BB962C8B-B14F-4D97-AF65-F5344CB8AC3E}">
        <p14:creationId xmlns:p14="http://schemas.microsoft.com/office/powerpoint/2010/main" val="126227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Tree>
    <p:extLst>
      <p:ext uri="{BB962C8B-B14F-4D97-AF65-F5344CB8AC3E}">
        <p14:creationId xmlns:p14="http://schemas.microsoft.com/office/powerpoint/2010/main" val="359477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Tree>
    <p:extLst>
      <p:ext uri="{BB962C8B-B14F-4D97-AF65-F5344CB8AC3E}">
        <p14:creationId xmlns:p14="http://schemas.microsoft.com/office/powerpoint/2010/main" val="14559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0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8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CH"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034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7"/>
          <p:cNvGrpSpPr>
            <a:grpSpLocks/>
          </p:cNvGrpSpPr>
          <p:nvPr/>
        </p:nvGrpSpPr>
        <p:grpSpPr bwMode="auto">
          <a:xfrm>
            <a:off x="0" y="0"/>
            <a:ext cx="1206500" cy="6858000"/>
            <a:chOff x="0" y="0"/>
            <a:chExt cx="760" cy="4320"/>
          </a:xfrm>
        </p:grpSpPr>
        <p:pic>
          <p:nvPicPr>
            <p:cNvPr id="1035" name="Picture 35" descr="sidebar_60tra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hteck 13"/>
            <p:cNvSpPr>
              <a:spLocks noChangeArrowheads="1"/>
            </p:cNvSpPr>
            <p:nvPr/>
          </p:nvSpPr>
          <p:spPr bwMode="auto">
            <a:xfrm flipH="1">
              <a:off x="0" y="0"/>
              <a:ext cx="382" cy="397"/>
            </a:xfrm>
            <a:prstGeom prst="rect">
              <a:avLst/>
            </a:prstGeom>
            <a:solidFill>
              <a:srgbClr val="FF8400"/>
            </a:solidFill>
            <a:ln>
              <a:noFill/>
            </a:ln>
            <a:extLst>
              <a:ext uri="{91240B29-F687-4F45-9708-019B960494DF}">
                <a14:hiddenLine xmlns:a14="http://schemas.microsoft.com/office/drawing/2010/main" w="0" cap="rnd" algn="ctr">
                  <a:solidFill>
                    <a:srgbClr val="000000"/>
                  </a:solidFill>
                  <a:prstDash val="sysDot"/>
                  <a:round/>
                  <a:headEnd type="none" w="sm" len="sm"/>
                  <a:tailEnd type="none" w="sm" len="sm"/>
                </a14:hiddenLine>
              </a:ext>
            </a:extLst>
          </p:spPr>
          <p:txBody>
            <a:bodyPr lIns="93600" tIns="46800" rIns="93600" bIns="46800"/>
            <a:lstStyle>
              <a:lvl1pPr>
                <a:defRPr sz="3200">
                  <a:solidFill>
                    <a:schemeClr val="tx1"/>
                  </a:solidFill>
                  <a:latin typeface="Arial Rounded MT Bold" pitchFamily="34" charset="0"/>
                </a:defRPr>
              </a:lvl1pPr>
              <a:lvl2pPr marL="742950" indent="-285750">
                <a:defRPr sz="3200">
                  <a:solidFill>
                    <a:schemeClr val="tx1"/>
                  </a:solidFill>
                  <a:latin typeface="Arial Rounded MT Bold" pitchFamily="34" charset="0"/>
                </a:defRPr>
              </a:lvl2pPr>
              <a:lvl3pPr marL="1143000" indent="-228600">
                <a:defRPr sz="3200">
                  <a:solidFill>
                    <a:schemeClr val="tx1"/>
                  </a:solidFill>
                  <a:latin typeface="Arial Rounded MT Bold" pitchFamily="34" charset="0"/>
                </a:defRPr>
              </a:lvl3pPr>
              <a:lvl4pPr marL="1600200" indent="-228600">
                <a:defRPr sz="3200">
                  <a:solidFill>
                    <a:schemeClr val="tx1"/>
                  </a:solidFill>
                  <a:latin typeface="Arial Rounded MT Bold" pitchFamily="34" charset="0"/>
                </a:defRPr>
              </a:lvl4pPr>
              <a:lvl5pPr marL="2057400" indent="-228600">
                <a:defRPr sz="3200">
                  <a:solidFill>
                    <a:schemeClr val="tx1"/>
                  </a:solidFill>
                  <a:latin typeface="Arial Rounded MT Bold" pitchFamily="34" charset="0"/>
                </a:defRPr>
              </a:lvl5pPr>
              <a:lvl6pPr marL="2514600" indent="-228600" eaLnBrk="0" fontAlgn="base" hangingPunct="0">
                <a:spcBef>
                  <a:spcPct val="0"/>
                </a:spcBef>
                <a:spcAft>
                  <a:spcPct val="0"/>
                </a:spcAft>
                <a:defRPr sz="3200">
                  <a:solidFill>
                    <a:schemeClr val="tx1"/>
                  </a:solidFill>
                  <a:latin typeface="Arial Rounded MT Bold" pitchFamily="34" charset="0"/>
                </a:defRPr>
              </a:lvl6pPr>
              <a:lvl7pPr marL="2971800" indent="-228600" eaLnBrk="0" fontAlgn="base" hangingPunct="0">
                <a:spcBef>
                  <a:spcPct val="0"/>
                </a:spcBef>
                <a:spcAft>
                  <a:spcPct val="0"/>
                </a:spcAft>
                <a:defRPr sz="3200">
                  <a:solidFill>
                    <a:schemeClr val="tx1"/>
                  </a:solidFill>
                  <a:latin typeface="Arial Rounded MT Bold" pitchFamily="34" charset="0"/>
                </a:defRPr>
              </a:lvl7pPr>
              <a:lvl8pPr marL="3429000" indent="-228600" eaLnBrk="0" fontAlgn="base" hangingPunct="0">
                <a:spcBef>
                  <a:spcPct val="0"/>
                </a:spcBef>
                <a:spcAft>
                  <a:spcPct val="0"/>
                </a:spcAft>
                <a:defRPr sz="3200">
                  <a:solidFill>
                    <a:schemeClr val="tx1"/>
                  </a:solidFill>
                  <a:latin typeface="Arial Rounded MT Bold" pitchFamily="34" charset="0"/>
                </a:defRPr>
              </a:lvl8pPr>
              <a:lvl9pPr marL="3886200" indent="-228600" eaLnBrk="0" fontAlgn="base" hangingPunct="0">
                <a:spcBef>
                  <a:spcPct val="0"/>
                </a:spcBef>
                <a:spcAft>
                  <a:spcPct val="0"/>
                </a:spcAft>
                <a:defRPr sz="3200">
                  <a:solidFill>
                    <a:schemeClr val="tx1"/>
                  </a:solidFill>
                  <a:latin typeface="Arial Rounded MT Bold" pitchFamily="34" charset="0"/>
                </a:defRPr>
              </a:lvl9pPr>
            </a:lstStyle>
            <a:p>
              <a:pPr>
                <a:defRPr/>
              </a:pPr>
              <a:endParaRPr lang="en-US" altLang="en-US" smtClean="0"/>
            </a:p>
          </p:txBody>
        </p:sp>
      </p:grpSp>
      <p:sp>
        <p:nvSpPr>
          <p:cNvPr id="1027" name="Rectangle 3"/>
          <p:cNvSpPr>
            <a:spLocks noChangeArrowheads="1"/>
          </p:cNvSpPr>
          <p:nvPr/>
        </p:nvSpPr>
        <p:spPr bwMode="auto">
          <a:xfrm>
            <a:off x="1423988" y="6473825"/>
            <a:ext cx="24304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200">
                <a:solidFill>
                  <a:schemeClr val="tx1"/>
                </a:solidFill>
                <a:latin typeface="Arial Rounded MT Bold" pitchFamily="34" charset="0"/>
              </a:defRPr>
            </a:lvl1pPr>
            <a:lvl2pPr marL="742950" indent="-285750" defTabSz="762000">
              <a:defRPr sz="3200">
                <a:solidFill>
                  <a:schemeClr val="tx1"/>
                </a:solidFill>
                <a:latin typeface="Arial Rounded MT Bold" pitchFamily="34" charset="0"/>
              </a:defRPr>
            </a:lvl2pPr>
            <a:lvl3pPr marL="1143000" indent="-228600" defTabSz="762000">
              <a:defRPr sz="3200">
                <a:solidFill>
                  <a:schemeClr val="tx1"/>
                </a:solidFill>
                <a:latin typeface="Arial Rounded MT Bold" pitchFamily="34" charset="0"/>
              </a:defRPr>
            </a:lvl3pPr>
            <a:lvl4pPr marL="1600200" indent="-228600" defTabSz="762000">
              <a:defRPr sz="3200">
                <a:solidFill>
                  <a:schemeClr val="tx1"/>
                </a:solidFill>
                <a:latin typeface="Arial Rounded MT Bold" pitchFamily="34" charset="0"/>
              </a:defRPr>
            </a:lvl4pPr>
            <a:lvl5pPr marL="2057400" indent="-228600" defTabSz="762000">
              <a:defRPr sz="3200">
                <a:solidFill>
                  <a:schemeClr val="tx1"/>
                </a:solidFill>
                <a:latin typeface="Arial Rounded MT Bold" pitchFamily="34" charset="0"/>
              </a:defRPr>
            </a:lvl5pPr>
            <a:lvl6pPr marL="2514600" indent="-228600" defTabSz="762000" eaLnBrk="0" fontAlgn="base" hangingPunct="0">
              <a:spcBef>
                <a:spcPct val="0"/>
              </a:spcBef>
              <a:spcAft>
                <a:spcPct val="0"/>
              </a:spcAft>
              <a:defRPr sz="3200">
                <a:solidFill>
                  <a:schemeClr val="tx1"/>
                </a:solidFill>
                <a:latin typeface="Arial Rounded MT Bold" pitchFamily="34" charset="0"/>
              </a:defRPr>
            </a:lvl6pPr>
            <a:lvl7pPr marL="2971800" indent="-228600" defTabSz="762000" eaLnBrk="0" fontAlgn="base" hangingPunct="0">
              <a:spcBef>
                <a:spcPct val="0"/>
              </a:spcBef>
              <a:spcAft>
                <a:spcPct val="0"/>
              </a:spcAft>
              <a:defRPr sz="3200">
                <a:solidFill>
                  <a:schemeClr val="tx1"/>
                </a:solidFill>
                <a:latin typeface="Arial Rounded MT Bold" pitchFamily="34" charset="0"/>
              </a:defRPr>
            </a:lvl7pPr>
            <a:lvl8pPr marL="3429000" indent="-228600" defTabSz="762000" eaLnBrk="0" fontAlgn="base" hangingPunct="0">
              <a:spcBef>
                <a:spcPct val="0"/>
              </a:spcBef>
              <a:spcAft>
                <a:spcPct val="0"/>
              </a:spcAft>
              <a:defRPr sz="3200">
                <a:solidFill>
                  <a:schemeClr val="tx1"/>
                </a:solidFill>
                <a:latin typeface="Arial Rounded MT Bold" pitchFamily="34" charset="0"/>
              </a:defRPr>
            </a:lvl8pPr>
            <a:lvl9pPr marL="3886200" indent="-228600" defTabSz="762000" eaLnBrk="0" fontAlgn="base" hangingPunct="0">
              <a:spcBef>
                <a:spcPct val="0"/>
              </a:spcBef>
              <a:spcAft>
                <a:spcPct val="0"/>
              </a:spcAft>
              <a:defRPr sz="3200">
                <a:solidFill>
                  <a:schemeClr val="tx1"/>
                </a:solidFill>
                <a:latin typeface="Arial Rounded MT Bold" pitchFamily="34" charset="0"/>
              </a:defRPr>
            </a:lvl9pPr>
          </a:lstStyle>
          <a:p>
            <a:pPr>
              <a:defRPr/>
            </a:pPr>
            <a:r>
              <a:rPr lang="de-CH" altLang="en-US" sz="1200" dirty="0" smtClean="0">
                <a:solidFill>
                  <a:schemeClr val="bg2"/>
                </a:solidFill>
                <a:latin typeface="Avenir LT Std 45 Book" pitchFamily="34" charset="0"/>
              </a:rPr>
              <a:t>© </a:t>
            </a:r>
            <a:r>
              <a:rPr lang="de-CH" altLang="en-US" sz="1200" dirty="0" err="1" smtClean="0">
                <a:solidFill>
                  <a:schemeClr val="bg2"/>
                </a:solidFill>
                <a:latin typeface="Avenir LT Std 45 Book" pitchFamily="34" charset="0"/>
              </a:rPr>
              <a:t>Compass</a:t>
            </a:r>
            <a:r>
              <a:rPr lang="de-CH" altLang="en-US" sz="1200" dirty="0" smtClean="0">
                <a:solidFill>
                  <a:schemeClr val="bg2"/>
                </a:solidFill>
                <a:latin typeface="Avenir LT Std 45 Book" pitchFamily="34" charset="0"/>
              </a:rPr>
              <a:t> Security Schweiz AG</a:t>
            </a:r>
          </a:p>
        </p:txBody>
      </p:sp>
      <p:sp>
        <p:nvSpPr>
          <p:cNvPr id="1028" name="Rectangle 13"/>
          <p:cNvSpPr>
            <a:spLocks noChangeArrowheads="1"/>
          </p:cNvSpPr>
          <p:nvPr/>
        </p:nvSpPr>
        <p:spPr bwMode="auto">
          <a:xfrm>
            <a:off x="8489950" y="6489700"/>
            <a:ext cx="1143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Rounded MT Bold" pitchFamily="34" charset="0"/>
              </a:defRPr>
            </a:lvl1pPr>
            <a:lvl2pPr marL="742950" indent="-285750">
              <a:defRPr sz="3200">
                <a:solidFill>
                  <a:schemeClr val="tx1"/>
                </a:solidFill>
                <a:latin typeface="Arial Rounded MT Bold" pitchFamily="34" charset="0"/>
              </a:defRPr>
            </a:lvl2pPr>
            <a:lvl3pPr marL="1143000" indent="-228600">
              <a:defRPr sz="3200">
                <a:solidFill>
                  <a:schemeClr val="tx1"/>
                </a:solidFill>
                <a:latin typeface="Arial Rounded MT Bold" pitchFamily="34" charset="0"/>
              </a:defRPr>
            </a:lvl3pPr>
            <a:lvl4pPr marL="1600200" indent="-228600">
              <a:defRPr sz="3200">
                <a:solidFill>
                  <a:schemeClr val="tx1"/>
                </a:solidFill>
                <a:latin typeface="Arial Rounded MT Bold" pitchFamily="34" charset="0"/>
              </a:defRPr>
            </a:lvl4pPr>
            <a:lvl5pPr marL="2057400" indent="-228600">
              <a:defRPr sz="3200">
                <a:solidFill>
                  <a:schemeClr val="tx1"/>
                </a:solidFill>
                <a:latin typeface="Arial Rounded MT Bold" pitchFamily="34" charset="0"/>
              </a:defRPr>
            </a:lvl5pPr>
            <a:lvl6pPr marL="2514600" indent="-228600" eaLnBrk="0" fontAlgn="base" hangingPunct="0">
              <a:spcBef>
                <a:spcPct val="0"/>
              </a:spcBef>
              <a:spcAft>
                <a:spcPct val="0"/>
              </a:spcAft>
              <a:defRPr sz="3200">
                <a:solidFill>
                  <a:schemeClr val="tx1"/>
                </a:solidFill>
                <a:latin typeface="Arial Rounded MT Bold" pitchFamily="34" charset="0"/>
              </a:defRPr>
            </a:lvl6pPr>
            <a:lvl7pPr marL="2971800" indent="-228600" eaLnBrk="0" fontAlgn="base" hangingPunct="0">
              <a:spcBef>
                <a:spcPct val="0"/>
              </a:spcBef>
              <a:spcAft>
                <a:spcPct val="0"/>
              </a:spcAft>
              <a:defRPr sz="3200">
                <a:solidFill>
                  <a:schemeClr val="tx1"/>
                </a:solidFill>
                <a:latin typeface="Arial Rounded MT Bold" pitchFamily="34" charset="0"/>
              </a:defRPr>
            </a:lvl7pPr>
            <a:lvl8pPr marL="3429000" indent="-228600" eaLnBrk="0" fontAlgn="base" hangingPunct="0">
              <a:spcBef>
                <a:spcPct val="0"/>
              </a:spcBef>
              <a:spcAft>
                <a:spcPct val="0"/>
              </a:spcAft>
              <a:defRPr sz="3200">
                <a:solidFill>
                  <a:schemeClr val="tx1"/>
                </a:solidFill>
                <a:latin typeface="Arial Rounded MT Bold" pitchFamily="34" charset="0"/>
              </a:defRPr>
            </a:lvl8pPr>
            <a:lvl9pPr marL="3886200" indent="-228600" eaLnBrk="0" fontAlgn="base" hangingPunct="0">
              <a:spcBef>
                <a:spcPct val="0"/>
              </a:spcBef>
              <a:spcAft>
                <a:spcPct val="0"/>
              </a:spcAft>
              <a:defRPr sz="3200">
                <a:solidFill>
                  <a:schemeClr val="tx1"/>
                </a:solidFill>
                <a:latin typeface="Arial Rounded MT Bold" pitchFamily="34" charset="0"/>
              </a:defRPr>
            </a:lvl9pPr>
          </a:lstStyle>
          <a:p>
            <a:pPr algn="r">
              <a:defRPr/>
            </a:pPr>
            <a:r>
              <a:rPr lang="en-US" altLang="en-US" sz="1200" smtClean="0">
                <a:solidFill>
                  <a:schemeClr val="bg2"/>
                </a:solidFill>
                <a:latin typeface="Avenir LT Std 45 Book" pitchFamily="34" charset="0"/>
              </a:rPr>
              <a:t>Slide </a:t>
            </a:r>
            <a:fld id="{0A82DF90-168F-4898-BC3B-5DDE1B284FBD}" type="slidenum">
              <a:rPr lang="en-US" altLang="en-US" sz="1200" smtClean="0">
                <a:solidFill>
                  <a:schemeClr val="bg2"/>
                </a:solidFill>
                <a:latin typeface="Avenir LT Std 45 Book" pitchFamily="34" charset="0"/>
              </a:rPr>
              <a:pPr algn="r">
                <a:defRPr/>
              </a:pPr>
              <a:t>‹#›</a:t>
            </a:fld>
            <a:endParaRPr lang="en-US" altLang="en-US" sz="1200" smtClean="0">
              <a:solidFill>
                <a:schemeClr val="bg2"/>
              </a:solidFill>
              <a:latin typeface="Avenir LT Std 45 Book" pitchFamily="34" charset="0"/>
            </a:endParaRPr>
          </a:p>
        </p:txBody>
      </p:sp>
      <p:cxnSp>
        <p:nvCxnSpPr>
          <p:cNvPr id="1029" name="Gerade Verbindung 16"/>
          <p:cNvCxnSpPr>
            <a:cxnSpLocks noChangeShapeType="1"/>
          </p:cNvCxnSpPr>
          <p:nvPr/>
        </p:nvCxnSpPr>
        <p:spPr bwMode="auto">
          <a:xfrm>
            <a:off x="0" y="6453188"/>
            <a:ext cx="9896475" cy="26987"/>
          </a:xfrm>
          <a:prstGeom prst="line">
            <a:avLst/>
          </a:prstGeom>
          <a:noFill/>
          <a:ln w="19050" algn="ctr">
            <a:solidFill>
              <a:srgbClr val="FF8400">
                <a:alpha val="74901"/>
              </a:srgbClr>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19" name="Gerade Verbindung 18"/>
          <p:cNvCxnSpPr/>
          <p:nvPr/>
        </p:nvCxnSpPr>
        <p:spPr bwMode="auto">
          <a:xfrm>
            <a:off x="-4763" y="639763"/>
            <a:ext cx="7053263" cy="1587"/>
          </a:xfrm>
          <a:prstGeom prst="line">
            <a:avLst/>
          </a:prstGeom>
          <a:gradFill rotWithShape="0">
            <a:gsLst>
              <a:gs pos="0">
                <a:schemeClr val="bg1"/>
              </a:gs>
              <a:gs pos="100000">
                <a:schemeClr val="bg1">
                  <a:gamma/>
                  <a:tint val="0"/>
                  <a:invGamma/>
                </a:schemeClr>
              </a:gs>
            </a:gsLst>
            <a:lin ang="5400000" scaled="1"/>
          </a:gradFill>
          <a:ln w="19050" cap="flat" cmpd="sng" algn="ctr">
            <a:solidFill>
              <a:srgbClr val="CBCBCB"/>
            </a:solidFill>
            <a:prstDash val="sysDot"/>
            <a:round/>
            <a:headEnd type="none" w="sm" len="sm"/>
            <a:tailEnd type="none" w="sm" len="sm"/>
          </a:ln>
          <a:effectLst/>
        </p:spPr>
      </p:cxnSp>
      <p:sp>
        <p:nvSpPr>
          <p:cNvPr id="1031" name="Rectangle 2"/>
          <p:cNvSpPr>
            <a:spLocks noGrp="1" noChangeArrowheads="1"/>
          </p:cNvSpPr>
          <p:nvPr>
            <p:ph type="body" idx="1"/>
          </p:nvPr>
        </p:nvSpPr>
        <p:spPr bwMode="auto">
          <a:xfrm>
            <a:off x="1423988" y="1268413"/>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Text</a:t>
            </a:r>
          </a:p>
          <a:p>
            <a:pPr lvl="1"/>
            <a:r>
              <a:rPr lang="en-US" altLang="en-US" smtClean="0"/>
              <a:t>Code</a:t>
            </a:r>
          </a:p>
          <a:p>
            <a:pPr lvl="2"/>
            <a:r>
              <a:rPr lang="en-US" altLang="en-US" smtClean="0"/>
              <a:t>Second Layer</a:t>
            </a:r>
          </a:p>
          <a:p>
            <a:pPr lvl="3"/>
            <a:r>
              <a:rPr lang="en-US" altLang="en-US" smtClean="0"/>
              <a:t>Third Layer</a:t>
            </a:r>
          </a:p>
          <a:p>
            <a:pPr lvl="4"/>
            <a:r>
              <a:rPr lang="en-US" altLang="en-US" smtClean="0"/>
              <a:t>Forth Layer</a:t>
            </a:r>
          </a:p>
        </p:txBody>
      </p:sp>
      <p:sp>
        <p:nvSpPr>
          <p:cNvPr id="1032" name="Rectangle 4"/>
          <p:cNvSpPr>
            <a:spLocks noGrp="1" noChangeArrowheads="1"/>
          </p:cNvSpPr>
          <p:nvPr>
            <p:ph type="title"/>
          </p:nvPr>
        </p:nvSpPr>
        <p:spPr bwMode="auto">
          <a:xfrm>
            <a:off x="1423988" y="0"/>
            <a:ext cx="55451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Title</a:t>
            </a:r>
          </a:p>
        </p:txBody>
      </p:sp>
      <p:sp>
        <p:nvSpPr>
          <p:cNvPr id="1033" name="Rectangle 33"/>
          <p:cNvSpPr>
            <a:spLocks noChangeArrowheads="1"/>
          </p:cNvSpPr>
          <p:nvPr/>
        </p:nvSpPr>
        <p:spPr bwMode="auto">
          <a:xfrm>
            <a:off x="4953000" y="64801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200">
                <a:solidFill>
                  <a:schemeClr val="tx1"/>
                </a:solidFill>
                <a:latin typeface="Arial Rounded MT Bold" pitchFamily="34" charset="0"/>
              </a:defRPr>
            </a:lvl1pPr>
            <a:lvl2pPr marL="742950" indent="-285750" defTabSz="762000">
              <a:defRPr sz="3200">
                <a:solidFill>
                  <a:schemeClr val="tx1"/>
                </a:solidFill>
                <a:latin typeface="Arial Rounded MT Bold" pitchFamily="34" charset="0"/>
              </a:defRPr>
            </a:lvl2pPr>
            <a:lvl3pPr marL="1143000" indent="-228600" defTabSz="762000">
              <a:defRPr sz="3200">
                <a:solidFill>
                  <a:schemeClr val="tx1"/>
                </a:solidFill>
                <a:latin typeface="Arial Rounded MT Bold" pitchFamily="34" charset="0"/>
              </a:defRPr>
            </a:lvl3pPr>
            <a:lvl4pPr marL="1600200" indent="-228600" defTabSz="762000">
              <a:defRPr sz="3200">
                <a:solidFill>
                  <a:schemeClr val="tx1"/>
                </a:solidFill>
                <a:latin typeface="Arial Rounded MT Bold" pitchFamily="34" charset="0"/>
              </a:defRPr>
            </a:lvl4pPr>
            <a:lvl5pPr marL="2057400" indent="-228600" defTabSz="762000">
              <a:defRPr sz="3200">
                <a:solidFill>
                  <a:schemeClr val="tx1"/>
                </a:solidFill>
                <a:latin typeface="Arial Rounded MT Bold" pitchFamily="34" charset="0"/>
              </a:defRPr>
            </a:lvl5pPr>
            <a:lvl6pPr marL="2514600" indent="-228600" defTabSz="762000" eaLnBrk="0" fontAlgn="base" hangingPunct="0">
              <a:spcBef>
                <a:spcPct val="0"/>
              </a:spcBef>
              <a:spcAft>
                <a:spcPct val="0"/>
              </a:spcAft>
              <a:defRPr sz="3200">
                <a:solidFill>
                  <a:schemeClr val="tx1"/>
                </a:solidFill>
                <a:latin typeface="Arial Rounded MT Bold" pitchFamily="34" charset="0"/>
              </a:defRPr>
            </a:lvl6pPr>
            <a:lvl7pPr marL="2971800" indent="-228600" defTabSz="762000" eaLnBrk="0" fontAlgn="base" hangingPunct="0">
              <a:spcBef>
                <a:spcPct val="0"/>
              </a:spcBef>
              <a:spcAft>
                <a:spcPct val="0"/>
              </a:spcAft>
              <a:defRPr sz="3200">
                <a:solidFill>
                  <a:schemeClr val="tx1"/>
                </a:solidFill>
                <a:latin typeface="Arial Rounded MT Bold" pitchFamily="34" charset="0"/>
              </a:defRPr>
            </a:lvl7pPr>
            <a:lvl8pPr marL="3429000" indent="-228600" defTabSz="762000" eaLnBrk="0" fontAlgn="base" hangingPunct="0">
              <a:spcBef>
                <a:spcPct val="0"/>
              </a:spcBef>
              <a:spcAft>
                <a:spcPct val="0"/>
              </a:spcAft>
              <a:defRPr sz="3200">
                <a:solidFill>
                  <a:schemeClr val="tx1"/>
                </a:solidFill>
                <a:latin typeface="Arial Rounded MT Bold" pitchFamily="34" charset="0"/>
              </a:defRPr>
            </a:lvl8pPr>
            <a:lvl9pPr marL="3886200" indent="-228600" defTabSz="762000" eaLnBrk="0" fontAlgn="base" hangingPunct="0">
              <a:spcBef>
                <a:spcPct val="0"/>
              </a:spcBef>
              <a:spcAft>
                <a:spcPct val="0"/>
              </a:spcAft>
              <a:defRPr sz="3200">
                <a:solidFill>
                  <a:schemeClr val="tx1"/>
                </a:solidFill>
                <a:latin typeface="Arial Rounded MT Bold" pitchFamily="34" charset="0"/>
              </a:defRPr>
            </a:lvl9pPr>
          </a:lstStyle>
          <a:p>
            <a:pPr>
              <a:defRPr/>
            </a:pPr>
            <a:r>
              <a:rPr lang="de-CH" altLang="en-US" sz="1200" smtClean="0">
                <a:solidFill>
                  <a:schemeClr val="bg2"/>
                </a:solidFill>
                <a:latin typeface="Avenir LT Std 45 Book" pitchFamily="34" charset="0"/>
              </a:rPr>
              <a:t>www.csnc.ch</a:t>
            </a:r>
          </a:p>
        </p:txBody>
      </p:sp>
      <p:pic>
        <p:nvPicPr>
          <p:cNvPr id="1034" name="Picture 14" descr="M:\internal\graphics\logos\compass\mit_registered_trademark\ROT\compass-L1_4c-o_print_registered_300dpi_whit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0750" y="11113"/>
            <a:ext cx="2627313"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762000" rtl="0" eaLnBrk="1" fontAlgn="base" hangingPunct="1">
        <a:spcBef>
          <a:spcPct val="0"/>
        </a:spcBef>
        <a:spcAft>
          <a:spcPct val="0"/>
        </a:spcAft>
        <a:defRPr sz="2400">
          <a:solidFill>
            <a:srgbClr val="00247D"/>
          </a:solidFill>
          <a:latin typeface="+mj-lt"/>
          <a:ea typeface="+mj-ea"/>
          <a:cs typeface="+mj-cs"/>
        </a:defRPr>
      </a:lvl1pPr>
      <a:lvl2pPr algn="l" defTabSz="762000" rtl="0" eaLnBrk="1" fontAlgn="base" hangingPunct="1">
        <a:spcBef>
          <a:spcPct val="0"/>
        </a:spcBef>
        <a:spcAft>
          <a:spcPct val="0"/>
        </a:spcAft>
        <a:defRPr sz="2400">
          <a:solidFill>
            <a:srgbClr val="00247D"/>
          </a:solidFill>
          <a:latin typeface="Avenir LT Std 55 Roman" pitchFamily="34" charset="0"/>
        </a:defRPr>
      </a:lvl2pPr>
      <a:lvl3pPr algn="l" defTabSz="762000" rtl="0" eaLnBrk="1" fontAlgn="base" hangingPunct="1">
        <a:spcBef>
          <a:spcPct val="0"/>
        </a:spcBef>
        <a:spcAft>
          <a:spcPct val="0"/>
        </a:spcAft>
        <a:defRPr sz="2400">
          <a:solidFill>
            <a:srgbClr val="00247D"/>
          </a:solidFill>
          <a:latin typeface="Avenir LT Std 55 Roman" pitchFamily="34" charset="0"/>
        </a:defRPr>
      </a:lvl3pPr>
      <a:lvl4pPr algn="l" defTabSz="762000" rtl="0" eaLnBrk="1" fontAlgn="base" hangingPunct="1">
        <a:spcBef>
          <a:spcPct val="0"/>
        </a:spcBef>
        <a:spcAft>
          <a:spcPct val="0"/>
        </a:spcAft>
        <a:defRPr sz="2400">
          <a:solidFill>
            <a:srgbClr val="00247D"/>
          </a:solidFill>
          <a:latin typeface="Avenir LT Std 55 Roman" pitchFamily="34" charset="0"/>
        </a:defRPr>
      </a:lvl4pPr>
      <a:lvl5pPr algn="l" defTabSz="762000" rtl="0" eaLnBrk="1" fontAlgn="base" hangingPunct="1">
        <a:spcBef>
          <a:spcPct val="0"/>
        </a:spcBef>
        <a:spcAft>
          <a:spcPct val="0"/>
        </a:spcAft>
        <a:defRPr sz="2400">
          <a:solidFill>
            <a:srgbClr val="00247D"/>
          </a:solidFill>
          <a:latin typeface="Avenir LT Std 55 Roman" pitchFamily="34" charset="0"/>
        </a:defRPr>
      </a:lvl5pPr>
      <a:lvl6pPr marL="457200" algn="l" defTabSz="762000" rtl="0" eaLnBrk="1" fontAlgn="base" hangingPunct="1">
        <a:spcBef>
          <a:spcPct val="0"/>
        </a:spcBef>
        <a:spcAft>
          <a:spcPct val="0"/>
        </a:spcAft>
        <a:defRPr sz="2400">
          <a:solidFill>
            <a:srgbClr val="00247D"/>
          </a:solidFill>
          <a:latin typeface="Avenir LT Std 55 Roman" pitchFamily="34" charset="0"/>
        </a:defRPr>
      </a:lvl6pPr>
      <a:lvl7pPr marL="914400" algn="l" defTabSz="762000" rtl="0" eaLnBrk="1" fontAlgn="base" hangingPunct="1">
        <a:spcBef>
          <a:spcPct val="0"/>
        </a:spcBef>
        <a:spcAft>
          <a:spcPct val="0"/>
        </a:spcAft>
        <a:defRPr sz="2400">
          <a:solidFill>
            <a:srgbClr val="00247D"/>
          </a:solidFill>
          <a:latin typeface="Avenir LT Std 55 Roman" pitchFamily="34" charset="0"/>
        </a:defRPr>
      </a:lvl7pPr>
      <a:lvl8pPr marL="1371600" algn="l" defTabSz="762000" rtl="0" eaLnBrk="1" fontAlgn="base" hangingPunct="1">
        <a:spcBef>
          <a:spcPct val="0"/>
        </a:spcBef>
        <a:spcAft>
          <a:spcPct val="0"/>
        </a:spcAft>
        <a:defRPr sz="2400">
          <a:solidFill>
            <a:srgbClr val="00247D"/>
          </a:solidFill>
          <a:latin typeface="Avenir LT Std 55 Roman" pitchFamily="34" charset="0"/>
        </a:defRPr>
      </a:lvl8pPr>
      <a:lvl9pPr marL="1828800" algn="l" defTabSz="762000" rtl="0" eaLnBrk="1" fontAlgn="base" hangingPunct="1">
        <a:spcBef>
          <a:spcPct val="0"/>
        </a:spcBef>
        <a:spcAft>
          <a:spcPct val="0"/>
        </a:spcAft>
        <a:defRPr sz="2400">
          <a:solidFill>
            <a:srgbClr val="00247D"/>
          </a:solidFill>
          <a:latin typeface="Avenir LT Std 55 Roman" pitchFamily="34" charset="0"/>
        </a:defRPr>
      </a:lvl9pPr>
    </p:titleStyle>
    <p:bodyStyle>
      <a:lvl1pPr marL="379413" indent="-379413" algn="l" defTabSz="762000" rtl="0" eaLnBrk="1" fontAlgn="base" hangingPunct="1">
        <a:spcBef>
          <a:spcPct val="100000"/>
        </a:spcBef>
        <a:spcAft>
          <a:spcPct val="0"/>
        </a:spcAft>
        <a:buClr>
          <a:schemeClr val="bg2"/>
        </a:buClr>
        <a:buFont typeface="Marlett" pitchFamily="2" charset="2"/>
        <a:defRPr sz="2000">
          <a:solidFill>
            <a:schemeClr val="tx1"/>
          </a:solidFill>
          <a:latin typeface="+mn-lt"/>
          <a:ea typeface="+mn-ea"/>
          <a:cs typeface="+mn-cs"/>
        </a:defRPr>
      </a:lvl1pPr>
      <a:lvl2pPr marL="442913" indent="14288" algn="l" defTabSz="762000" rtl="0" eaLnBrk="1" fontAlgn="base" hangingPunct="1">
        <a:spcBef>
          <a:spcPct val="20000"/>
        </a:spcBef>
        <a:spcAft>
          <a:spcPct val="0"/>
        </a:spcAft>
        <a:buClr>
          <a:schemeClr val="tx1"/>
        </a:buClr>
        <a:buFont typeface="Courier New" pitchFamily="49" charset="0"/>
        <a:defRPr sz="2000">
          <a:solidFill>
            <a:srgbClr val="00247D"/>
          </a:solidFill>
          <a:latin typeface="Courier New" pitchFamily="49" charset="0"/>
        </a:defRPr>
      </a:lvl2pPr>
      <a:lvl3pPr marL="901700" indent="-327025"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3pPr>
      <a:lvl4pPr marL="1376363" indent="-279400"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4pPr>
      <a:lvl5pPr marL="1881188" indent="-268288"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5pPr>
      <a:lvl6pPr marL="2338388" indent="-268288"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6pPr>
      <a:lvl7pPr marL="2795588" indent="-268288"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7pPr>
      <a:lvl8pPr marL="3252788" indent="-268288"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8pPr>
      <a:lvl9pPr marL="3709988" indent="-268288" algn="l" defTabSz="762000" rtl="0" eaLnBrk="1" fontAlgn="base" hangingPunct="1">
        <a:spcBef>
          <a:spcPct val="20000"/>
        </a:spcBef>
        <a:spcAft>
          <a:spcPct val="0"/>
        </a:spcAft>
        <a:buClr>
          <a:srgbClr val="00247D"/>
        </a:buClr>
        <a:buFont typeface="Wingdings" pitchFamily="2" charset="2"/>
        <a:buChar char="ª"/>
        <a:defRPr sz="1600">
          <a:solidFill>
            <a:schemeClr val="tx1"/>
          </a:solidFill>
          <a:latin typeface="Avenir LT Std 45 Book"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merriam-webster.com/dictionary/utiliz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paf.cerias.purdue.edu/tech-reps/823.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Dobin Rutishauser</a:t>
            </a:r>
          </a:p>
          <a:p>
            <a:r>
              <a:rPr lang="en-US" smtClean="0"/>
              <a:t>December 2016</a:t>
            </a:r>
            <a:endParaRPr lang="de-CH" dirty="0"/>
          </a:p>
        </p:txBody>
      </p:sp>
      <p:sp>
        <p:nvSpPr>
          <p:cNvPr id="4" name="Title 3"/>
          <p:cNvSpPr>
            <a:spLocks noGrp="1"/>
          </p:cNvSpPr>
          <p:nvPr>
            <p:ph type="ctrTitle"/>
          </p:nvPr>
        </p:nvSpPr>
        <p:spPr/>
        <p:txBody>
          <a:bodyPr/>
          <a:lstStyle/>
          <a:p>
            <a:r>
              <a:rPr lang="en-US" dirty="0" smtClean="0"/>
              <a:t>Exploiting </a:t>
            </a:r>
            <a:r>
              <a:rPr lang="en-US" smtClean="0"/>
              <a:t>and Defense</a:t>
            </a:r>
            <a:br>
              <a:rPr lang="en-US" smtClean="0"/>
            </a:br>
            <a:r>
              <a:rPr lang="en-US" smtClean="0"/>
              <a:t>Technical Intro</a:t>
            </a:r>
            <a:endParaRPr lang="de-CH" dirty="0"/>
          </a:p>
        </p:txBody>
      </p:sp>
    </p:spTree>
    <p:extLst>
      <p:ext uri="{BB962C8B-B14F-4D97-AF65-F5344CB8AC3E}">
        <p14:creationId xmlns:p14="http://schemas.microsoft.com/office/powerpoint/2010/main" val="247620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picture?</a:t>
            </a:r>
            <a:endParaRPr lang="de-CH" dirty="0"/>
          </a:p>
        </p:txBody>
      </p:sp>
      <p:sp>
        <p:nvSpPr>
          <p:cNvPr id="3" name="Content Placeholder 2"/>
          <p:cNvSpPr>
            <a:spLocks noGrp="1"/>
          </p:cNvSpPr>
          <p:nvPr>
            <p:ph idx="1"/>
          </p:nvPr>
        </p:nvSpPr>
        <p:spPr/>
        <p:txBody>
          <a:bodyPr/>
          <a:lstStyle/>
          <a:p>
            <a:r>
              <a:rPr lang="en-US" dirty="0" smtClean="0"/>
              <a:t>Is it possible to create an image which executes code?</a:t>
            </a:r>
          </a:p>
          <a:p>
            <a:r>
              <a:rPr lang="en-US" dirty="0" smtClean="0"/>
              <a:t>Yes</a:t>
            </a:r>
          </a:p>
          <a:p>
            <a:r>
              <a:rPr lang="en-US" dirty="0" smtClean="0"/>
              <a:t>If this is intentional, it’s a feature</a:t>
            </a:r>
          </a:p>
          <a:p>
            <a:r>
              <a:rPr lang="en-US" dirty="0" smtClean="0"/>
              <a:t>If this is not intentional, the picture is an exploit</a:t>
            </a:r>
            <a:endParaRPr lang="de-CH" dirty="0"/>
          </a:p>
        </p:txBody>
      </p:sp>
    </p:spTree>
    <p:extLst>
      <p:ext uri="{BB962C8B-B14F-4D97-AF65-F5344CB8AC3E}">
        <p14:creationId xmlns:p14="http://schemas.microsoft.com/office/powerpoint/2010/main" val="371469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a:p>
        </p:txBody>
      </p:sp>
      <p:sp>
        <p:nvSpPr>
          <p:cNvPr id="4" name="Title 3"/>
          <p:cNvSpPr>
            <a:spLocks noGrp="1"/>
          </p:cNvSpPr>
          <p:nvPr>
            <p:ph type="ctrTitle"/>
          </p:nvPr>
        </p:nvSpPr>
        <p:spPr/>
        <p:txBody>
          <a:bodyPr/>
          <a:lstStyle/>
          <a:p>
            <a:r>
              <a:rPr lang="en-US" dirty="0" smtClean="0"/>
              <a:t>What is an exploit?</a:t>
            </a:r>
            <a:endParaRPr lang="de-CH" dirty="0"/>
          </a:p>
        </p:txBody>
      </p:sp>
    </p:spTree>
    <p:extLst>
      <p:ext uri="{BB962C8B-B14F-4D97-AF65-F5344CB8AC3E}">
        <p14:creationId xmlns:p14="http://schemas.microsoft.com/office/powerpoint/2010/main" val="485299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exploit?</a:t>
            </a:r>
            <a:endParaRPr lang="de-CH" dirty="0"/>
          </a:p>
        </p:txBody>
      </p:sp>
      <p:sp>
        <p:nvSpPr>
          <p:cNvPr id="4" name="Content Placeholder 3"/>
          <p:cNvSpPr>
            <a:spLocks noGrp="1"/>
          </p:cNvSpPr>
          <p:nvPr>
            <p:ph idx="1"/>
          </p:nvPr>
        </p:nvSpPr>
        <p:spPr/>
        <p:txBody>
          <a:bodyPr/>
          <a:lstStyle/>
          <a:p>
            <a:r>
              <a:rPr lang="en-US" sz="2800" dirty="0"/>
              <a:t>Simple Definition of </a:t>
            </a:r>
            <a:r>
              <a:rPr lang="en-US" sz="2800" cap="small" dirty="0"/>
              <a:t>exploit</a:t>
            </a:r>
            <a:endParaRPr lang="en-US" sz="2800" dirty="0"/>
          </a:p>
          <a:p>
            <a:pPr lvl="2"/>
            <a:r>
              <a:rPr lang="en-US" sz="2000" dirty="0" smtClean="0"/>
              <a:t>to </a:t>
            </a:r>
            <a:r>
              <a:rPr lang="en-US" sz="2000" dirty="0"/>
              <a:t>get value or use from (something)</a:t>
            </a:r>
          </a:p>
          <a:p>
            <a:pPr lvl="2"/>
            <a:r>
              <a:rPr lang="en-US" sz="2000" b="1" dirty="0" smtClean="0"/>
              <a:t>to </a:t>
            </a:r>
            <a:r>
              <a:rPr lang="en-US" sz="2000" b="1" dirty="0"/>
              <a:t>use (someone or something) in a way that helps you unfairly</a:t>
            </a:r>
          </a:p>
          <a:p>
            <a:endParaRPr lang="de-CH" sz="2800" dirty="0" smtClean="0"/>
          </a:p>
          <a:p>
            <a:r>
              <a:rPr lang="de-CH" sz="2800" dirty="0" err="1" smtClean="0"/>
              <a:t>Full</a:t>
            </a:r>
            <a:r>
              <a:rPr lang="de-CH" sz="2800" dirty="0" smtClean="0"/>
              <a:t> </a:t>
            </a:r>
            <a:r>
              <a:rPr lang="de-CH" sz="2800" dirty="0"/>
              <a:t>Definition </a:t>
            </a:r>
            <a:r>
              <a:rPr lang="de-CH" sz="2800" dirty="0" err="1"/>
              <a:t>of</a:t>
            </a:r>
            <a:r>
              <a:rPr lang="de-CH" sz="2800" dirty="0"/>
              <a:t> </a:t>
            </a:r>
            <a:r>
              <a:rPr lang="de-CH" sz="2800" cap="small" dirty="0" err="1"/>
              <a:t>exploit</a:t>
            </a:r>
            <a:endParaRPr lang="de-CH" sz="2800" dirty="0"/>
          </a:p>
          <a:p>
            <a:pPr lvl="2"/>
            <a:r>
              <a:rPr lang="en-US" sz="2000" dirty="0" smtClean="0"/>
              <a:t>to </a:t>
            </a:r>
            <a:r>
              <a:rPr lang="en-US" sz="2000" dirty="0"/>
              <a:t>make productive use of </a:t>
            </a:r>
            <a:r>
              <a:rPr lang="en-US" sz="2000" b="1" dirty="0"/>
              <a:t>:</a:t>
            </a:r>
            <a:r>
              <a:rPr lang="en-US" sz="2000" dirty="0"/>
              <a:t>  </a:t>
            </a:r>
            <a:r>
              <a:rPr lang="en-US" sz="2000" cap="small" dirty="0">
                <a:hlinkClick r:id="rId2"/>
              </a:rPr>
              <a:t>utilize</a:t>
            </a:r>
            <a:r>
              <a:rPr lang="en-US" sz="2000" dirty="0"/>
              <a:t> &lt;</a:t>
            </a:r>
            <a:r>
              <a:rPr lang="en-US" sz="2000" i="1" dirty="0"/>
              <a:t>exploiting</a:t>
            </a:r>
            <a:r>
              <a:rPr lang="en-US" sz="2000" dirty="0"/>
              <a:t> your talents&gt; &lt;</a:t>
            </a:r>
            <a:r>
              <a:rPr lang="en-US" sz="2000" i="1" dirty="0"/>
              <a:t>exploit</a:t>
            </a:r>
            <a:r>
              <a:rPr lang="en-US" sz="2000" dirty="0"/>
              <a:t> your opponent's weakness&gt;</a:t>
            </a:r>
          </a:p>
          <a:p>
            <a:pPr lvl="2"/>
            <a:r>
              <a:rPr lang="en-US" sz="2000" dirty="0" smtClean="0"/>
              <a:t>to </a:t>
            </a:r>
            <a:r>
              <a:rPr lang="en-US" sz="2000" dirty="0"/>
              <a:t>make use of meanly or unfairly for one's own advantage &lt;</a:t>
            </a:r>
            <a:r>
              <a:rPr lang="en-US" sz="2000" i="1" dirty="0"/>
              <a:t>exploiting</a:t>
            </a:r>
            <a:r>
              <a:rPr lang="en-US" sz="2000" dirty="0"/>
              <a:t> migrant farm workers&gt;</a:t>
            </a:r>
          </a:p>
          <a:p>
            <a:r>
              <a:rPr lang="en-US" dirty="0" smtClean="0"/>
              <a:t>http</a:t>
            </a:r>
            <a:r>
              <a:rPr lang="en-US" dirty="0"/>
              <a:t>://www.merriam-webster.com/dictionary/exploit</a:t>
            </a:r>
          </a:p>
          <a:p>
            <a:endParaRPr lang="de-CH" sz="2800" dirty="0"/>
          </a:p>
        </p:txBody>
      </p:sp>
    </p:spTree>
    <p:extLst>
      <p:ext uri="{BB962C8B-B14F-4D97-AF65-F5344CB8AC3E}">
        <p14:creationId xmlns:p14="http://schemas.microsoft.com/office/powerpoint/2010/main" val="1931560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an exploit?</a:t>
            </a:r>
            <a:endParaRPr lang="de-CH"/>
          </a:p>
        </p:txBody>
      </p:sp>
      <p:sp>
        <p:nvSpPr>
          <p:cNvPr id="3" name="Content Placeholder 2"/>
          <p:cNvSpPr>
            <a:spLocks noGrp="1"/>
          </p:cNvSpPr>
          <p:nvPr>
            <p:ph idx="1"/>
          </p:nvPr>
        </p:nvSpPr>
        <p:spPr/>
        <p:txBody>
          <a:bodyPr/>
          <a:lstStyle/>
          <a:p>
            <a:r>
              <a:rPr lang="en-US" smtClean="0"/>
              <a:t>Exploit (v): To take advantage of a vulnerability so that the target system reacts in a manner other than which the designer intended.</a:t>
            </a:r>
          </a:p>
          <a:p>
            <a:r>
              <a:rPr lang="en-US" smtClean="0"/>
              <a:t>Exploit (n): The tool, set of instructions, or code that is used to take advantage of a vulnerability. </a:t>
            </a:r>
          </a:p>
          <a:p>
            <a:endParaRPr lang="en-US"/>
          </a:p>
          <a:p>
            <a:r>
              <a:rPr lang="en-US" sz="1600" smtClean="0"/>
              <a:t>(The Shellcoders Handbook, 2</a:t>
            </a:r>
            <a:r>
              <a:rPr lang="en-US" sz="1600" baseline="30000" smtClean="0"/>
              <a:t>nd</a:t>
            </a:r>
            <a:r>
              <a:rPr lang="en-US" sz="1600" smtClean="0"/>
              <a:t> Edition, p4)</a:t>
            </a:r>
            <a:endParaRPr lang="en-US" sz="1600"/>
          </a:p>
        </p:txBody>
      </p:sp>
    </p:spTree>
    <p:extLst>
      <p:ext uri="{BB962C8B-B14F-4D97-AF65-F5344CB8AC3E}">
        <p14:creationId xmlns:p14="http://schemas.microsoft.com/office/powerpoint/2010/main" val="3021845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904362" y="1484784"/>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 (Word)</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7" name="Rectangle 6"/>
          <p:cNvSpPr/>
          <p:nvPr/>
        </p:nvSpPr>
        <p:spPr bwMode="auto">
          <a:xfrm>
            <a:off x="2936637" y="2708920"/>
            <a:ext cx="2829886"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 (Apache)</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9" name="Rectangle 8"/>
          <p:cNvSpPr/>
          <p:nvPr/>
        </p:nvSpPr>
        <p:spPr bwMode="auto">
          <a:xfrm>
            <a:off x="2925798" y="2089710"/>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 (Firefox)</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8" name="TextBox 7"/>
          <p:cNvSpPr txBox="1"/>
          <p:nvPr/>
        </p:nvSpPr>
        <p:spPr>
          <a:xfrm>
            <a:off x="7041232" y="1484784"/>
            <a:ext cx="2520280" cy="3046988"/>
          </a:xfrm>
          <a:prstGeom prst="rect">
            <a:avLst/>
          </a:prstGeom>
          <a:noFill/>
        </p:spPr>
        <p:txBody>
          <a:bodyPr wrap="square" rtlCol="0">
            <a:spAutoFit/>
          </a:bodyPr>
          <a:lstStyle/>
          <a:p>
            <a:r>
              <a:rPr lang="en-US" smtClean="0"/>
              <a:t>Only trusted apps (code) running</a:t>
            </a:r>
          </a:p>
          <a:p>
            <a:r>
              <a:rPr lang="en-US" smtClean="0"/>
              <a:t>Computer fully secure</a:t>
            </a:r>
            <a:endParaRPr lang="en-US" dirty="0"/>
          </a:p>
          <a:p>
            <a:endParaRPr lang="de-CH" dirty="0"/>
          </a:p>
        </p:txBody>
      </p:sp>
    </p:spTree>
    <p:extLst>
      <p:ext uri="{BB962C8B-B14F-4D97-AF65-F5344CB8AC3E}">
        <p14:creationId xmlns:p14="http://schemas.microsoft.com/office/powerpoint/2010/main" val="1775023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904362" y="1484784"/>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5" name="Rectangle 4"/>
          <p:cNvSpPr/>
          <p:nvPr/>
        </p:nvSpPr>
        <p:spPr bwMode="auto">
          <a:xfrm>
            <a:off x="2936637" y="2762926"/>
            <a:ext cx="2829886" cy="450050"/>
          </a:xfrm>
          <a:prstGeom prst="rect">
            <a:avLst/>
          </a:prstGeom>
          <a:solidFill>
            <a:srgbClr val="C00000"/>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Evil 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9" name="Rectangle 8"/>
          <p:cNvSpPr/>
          <p:nvPr/>
        </p:nvSpPr>
        <p:spPr bwMode="auto">
          <a:xfrm>
            <a:off x="2925798" y="2089710"/>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10" name="TextBox 9"/>
          <p:cNvSpPr txBox="1"/>
          <p:nvPr/>
        </p:nvSpPr>
        <p:spPr>
          <a:xfrm>
            <a:off x="7041232" y="1484784"/>
            <a:ext cx="2520280" cy="3046988"/>
          </a:xfrm>
          <a:prstGeom prst="rect">
            <a:avLst/>
          </a:prstGeom>
          <a:noFill/>
        </p:spPr>
        <p:txBody>
          <a:bodyPr wrap="square" rtlCol="0">
            <a:spAutoFit/>
          </a:bodyPr>
          <a:lstStyle/>
          <a:p>
            <a:r>
              <a:rPr lang="en-US" smtClean="0"/>
              <a:t>Virus / Backdoor / Trojan / Malware</a:t>
            </a:r>
          </a:p>
          <a:p>
            <a:r>
              <a:rPr lang="en-US" smtClean="0"/>
              <a:t>Is NOT</a:t>
            </a:r>
          </a:p>
          <a:p>
            <a:r>
              <a:rPr lang="en-US" smtClean="0"/>
              <a:t>Exploit</a:t>
            </a:r>
            <a:endParaRPr lang="de-CH" dirty="0"/>
          </a:p>
        </p:txBody>
      </p:sp>
    </p:spTree>
    <p:extLst>
      <p:ext uri="{BB962C8B-B14F-4D97-AF65-F5344CB8AC3E}">
        <p14:creationId xmlns:p14="http://schemas.microsoft.com/office/powerpoint/2010/main" val="389088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904362" y="1484784"/>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7" name="Rectangle 6"/>
          <p:cNvSpPr/>
          <p:nvPr/>
        </p:nvSpPr>
        <p:spPr bwMode="auto">
          <a:xfrm>
            <a:off x="2936637" y="2708920"/>
            <a:ext cx="2829886"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5" name="Rectangle 4"/>
          <p:cNvSpPr/>
          <p:nvPr/>
        </p:nvSpPr>
        <p:spPr bwMode="auto">
          <a:xfrm>
            <a:off x="4889280" y="2762926"/>
            <a:ext cx="792088" cy="396044"/>
          </a:xfrm>
          <a:prstGeom prst="rect">
            <a:avLst/>
          </a:prstGeom>
          <a:solidFill>
            <a:srgbClr val="FF0606"/>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Evil</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9" name="Rectangle 8"/>
          <p:cNvSpPr/>
          <p:nvPr/>
        </p:nvSpPr>
        <p:spPr bwMode="auto">
          <a:xfrm>
            <a:off x="2925798" y="2089710"/>
            <a:ext cx="2840725"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8" name="TextBox 7"/>
          <p:cNvSpPr txBox="1"/>
          <p:nvPr/>
        </p:nvSpPr>
        <p:spPr>
          <a:xfrm>
            <a:off x="7041232" y="1484784"/>
            <a:ext cx="2520280" cy="2554545"/>
          </a:xfrm>
          <a:prstGeom prst="rect">
            <a:avLst/>
          </a:prstGeom>
          <a:noFill/>
        </p:spPr>
        <p:txBody>
          <a:bodyPr wrap="square" rtlCol="0">
            <a:spAutoFit/>
          </a:bodyPr>
          <a:lstStyle/>
          <a:p>
            <a:r>
              <a:rPr lang="en-US" dirty="0"/>
              <a:t>Introduce </a:t>
            </a:r>
            <a:r>
              <a:rPr lang="en-US" dirty="0">
                <a:solidFill>
                  <a:srgbClr val="FF0000"/>
                </a:solidFill>
              </a:rPr>
              <a:t>new code </a:t>
            </a:r>
            <a:r>
              <a:rPr lang="en-US" dirty="0"/>
              <a:t>into running software</a:t>
            </a:r>
          </a:p>
          <a:p>
            <a:endParaRPr lang="de-CH" dirty="0"/>
          </a:p>
        </p:txBody>
      </p:sp>
    </p:spTree>
    <p:extLst>
      <p:ext uri="{BB962C8B-B14F-4D97-AF65-F5344CB8AC3E}">
        <p14:creationId xmlns:p14="http://schemas.microsoft.com/office/powerpoint/2010/main" val="1447681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exploits</a:t>
            </a:r>
            <a:endParaRPr lang="de-CH" dirty="0"/>
          </a:p>
        </p:txBody>
      </p:sp>
      <p:sp>
        <p:nvSpPr>
          <p:cNvPr id="3" name="Content Placeholder 2"/>
          <p:cNvSpPr>
            <a:spLocks noGrp="1"/>
          </p:cNvSpPr>
          <p:nvPr>
            <p:ph idx="1"/>
          </p:nvPr>
        </p:nvSpPr>
        <p:spPr/>
        <p:txBody>
          <a:bodyPr/>
          <a:lstStyle/>
          <a:p>
            <a:r>
              <a:rPr lang="en-US" dirty="0" smtClean="0"/>
              <a:t>Local</a:t>
            </a:r>
          </a:p>
          <a:p>
            <a:r>
              <a:rPr lang="en-US" dirty="0" smtClean="0"/>
              <a:t>Server-side</a:t>
            </a:r>
          </a:p>
          <a:p>
            <a:r>
              <a:rPr lang="en-US" dirty="0" smtClean="0"/>
              <a:t>Client-side</a:t>
            </a:r>
            <a:endParaRPr lang="de-CH" dirty="0"/>
          </a:p>
        </p:txBody>
      </p:sp>
    </p:spTree>
    <p:extLst>
      <p:ext uri="{BB962C8B-B14F-4D97-AF65-F5344CB8AC3E}">
        <p14:creationId xmlns:p14="http://schemas.microsoft.com/office/powerpoint/2010/main" val="3712389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exploits - </a:t>
            </a:r>
            <a:r>
              <a:rPr lang="en-US" b="1" dirty="0" smtClean="0"/>
              <a:t>Local</a:t>
            </a:r>
            <a:r>
              <a:rPr lang="en-US" dirty="0" smtClean="0"/>
              <a:t> 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904362" y="1484784"/>
            <a:ext cx="2912734"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High Privileged 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7" name="Rectangle 6"/>
          <p:cNvSpPr/>
          <p:nvPr/>
        </p:nvSpPr>
        <p:spPr bwMode="auto">
          <a:xfrm>
            <a:off x="2936637" y="2708920"/>
            <a:ext cx="2829886"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Low Privileged App</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5" name="Rectangle 4"/>
          <p:cNvSpPr/>
          <p:nvPr/>
        </p:nvSpPr>
        <p:spPr bwMode="auto">
          <a:xfrm>
            <a:off x="4889280" y="1960440"/>
            <a:ext cx="792088" cy="396044"/>
          </a:xfrm>
          <a:prstGeom prst="rect">
            <a:avLst/>
          </a:prstGeom>
          <a:solidFill>
            <a:srgbClr val="FF0606"/>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Evil</a:t>
            </a:r>
            <a:endParaRPr kumimoji="0" lang="de-CH" sz="2400" b="0" i="0" u="none" strike="noStrike" cap="none" normalizeH="0" baseline="0" dirty="0" smtClean="0">
              <a:ln>
                <a:noFill/>
              </a:ln>
              <a:solidFill>
                <a:schemeClr val="tx1"/>
              </a:solidFill>
              <a:effectLst/>
              <a:latin typeface="Arial Rounded MT Bold" pitchFamily="34" charset="0"/>
            </a:endParaRPr>
          </a:p>
        </p:txBody>
      </p:sp>
      <p:cxnSp>
        <p:nvCxnSpPr>
          <p:cNvPr id="6" name="Straight Connector 5"/>
          <p:cNvCxnSpPr/>
          <p:nvPr/>
        </p:nvCxnSpPr>
        <p:spPr bwMode="auto">
          <a:xfrm>
            <a:off x="2904362" y="2492896"/>
            <a:ext cx="2912734" cy="0"/>
          </a:xfrm>
          <a:prstGeom prst="line">
            <a:avLst/>
          </a:prstGeom>
          <a:ln>
            <a:prstDash val="sysDot"/>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flipV="1">
            <a:off x="4736976" y="1988840"/>
            <a:ext cx="0" cy="720080"/>
          </a:xfrm>
          <a:prstGeom prst="straightConnector1">
            <a:avLst/>
          </a:prstGeom>
          <a:ln>
            <a:solidFill>
              <a:srgbClr val="FF0000"/>
            </a:solidFill>
            <a:headEnd type="none" w="sm" len="sm"/>
            <a:tailEnd type="arrow"/>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bwMode="auto">
          <a:xfrm>
            <a:off x="4016896" y="2420888"/>
            <a:ext cx="648072" cy="337956"/>
          </a:xfrm>
          <a:prstGeom prst="rect">
            <a:avLst/>
          </a:prstGeom>
          <a:solidFill>
            <a:srgbClr val="F70991"/>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Evil</a:t>
            </a:r>
            <a:endParaRPr kumimoji="0" lang="de-CH" sz="1800" b="0" i="0" u="none" strike="noStrike" cap="none" normalizeH="0" baseline="0" dirty="0" smtClean="0">
              <a:ln>
                <a:noFill/>
              </a:ln>
              <a:solidFill>
                <a:schemeClr val="tx1"/>
              </a:solidFill>
              <a:effectLst/>
              <a:latin typeface="Arial Rounded MT Bold" pitchFamily="34" charset="0"/>
            </a:endParaRPr>
          </a:p>
        </p:txBody>
      </p:sp>
    </p:spTree>
    <p:extLst>
      <p:ext uri="{BB962C8B-B14F-4D97-AF65-F5344CB8AC3E}">
        <p14:creationId xmlns:p14="http://schemas.microsoft.com/office/powerpoint/2010/main" val="3062421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 - local</a:t>
            </a:r>
            <a:endParaRPr lang="de-CH" dirty="0"/>
          </a:p>
        </p:txBody>
      </p:sp>
      <p:sp>
        <p:nvSpPr>
          <p:cNvPr id="3" name="Content Placeholder 2"/>
          <p:cNvSpPr>
            <a:spLocks noGrp="1"/>
          </p:cNvSpPr>
          <p:nvPr>
            <p:ph idx="1"/>
          </p:nvPr>
        </p:nvSpPr>
        <p:spPr/>
        <p:txBody>
          <a:bodyPr/>
          <a:lstStyle/>
          <a:p>
            <a:r>
              <a:rPr lang="en-US" u="sng" dirty="0" smtClean="0"/>
              <a:t>Local Exploit:</a:t>
            </a:r>
          </a:p>
          <a:p>
            <a:pPr lvl="2"/>
            <a:r>
              <a:rPr lang="en-US" dirty="0" smtClean="0"/>
              <a:t>Attacker is already on a host</a:t>
            </a:r>
          </a:p>
          <a:p>
            <a:pPr lvl="2"/>
            <a:r>
              <a:rPr lang="en-US" dirty="0" smtClean="0"/>
              <a:t>Wants to execute his code with higher privileges</a:t>
            </a:r>
          </a:p>
          <a:p>
            <a:pPr lvl="2"/>
            <a:r>
              <a:rPr lang="en-US" dirty="0" smtClean="0"/>
              <a:t>“Privilege Escalation”</a:t>
            </a:r>
          </a:p>
          <a:p>
            <a:r>
              <a:rPr lang="en-US" dirty="0" smtClean="0"/>
              <a:t>Linux:</a:t>
            </a:r>
          </a:p>
          <a:p>
            <a:pPr lvl="2"/>
            <a:r>
              <a:rPr lang="en-US" dirty="0" smtClean="0"/>
              <a:t>SUID Programs</a:t>
            </a:r>
          </a:p>
          <a:p>
            <a:pPr lvl="2"/>
            <a:r>
              <a:rPr lang="en-US" dirty="0" smtClean="0"/>
              <a:t>www-data -&gt; root</a:t>
            </a:r>
          </a:p>
          <a:p>
            <a:r>
              <a:rPr lang="en-US" dirty="0" smtClean="0"/>
              <a:t>Windows:</a:t>
            </a:r>
          </a:p>
          <a:p>
            <a:pPr lvl="2"/>
            <a:r>
              <a:rPr lang="en-US" dirty="0" smtClean="0"/>
              <a:t>User -&gt; Local Admin (-&gt;System)</a:t>
            </a:r>
          </a:p>
          <a:p>
            <a:pPr lvl="2"/>
            <a:endParaRPr lang="en-US" dirty="0" smtClean="0"/>
          </a:p>
        </p:txBody>
      </p:sp>
    </p:spTree>
    <p:extLst>
      <p:ext uri="{BB962C8B-B14F-4D97-AF65-F5344CB8AC3E}">
        <p14:creationId xmlns:p14="http://schemas.microsoft.com/office/powerpoint/2010/main" val="381037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smtClean="0"/>
              <a:t>Intro - Technical</a:t>
            </a:r>
            <a:endParaRPr lang="en-US" altLang="en-US" dirty="0" smtClean="0"/>
          </a:p>
        </p:txBody>
      </p:sp>
      <p:sp>
        <p:nvSpPr>
          <p:cNvPr id="3075" name="Rectangle 5"/>
          <p:cNvSpPr>
            <a:spLocks noGrp="1" noChangeArrowheads="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lack And White Computer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7295" y="1480898"/>
            <a:ext cx="2099589" cy="20921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Types of exploits - </a:t>
            </a:r>
            <a:r>
              <a:rPr lang="en-US" b="1" dirty="0" smtClean="0"/>
              <a:t>Server-side </a:t>
            </a:r>
            <a:r>
              <a:rPr lang="en-US" dirty="0" smtClean="0"/>
              <a:t>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97"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904362" y="1484784"/>
            <a:ext cx="2912734"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Server Software</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7" name="Rectangle 6"/>
          <p:cNvSpPr/>
          <p:nvPr/>
        </p:nvSpPr>
        <p:spPr bwMode="auto">
          <a:xfrm>
            <a:off x="7959617" y="1736812"/>
            <a:ext cx="1414943"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solidFill>
                  <a:schemeClr val="tx1"/>
                </a:solidFill>
                <a:latin typeface="Arial Rounded MT Bold" pitchFamily="34" charset="0"/>
              </a:rPr>
              <a:t>Exploit</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5" name="Rectangle 4"/>
          <p:cNvSpPr/>
          <p:nvPr/>
        </p:nvSpPr>
        <p:spPr bwMode="auto">
          <a:xfrm>
            <a:off x="4889280" y="1960440"/>
            <a:ext cx="639784" cy="396044"/>
          </a:xfrm>
          <a:prstGeom prst="rect">
            <a:avLst/>
          </a:prstGeom>
          <a:solidFill>
            <a:srgbClr val="FF0606"/>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Evil</a:t>
            </a:r>
            <a:endParaRPr kumimoji="0" lang="de-CH" sz="1800" b="0" i="0" u="none" strike="noStrike" cap="none" normalizeH="0" baseline="0" dirty="0" smtClean="0">
              <a:ln>
                <a:noFill/>
              </a:ln>
              <a:solidFill>
                <a:schemeClr val="tx1"/>
              </a:solidFill>
              <a:effectLst/>
              <a:latin typeface="Arial Rounded MT Bold" pitchFamily="34" charset="0"/>
            </a:endParaRPr>
          </a:p>
        </p:txBody>
      </p:sp>
      <p:cxnSp>
        <p:nvCxnSpPr>
          <p:cNvPr id="6" name="Straight Connector 5"/>
          <p:cNvCxnSpPr/>
          <p:nvPr/>
        </p:nvCxnSpPr>
        <p:spPr bwMode="auto">
          <a:xfrm>
            <a:off x="7180818" y="784434"/>
            <a:ext cx="76438" cy="4372758"/>
          </a:xfrm>
          <a:prstGeom prst="line">
            <a:avLst/>
          </a:prstGeom>
          <a:ln>
            <a:prstDash val="sysDot"/>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7" idx="1"/>
            <a:endCxn id="4" idx="3"/>
          </p:cNvCxnSpPr>
          <p:nvPr/>
        </p:nvCxnSpPr>
        <p:spPr bwMode="auto">
          <a:xfrm flipH="1" flipV="1">
            <a:off x="5817096" y="1736812"/>
            <a:ext cx="2142521" cy="252028"/>
          </a:xfrm>
          <a:prstGeom prst="straightConnector1">
            <a:avLst/>
          </a:prstGeom>
          <a:ln>
            <a:solidFill>
              <a:srgbClr val="FF0000"/>
            </a:solidFill>
            <a:headEnd type="none" w="sm" len="sm"/>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bwMode="auto">
          <a:xfrm>
            <a:off x="7401272" y="1988840"/>
            <a:ext cx="559758" cy="396044"/>
          </a:xfrm>
          <a:prstGeom prst="rect">
            <a:avLst/>
          </a:prstGeom>
          <a:solidFill>
            <a:srgbClr val="F70991"/>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Evil</a:t>
            </a:r>
            <a:endParaRPr kumimoji="0" lang="de-CH" sz="1800" b="0" i="0" u="none" strike="noStrike" cap="none" normalizeH="0" baseline="0" dirty="0" smtClean="0">
              <a:ln>
                <a:noFill/>
              </a:ln>
              <a:solidFill>
                <a:schemeClr val="tx1"/>
              </a:solidFill>
              <a:effectLst/>
              <a:latin typeface="Arial Rounded MT Bold" pitchFamily="34" charset="0"/>
            </a:endParaRPr>
          </a:p>
        </p:txBody>
      </p:sp>
    </p:spTree>
    <p:extLst>
      <p:ext uri="{BB962C8B-B14F-4D97-AF65-F5344CB8AC3E}">
        <p14:creationId xmlns:p14="http://schemas.microsoft.com/office/powerpoint/2010/main" val="2692267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 - Remote</a:t>
            </a:r>
            <a:endParaRPr lang="de-CH" dirty="0"/>
          </a:p>
        </p:txBody>
      </p:sp>
      <p:sp>
        <p:nvSpPr>
          <p:cNvPr id="3" name="Content Placeholder 2"/>
          <p:cNvSpPr>
            <a:spLocks noGrp="1"/>
          </p:cNvSpPr>
          <p:nvPr>
            <p:ph idx="1"/>
          </p:nvPr>
        </p:nvSpPr>
        <p:spPr/>
        <p:txBody>
          <a:bodyPr/>
          <a:lstStyle/>
          <a:p>
            <a:r>
              <a:rPr lang="en-US" u="sng" dirty="0" smtClean="0"/>
              <a:t>Remote Exploit:</a:t>
            </a:r>
          </a:p>
          <a:p>
            <a:pPr lvl="2"/>
            <a:r>
              <a:rPr lang="en-US" dirty="0" smtClean="0"/>
              <a:t>Attacker can directly talk with a server software on a host</a:t>
            </a:r>
          </a:p>
          <a:p>
            <a:pPr lvl="2"/>
            <a:r>
              <a:rPr lang="en-US" dirty="0" smtClean="0"/>
              <a:t>Wants to execute his code on the remote host</a:t>
            </a:r>
          </a:p>
          <a:p>
            <a:pPr lvl="2"/>
            <a:endParaRPr lang="en-US" dirty="0" smtClean="0"/>
          </a:p>
          <a:p>
            <a:pPr lvl="2"/>
            <a:endParaRPr lang="en-US" dirty="0" smtClean="0"/>
          </a:p>
          <a:p>
            <a:r>
              <a:rPr lang="en-US" dirty="0" smtClean="0"/>
              <a:t>Server Examples</a:t>
            </a:r>
            <a:endParaRPr lang="en-US" dirty="0"/>
          </a:p>
          <a:p>
            <a:pPr lvl="2"/>
            <a:r>
              <a:rPr lang="en-US" dirty="0" smtClean="0"/>
              <a:t>FTP Server (</a:t>
            </a:r>
            <a:r>
              <a:rPr lang="en-US" dirty="0" err="1" smtClean="0"/>
              <a:t>proftp</a:t>
            </a:r>
            <a:r>
              <a:rPr lang="en-US" dirty="0" smtClean="0"/>
              <a:t>, </a:t>
            </a:r>
            <a:r>
              <a:rPr lang="en-US" dirty="0" err="1" smtClean="0"/>
              <a:t>wuftp</a:t>
            </a:r>
            <a:r>
              <a:rPr lang="en-US" dirty="0" smtClean="0"/>
              <a:t>)</a:t>
            </a:r>
          </a:p>
          <a:p>
            <a:pPr lvl="2"/>
            <a:r>
              <a:rPr lang="en-US" dirty="0" smtClean="0"/>
              <a:t>DNS Server (bind)</a:t>
            </a:r>
          </a:p>
          <a:p>
            <a:pPr lvl="2"/>
            <a:r>
              <a:rPr lang="en-US" dirty="0" smtClean="0"/>
              <a:t>Web Server (IIS, Apache)</a:t>
            </a:r>
          </a:p>
          <a:p>
            <a:pPr lvl="2"/>
            <a:endParaRPr lang="en-US" dirty="0" smtClean="0"/>
          </a:p>
        </p:txBody>
      </p:sp>
    </p:spTree>
    <p:extLst>
      <p:ext uri="{BB962C8B-B14F-4D97-AF65-F5344CB8AC3E}">
        <p14:creationId xmlns:p14="http://schemas.microsoft.com/office/powerpoint/2010/main" val="3071983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lack And White Computer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7295" y="1480898"/>
            <a:ext cx="2099589" cy="20921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Types of exploits - </a:t>
            </a:r>
            <a:r>
              <a:rPr lang="en-US" b="1" dirty="0" smtClean="0"/>
              <a:t>Client-side </a:t>
            </a:r>
            <a:r>
              <a:rPr lang="en-US" dirty="0" smtClean="0"/>
              <a:t>exploit</a:t>
            </a:r>
            <a:endParaRPr lang="de-CH" dirty="0"/>
          </a:p>
        </p:txBody>
      </p:sp>
      <p:pic>
        <p:nvPicPr>
          <p:cNvPr id="2050" name="Picture 2" descr="Black And White Computer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97" y="784434"/>
            <a:ext cx="6048672" cy="60271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2881904" y="2718785"/>
            <a:ext cx="2912734"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Client Software</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7" name="Rectangle 6"/>
          <p:cNvSpPr/>
          <p:nvPr/>
        </p:nvSpPr>
        <p:spPr bwMode="auto">
          <a:xfrm>
            <a:off x="7959617" y="1736812"/>
            <a:ext cx="1414943" cy="504056"/>
          </a:xfrm>
          <a:prstGeom prst="rect">
            <a:avLst/>
          </a:prstGeom>
          <a:solidFill>
            <a:srgbClr val="00B05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solidFill>
                  <a:schemeClr val="tx1"/>
                </a:solidFill>
                <a:latin typeface="Arial Rounded MT Bold" pitchFamily="34" charset="0"/>
              </a:rPr>
              <a:t>Exploit</a:t>
            </a:r>
            <a:endParaRPr kumimoji="0" lang="de-CH" sz="2400" b="0" i="0" u="none" strike="noStrike" cap="none" normalizeH="0" baseline="0" dirty="0" smtClean="0">
              <a:ln>
                <a:noFill/>
              </a:ln>
              <a:solidFill>
                <a:schemeClr val="tx1"/>
              </a:solidFill>
              <a:effectLst/>
              <a:latin typeface="Arial Rounded MT Bold" pitchFamily="34" charset="0"/>
            </a:endParaRPr>
          </a:p>
        </p:txBody>
      </p:sp>
      <p:sp>
        <p:nvSpPr>
          <p:cNvPr id="5" name="Rectangle 4"/>
          <p:cNvSpPr/>
          <p:nvPr/>
        </p:nvSpPr>
        <p:spPr bwMode="auto">
          <a:xfrm>
            <a:off x="5025008" y="2356484"/>
            <a:ext cx="639784" cy="396044"/>
          </a:xfrm>
          <a:prstGeom prst="rect">
            <a:avLst/>
          </a:prstGeom>
          <a:solidFill>
            <a:srgbClr val="FF0606"/>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Evil</a:t>
            </a:r>
            <a:endParaRPr kumimoji="0" lang="de-CH" sz="1800" b="0" i="0" u="none" strike="noStrike" cap="none" normalizeH="0" baseline="0" dirty="0" smtClean="0">
              <a:ln>
                <a:noFill/>
              </a:ln>
              <a:solidFill>
                <a:schemeClr val="tx1"/>
              </a:solidFill>
              <a:effectLst/>
              <a:latin typeface="Arial Rounded MT Bold" pitchFamily="34" charset="0"/>
            </a:endParaRPr>
          </a:p>
        </p:txBody>
      </p:sp>
      <p:cxnSp>
        <p:nvCxnSpPr>
          <p:cNvPr id="6" name="Straight Connector 5"/>
          <p:cNvCxnSpPr/>
          <p:nvPr/>
        </p:nvCxnSpPr>
        <p:spPr bwMode="auto">
          <a:xfrm>
            <a:off x="7180818" y="784434"/>
            <a:ext cx="76438" cy="4372758"/>
          </a:xfrm>
          <a:prstGeom prst="line">
            <a:avLst/>
          </a:prstGeom>
          <a:ln>
            <a:prstDash val="sysDot"/>
            <a:headEnd type="none" w="sm" len="sm"/>
            <a:tailEnd type="none" w="sm" len="sm"/>
          </a:ln>
        </p:spPr>
        <p:style>
          <a:lnRef idx="2">
            <a:schemeClr val="dk1"/>
          </a:lnRef>
          <a:fillRef idx="0">
            <a:schemeClr val="dk1"/>
          </a:fillRef>
          <a:effectRef idx="1">
            <a:schemeClr val="dk1"/>
          </a:effectRef>
          <a:fontRef idx="minor">
            <a:schemeClr val="tx1"/>
          </a:fontRef>
        </p:style>
      </p:cxnSp>
      <p:sp>
        <p:nvSpPr>
          <p:cNvPr id="12" name="Rectangle 11"/>
          <p:cNvSpPr/>
          <p:nvPr/>
        </p:nvSpPr>
        <p:spPr bwMode="auto">
          <a:xfrm>
            <a:off x="7545288" y="2158462"/>
            <a:ext cx="559758" cy="396044"/>
          </a:xfrm>
          <a:prstGeom prst="rect">
            <a:avLst/>
          </a:prstGeom>
          <a:solidFill>
            <a:srgbClr val="F70991"/>
          </a:solidFill>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3600" tIns="46800" rIns="936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Evil</a:t>
            </a:r>
            <a:endParaRPr kumimoji="0" lang="de-CH" sz="1800" b="0" i="0" u="none" strike="noStrike" cap="none" normalizeH="0" baseline="0" dirty="0" smtClean="0">
              <a:ln>
                <a:noFill/>
              </a:ln>
              <a:solidFill>
                <a:schemeClr val="tx1"/>
              </a:solidFill>
              <a:effectLst/>
              <a:latin typeface="Arial Rounded MT Bold" pitchFamily="34" charset="0"/>
            </a:endParaRPr>
          </a:p>
        </p:txBody>
      </p:sp>
      <p:cxnSp>
        <p:nvCxnSpPr>
          <p:cNvPr id="11" name="Straight Arrow Connector 10"/>
          <p:cNvCxnSpPr>
            <a:stCxn id="4" idx="3"/>
            <a:endCxn id="7" idx="1"/>
          </p:cNvCxnSpPr>
          <p:nvPr/>
        </p:nvCxnSpPr>
        <p:spPr bwMode="auto">
          <a:xfrm flipV="1">
            <a:off x="5794638" y="1988840"/>
            <a:ext cx="2164979" cy="981973"/>
          </a:xfrm>
          <a:prstGeom prst="straightConnector1">
            <a:avLst/>
          </a:prstGeom>
          <a:ln>
            <a:solidFill>
              <a:srgbClr val="FF0000"/>
            </a:solidFill>
            <a:headEnd type="none" w="sm" len="sm"/>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12" idx="1"/>
          </p:cNvCxnSpPr>
          <p:nvPr/>
        </p:nvCxnSpPr>
        <p:spPr bwMode="auto">
          <a:xfrm flipH="1">
            <a:off x="5794638" y="2356484"/>
            <a:ext cx="1750650" cy="712476"/>
          </a:xfrm>
          <a:prstGeom prst="straightConnector1">
            <a:avLst/>
          </a:prstGeom>
          <a:ln w="28575">
            <a:solidFill>
              <a:srgbClr val="FF0000"/>
            </a:solidFill>
            <a:headEnd type="none" w="sm" len="sm"/>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72404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 - Client</a:t>
            </a:r>
            <a:endParaRPr lang="de-CH" dirty="0"/>
          </a:p>
        </p:txBody>
      </p:sp>
      <p:sp>
        <p:nvSpPr>
          <p:cNvPr id="3" name="Content Placeholder 2"/>
          <p:cNvSpPr>
            <a:spLocks noGrp="1"/>
          </p:cNvSpPr>
          <p:nvPr>
            <p:ph idx="1"/>
          </p:nvPr>
        </p:nvSpPr>
        <p:spPr/>
        <p:txBody>
          <a:bodyPr/>
          <a:lstStyle/>
          <a:p>
            <a:r>
              <a:rPr lang="en-US" u="sng" dirty="0" smtClean="0"/>
              <a:t>Client Exploit:</a:t>
            </a:r>
          </a:p>
          <a:p>
            <a:pPr lvl="2"/>
            <a:r>
              <a:rPr lang="en-US" dirty="0" smtClean="0"/>
              <a:t>Attacker can influence data which a client receives</a:t>
            </a:r>
          </a:p>
          <a:p>
            <a:pPr lvl="2"/>
            <a:r>
              <a:rPr lang="en-US" dirty="0" smtClean="0"/>
              <a:t>Wants to execute his code on the client host</a:t>
            </a:r>
          </a:p>
          <a:p>
            <a:pPr lvl="2"/>
            <a:endParaRPr lang="en-US" dirty="0"/>
          </a:p>
          <a:p>
            <a:r>
              <a:rPr lang="en-US" dirty="0" smtClean="0"/>
              <a:t>Examples:</a:t>
            </a:r>
          </a:p>
          <a:p>
            <a:pPr lvl="2"/>
            <a:r>
              <a:rPr lang="en-US" dirty="0" smtClean="0"/>
              <a:t>Browser</a:t>
            </a:r>
          </a:p>
          <a:p>
            <a:pPr lvl="3"/>
            <a:r>
              <a:rPr lang="en-US" dirty="0" smtClean="0"/>
              <a:t>Flash</a:t>
            </a:r>
          </a:p>
          <a:p>
            <a:pPr lvl="3"/>
            <a:r>
              <a:rPr lang="en-US" dirty="0" smtClean="0"/>
              <a:t>Java</a:t>
            </a:r>
          </a:p>
          <a:p>
            <a:pPr lvl="3"/>
            <a:r>
              <a:rPr lang="en-US" dirty="0" smtClean="0"/>
              <a:t>Image Viewer</a:t>
            </a:r>
          </a:p>
          <a:p>
            <a:pPr lvl="2"/>
            <a:r>
              <a:rPr lang="en-US" dirty="0" smtClean="0"/>
              <a:t>Word</a:t>
            </a:r>
          </a:p>
          <a:p>
            <a:pPr lvl="2"/>
            <a:r>
              <a:rPr lang="en-US" dirty="0" smtClean="0"/>
              <a:t>Putty</a:t>
            </a:r>
          </a:p>
          <a:p>
            <a:pPr lvl="2"/>
            <a:r>
              <a:rPr lang="en-US" dirty="0" err="1" smtClean="0"/>
              <a:t>Git</a:t>
            </a:r>
            <a:endParaRPr lang="de-CH" dirty="0"/>
          </a:p>
        </p:txBody>
      </p:sp>
    </p:spTree>
    <p:extLst>
      <p:ext uri="{BB962C8B-B14F-4D97-AF65-F5344CB8AC3E}">
        <p14:creationId xmlns:p14="http://schemas.microsoft.com/office/powerpoint/2010/main" val="2618285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a:p>
        </p:txBody>
      </p:sp>
      <p:sp>
        <p:nvSpPr>
          <p:cNvPr id="4" name="Title 3"/>
          <p:cNvSpPr>
            <a:spLocks noGrp="1"/>
          </p:cNvSpPr>
          <p:nvPr>
            <p:ph type="ctrTitle"/>
          </p:nvPr>
        </p:nvSpPr>
        <p:spPr/>
        <p:txBody>
          <a:bodyPr/>
          <a:lstStyle/>
          <a:p>
            <a:r>
              <a:rPr lang="en-US" dirty="0" smtClean="0"/>
              <a:t>Is exploit writing hacking?</a:t>
            </a:r>
            <a:endParaRPr lang="de-CH" dirty="0"/>
          </a:p>
        </p:txBody>
      </p:sp>
    </p:spTree>
    <p:extLst>
      <p:ext uri="{BB962C8B-B14F-4D97-AF65-F5344CB8AC3E}">
        <p14:creationId xmlns:p14="http://schemas.microsoft.com/office/powerpoint/2010/main" val="1449111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exploit writing hacking?</a:t>
            </a:r>
            <a:endParaRPr lang="de-CH" dirty="0"/>
          </a:p>
        </p:txBody>
      </p:sp>
      <p:sp>
        <p:nvSpPr>
          <p:cNvPr id="3" name="Content Placeholder 2"/>
          <p:cNvSpPr>
            <a:spLocks noGrp="1"/>
          </p:cNvSpPr>
          <p:nvPr>
            <p:ph idx="1"/>
          </p:nvPr>
        </p:nvSpPr>
        <p:spPr/>
        <p:txBody>
          <a:bodyPr/>
          <a:lstStyle/>
          <a:p>
            <a:r>
              <a:rPr lang="en-US" dirty="0" smtClean="0"/>
              <a:t>Hack</a:t>
            </a:r>
          </a:p>
          <a:p>
            <a:r>
              <a:rPr lang="en-US" dirty="0" smtClean="0"/>
              <a:t>1.to</a:t>
            </a:r>
            <a:r>
              <a:rPr lang="en-US" dirty="0"/>
              <a:t> cut, notch, slice, chop, or sever (something) with or as with heavy</a:t>
            </a:r>
            <a:r>
              <a:rPr lang="en-US" dirty="0" smtClean="0"/>
              <a:t>, irregular</a:t>
            </a:r>
            <a:r>
              <a:rPr lang="en-US" dirty="0"/>
              <a:t> blows (often followed by </a:t>
            </a:r>
            <a:r>
              <a:rPr lang="en-US" i="1" dirty="0"/>
              <a:t>up </a:t>
            </a:r>
            <a:r>
              <a:rPr lang="en-US" dirty="0"/>
              <a:t>or </a:t>
            </a:r>
            <a:r>
              <a:rPr lang="en-US" i="1" dirty="0"/>
              <a:t>down</a:t>
            </a:r>
            <a:r>
              <a:rPr lang="en-US" dirty="0" smtClean="0"/>
              <a:t>):</a:t>
            </a:r>
            <a:br>
              <a:rPr lang="en-US" dirty="0" smtClean="0"/>
            </a:br>
            <a:r>
              <a:rPr lang="en-US" i="1" dirty="0" smtClean="0"/>
              <a:t>to</a:t>
            </a:r>
            <a:r>
              <a:rPr lang="en-US" i="1" dirty="0"/>
              <a:t> hack meat; to hack down trees.</a:t>
            </a:r>
            <a:endParaRPr lang="en-US" dirty="0"/>
          </a:p>
          <a:p>
            <a:r>
              <a:rPr lang="en-US" dirty="0"/>
              <a:t/>
            </a:r>
            <a:br>
              <a:rPr lang="en-US" dirty="0"/>
            </a:br>
            <a:endParaRPr lang="de-CH" dirty="0"/>
          </a:p>
        </p:txBody>
      </p:sp>
    </p:spTree>
    <p:extLst>
      <p:ext uri="{BB962C8B-B14F-4D97-AF65-F5344CB8AC3E}">
        <p14:creationId xmlns:p14="http://schemas.microsoft.com/office/powerpoint/2010/main" val="2701311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exploit writing hacking?</a:t>
            </a:r>
            <a:endParaRPr lang="de-CH" dirty="0"/>
          </a:p>
        </p:txBody>
      </p:sp>
      <p:sp>
        <p:nvSpPr>
          <p:cNvPr id="3" name="Content Placeholder 2"/>
          <p:cNvSpPr>
            <a:spLocks noGrp="1"/>
          </p:cNvSpPr>
          <p:nvPr>
            <p:ph idx="1"/>
          </p:nvPr>
        </p:nvSpPr>
        <p:spPr/>
        <p:txBody>
          <a:bodyPr/>
          <a:lstStyle/>
          <a:p>
            <a:r>
              <a:rPr lang="en-US" dirty="0"/>
              <a:t>An aspect of hack value is performing feats for the sake of showing that they can be done, even if others think it is difficult. </a:t>
            </a:r>
            <a:r>
              <a:rPr lang="en-US" b="1" dirty="0"/>
              <a:t>Using things in a unique way outside their intended purpose</a:t>
            </a:r>
            <a:r>
              <a:rPr lang="en-US" dirty="0"/>
              <a:t> is often perceived as having hack value. </a:t>
            </a:r>
            <a:endParaRPr lang="en-US" dirty="0" smtClean="0"/>
          </a:p>
          <a:p>
            <a:r>
              <a:rPr lang="en-US" dirty="0" smtClean="0"/>
              <a:t>Examples:</a:t>
            </a:r>
          </a:p>
          <a:p>
            <a:pPr lvl="2"/>
            <a:r>
              <a:rPr lang="en-US" dirty="0"/>
              <a:t>using a dot matrix impact printer to produce musical </a:t>
            </a:r>
            <a:r>
              <a:rPr lang="en-US" dirty="0" smtClean="0"/>
              <a:t>notes</a:t>
            </a:r>
          </a:p>
          <a:p>
            <a:pPr lvl="2"/>
            <a:r>
              <a:rPr lang="en-US" dirty="0" smtClean="0"/>
              <a:t>using </a:t>
            </a:r>
            <a:r>
              <a:rPr lang="en-US" dirty="0"/>
              <a:t>an optical mouse as barcode reader.</a:t>
            </a:r>
            <a:endParaRPr lang="de-CH" dirty="0"/>
          </a:p>
          <a:p>
            <a:pPr lvl="2"/>
            <a:r>
              <a:rPr lang="en-US" dirty="0"/>
              <a:t>m</a:t>
            </a:r>
            <a:r>
              <a:rPr lang="en-US" dirty="0" smtClean="0"/>
              <a:t>aking soup with your coffee machine</a:t>
            </a:r>
          </a:p>
          <a:p>
            <a:pPr lvl="2"/>
            <a:endParaRPr lang="en-US" dirty="0"/>
          </a:p>
          <a:p>
            <a:r>
              <a:rPr lang="en-US" dirty="0"/>
              <a:t>https://en.wikipedia.org/wiki/Hacker_culture</a:t>
            </a:r>
          </a:p>
        </p:txBody>
      </p:sp>
    </p:spTree>
    <p:extLst>
      <p:ext uri="{BB962C8B-B14F-4D97-AF65-F5344CB8AC3E}">
        <p14:creationId xmlns:p14="http://schemas.microsoft.com/office/powerpoint/2010/main" val="1288068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exploit writing hacking?</a:t>
            </a:r>
            <a:endParaRPr lang="de-CH" dirty="0"/>
          </a:p>
        </p:txBody>
      </p:sp>
      <p:sp>
        <p:nvSpPr>
          <p:cNvPr id="3" name="Content Placeholder 2"/>
          <p:cNvSpPr>
            <a:spLocks noGrp="1"/>
          </p:cNvSpPr>
          <p:nvPr>
            <p:ph idx="1"/>
          </p:nvPr>
        </p:nvSpPr>
        <p:spPr/>
        <p:txBody>
          <a:bodyPr/>
          <a:lstStyle/>
          <a:p>
            <a:r>
              <a:rPr lang="en-US" smtClean="0"/>
              <a:t>hack</a:t>
            </a:r>
            <a:r>
              <a:rPr lang="en-US" dirty="0" smtClean="0"/>
              <a:t>: </a:t>
            </a:r>
            <a:r>
              <a:rPr lang="en-US" i="1" dirty="0" smtClean="0"/>
              <a:t>Computers.</a:t>
            </a:r>
          </a:p>
          <a:p>
            <a:r>
              <a:rPr lang="en-US" dirty="0" smtClean="0"/>
              <a:t>to</a:t>
            </a:r>
            <a:r>
              <a:rPr lang="en-US" dirty="0"/>
              <a:t> </a:t>
            </a:r>
            <a:r>
              <a:rPr lang="en-US" dirty="0">
                <a:latin typeface="Avenir LT Std 85 Heavy" pitchFamily="34" charset="0"/>
              </a:rPr>
              <a:t>modify</a:t>
            </a:r>
            <a:r>
              <a:rPr lang="en-US" dirty="0"/>
              <a:t> (a computer program or electronic device) or write (</a:t>
            </a:r>
            <a:r>
              <a:rPr lang="en-US" dirty="0" smtClean="0"/>
              <a:t>a program</a:t>
            </a:r>
            <a:r>
              <a:rPr lang="en-US" dirty="0"/>
              <a:t>) in a </a:t>
            </a:r>
            <a:r>
              <a:rPr lang="en-US" dirty="0">
                <a:latin typeface="Avenir LT Std 85 Heavy" pitchFamily="34" charset="0"/>
              </a:rPr>
              <a:t>skillful or clever way</a:t>
            </a:r>
            <a:r>
              <a:rPr lang="en-US" dirty="0"/>
              <a:t>: </a:t>
            </a:r>
            <a:r>
              <a:rPr lang="en-US" dirty="0" smtClean="0"/>
              <a:t/>
            </a:r>
            <a:br>
              <a:rPr lang="en-US" dirty="0" smtClean="0"/>
            </a:br>
            <a:r>
              <a:rPr lang="en-US" i="1" dirty="0" smtClean="0"/>
              <a:t>Developers</a:t>
            </a:r>
            <a:r>
              <a:rPr lang="en-US" i="1" dirty="0"/>
              <a:t> have hacked </a:t>
            </a:r>
            <a:r>
              <a:rPr lang="en-US" i="1" dirty="0" smtClean="0"/>
              <a:t>the app.</a:t>
            </a:r>
            <a:br>
              <a:rPr lang="en-US" i="1" dirty="0" smtClean="0"/>
            </a:br>
            <a:r>
              <a:rPr lang="en-US" i="1" dirty="0" smtClean="0"/>
              <a:t>I</a:t>
            </a:r>
            <a:r>
              <a:rPr lang="en-US" i="1" dirty="0"/>
              <a:t> hacked my tablet to do some very cool things.</a:t>
            </a:r>
            <a:endParaRPr lang="en-US" dirty="0"/>
          </a:p>
          <a:p>
            <a:r>
              <a:rPr lang="en-US" dirty="0" smtClean="0"/>
              <a:t> to</a:t>
            </a:r>
            <a:r>
              <a:rPr lang="en-US" dirty="0"/>
              <a:t> </a:t>
            </a:r>
            <a:r>
              <a:rPr lang="en-US" dirty="0">
                <a:latin typeface="Avenir LT Std 85 Heavy" pitchFamily="34" charset="0"/>
              </a:rPr>
              <a:t>circumvent security and break into</a:t>
            </a:r>
            <a:r>
              <a:rPr lang="en-US" dirty="0"/>
              <a:t> (a network, computer, file</a:t>
            </a:r>
            <a:r>
              <a:rPr lang="en-US" dirty="0" smtClean="0"/>
              <a:t>, etc</a:t>
            </a:r>
            <a:r>
              <a:rPr lang="en-US" dirty="0"/>
              <a:t>.), usually with malicious intent: </a:t>
            </a:r>
            <a:r>
              <a:rPr lang="en-US" dirty="0" smtClean="0"/>
              <a:t/>
            </a:r>
            <a:br>
              <a:rPr lang="en-US" dirty="0" smtClean="0"/>
            </a:br>
            <a:r>
              <a:rPr lang="en-US" i="1" dirty="0" smtClean="0"/>
              <a:t>Criminals</a:t>
            </a:r>
            <a:r>
              <a:rPr lang="en-US" i="1" dirty="0"/>
              <a:t> hacked the </a:t>
            </a:r>
            <a:r>
              <a:rPr lang="en-US" i="1" dirty="0" smtClean="0"/>
              <a:t>bank's servers</a:t>
            </a:r>
            <a:r>
              <a:rPr lang="en-US" i="1" dirty="0"/>
              <a:t> yesterday</a:t>
            </a:r>
            <a:r>
              <a:rPr lang="en-US" i="1" dirty="0" smtClean="0"/>
              <a:t>. Our</a:t>
            </a:r>
            <a:r>
              <a:rPr lang="en-US" i="1" dirty="0"/>
              <a:t> team systematically hacks our network to find vulnerabilities</a:t>
            </a:r>
            <a:r>
              <a:rPr lang="en-US" i="1" dirty="0" smtClean="0"/>
              <a:t>.</a:t>
            </a:r>
          </a:p>
          <a:p>
            <a:endParaRPr lang="en-US" i="1" dirty="0"/>
          </a:p>
          <a:p>
            <a:r>
              <a:rPr lang="en-US" sz="1100" dirty="0"/>
              <a:t>http://www.dictionary.com/browse/hacking</a:t>
            </a:r>
          </a:p>
          <a:p>
            <a:endParaRPr lang="de-CH" dirty="0"/>
          </a:p>
        </p:txBody>
      </p:sp>
    </p:spTree>
    <p:extLst>
      <p:ext uri="{BB962C8B-B14F-4D97-AF65-F5344CB8AC3E}">
        <p14:creationId xmlns:p14="http://schemas.microsoft.com/office/powerpoint/2010/main" val="1653078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exploit writing hacking?</a:t>
            </a:r>
            <a:endParaRPr lang="de-CH" dirty="0"/>
          </a:p>
        </p:txBody>
      </p:sp>
      <p:sp>
        <p:nvSpPr>
          <p:cNvPr id="3" name="Content Placeholder 2"/>
          <p:cNvSpPr>
            <a:spLocks noGrp="1"/>
          </p:cNvSpPr>
          <p:nvPr>
            <p:ph idx="1"/>
          </p:nvPr>
        </p:nvSpPr>
        <p:spPr/>
        <p:txBody>
          <a:bodyPr/>
          <a:lstStyle/>
          <a:p>
            <a:r>
              <a:rPr lang="en-US" b="1" u="sng" dirty="0" err="1" smtClean="0"/>
              <a:t>Hackerethik</a:t>
            </a:r>
            <a:r>
              <a:rPr lang="en-US" b="1" dirty="0" smtClean="0"/>
              <a:t>:</a:t>
            </a:r>
            <a:endParaRPr lang="de-CH" b="1" dirty="0" smtClean="0"/>
          </a:p>
          <a:p>
            <a:r>
              <a:rPr lang="de-CH" b="1" dirty="0" smtClean="0"/>
              <a:t>Freier </a:t>
            </a:r>
            <a:r>
              <a:rPr lang="de-CH" b="1" dirty="0"/>
              <a:t>Zugriff auf Computer</a:t>
            </a:r>
          </a:p>
          <a:p>
            <a:r>
              <a:rPr lang="de-CH" dirty="0"/>
              <a:t>Freier Zugriff auf Wissen</a:t>
            </a:r>
          </a:p>
          <a:p>
            <a:r>
              <a:rPr lang="de-CH" dirty="0"/>
              <a:t>Misstrauen gegenüber Autoritäten und Bevorzugung von Dezentralisierung.</a:t>
            </a:r>
          </a:p>
          <a:p>
            <a:r>
              <a:rPr lang="de-CH" dirty="0"/>
              <a:t>Hacker sollten nur nach ihrer Fähigkeit beurteilt werden.</a:t>
            </a:r>
          </a:p>
          <a:p>
            <a:r>
              <a:rPr lang="de-CH" dirty="0"/>
              <a:t>Du kannst Kunst und Schönheit mittels Computer erzeugen</a:t>
            </a:r>
          </a:p>
          <a:p>
            <a:r>
              <a:rPr lang="de-CH" dirty="0"/>
              <a:t>Verbesserung der Welt durch das Verbreiten von </a:t>
            </a:r>
            <a:r>
              <a:rPr lang="de-CH" dirty="0" smtClean="0"/>
              <a:t>Technologien</a:t>
            </a:r>
          </a:p>
          <a:p>
            <a:r>
              <a:rPr lang="de-CH" sz="1100" dirty="0" smtClean="0"/>
              <a:t>https</a:t>
            </a:r>
            <a:r>
              <a:rPr lang="de-CH" sz="1100" dirty="0"/>
              <a:t>://de.wikipedia.org/wiki/Hackerethik</a:t>
            </a:r>
          </a:p>
          <a:p>
            <a:endParaRPr lang="de-CH" dirty="0"/>
          </a:p>
        </p:txBody>
      </p:sp>
    </p:spTree>
    <p:extLst>
      <p:ext uri="{BB962C8B-B14F-4D97-AF65-F5344CB8AC3E}">
        <p14:creationId xmlns:p14="http://schemas.microsoft.com/office/powerpoint/2010/main" val="3715290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a:p>
        </p:txBody>
      </p:sp>
      <p:sp>
        <p:nvSpPr>
          <p:cNvPr id="4" name="Title 3"/>
          <p:cNvSpPr>
            <a:spLocks noGrp="1"/>
          </p:cNvSpPr>
          <p:nvPr>
            <p:ph type="ctrTitle"/>
          </p:nvPr>
        </p:nvSpPr>
        <p:spPr/>
        <p:txBody>
          <a:bodyPr/>
          <a:lstStyle/>
          <a:p>
            <a:r>
              <a:rPr lang="en-US" dirty="0" smtClean="0"/>
              <a:t>Vulnerability types</a:t>
            </a:r>
            <a:endParaRPr lang="de-CH" dirty="0"/>
          </a:p>
        </p:txBody>
      </p:sp>
    </p:spTree>
    <p:extLst>
      <p:ext uri="{BB962C8B-B14F-4D97-AF65-F5344CB8AC3E}">
        <p14:creationId xmlns:p14="http://schemas.microsoft.com/office/powerpoint/2010/main" val="1787033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picture?</a:t>
            </a:r>
            <a:endParaRPr lang="de-CH" dirty="0"/>
          </a:p>
        </p:txBody>
      </p:sp>
      <p:pic>
        <p:nvPicPr>
          <p:cNvPr id="2050" name="Picture 2" descr="https://i.ytimg.com/vi/tntOCGkgt98/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616" y="1340768"/>
            <a:ext cx="6480720" cy="48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191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types</a:t>
            </a:r>
            <a:endParaRPr lang="de-CH" dirty="0"/>
          </a:p>
        </p:txBody>
      </p:sp>
      <p:sp>
        <p:nvSpPr>
          <p:cNvPr id="3" name="Content Placeholder 2"/>
          <p:cNvSpPr>
            <a:spLocks noGrp="1"/>
          </p:cNvSpPr>
          <p:nvPr>
            <p:ph idx="1"/>
          </p:nvPr>
        </p:nvSpPr>
        <p:spPr/>
        <p:txBody>
          <a:bodyPr/>
          <a:lstStyle/>
          <a:p>
            <a:r>
              <a:rPr lang="en-US" dirty="0" smtClean="0"/>
              <a:t>Vulnerability types</a:t>
            </a:r>
            <a:endParaRPr lang="en-US" dirty="0"/>
          </a:p>
          <a:p>
            <a:pPr lvl="2"/>
            <a:r>
              <a:rPr lang="en-US" sz="2000" b="1" dirty="0">
                <a:solidFill>
                  <a:srgbClr val="FF0000"/>
                </a:solidFill>
              </a:rPr>
              <a:t>Memory corruption</a:t>
            </a:r>
          </a:p>
          <a:p>
            <a:pPr lvl="2"/>
            <a:r>
              <a:rPr lang="en-US" sz="2000" dirty="0" smtClean="0"/>
              <a:t>Authentication</a:t>
            </a:r>
          </a:p>
          <a:p>
            <a:pPr lvl="2"/>
            <a:r>
              <a:rPr lang="en-US" sz="2000" dirty="0" smtClean="0"/>
              <a:t>Authorization</a:t>
            </a:r>
          </a:p>
          <a:p>
            <a:pPr lvl="2"/>
            <a:r>
              <a:rPr lang="en-US" sz="2000" dirty="0" smtClean="0"/>
              <a:t>Configuration error</a:t>
            </a:r>
          </a:p>
          <a:p>
            <a:pPr lvl="2"/>
            <a:r>
              <a:rPr lang="en-US" sz="2000" dirty="0" smtClean="0"/>
              <a:t>Input validation</a:t>
            </a:r>
          </a:p>
          <a:p>
            <a:pPr lvl="2"/>
            <a:r>
              <a:rPr lang="en-US" sz="2000" dirty="0" smtClean="0"/>
              <a:t>Logic error</a:t>
            </a:r>
          </a:p>
          <a:p>
            <a:pPr lvl="2"/>
            <a:r>
              <a:rPr lang="en-US" sz="2000" dirty="0" smtClean="0"/>
              <a:t>Sensitive data protection</a:t>
            </a:r>
          </a:p>
          <a:p>
            <a:pPr lvl="2"/>
            <a:r>
              <a:rPr lang="en-US" sz="2000" dirty="0" smtClean="0"/>
              <a:t>Session management</a:t>
            </a:r>
          </a:p>
          <a:p>
            <a:pPr lvl="2"/>
            <a:r>
              <a:rPr lang="en-US" sz="2000" dirty="0" smtClean="0"/>
              <a:t>Encoding Error</a:t>
            </a:r>
          </a:p>
          <a:p>
            <a:pPr lvl="2"/>
            <a:r>
              <a:rPr lang="en-US" sz="2000" dirty="0" smtClean="0"/>
              <a:t>Cryptographic Errors</a:t>
            </a:r>
          </a:p>
          <a:p>
            <a:pPr lvl="2"/>
            <a:r>
              <a:rPr lang="en-US" sz="2000" dirty="0" smtClean="0"/>
              <a:t>Permission Problems</a:t>
            </a:r>
          </a:p>
          <a:p>
            <a:pPr lvl="2"/>
            <a:r>
              <a:rPr lang="en-US" sz="2000" b="1" dirty="0" smtClean="0"/>
              <a:t>…</a:t>
            </a:r>
            <a:endParaRPr lang="en-US" sz="2000" b="1" dirty="0"/>
          </a:p>
          <a:p>
            <a:pPr lvl="2"/>
            <a:endParaRPr lang="en-US" sz="2000" dirty="0" smtClean="0"/>
          </a:p>
          <a:p>
            <a:pPr lvl="2"/>
            <a:endParaRPr lang="en-US" dirty="0" smtClean="0"/>
          </a:p>
          <a:p>
            <a:pPr lvl="2"/>
            <a:endParaRPr lang="de-CH" dirty="0"/>
          </a:p>
        </p:txBody>
      </p:sp>
    </p:spTree>
    <p:extLst>
      <p:ext uri="{BB962C8B-B14F-4D97-AF65-F5344CB8AC3E}">
        <p14:creationId xmlns:p14="http://schemas.microsoft.com/office/powerpoint/2010/main" val="1216992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Types</a:t>
            </a:r>
            <a:endParaRPr lang="de-CH" dirty="0"/>
          </a:p>
        </p:txBody>
      </p:sp>
      <p:sp>
        <p:nvSpPr>
          <p:cNvPr id="3" name="Content Placeholder 2"/>
          <p:cNvSpPr>
            <a:spLocks noGrp="1"/>
          </p:cNvSpPr>
          <p:nvPr>
            <p:ph idx="1"/>
          </p:nvPr>
        </p:nvSpPr>
        <p:spPr/>
        <p:txBody>
          <a:bodyPr/>
          <a:lstStyle/>
          <a:p>
            <a:r>
              <a:rPr lang="en-US" b="1" dirty="0" smtClean="0"/>
              <a:t>Memory </a:t>
            </a:r>
            <a:r>
              <a:rPr lang="en-US" b="1" dirty="0"/>
              <a:t>corruption</a:t>
            </a:r>
            <a:r>
              <a:rPr lang="en-US" dirty="0"/>
              <a:t> occurs in a computer program when the </a:t>
            </a:r>
            <a:r>
              <a:rPr lang="en-US" b="1" dirty="0"/>
              <a:t>contents of a memory location are unintentionally modified</a:t>
            </a:r>
            <a:r>
              <a:rPr lang="en-US" dirty="0"/>
              <a:t> due to programming errors; this is termed </a:t>
            </a:r>
            <a:r>
              <a:rPr lang="en-US" dirty="0" smtClean="0"/>
              <a:t>violating memory </a:t>
            </a:r>
            <a:r>
              <a:rPr lang="en-US" dirty="0"/>
              <a:t>safety. When the corrupted memory contents are used later in that program, it leads either to program crash or to strange and </a:t>
            </a:r>
            <a:r>
              <a:rPr lang="en-US" b="1" dirty="0"/>
              <a:t>bizarre program </a:t>
            </a:r>
            <a:r>
              <a:rPr lang="en-US" b="1" dirty="0" smtClean="0"/>
              <a:t>behavior</a:t>
            </a:r>
          </a:p>
          <a:p>
            <a:endParaRPr lang="en-US" dirty="0" smtClean="0"/>
          </a:p>
          <a:p>
            <a:r>
              <a:rPr lang="en-US" dirty="0" smtClean="0"/>
              <a:t>Modern </a:t>
            </a:r>
            <a:r>
              <a:rPr lang="en-US" dirty="0"/>
              <a:t>programming languages like C and C++ have </a:t>
            </a:r>
            <a:r>
              <a:rPr lang="en-US" b="1" dirty="0"/>
              <a:t>powerful features of explicit memory management and pointer arithmetic</a:t>
            </a:r>
            <a:r>
              <a:rPr lang="en-US" dirty="0"/>
              <a:t>. These features are designed for developing efficient applications and system software</a:t>
            </a:r>
            <a:r>
              <a:rPr lang="en-US" dirty="0" smtClean="0"/>
              <a:t>.</a:t>
            </a:r>
          </a:p>
          <a:p>
            <a:endParaRPr lang="en-US" b="1" dirty="0"/>
          </a:p>
          <a:p>
            <a:r>
              <a:rPr lang="de-CH" sz="1200" b="1" dirty="0"/>
              <a:t>https://en.wikipedia.org/wiki/Memory_corruption</a:t>
            </a:r>
          </a:p>
        </p:txBody>
      </p:sp>
    </p:spTree>
    <p:extLst>
      <p:ext uri="{BB962C8B-B14F-4D97-AF65-F5344CB8AC3E}">
        <p14:creationId xmlns:p14="http://schemas.microsoft.com/office/powerpoint/2010/main" val="2656885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dirty="0"/>
          </a:p>
        </p:txBody>
      </p:sp>
      <p:sp>
        <p:nvSpPr>
          <p:cNvPr id="4" name="Title 3"/>
          <p:cNvSpPr>
            <a:spLocks noGrp="1"/>
          </p:cNvSpPr>
          <p:nvPr>
            <p:ph type="ctrTitle"/>
          </p:nvPr>
        </p:nvSpPr>
        <p:spPr/>
        <p:txBody>
          <a:bodyPr/>
          <a:lstStyle/>
          <a:p>
            <a:r>
              <a:rPr lang="en-US" dirty="0" smtClean="0"/>
              <a:t>What is vulnerable against memory corruption?</a:t>
            </a:r>
            <a:endParaRPr lang="de-CH" dirty="0"/>
          </a:p>
        </p:txBody>
      </p:sp>
    </p:spTree>
    <p:extLst>
      <p:ext uri="{BB962C8B-B14F-4D97-AF65-F5344CB8AC3E}">
        <p14:creationId xmlns:p14="http://schemas.microsoft.com/office/powerpoint/2010/main" val="834740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vulnerable?</a:t>
            </a:r>
            <a:endParaRPr lang="de-CH" dirty="0"/>
          </a:p>
        </p:txBody>
      </p:sp>
      <p:sp>
        <p:nvSpPr>
          <p:cNvPr id="3" name="Content Placeholder 2"/>
          <p:cNvSpPr>
            <a:spLocks noGrp="1"/>
          </p:cNvSpPr>
          <p:nvPr>
            <p:ph idx="1"/>
          </p:nvPr>
        </p:nvSpPr>
        <p:spPr/>
        <p:txBody>
          <a:bodyPr/>
          <a:lstStyle/>
          <a:p>
            <a:r>
              <a:rPr lang="en-US" dirty="0" smtClean="0"/>
              <a:t>What software is affected?</a:t>
            </a:r>
          </a:p>
          <a:p>
            <a:r>
              <a:rPr lang="en-US" dirty="0" smtClean="0"/>
              <a:t>Software developed in unsafe programming languages</a:t>
            </a:r>
          </a:p>
          <a:p>
            <a:pPr lvl="2"/>
            <a:r>
              <a:rPr lang="en-US" dirty="0" smtClean="0"/>
              <a:t>(ASM)</a:t>
            </a:r>
          </a:p>
          <a:p>
            <a:pPr lvl="2"/>
            <a:r>
              <a:rPr lang="en-US" dirty="0" smtClean="0"/>
              <a:t>C</a:t>
            </a:r>
          </a:p>
          <a:p>
            <a:pPr lvl="2"/>
            <a:r>
              <a:rPr lang="en-US" dirty="0" smtClean="0"/>
              <a:t>C++</a:t>
            </a:r>
          </a:p>
          <a:p>
            <a:pPr lvl="2"/>
            <a:r>
              <a:rPr lang="en-US" dirty="0" smtClean="0"/>
              <a:t>Fortran (lol)</a:t>
            </a:r>
          </a:p>
          <a:p>
            <a:pPr lvl="2"/>
            <a:endParaRPr lang="en-US" dirty="0" smtClean="0"/>
          </a:p>
          <a:p>
            <a:pPr lvl="3"/>
            <a:endParaRPr lang="de-CH" dirty="0"/>
          </a:p>
        </p:txBody>
      </p:sp>
    </p:spTree>
    <p:extLst>
      <p:ext uri="{BB962C8B-B14F-4D97-AF65-F5344CB8AC3E}">
        <p14:creationId xmlns:p14="http://schemas.microsoft.com/office/powerpoint/2010/main" val="2525317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vulnerable?</a:t>
            </a:r>
            <a:endParaRPr lang="de-CH" dirty="0"/>
          </a:p>
        </p:txBody>
      </p:sp>
      <p:sp>
        <p:nvSpPr>
          <p:cNvPr id="3" name="Content Placeholder 2"/>
          <p:cNvSpPr>
            <a:spLocks noGrp="1"/>
          </p:cNvSpPr>
          <p:nvPr>
            <p:ph idx="1"/>
          </p:nvPr>
        </p:nvSpPr>
        <p:spPr/>
        <p:txBody>
          <a:bodyPr/>
          <a:lstStyle/>
          <a:p>
            <a:r>
              <a:rPr lang="en-US" dirty="0" smtClean="0"/>
              <a:t>What software is affected?</a:t>
            </a:r>
          </a:p>
          <a:p>
            <a:r>
              <a:rPr lang="en-US" dirty="0" smtClean="0"/>
              <a:t>Software developed in unsafe programming languages</a:t>
            </a:r>
          </a:p>
          <a:p>
            <a:pPr lvl="2"/>
            <a:r>
              <a:rPr lang="en-US" dirty="0" smtClean="0"/>
              <a:t>(ASM)</a:t>
            </a:r>
          </a:p>
          <a:p>
            <a:pPr lvl="2"/>
            <a:r>
              <a:rPr lang="en-US" dirty="0" smtClean="0"/>
              <a:t>C</a:t>
            </a:r>
          </a:p>
          <a:p>
            <a:pPr lvl="2"/>
            <a:r>
              <a:rPr lang="en-US" dirty="0" smtClean="0"/>
              <a:t>C++</a:t>
            </a:r>
          </a:p>
          <a:p>
            <a:pPr lvl="2"/>
            <a:r>
              <a:rPr lang="en-US" dirty="0" smtClean="0"/>
              <a:t>Fortran (lol)</a:t>
            </a:r>
          </a:p>
          <a:p>
            <a:r>
              <a:rPr lang="en-US" dirty="0" smtClean="0"/>
              <a:t>Who writes software in C/C++, anyway?</a:t>
            </a:r>
          </a:p>
          <a:p>
            <a:pPr lvl="2"/>
            <a:r>
              <a:rPr lang="en-US" dirty="0" smtClean="0"/>
              <a:t>IE, Chrome, Firefox</a:t>
            </a:r>
          </a:p>
          <a:p>
            <a:pPr lvl="2"/>
            <a:r>
              <a:rPr lang="en-US" dirty="0" smtClean="0"/>
              <a:t>Apache / IIS</a:t>
            </a:r>
          </a:p>
          <a:p>
            <a:pPr lvl="2"/>
            <a:r>
              <a:rPr lang="en-US" dirty="0" smtClean="0"/>
              <a:t>Postfix, </a:t>
            </a:r>
            <a:r>
              <a:rPr lang="en-US" dirty="0" err="1" smtClean="0"/>
              <a:t>Sendmail</a:t>
            </a:r>
            <a:endParaRPr lang="en-US" dirty="0" smtClean="0"/>
          </a:p>
          <a:p>
            <a:pPr lvl="2"/>
            <a:r>
              <a:rPr lang="en-US" dirty="0" smtClean="0"/>
              <a:t>BIND</a:t>
            </a:r>
          </a:p>
          <a:p>
            <a:pPr lvl="2"/>
            <a:r>
              <a:rPr lang="en-US" dirty="0" smtClean="0"/>
              <a:t>MS Office / LibreOffice</a:t>
            </a:r>
          </a:p>
          <a:p>
            <a:pPr lvl="2"/>
            <a:r>
              <a:rPr lang="en-US" dirty="0" smtClean="0"/>
              <a:t>Antivirus </a:t>
            </a:r>
          </a:p>
          <a:p>
            <a:pPr lvl="2"/>
            <a:r>
              <a:rPr lang="en-US" dirty="0" smtClean="0"/>
              <a:t>Other “Security” Software</a:t>
            </a:r>
          </a:p>
          <a:p>
            <a:pPr lvl="2"/>
            <a:endParaRPr lang="en-US" dirty="0" smtClean="0"/>
          </a:p>
          <a:p>
            <a:pPr lvl="3"/>
            <a:endParaRPr lang="de-CH" dirty="0"/>
          </a:p>
        </p:txBody>
      </p:sp>
    </p:spTree>
    <p:extLst>
      <p:ext uri="{BB962C8B-B14F-4D97-AF65-F5344CB8AC3E}">
        <p14:creationId xmlns:p14="http://schemas.microsoft.com/office/powerpoint/2010/main" val="2965897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vulnerable?</a:t>
            </a:r>
            <a:endParaRPr lang="de-CH" dirty="0"/>
          </a:p>
        </p:txBody>
      </p:sp>
      <p:sp>
        <p:nvSpPr>
          <p:cNvPr id="3" name="Content Placeholder 2"/>
          <p:cNvSpPr>
            <a:spLocks noGrp="1"/>
          </p:cNvSpPr>
          <p:nvPr>
            <p:ph idx="1"/>
          </p:nvPr>
        </p:nvSpPr>
        <p:spPr/>
        <p:txBody>
          <a:bodyPr/>
          <a:lstStyle/>
          <a:p>
            <a:r>
              <a:rPr lang="en-US" b="1" dirty="0" smtClean="0"/>
              <a:t>Not </a:t>
            </a:r>
            <a:r>
              <a:rPr lang="en-US" dirty="0" smtClean="0"/>
              <a:t>affected:</a:t>
            </a:r>
          </a:p>
          <a:p>
            <a:r>
              <a:rPr lang="en-US" dirty="0" smtClean="0"/>
              <a:t>Software </a:t>
            </a:r>
            <a:r>
              <a:rPr lang="en-US" dirty="0"/>
              <a:t>written in interpreted languages</a:t>
            </a:r>
          </a:p>
          <a:p>
            <a:pPr lvl="2"/>
            <a:r>
              <a:rPr lang="en-US" dirty="0" smtClean="0"/>
              <a:t>PHP</a:t>
            </a:r>
          </a:p>
          <a:p>
            <a:pPr lvl="2"/>
            <a:r>
              <a:rPr lang="en-US" dirty="0" smtClean="0"/>
              <a:t>Perl</a:t>
            </a:r>
          </a:p>
          <a:p>
            <a:pPr lvl="2"/>
            <a:r>
              <a:rPr lang="en-US" dirty="0" smtClean="0"/>
              <a:t>Ruby</a:t>
            </a:r>
          </a:p>
          <a:p>
            <a:pPr lvl="2"/>
            <a:r>
              <a:rPr lang="en-US" dirty="0" smtClean="0"/>
              <a:t>Bash</a:t>
            </a:r>
          </a:p>
          <a:p>
            <a:pPr lvl="2"/>
            <a:r>
              <a:rPr lang="en-US" dirty="0" smtClean="0"/>
              <a:t>Python</a:t>
            </a:r>
          </a:p>
          <a:p>
            <a:pPr lvl="2"/>
            <a:r>
              <a:rPr lang="en-US" dirty="0" smtClean="0"/>
              <a:t>JavaScript</a:t>
            </a:r>
          </a:p>
          <a:p>
            <a:r>
              <a:rPr lang="en-US" dirty="0" smtClean="0"/>
              <a:t>Software with strict bound checking</a:t>
            </a:r>
          </a:p>
          <a:p>
            <a:pPr lvl="2"/>
            <a:r>
              <a:rPr lang="en-US" dirty="0"/>
              <a:t>Rust</a:t>
            </a:r>
          </a:p>
          <a:p>
            <a:pPr lvl="2"/>
            <a:r>
              <a:rPr lang="en-US" dirty="0"/>
              <a:t>C</a:t>
            </a:r>
            <a:r>
              <a:rPr lang="en-US" dirty="0" smtClean="0"/>
              <a:t>#</a:t>
            </a:r>
          </a:p>
          <a:p>
            <a:pPr lvl="2"/>
            <a:r>
              <a:rPr lang="en-US" dirty="0"/>
              <a:t>Java</a:t>
            </a:r>
          </a:p>
          <a:p>
            <a:r>
              <a:rPr lang="en-US" i="1" dirty="0" smtClean="0"/>
              <a:t>Exception: Native calls</a:t>
            </a:r>
            <a:endParaRPr lang="en-US" i="1" dirty="0"/>
          </a:p>
          <a:p>
            <a:endParaRPr lang="en-US" dirty="0" smtClean="0"/>
          </a:p>
          <a:p>
            <a:endParaRPr lang="en-US" dirty="0"/>
          </a:p>
          <a:p>
            <a:endParaRPr lang="de-CH" dirty="0"/>
          </a:p>
        </p:txBody>
      </p:sp>
    </p:spTree>
    <p:extLst>
      <p:ext uri="{BB962C8B-B14F-4D97-AF65-F5344CB8AC3E}">
        <p14:creationId xmlns:p14="http://schemas.microsoft.com/office/powerpoint/2010/main" val="3842600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vulnerable?</a:t>
            </a:r>
            <a:endParaRPr lang="de-CH" dirty="0"/>
          </a:p>
        </p:txBody>
      </p:sp>
      <p:sp>
        <p:nvSpPr>
          <p:cNvPr id="3" name="Content Placeholder 2"/>
          <p:cNvSpPr>
            <a:spLocks noGrp="1"/>
          </p:cNvSpPr>
          <p:nvPr>
            <p:ph idx="1"/>
          </p:nvPr>
        </p:nvSpPr>
        <p:spPr/>
        <p:txBody>
          <a:bodyPr/>
          <a:lstStyle/>
          <a:p>
            <a:r>
              <a:rPr lang="en-US" dirty="0" smtClean="0"/>
              <a:t>Special case: Interpreter itself</a:t>
            </a:r>
          </a:p>
          <a:p>
            <a:r>
              <a:rPr lang="en-US" dirty="0" smtClean="0"/>
              <a:t>What language is PHP, Java, JavaScript, … written-in?</a:t>
            </a:r>
          </a:p>
          <a:p>
            <a:pPr lvl="2"/>
            <a:r>
              <a:rPr lang="en-US" dirty="0" smtClean="0"/>
              <a:t>C / C</a:t>
            </a:r>
            <a:r>
              <a:rPr lang="en-US" smtClean="0"/>
              <a:t>++ </a:t>
            </a:r>
          </a:p>
          <a:p>
            <a:pPr lvl="2"/>
            <a:endParaRPr lang="en-US" dirty="0" smtClean="0"/>
          </a:p>
          <a:p>
            <a:pPr marL="574675" lvl="2" indent="0">
              <a:buNone/>
            </a:pPr>
            <a:endParaRPr lang="en-US" dirty="0" smtClean="0"/>
          </a:p>
          <a:p>
            <a:endParaRPr lang="en-US" dirty="0" smtClean="0"/>
          </a:p>
        </p:txBody>
      </p:sp>
    </p:spTree>
    <p:extLst>
      <p:ext uri="{BB962C8B-B14F-4D97-AF65-F5344CB8AC3E}">
        <p14:creationId xmlns:p14="http://schemas.microsoft.com/office/powerpoint/2010/main" val="833193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From 2015</a:t>
            </a:r>
            <a:endParaRPr lang="de-CH" dirty="0"/>
          </a:p>
        </p:txBody>
      </p:sp>
      <p:sp>
        <p:nvSpPr>
          <p:cNvPr id="4" name="Title 3"/>
          <p:cNvSpPr>
            <a:spLocks noGrp="1"/>
          </p:cNvSpPr>
          <p:nvPr>
            <p:ph type="ctrTitle"/>
          </p:nvPr>
        </p:nvSpPr>
        <p:spPr/>
        <p:txBody>
          <a:bodyPr/>
          <a:lstStyle/>
          <a:p>
            <a:r>
              <a:rPr lang="en-US" dirty="0" smtClean="0"/>
              <a:t>Some memory corruption </a:t>
            </a:r>
            <a:r>
              <a:rPr lang="en-US" dirty="0" err="1" smtClean="0"/>
              <a:t>vuln’s</a:t>
            </a:r>
            <a:endParaRPr lang="de-CH" dirty="0"/>
          </a:p>
        </p:txBody>
      </p:sp>
    </p:spTree>
    <p:extLst>
      <p:ext uri="{BB962C8B-B14F-4D97-AF65-F5344CB8AC3E}">
        <p14:creationId xmlns:p14="http://schemas.microsoft.com/office/powerpoint/2010/main" val="1805543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vulnerable?</a:t>
            </a:r>
            <a:endParaRPr lang="de-CH"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4" y="1242686"/>
            <a:ext cx="9687671" cy="50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769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memory corruption bugs</a:t>
            </a:r>
            <a:endParaRPr lang="de-CH" dirty="0"/>
          </a:p>
        </p:txBody>
      </p:sp>
      <p:sp>
        <p:nvSpPr>
          <p:cNvPr id="3" name="Content Placeholder 2"/>
          <p:cNvSpPr>
            <a:spLocks noGrp="1"/>
          </p:cNvSpPr>
          <p:nvPr>
            <p:ph idx="1"/>
          </p:nvPr>
        </p:nvSpPr>
        <p:spPr/>
        <p:txBody>
          <a:bodyPr/>
          <a:lstStyle/>
          <a:p>
            <a:r>
              <a:rPr lang="de-CH" dirty="0" smtClean="0"/>
              <a:t>CVE-2015-6094</a:t>
            </a:r>
          </a:p>
          <a:p>
            <a:pPr lvl="2"/>
            <a:r>
              <a:rPr lang="en-US" dirty="0"/>
              <a:t>Microsoft Office is prone to a remote memory-corruption vulnerability because it fails to properly handle objects in memory. </a:t>
            </a:r>
            <a:endParaRPr lang="en-US" dirty="0" smtClean="0"/>
          </a:p>
          <a:p>
            <a:pPr lvl="2"/>
            <a:r>
              <a:rPr lang="en-US" b="1" dirty="0" smtClean="0"/>
              <a:t>Excel 2010, 2013, 2016</a:t>
            </a:r>
          </a:p>
          <a:p>
            <a:r>
              <a:rPr lang="de-CH" dirty="0" smtClean="0"/>
              <a:t>CVE-2015-6068</a:t>
            </a:r>
          </a:p>
          <a:p>
            <a:pPr lvl="2"/>
            <a:r>
              <a:rPr lang="en-US" dirty="0"/>
              <a:t>Microsoft Internet Explorer is prone to a remote memory-corruption vulnerability. Attackers can exploit this issue by enticing an unsuspecting user to view a specially crafted webpage</a:t>
            </a:r>
            <a:r>
              <a:rPr lang="en-US" dirty="0" smtClean="0"/>
              <a:t>.</a:t>
            </a:r>
          </a:p>
          <a:p>
            <a:pPr lvl="2"/>
            <a:r>
              <a:rPr lang="en-US" b="1" dirty="0" smtClean="0"/>
              <a:t>IE11</a:t>
            </a:r>
          </a:p>
          <a:p>
            <a:r>
              <a:rPr lang="de-CH" dirty="0" smtClean="0"/>
              <a:t>CVE-2015-5122</a:t>
            </a:r>
          </a:p>
          <a:p>
            <a:pPr lvl="2"/>
            <a:r>
              <a:rPr lang="en-US" dirty="0"/>
              <a:t>Use-after-free vulnerability in the </a:t>
            </a:r>
            <a:r>
              <a:rPr lang="en-US" dirty="0" err="1"/>
              <a:t>DisplayObject</a:t>
            </a:r>
            <a:r>
              <a:rPr lang="en-US" dirty="0"/>
              <a:t> class in the ActionScript 3 (AS3) implementation in Adobe Flash Player 13.x through 13.0.0.302 on Windows and OS X, 14.x through 18.0.0.203 on Windows and OS X, 11.x through 11.2.202.481 on Linux, and 12.x through 18.0.0.204 on Linux Chrome installations allows remote attackers to execute arbitrary code </a:t>
            </a:r>
            <a:endParaRPr lang="en-US" dirty="0" smtClean="0"/>
          </a:p>
          <a:p>
            <a:pPr lvl="2"/>
            <a:r>
              <a:rPr lang="en-US" b="1" dirty="0" smtClean="0"/>
              <a:t>Flash 11, 12, 13, 14</a:t>
            </a:r>
            <a:endParaRPr lang="de-CH" b="1" dirty="0"/>
          </a:p>
          <a:p>
            <a:pPr lvl="2"/>
            <a:endParaRPr lang="de-CH" b="1" dirty="0"/>
          </a:p>
        </p:txBody>
      </p:sp>
    </p:spTree>
    <p:extLst>
      <p:ext uri="{BB962C8B-B14F-4D97-AF65-F5344CB8AC3E}">
        <p14:creationId xmlns:p14="http://schemas.microsoft.com/office/powerpoint/2010/main" val="2702520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picture</a:t>
            </a:r>
            <a:r>
              <a:rPr lang="en-US" dirty="0" smtClean="0"/>
              <a:t>? In an text editor</a:t>
            </a:r>
            <a:endParaRPr lang="de-CH"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8" y="1268760"/>
            <a:ext cx="839551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0989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memory corruption bugs</a:t>
            </a:r>
            <a:endParaRPr lang="de-CH" dirty="0"/>
          </a:p>
        </p:txBody>
      </p:sp>
      <p:sp>
        <p:nvSpPr>
          <p:cNvPr id="3" name="Content Placeholder 2"/>
          <p:cNvSpPr>
            <a:spLocks noGrp="1"/>
          </p:cNvSpPr>
          <p:nvPr>
            <p:ph idx="1"/>
          </p:nvPr>
        </p:nvSpPr>
        <p:spPr/>
        <p:txBody>
          <a:bodyPr/>
          <a:lstStyle/>
          <a:p>
            <a:r>
              <a:rPr lang="de-CH" dirty="0" smtClean="0"/>
              <a:t>CVE-2015-0287</a:t>
            </a:r>
          </a:p>
          <a:p>
            <a:pPr lvl="2"/>
            <a:r>
              <a:rPr lang="en-US" dirty="0"/>
              <a:t>ASN.1 structure reuse memory corruption. Reusing a structure in ASN.1 parsing may allow an attacker to cause memory corruption via an invalid write</a:t>
            </a:r>
            <a:r>
              <a:rPr lang="en-US" dirty="0" smtClean="0"/>
              <a:t>.</a:t>
            </a:r>
          </a:p>
          <a:p>
            <a:pPr lvl="2"/>
            <a:r>
              <a:rPr lang="en-US" b="1" dirty="0" smtClean="0"/>
              <a:t>OpenSSL 0.9.8-1.0.2</a:t>
            </a:r>
          </a:p>
          <a:p>
            <a:r>
              <a:rPr lang="de-CH" dirty="0" smtClean="0"/>
              <a:t>CVE-2015-7852</a:t>
            </a:r>
          </a:p>
          <a:p>
            <a:pPr lvl="2"/>
            <a:r>
              <a:rPr lang="en-US" dirty="0"/>
              <a:t>A potential off by one vulnerability exists in the </a:t>
            </a:r>
            <a:r>
              <a:rPr lang="en-US" dirty="0" err="1"/>
              <a:t>cookedprint</a:t>
            </a:r>
            <a:r>
              <a:rPr lang="en-US" dirty="0"/>
              <a:t> functionality of </a:t>
            </a:r>
            <a:r>
              <a:rPr lang="en-US" dirty="0" err="1"/>
              <a:t>ntpq</a:t>
            </a:r>
            <a:r>
              <a:rPr lang="en-US" dirty="0"/>
              <a:t>. A specially crafted buffer could cause a buffer overflow potentially resulting in null byte being written out of bounds</a:t>
            </a:r>
            <a:r>
              <a:rPr lang="en-US" dirty="0" smtClean="0"/>
              <a:t>.</a:t>
            </a:r>
          </a:p>
          <a:p>
            <a:pPr lvl="2"/>
            <a:r>
              <a:rPr lang="en-US" b="1" dirty="0" smtClean="0"/>
              <a:t>NTP 4.2.8p2</a:t>
            </a:r>
          </a:p>
          <a:p>
            <a:r>
              <a:rPr lang="de-CH" dirty="0" smtClean="0"/>
              <a:t>CVE-2015-1538 (</a:t>
            </a:r>
            <a:r>
              <a:rPr lang="de-CH" dirty="0" err="1" smtClean="0"/>
              <a:t>Stagefright</a:t>
            </a:r>
            <a:r>
              <a:rPr lang="de-CH" dirty="0" smtClean="0"/>
              <a:t>)</a:t>
            </a:r>
            <a:endParaRPr lang="de-CH" dirty="0"/>
          </a:p>
          <a:p>
            <a:pPr lvl="2"/>
            <a:r>
              <a:rPr lang="de-CH" dirty="0"/>
              <a:t>Integer </a:t>
            </a:r>
            <a:r>
              <a:rPr lang="de-CH" dirty="0" err="1"/>
              <a:t>overflow</a:t>
            </a:r>
            <a:r>
              <a:rPr lang="de-CH" dirty="0"/>
              <a:t> in </a:t>
            </a:r>
            <a:r>
              <a:rPr lang="de-CH" dirty="0" err="1"/>
              <a:t>the</a:t>
            </a:r>
            <a:r>
              <a:rPr lang="de-CH" dirty="0"/>
              <a:t> </a:t>
            </a:r>
            <a:r>
              <a:rPr lang="de-CH" dirty="0" err="1"/>
              <a:t>SampleTable</a:t>
            </a:r>
            <a:r>
              <a:rPr lang="de-CH" dirty="0"/>
              <a:t>::</a:t>
            </a:r>
            <a:r>
              <a:rPr lang="de-CH" dirty="0" err="1"/>
              <a:t>setSampleToChunkParams</a:t>
            </a:r>
            <a:r>
              <a:rPr lang="de-CH" dirty="0"/>
              <a:t> </a:t>
            </a:r>
            <a:r>
              <a:rPr lang="de-CH" dirty="0" err="1"/>
              <a:t>function</a:t>
            </a:r>
            <a:r>
              <a:rPr lang="de-CH" dirty="0"/>
              <a:t> in SampleTable.cpp in </a:t>
            </a:r>
            <a:r>
              <a:rPr lang="de-CH" dirty="0" err="1"/>
              <a:t>libstagefright</a:t>
            </a:r>
            <a:r>
              <a:rPr lang="de-CH" dirty="0"/>
              <a:t> in Android </a:t>
            </a:r>
            <a:r>
              <a:rPr lang="de-CH" dirty="0" err="1"/>
              <a:t>before</a:t>
            </a:r>
            <a:r>
              <a:rPr lang="de-CH" dirty="0"/>
              <a:t> 5.1.1 LMY48I </a:t>
            </a:r>
            <a:r>
              <a:rPr lang="de-CH" dirty="0" err="1"/>
              <a:t>allows</a:t>
            </a:r>
            <a:r>
              <a:rPr lang="de-CH" dirty="0"/>
              <a:t> remote </a:t>
            </a:r>
            <a:r>
              <a:rPr lang="de-CH" dirty="0" err="1"/>
              <a:t>attackers</a:t>
            </a:r>
            <a:r>
              <a:rPr lang="de-CH" dirty="0"/>
              <a:t> </a:t>
            </a:r>
            <a:r>
              <a:rPr lang="de-CH" dirty="0" err="1"/>
              <a:t>to</a:t>
            </a:r>
            <a:r>
              <a:rPr lang="de-CH" dirty="0"/>
              <a:t> </a:t>
            </a:r>
            <a:r>
              <a:rPr lang="de-CH" dirty="0" err="1"/>
              <a:t>execute</a:t>
            </a:r>
            <a:r>
              <a:rPr lang="de-CH" dirty="0"/>
              <a:t> </a:t>
            </a:r>
            <a:r>
              <a:rPr lang="de-CH" dirty="0" err="1"/>
              <a:t>arbitrary</a:t>
            </a:r>
            <a:r>
              <a:rPr lang="de-CH" dirty="0"/>
              <a:t> </a:t>
            </a:r>
            <a:r>
              <a:rPr lang="de-CH" dirty="0" err="1"/>
              <a:t>code</a:t>
            </a:r>
            <a:r>
              <a:rPr lang="de-CH" dirty="0"/>
              <a:t> via </a:t>
            </a:r>
            <a:r>
              <a:rPr lang="de-CH" dirty="0" err="1"/>
              <a:t>crafted</a:t>
            </a:r>
            <a:r>
              <a:rPr lang="de-CH" dirty="0"/>
              <a:t> </a:t>
            </a:r>
            <a:r>
              <a:rPr lang="de-CH" dirty="0" err="1"/>
              <a:t>atoms</a:t>
            </a:r>
            <a:r>
              <a:rPr lang="de-CH" dirty="0"/>
              <a:t> in MP4 </a:t>
            </a:r>
            <a:r>
              <a:rPr lang="de-CH" dirty="0" err="1"/>
              <a:t>data</a:t>
            </a:r>
            <a:r>
              <a:rPr lang="de-CH" dirty="0"/>
              <a:t> </a:t>
            </a:r>
            <a:r>
              <a:rPr lang="de-CH" dirty="0" err="1"/>
              <a:t>that</a:t>
            </a:r>
            <a:r>
              <a:rPr lang="de-CH" dirty="0"/>
              <a:t> </a:t>
            </a:r>
            <a:r>
              <a:rPr lang="de-CH" dirty="0" err="1"/>
              <a:t>trigger</a:t>
            </a:r>
            <a:r>
              <a:rPr lang="de-CH" dirty="0"/>
              <a:t> an </a:t>
            </a:r>
            <a:r>
              <a:rPr lang="de-CH" dirty="0" err="1"/>
              <a:t>unchecked</a:t>
            </a:r>
            <a:r>
              <a:rPr lang="de-CH" dirty="0"/>
              <a:t> </a:t>
            </a:r>
            <a:r>
              <a:rPr lang="de-CH" dirty="0" err="1" smtClean="0"/>
              <a:t>multiplication</a:t>
            </a:r>
            <a:endParaRPr lang="de-CH" dirty="0" smtClean="0"/>
          </a:p>
          <a:p>
            <a:pPr lvl="2"/>
            <a:r>
              <a:rPr lang="en-US" b="1" dirty="0" smtClean="0"/>
              <a:t>Android 1.5 - 5.1</a:t>
            </a:r>
            <a:endParaRPr lang="de-CH" b="1" dirty="0"/>
          </a:p>
        </p:txBody>
      </p:sp>
    </p:spTree>
    <p:extLst>
      <p:ext uri="{BB962C8B-B14F-4D97-AF65-F5344CB8AC3E}">
        <p14:creationId xmlns:p14="http://schemas.microsoft.com/office/powerpoint/2010/main" val="42223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memory corruption bugs</a:t>
            </a:r>
            <a:endParaRPr lang="de-CH" dirty="0"/>
          </a:p>
        </p:txBody>
      </p:sp>
      <p:sp>
        <p:nvSpPr>
          <p:cNvPr id="3" name="Content Placeholder 2"/>
          <p:cNvSpPr>
            <a:spLocks noGrp="1"/>
          </p:cNvSpPr>
          <p:nvPr>
            <p:ph idx="1"/>
          </p:nvPr>
        </p:nvSpPr>
        <p:spPr/>
        <p:txBody>
          <a:bodyPr/>
          <a:lstStyle/>
          <a:p>
            <a:r>
              <a:rPr lang="en-US" dirty="0" smtClean="0"/>
              <a:t>Android:</a:t>
            </a:r>
          </a:p>
          <a:p>
            <a:endParaRPr lang="de-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700808"/>
            <a:ext cx="95958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4" y="620688"/>
            <a:ext cx="6992938" cy="614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2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memory corruption bugs</a:t>
            </a:r>
            <a:endParaRPr lang="de-CH" dirty="0"/>
          </a:p>
        </p:txBody>
      </p:sp>
      <p:sp>
        <p:nvSpPr>
          <p:cNvPr id="3" name="Content Placeholder 2"/>
          <p:cNvSpPr>
            <a:spLocks noGrp="1"/>
          </p:cNvSpPr>
          <p:nvPr>
            <p:ph idx="1"/>
          </p:nvPr>
        </p:nvSpPr>
        <p:spPr/>
        <p:txBody>
          <a:bodyPr/>
          <a:lstStyle/>
          <a:p>
            <a:r>
              <a:rPr lang="en-US" dirty="0" smtClean="0"/>
              <a:t>Firefox:</a:t>
            </a:r>
          </a:p>
          <a:p>
            <a:endParaRPr lang="de-CH"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16" y="1700808"/>
            <a:ext cx="932038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96" y="2780928"/>
            <a:ext cx="957906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269" y="3861048"/>
            <a:ext cx="917971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17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ppt_x"/>
                                          </p:val>
                                        </p:tav>
                                        <p:tav tm="100000">
                                          <p:val>
                                            <p:strVal val="#ppt_x"/>
                                          </p:val>
                                        </p:tav>
                                      </p:tavLst>
                                    </p:anim>
                                    <p:anim calcmode="lin" valueType="num">
                                      <p:cBhvr additive="base">
                                        <p:cTn id="14"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memory corruption bugs</a:t>
            </a:r>
            <a:endParaRPr lang="de-CH" dirty="0"/>
          </a:p>
        </p:txBody>
      </p:sp>
      <p:sp>
        <p:nvSpPr>
          <p:cNvPr id="3" name="Content Placeholder 2"/>
          <p:cNvSpPr>
            <a:spLocks noGrp="1"/>
          </p:cNvSpPr>
          <p:nvPr>
            <p:ph idx="1"/>
          </p:nvPr>
        </p:nvSpPr>
        <p:spPr/>
        <p:txBody>
          <a:bodyPr/>
          <a:lstStyle/>
          <a:p>
            <a:r>
              <a:rPr lang="en-US" dirty="0" smtClean="0"/>
              <a:t>IE11</a:t>
            </a:r>
            <a:endParaRPr lang="de-CH"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64" y="1628800"/>
            <a:ext cx="968726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276" y="0"/>
            <a:ext cx="675979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67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memory corruption bugs</a:t>
            </a:r>
            <a:endParaRPr lang="de-CH" dirty="0"/>
          </a:p>
        </p:txBody>
      </p:sp>
      <p:sp>
        <p:nvSpPr>
          <p:cNvPr id="3" name="Content Placeholder 2"/>
          <p:cNvSpPr>
            <a:spLocks noGrp="1"/>
          </p:cNvSpPr>
          <p:nvPr>
            <p:ph idx="1"/>
          </p:nvPr>
        </p:nvSpPr>
        <p:spPr/>
        <p:txBody>
          <a:bodyPr/>
          <a:lstStyle/>
          <a:p>
            <a:r>
              <a:rPr lang="en-US" dirty="0" smtClean="0"/>
              <a:t>Conclusion:</a:t>
            </a:r>
          </a:p>
          <a:p>
            <a:pPr lvl="2"/>
            <a:r>
              <a:rPr lang="en-US" dirty="0" smtClean="0"/>
              <a:t>Important software is written in C/C++</a:t>
            </a:r>
          </a:p>
          <a:p>
            <a:pPr lvl="2"/>
            <a:r>
              <a:rPr lang="en-US" dirty="0" smtClean="0"/>
              <a:t>Memory corruption bugs are very </a:t>
            </a:r>
            <a:r>
              <a:rPr lang="en-US" dirty="0" err="1" smtClean="0"/>
              <a:t>prelevant</a:t>
            </a:r>
            <a:endParaRPr lang="de-CH" dirty="0"/>
          </a:p>
        </p:txBody>
      </p:sp>
    </p:spTree>
    <p:extLst>
      <p:ext uri="{BB962C8B-B14F-4D97-AF65-F5344CB8AC3E}">
        <p14:creationId xmlns:p14="http://schemas.microsoft.com/office/powerpoint/2010/main" val="2174923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de-CH" dirty="0"/>
          </a:p>
        </p:txBody>
      </p:sp>
      <p:sp>
        <p:nvSpPr>
          <p:cNvPr id="3" name="Content Placeholder 2"/>
          <p:cNvSpPr>
            <a:spLocks noGrp="1"/>
          </p:cNvSpPr>
          <p:nvPr>
            <p:ph idx="1"/>
          </p:nvPr>
        </p:nvSpPr>
        <p:spPr/>
        <p:txBody>
          <a:bodyPr/>
          <a:lstStyle/>
          <a:p>
            <a:r>
              <a:rPr lang="en-US" dirty="0" smtClean="0"/>
              <a:t>Recap:</a:t>
            </a:r>
          </a:p>
          <a:p>
            <a:pPr lvl="2"/>
            <a:r>
              <a:rPr lang="en-US" dirty="0" smtClean="0"/>
              <a:t>We are concerned with </a:t>
            </a:r>
            <a:r>
              <a:rPr lang="en-US" b="1" dirty="0" smtClean="0"/>
              <a:t>memory corruption vulnerabilities</a:t>
            </a:r>
          </a:p>
          <a:p>
            <a:pPr lvl="2"/>
            <a:r>
              <a:rPr lang="en-US" dirty="0" smtClean="0"/>
              <a:t>A program which misuses a memory corruption vulnerability is called an </a:t>
            </a:r>
            <a:r>
              <a:rPr lang="en-US" b="1" dirty="0" smtClean="0"/>
              <a:t>exploit</a:t>
            </a:r>
            <a:endParaRPr lang="en-US" dirty="0" smtClean="0"/>
          </a:p>
          <a:p>
            <a:pPr lvl="2"/>
            <a:r>
              <a:rPr lang="en-US" dirty="0" smtClean="0"/>
              <a:t>There can be local-, server- and client exploits</a:t>
            </a:r>
          </a:p>
          <a:p>
            <a:pPr lvl="2"/>
            <a:r>
              <a:rPr lang="en-US" dirty="0" smtClean="0"/>
              <a:t>A exploit injects </a:t>
            </a:r>
            <a:r>
              <a:rPr lang="en-US" b="1" dirty="0" smtClean="0"/>
              <a:t>additional code</a:t>
            </a:r>
            <a:r>
              <a:rPr lang="en-US" dirty="0" smtClean="0"/>
              <a:t> into a </a:t>
            </a:r>
            <a:r>
              <a:rPr lang="en-US" smtClean="0"/>
              <a:t>trusted app and executes it</a:t>
            </a:r>
            <a:endParaRPr lang="en-US" dirty="0" smtClean="0"/>
          </a:p>
          <a:p>
            <a:pPr lvl="2"/>
            <a:endParaRPr lang="de-CH" dirty="0"/>
          </a:p>
        </p:txBody>
      </p:sp>
    </p:spTree>
    <p:extLst>
      <p:ext uri="{BB962C8B-B14F-4D97-AF65-F5344CB8AC3E}">
        <p14:creationId xmlns:p14="http://schemas.microsoft.com/office/powerpoint/2010/main" val="1849456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a:p>
        </p:txBody>
      </p:sp>
      <p:sp>
        <p:nvSpPr>
          <p:cNvPr id="4" name="Title 3"/>
          <p:cNvSpPr>
            <a:spLocks noGrp="1"/>
          </p:cNvSpPr>
          <p:nvPr>
            <p:ph type="ctrTitle"/>
          </p:nvPr>
        </p:nvSpPr>
        <p:spPr/>
        <p:txBody>
          <a:bodyPr/>
          <a:lstStyle/>
          <a:p>
            <a:r>
              <a:rPr lang="en-US" smtClean="0"/>
              <a:t>Programs and Data</a:t>
            </a:r>
            <a:endParaRPr lang="de-CH"/>
          </a:p>
        </p:txBody>
      </p:sp>
    </p:spTree>
    <p:extLst>
      <p:ext uri="{BB962C8B-B14F-4D97-AF65-F5344CB8AC3E}">
        <p14:creationId xmlns:p14="http://schemas.microsoft.com/office/powerpoint/2010/main" val="30307682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Programs and Data</a:t>
            </a:r>
            <a:endParaRPr lang="de-CH"/>
          </a:p>
        </p:txBody>
      </p:sp>
      <p:sp>
        <p:nvSpPr>
          <p:cNvPr id="3" name="Content Placeholder 2"/>
          <p:cNvSpPr>
            <a:spLocks noGrp="1"/>
          </p:cNvSpPr>
          <p:nvPr>
            <p:ph idx="1"/>
          </p:nvPr>
        </p:nvSpPr>
        <p:spPr/>
        <p:txBody>
          <a:bodyPr/>
          <a:lstStyle/>
          <a:p>
            <a:r>
              <a:rPr lang="en-US" sz="2800" smtClean="0"/>
              <a:t>Definition of a “program”:</a:t>
            </a:r>
          </a:p>
          <a:p>
            <a:pPr lvl="1"/>
            <a:r>
              <a:rPr lang="en-US" sz="2800" smtClean="0"/>
              <a:t>“A program is a set of instructions which modify data”</a:t>
            </a:r>
            <a:endParaRPr lang="de-CH" sz="2800"/>
          </a:p>
        </p:txBody>
      </p:sp>
    </p:spTree>
    <p:extLst>
      <p:ext uri="{BB962C8B-B14F-4D97-AF65-F5344CB8AC3E}">
        <p14:creationId xmlns:p14="http://schemas.microsoft.com/office/powerpoint/2010/main" val="2608165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Programs and Data</a:t>
            </a:r>
            <a:endParaRPr lang="de-CH"/>
          </a:p>
        </p:txBody>
      </p:sp>
      <p:sp>
        <p:nvSpPr>
          <p:cNvPr id="3" name="Content Placeholder 2"/>
          <p:cNvSpPr>
            <a:spLocks noGrp="1"/>
          </p:cNvSpPr>
          <p:nvPr>
            <p:ph idx="1"/>
          </p:nvPr>
        </p:nvSpPr>
        <p:spPr/>
        <p:txBody>
          <a:bodyPr/>
          <a:lstStyle/>
          <a:p>
            <a:r>
              <a:rPr lang="en-US" sz="2800" smtClean="0"/>
              <a:t>Definition of a “program”:</a:t>
            </a:r>
          </a:p>
          <a:p>
            <a:pPr lvl="1"/>
            <a:r>
              <a:rPr lang="en-US" sz="2800" smtClean="0"/>
              <a:t>“A program is a set of instructions </a:t>
            </a:r>
            <a:r>
              <a:rPr lang="en-US" sz="2800" strike="sngStrike" smtClean="0"/>
              <a:t>which modify data”</a:t>
            </a:r>
          </a:p>
          <a:p>
            <a:pPr lvl="1"/>
            <a:r>
              <a:rPr lang="en-US" sz="2800" smtClean="0"/>
              <a:t>which is controlled by data”</a:t>
            </a:r>
          </a:p>
        </p:txBody>
      </p:sp>
    </p:spTree>
    <p:extLst>
      <p:ext uri="{BB962C8B-B14F-4D97-AF65-F5344CB8AC3E}">
        <p14:creationId xmlns:p14="http://schemas.microsoft.com/office/powerpoint/2010/main" val="4066855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Programs and Data</a:t>
            </a:r>
            <a:endParaRPr lang="de-CH"/>
          </a:p>
        </p:txBody>
      </p:sp>
      <p:sp>
        <p:nvSpPr>
          <p:cNvPr id="3" name="Content Placeholder 2"/>
          <p:cNvSpPr>
            <a:spLocks noGrp="1"/>
          </p:cNvSpPr>
          <p:nvPr>
            <p:ph idx="1"/>
          </p:nvPr>
        </p:nvSpPr>
        <p:spPr/>
        <p:txBody>
          <a:bodyPr/>
          <a:lstStyle/>
          <a:p>
            <a:r>
              <a:rPr lang="en-US" sz="2800" smtClean="0"/>
              <a:t>Definition of a “program”:</a:t>
            </a:r>
          </a:p>
          <a:p>
            <a:pPr lvl="1"/>
            <a:r>
              <a:rPr lang="en-US" sz="2800" smtClean="0"/>
              <a:t>“A program is a set of instructions </a:t>
            </a:r>
            <a:r>
              <a:rPr lang="en-US" sz="2800" strike="sngStrike" smtClean="0"/>
              <a:t>which modify data”</a:t>
            </a:r>
          </a:p>
          <a:p>
            <a:pPr lvl="1"/>
            <a:r>
              <a:rPr lang="en-US" sz="2800" smtClean="0"/>
              <a:t>which is controlled by data”</a:t>
            </a:r>
          </a:p>
          <a:p>
            <a:r>
              <a:rPr lang="en-US" sz="2800" smtClean="0"/>
              <a:t>Or in other words:</a:t>
            </a:r>
            <a:endParaRPr lang="en-US" sz="2800"/>
          </a:p>
          <a:p>
            <a:pPr lvl="1"/>
            <a:r>
              <a:rPr lang="en-US" sz="2800" smtClean="0"/>
              <a:t>Data is manipulating the instruction flow of a program,</a:t>
            </a:r>
          </a:p>
          <a:p>
            <a:pPr lvl="1"/>
            <a:r>
              <a:rPr lang="en-US" sz="2800" smtClean="0"/>
              <a:t>not the other way round</a:t>
            </a:r>
          </a:p>
        </p:txBody>
      </p:sp>
    </p:spTree>
    <p:extLst>
      <p:ext uri="{BB962C8B-B14F-4D97-AF65-F5344CB8AC3E}">
        <p14:creationId xmlns:p14="http://schemas.microsoft.com/office/powerpoint/2010/main" val="233796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picture</a:t>
            </a:r>
            <a:r>
              <a:rPr lang="en-US" dirty="0" smtClean="0"/>
              <a:t>? In an hex editor</a:t>
            </a:r>
            <a:endParaRPr lang="de-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24" y="1392238"/>
            <a:ext cx="6696744" cy="465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8158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Weird machines</a:t>
            </a:r>
            <a:endParaRPr lang="de-CH" dirty="0"/>
          </a:p>
        </p:txBody>
      </p:sp>
      <p:sp>
        <p:nvSpPr>
          <p:cNvPr id="3" name="Content Placeholder 2"/>
          <p:cNvSpPr>
            <a:spLocks noGrp="1"/>
          </p:cNvSpPr>
          <p:nvPr>
            <p:ph idx="1"/>
          </p:nvPr>
        </p:nvSpPr>
        <p:spPr/>
        <p:txBody>
          <a:bodyPr/>
          <a:lstStyle/>
          <a:p>
            <a:r>
              <a:rPr lang="en-US" smtClean="0"/>
              <a:t>Weird machines:</a:t>
            </a:r>
            <a:endParaRPr lang="en-US" dirty="0" smtClean="0"/>
          </a:p>
          <a:p>
            <a:pPr lvl="1"/>
            <a:r>
              <a:rPr lang="en-US" dirty="0" smtClean="0"/>
              <a:t>In </a:t>
            </a:r>
            <a:r>
              <a:rPr lang="en-US" dirty="0"/>
              <a:t>computer security, the weird machine is a computational artifact where additional code execution can happen outside the original specification of the program</a:t>
            </a:r>
            <a:r>
              <a:rPr lang="en-US" dirty="0" smtClean="0"/>
              <a:t>. </a:t>
            </a:r>
          </a:p>
          <a:p>
            <a:pPr lvl="1"/>
            <a:endParaRPr lang="en-US" dirty="0"/>
          </a:p>
          <a:p>
            <a:pPr lvl="1"/>
            <a:r>
              <a:rPr lang="en-US" dirty="0" smtClean="0"/>
              <a:t>It </a:t>
            </a:r>
            <a:r>
              <a:rPr lang="en-US" dirty="0"/>
              <a:t>is closely related to the concept of weird instructions, which are the building blocks of an exploit based on crafted </a:t>
            </a:r>
            <a:r>
              <a:rPr lang="en-US"/>
              <a:t>input </a:t>
            </a:r>
            <a:r>
              <a:rPr lang="en-US" smtClean="0"/>
              <a:t>data.</a:t>
            </a:r>
            <a:endParaRPr lang="de-CH" dirty="0"/>
          </a:p>
        </p:txBody>
      </p:sp>
    </p:spTree>
    <p:extLst>
      <p:ext uri="{BB962C8B-B14F-4D97-AF65-F5344CB8AC3E}">
        <p14:creationId xmlns:p14="http://schemas.microsoft.com/office/powerpoint/2010/main" val="335048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Weird machines</a:t>
            </a:r>
            <a:endParaRPr lang="de-CH" dirty="0"/>
          </a:p>
        </p:txBody>
      </p:sp>
      <p:sp>
        <p:nvSpPr>
          <p:cNvPr id="3" name="Content Placeholder 2"/>
          <p:cNvSpPr>
            <a:spLocks noGrp="1"/>
          </p:cNvSpPr>
          <p:nvPr>
            <p:ph idx="1"/>
          </p:nvPr>
        </p:nvSpPr>
        <p:spPr/>
        <p:txBody>
          <a:bodyPr/>
          <a:lstStyle/>
          <a:p>
            <a:r>
              <a:rPr lang="en-US" sz="2400" dirty="0" smtClean="0"/>
              <a:t>Programming of “Weird Machines”</a:t>
            </a:r>
          </a:p>
          <a:p>
            <a:r>
              <a:rPr lang="en-US" sz="2400" dirty="0" smtClean="0"/>
              <a:t>Gain very detailed understanding of:</a:t>
            </a:r>
          </a:p>
          <a:p>
            <a:pPr lvl="2"/>
            <a:r>
              <a:rPr lang="en-US" sz="1800" dirty="0" smtClean="0"/>
              <a:t>Program logic</a:t>
            </a:r>
          </a:p>
          <a:p>
            <a:pPr lvl="2"/>
            <a:r>
              <a:rPr lang="en-US" sz="1800" dirty="0" smtClean="0"/>
              <a:t>Implementation of “hidden mechanics”</a:t>
            </a:r>
          </a:p>
          <a:p>
            <a:pPr lvl="3"/>
            <a:r>
              <a:rPr lang="en-US" sz="1800" dirty="0" smtClean="0"/>
              <a:t>Stack, Heap etc. </a:t>
            </a:r>
          </a:p>
          <a:p>
            <a:pPr lvl="2"/>
            <a:r>
              <a:rPr lang="en-US" sz="1800" dirty="0" smtClean="0"/>
              <a:t>Error conditions</a:t>
            </a:r>
          </a:p>
          <a:p>
            <a:r>
              <a:rPr lang="en-US" sz="2400" dirty="0" smtClean="0"/>
              <a:t>Leads from </a:t>
            </a:r>
            <a:r>
              <a:rPr lang="en-US" sz="2400" dirty="0" err="1" smtClean="0"/>
              <a:t>from</a:t>
            </a:r>
            <a:r>
              <a:rPr lang="en-US" sz="2400" dirty="0" smtClean="0"/>
              <a:t>:</a:t>
            </a:r>
          </a:p>
          <a:p>
            <a:pPr lvl="2"/>
            <a:r>
              <a:rPr lang="en-US" sz="1800" dirty="0" smtClean="0"/>
              <a:t>“This bugs randomly crashes my program!”</a:t>
            </a:r>
          </a:p>
          <a:p>
            <a:r>
              <a:rPr lang="en-US" sz="2400" dirty="0" smtClean="0"/>
              <a:t>To:</a:t>
            </a:r>
          </a:p>
          <a:p>
            <a:pPr lvl="2"/>
            <a:r>
              <a:rPr lang="en-US" sz="1800" dirty="0" smtClean="0"/>
              <a:t>“This bugs lets me reliably execute </a:t>
            </a:r>
            <a:r>
              <a:rPr lang="en-US" sz="1800" smtClean="0"/>
              <a:t>arbitrary code”</a:t>
            </a:r>
            <a:endParaRPr lang="en-US" sz="1800" dirty="0" smtClean="0"/>
          </a:p>
          <a:p>
            <a:pPr lvl="2"/>
            <a:endParaRPr lang="de-CH" sz="1800" dirty="0"/>
          </a:p>
        </p:txBody>
      </p:sp>
    </p:spTree>
    <p:extLst>
      <p:ext uri="{BB962C8B-B14F-4D97-AF65-F5344CB8AC3E}">
        <p14:creationId xmlns:p14="http://schemas.microsoft.com/office/powerpoint/2010/main" val="35071083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de-CH"/>
          </a:p>
        </p:txBody>
      </p:sp>
      <p:sp>
        <p:nvSpPr>
          <p:cNvPr id="4" name="Title 3"/>
          <p:cNvSpPr>
            <a:spLocks noGrp="1"/>
          </p:cNvSpPr>
          <p:nvPr>
            <p:ph type="ctrTitle"/>
          </p:nvPr>
        </p:nvSpPr>
        <p:spPr/>
        <p:txBody>
          <a:bodyPr/>
          <a:lstStyle/>
          <a:p>
            <a:r>
              <a:rPr lang="en-US" smtClean="0"/>
              <a:t>Obligatory history lesson…</a:t>
            </a:r>
            <a:endParaRPr lang="de-CH"/>
          </a:p>
        </p:txBody>
      </p:sp>
    </p:spTree>
    <p:extLst>
      <p:ext uri="{BB962C8B-B14F-4D97-AF65-F5344CB8AC3E}">
        <p14:creationId xmlns:p14="http://schemas.microsoft.com/office/powerpoint/2010/main" val="3846050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Morris worm</a:t>
            </a:r>
            <a:endParaRPr lang="de-CH"/>
          </a:p>
        </p:txBody>
      </p:sp>
      <p:sp>
        <p:nvSpPr>
          <p:cNvPr id="3" name="Content Placeholder 2"/>
          <p:cNvSpPr>
            <a:spLocks noGrp="1"/>
          </p:cNvSpPr>
          <p:nvPr>
            <p:ph idx="1"/>
          </p:nvPr>
        </p:nvSpPr>
        <p:spPr/>
        <p:txBody>
          <a:bodyPr/>
          <a:lstStyle/>
          <a:p>
            <a:r>
              <a:rPr lang="en-US" smtClean="0"/>
              <a:t>Morris worm</a:t>
            </a:r>
          </a:p>
          <a:p>
            <a:pPr lvl="2"/>
            <a:r>
              <a:rPr lang="en-US" smtClean="0"/>
              <a:t>02.11.1988</a:t>
            </a:r>
          </a:p>
          <a:p>
            <a:pPr lvl="2"/>
            <a:r>
              <a:rPr lang="en-US" smtClean="0"/>
              <a:t>Written by graduate student Robert Morris, MIT</a:t>
            </a:r>
          </a:p>
          <a:p>
            <a:pPr lvl="2"/>
            <a:r>
              <a:rPr lang="en-US" smtClean="0"/>
              <a:t>He wanted to count the number of computers on the internet</a:t>
            </a:r>
          </a:p>
          <a:p>
            <a:pPr lvl="2"/>
            <a:r>
              <a:rPr lang="en-US" smtClean="0"/>
              <a:t>Worm had a bug, re-infected already infected computers, killed the Internet</a:t>
            </a:r>
          </a:p>
          <a:p>
            <a:pPr lvl="2"/>
            <a:r>
              <a:rPr lang="en-US" smtClean="0"/>
              <a:t>Attacked fingerd and sendmail (and some more things)</a:t>
            </a:r>
          </a:p>
          <a:p>
            <a:endParaRPr lang="de-CH"/>
          </a:p>
        </p:txBody>
      </p:sp>
      <p:pic>
        <p:nvPicPr>
          <p:cNvPr id="1026" name="Picture 2" descr="Image result for morris w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75" y="3284984"/>
            <a:ext cx="4110038"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229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Morris worm</a:t>
            </a:r>
            <a:endParaRPr lang="de-CH"/>
          </a:p>
        </p:txBody>
      </p:sp>
      <p:sp>
        <p:nvSpPr>
          <p:cNvPr id="3" name="Content Placeholder 2"/>
          <p:cNvSpPr>
            <a:spLocks noGrp="1"/>
          </p:cNvSpPr>
          <p:nvPr>
            <p:ph idx="1"/>
          </p:nvPr>
        </p:nvSpPr>
        <p:spPr/>
        <p:txBody>
          <a:bodyPr/>
          <a:lstStyle/>
          <a:p>
            <a:r>
              <a:rPr lang="en-US" smtClean="0"/>
              <a:t>fingerd bug in BSD4 on VAX machines:</a:t>
            </a:r>
          </a:p>
          <a:p>
            <a:pPr lvl="1"/>
            <a:endParaRPr lang="en-US"/>
          </a:p>
          <a:p>
            <a:pPr lvl="1"/>
            <a:r>
              <a:rPr lang="en-US" smtClean="0"/>
              <a:t>The </a:t>
            </a:r>
            <a:r>
              <a:rPr lang="en-US"/>
              <a:t>bug exploited to break fingerd involved </a:t>
            </a:r>
            <a:r>
              <a:rPr lang="en-US" b="1"/>
              <a:t>overrunning the buffer the daemon used for input</a:t>
            </a:r>
            <a:r>
              <a:rPr lang="en-US"/>
              <a:t>. The standard C library has a few routines that read input without checking for bounds on the buffer involved. In particular, the </a:t>
            </a:r>
            <a:r>
              <a:rPr lang="en-US" b="1"/>
              <a:t>gets</a:t>
            </a:r>
            <a:r>
              <a:rPr lang="en-US"/>
              <a:t> call takes input to a buffer without doing any bounds checking; this was the call exploited by the Worm.</a:t>
            </a:r>
          </a:p>
          <a:p>
            <a:r>
              <a:rPr lang="de-CH" smtClean="0"/>
              <a:t>The </a:t>
            </a:r>
            <a:r>
              <a:rPr lang="de-CH"/>
              <a:t>Internet Worm Program: An Analysis </a:t>
            </a:r>
            <a:r>
              <a:rPr lang="de-CH" smtClean="0"/>
              <a:t>(2004)</a:t>
            </a:r>
          </a:p>
          <a:p>
            <a:pPr lvl="2"/>
            <a:r>
              <a:rPr lang="de-CH">
                <a:hlinkClick r:id="rId2"/>
              </a:rPr>
              <a:t>http://spaf.cerias.purdue.edu/tech-reps/823.pdf</a:t>
            </a:r>
            <a:endParaRPr lang="de-CH"/>
          </a:p>
          <a:p>
            <a:endParaRPr lang="de-CH"/>
          </a:p>
        </p:txBody>
      </p:sp>
    </p:spTree>
    <p:extLst>
      <p:ext uri="{BB962C8B-B14F-4D97-AF65-F5344CB8AC3E}">
        <p14:creationId xmlns:p14="http://schemas.microsoft.com/office/powerpoint/2010/main" val="30775701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Morris worm</a:t>
            </a:r>
            <a:endParaRPr lang="de-CH"/>
          </a:p>
        </p:txBody>
      </p:sp>
      <p:sp>
        <p:nvSpPr>
          <p:cNvPr id="3" name="Content Placeholder 2"/>
          <p:cNvSpPr>
            <a:spLocks noGrp="1"/>
          </p:cNvSpPr>
          <p:nvPr>
            <p:ph idx="1"/>
          </p:nvPr>
        </p:nvSpPr>
        <p:spPr/>
        <p:txBody>
          <a:bodyPr/>
          <a:lstStyle/>
          <a:p>
            <a:endParaRPr lang="de-CH"/>
          </a:p>
        </p:txBody>
      </p:sp>
      <p:pic>
        <p:nvPicPr>
          <p:cNvPr id="2050" name="Picture 2" descr="Image result for zero cool crashed 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1700808"/>
            <a:ext cx="8607206"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2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picture?</a:t>
            </a:r>
            <a:endParaRPr lang="de-CH"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6" y="16014"/>
            <a:ext cx="5087060" cy="30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680" y="1340768"/>
            <a:ext cx="7783512"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89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616" y="0"/>
            <a:ext cx="4067175" cy="67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948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picture?</a:t>
            </a:r>
            <a:endParaRPr lang="de-CH" dirty="0"/>
          </a:p>
        </p:txBody>
      </p:sp>
      <p:sp>
        <p:nvSpPr>
          <p:cNvPr id="3" name="Content Placeholder 2"/>
          <p:cNvSpPr>
            <a:spLocks noGrp="1"/>
          </p:cNvSpPr>
          <p:nvPr>
            <p:ph idx="1"/>
          </p:nvPr>
        </p:nvSpPr>
        <p:spPr/>
        <p:txBody>
          <a:bodyPr/>
          <a:lstStyle/>
          <a:p>
            <a:pPr lvl="2"/>
            <a:r>
              <a:rPr lang="en-US" sz="2000" dirty="0" smtClean="0"/>
              <a:t>Data for the computer</a:t>
            </a:r>
          </a:p>
          <a:p>
            <a:pPr lvl="2"/>
            <a:r>
              <a:rPr lang="en-US" sz="2000" dirty="0" smtClean="0"/>
              <a:t>When interpreted correctly, displays a cat (via GPU)</a:t>
            </a:r>
          </a:p>
          <a:p>
            <a:pPr lvl="2"/>
            <a:r>
              <a:rPr lang="en-US" sz="2000" dirty="0" smtClean="0"/>
              <a:t>When interpreted wrongly, displays garbage / crashes</a:t>
            </a:r>
          </a:p>
          <a:p>
            <a:pPr lvl="2"/>
            <a:r>
              <a:rPr lang="en-US" sz="2000" dirty="0" smtClean="0"/>
              <a:t>When interpreted wrongly in the right way, lets us hack a computer</a:t>
            </a:r>
          </a:p>
          <a:p>
            <a:pPr lvl="2"/>
            <a:endParaRPr lang="de-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675" y="3523494"/>
            <a:ext cx="27146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n 3"/>
          <p:cNvSpPr/>
          <p:nvPr/>
        </p:nvSpPr>
        <p:spPr bwMode="auto">
          <a:xfrm>
            <a:off x="1280592" y="3462549"/>
            <a:ext cx="1224136" cy="2160240"/>
          </a:xfrm>
          <a:prstGeom prst="can">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Rounded MT Bold" pitchFamily="34" charset="0"/>
              </a:rPr>
              <a:t>File</a:t>
            </a:r>
            <a:endParaRPr kumimoji="0" lang="de-CH" sz="3200" b="0" i="0" u="none" strike="noStrike" cap="none" normalizeH="0" baseline="0" dirty="0" smtClean="0">
              <a:ln>
                <a:noFill/>
              </a:ln>
              <a:solidFill>
                <a:schemeClr val="tx1"/>
              </a:solidFill>
              <a:effectLst/>
              <a:latin typeface="Arial Rounded MT Bold" pitchFamily="34" charset="0"/>
            </a:endParaRPr>
          </a:p>
        </p:txBody>
      </p:sp>
      <p:sp>
        <p:nvSpPr>
          <p:cNvPr id="6" name="Rounded Rectangle 5"/>
          <p:cNvSpPr/>
          <p:nvPr/>
        </p:nvSpPr>
        <p:spPr bwMode="auto">
          <a:xfrm>
            <a:off x="3099585" y="3354537"/>
            <a:ext cx="3024336" cy="2376264"/>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3600" tIns="46800" rIns="936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Rounded MT Bold" pitchFamily="34" charset="0"/>
              </a:rPr>
              <a:t>Application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Rounded MT Bold"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i="1" dirty="0" smtClean="0">
                <a:solidFill>
                  <a:schemeClr val="tx1"/>
                </a:solidFill>
                <a:latin typeface="Arial Rounded MT Bold" pitchFamily="34" charset="0"/>
              </a:rPr>
              <a:t>&lt;Instructions&gt;</a:t>
            </a:r>
            <a:endParaRPr kumimoji="0" lang="de-CH" sz="3200" b="0" i="1" u="none" strike="noStrike" cap="none" normalizeH="0" baseline="0" dirty="0" smtClean="0">
              <a:ln>
                <a:noFill/>
              </a:ln>
              <a:solidFill>
                <a:schemeClr val="tx1"/>
              </a:solidFill>
              <a:effectLst/>
              <a:latin typeface="Arial Rounded MT Bold" pitchFamily="34" charset="0"/>
            </a:endParaRPr>
          </a:p>
        </p:txBody>
      </p:sp>
      <p:cxnSp>
        <p:nvCxnSpPr>
          <p:cNvPr id="11" name="Straight Arrow Connector 10"/>
          <p:cNvCxnSpPr>
            <a:stCxn id="6" idx="3"/>
            <a:endCxn id="7170" idx="1"/>
          </p:cNvCxnSpPr>
          <p:nvPr/>
        </p:nvCxnSpPr>
        <p:spPr bwMode="auto">
          <a:xfrm>
            <a:off x="6123921" y="4542669"/>
            <a:ext cx="411754" cy="0"/>
          </a:xfrm>
          <a:prstGeom prst="straightConnector1">
            <a:avLst/>
          </a:prstGeom>
          <a:ln>
            <a:headEnd type="none" w="sm" len="sm"/>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6" idx="1"/>
            <a:endCxn id="4" idx="4"/>
          </p:cNvCxnSpPr>
          <p:nvPr/>
        </p:nvCxnSpPr>
        <p:spPr bwMode="auto">
          <a:xfrm flipH="1">
            <a:off x="2504728" y="4542669"/>
            <a:ext cx="594857" cy="0"/>
          </a:xfrm>
          <a:prstGeom prst="straightConnector1">
            <a:avLst/>
          </a:prstGeom>
          <a:ln>
            <a:headEnd type="none" w="sm" len="sm"/>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7850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picture?</a:t>
            </a:r>
            <a:endParaRPr lang="de-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6" y="1340768"/>
            <a:ext cx="9721891" cy="548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64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H_presentation_empty_english">
  <a:themeElements>
    <a:clrScheme name="">
      <a:dk1>
        <a:srgbClr val="000000"/>
      </a:dk1>
      <a:lt1>
        <a:srgbClr val="FFFFFF"/>
      </a:lt1>
      <a:dk2>
        <a:srgbClr val="000000"/>
      </a:dk2>
      <a:lt2>
        <a:srgbClr val="969696"/>
      </a:lt2>
      <a:accent1>
        <a:srgbClr val="FFFF99"/>
      </a:accent1>
      <a:accent2>
        <a:srgbClr val="3333CC"/>
      </a:accent2>
      <a:accent3>
        <a:srgbClr val="FFFFFF"/>
      </a:accent3>
      <a:accent4>
        <a:srgbClr val="000000"/>
      </a:accent4>
      <a:accent5>
        <a:srgbClr val="FFFFCA"/>
      </a:accent5>
      <a:accent6>
        <a:srgbClr val="2D2DB9"/>
      </a:accent6>
      <a:hlink>
        <a:srgbClr val="000000"/>
      </a:hlink>
      <a:folHlink>
        <a:srgbClr val="000000"/>
      </a:folHlink>
    </a:clrScheme>
    <a:fontScheme name="compass_security_firmenpraesentation_master_7">
      <a:majorFont>
        <a:latin typeface="Avenir LT Std 55 Roman"/>
        <a:ea typeface=""/>
        <a:cs typeface=""/>
      </a:majorFont>
      <a:minorFont>
        <a:latin typeface="Avenir LT Std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chemeClr val="bg1">
                <a:gamma/>
                <a:tint val="0"/>
                <a:invGamma/>
              </a:schemeClr>
            </a:gs>
          </a:gsLst>
          <a:lin ang="5400000" scaled="1"/>
        </a:gradFill>
        <a:ln w="0" cap="rnd" cmpd="sng" algn="ctr">
          <a:noFill/>
          <a:prstDash val="sysDot"/>
          <a:round/>
          <a:headEnd type="none" w="sm" len="sm"/>
          <a:tailEnd type="none" w="sm" len="sm"/>
        </a:ln>
        <a:effectLst/>
      </a:spPr>
      <a:bodyPr vert="horz" wrap="square" lIns="93600" tIns="46800" rIns="936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3200" b="0" i="0" u="none" strike="noStrike" cap="none" normalizeH="0" baseline="0" smtClean="0">
            <a:ln>
              <a:noFill/>
            </a:ln>
            <a:solidFill>
              <a:schemeClr val="tx1"/>
            </a:solidFill>
            <a:effectLst/>
            <a:latin typeface="Arial Rounded MT Bold" pitchFamily="34" charset="0"/>
          </a:defRPr>
        </a:defPPr>
      </a:lstStyle>
    </a:spDef>
    <a:lnDef>
      <a:spPr bwMode="auto">
        <a:xfrm>
          <a:off x="0" y="0"/>
          <a:ext cx="1" cy="1"/>
        </a:xfrm>
        <a:custGeom>
          <a:avLst/>
          <a:gdLst/>
          <a:ahLst/>
          <a:cxnLst/>
          <a:rect l="0" t="0" r="0" b="0"/>
          <a:pathLst/>
        </a:custGeom>
        <a:gradFill rotWithShape="0">
          <a:gsLst>
            <a:gs pos="0">
              <a:schemeClr val="bg1"/>
            </a:gs>
            <a:gs pos="100000">
              <a:schemeClr val="bg1">
                <a:gamma/>
                <a:tint val="0"/>
                <a:invGamma/>
              </a:schemeClr>
            </a:gs>
          </a:gsLst>
          <a:lin ang="5400000" scaled="1"/>
        </a:gradFill>
        <a:ln w="0" cap="rnd" cmpd="sng" algn="ctr">
          <a:noFill/>
          <a:prstDash val="sysDot"/>
          <a:round/>
          <a:headEnd type="none" w="sm" len="sm"/>
          <a:tailEnd type="none" w="sm" len="sm"/>
        </a:ln>
        <a:effectLst/>
      </a:spPr>
      <a:bodyPr vert="horz" wrap="square" lIns="93600" tIns="46800" rIns="936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3200" b="0" i="0" u="none" strike="noStrike" cap="none" normalizeH="0" baseline="0" smtClean="0">
            <a:ln>
              <a:noFill/>
            </a:ln>
            <a:solidFill>
              <a:schemeClr val="tx1"/>
            </a:solidFill>
            <a:effectLst/>
            <a:latin typeface="Arial Rounded MT Bold" pitchFamily="34" charset="0"/>
          </a:defRPr>
        </a:defPPr>
      </a:lstStyle>
    </a:lnDef>
  </a:objectDefaults>
  <a:extraClrSchemeLst>
    <a:extraClrScheme>
      <a:clrScheme name="compass_security_firmenpraesentation_master_7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ass_security_firmenpraesentation_master_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ass_security_firmenpraesentation_master_7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ass_security_firmenpraesentation_master_7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ass_security_firmenpraesentation_master_7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ass_security_firmenpraesentation_master_7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ass_security_firmenpraesentation_master_7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CSCH_presentation_empty_english</Template>
  <TotalTime>0</TotalTime>
  <Words>1396</Words>
  <Application>Microsoft Office PowerPoint</Application>
  <PresentationFormat>A4 Paper (210x297 mm)</PresentationFormat>
  <Paragraphs>287</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CSCH_presentation_empty_english</vt:lpstr>
      <vt:lpstr>Exploiting and Defense Technical Intro</vt:lpstr>
      <vt:lpstr>Intro - Technical</vt:lpstr>
      <vt:lpstr>What is a picture?</vt:lpstr>
      <vt:lpstr>What is a picture? In an text editor</vt:lpstr>
      <vt:lpstr>What is a picture? In an hex editor</vt:lpstr>
      <vt:lpstr>What is a picture?</vt:lpstr>
      <vt:lpstr>PowerPoint Presentation</vt:lpstr>
      <vt:lpstr>What is a picture?</vt:lpstr>
      <vt:lpstr>What is a picture?</vt:lpstr>
      <vt:lpstr>What is a picture?</vt:lpstr>
      <vt:lpstr>What is an exploit?</vt:lpstr>
      <vt:lpstr>What is an exploit?</vt:lpstr>
      <vt:lpstr>What is an exploit?</vt:lpstr>
      <vt:lpstr>What is an exploit?</vt:lpstr>
      <vt:lpstr>What is an exploit?</vt:lpstr>
      <vt:lpstr>What is an exploit?</vt:lpstr>
      <vt:lpstr>Types of exploits</vt:lpstr>
      <vt:lpstr>Types of exploits - Local exploit</vt:lpstr>
      <vt:lpstr>Types of exploits - local</vt:lpstr>
      <vt:lpstr>Types of exploits - Server-side exploit</vt:lpstr>
      <vt:lpstr>Types of exploits - Remote</vt:lpstr>
      <vt:lpstr>Types of exploits - Client-side exploit</vt:lpstr>
      <vt:lpstr>Types of exploits - Client</vt:lpstr>
      <vt:lpstr>Is exploit writing hacking?</vt:lpstr>
      <vt:lpstr>Is exploit writing hacking?</vt:lpstr>
      <vt:lpstr>Is exploit writing hacking?</vt:lpstr>
      <vt:lpstr>Is exploit writing hacking?</vt:lpstr>
      <vt:lpstr>Is exploit writing hacking?</vt:lpstr>
      <vt:lpstr>Vulnerability types</vt:lpstr>
      <vt:lpstr>Vulnerability types</vt:lpstr>
      <vt:lpstr>Vulnerability Types</vt:lpstr>
      <vt:lpstr>What is vulnerable against memory corruption?</vt:lpstr>
      <vt:lpstr>What is vulnerable?</vt:lpstr>
      <vt:lpstr>What is vulnerable?</vt:lpstr>
      <vt:lpstr>What is vulnerable?</vt:lpstr>
      <vt:lpstr>What is vulnerable?</vt:lpstr>
      <vt:lpstr>Some memory corruption vuln’s</vt:lpstr>
      <vt:lpstr>What is vulnerable?</vt:lpstr>
      <vt:lpstr>Some memory corruption bugs</vt:lpstr>
      <vt:lpstr>Some memory corruption bugs</vt:lpstr>
      <vt:lpstr>Some memory corruption bugs</vt:lpstr>
      <vt:lpstr>Some memory corruption bugs</vt:lpstr>
      <vt:lpstr>Some memory corruption bugs</vt:lpstr>
      <vt:lpstr>Some memory corruption bugs</vt:lpstr>
      <vt:lpstr>Intro</vt:lpstr>
      <vt:lpstr>Programs and Data</vt:lpstr>
      <vt:lpstr>Programs and Data</vt:lpstr>
      <vt:lpstr>Programs and Data</vt:lpstr>
      <vt:lpstr>Programs and Data</vt:lpstr>
      <vt:lpstr>Weird machines</vt:lpstr>
      <vt:lpstr>Weird machines</vt:lpstr>
      <vt:lpstr>Obligatory history lesson…</vt:lpstr>
      <vt:lpstr>Morris worm</vt:lpstr>
      <vt:lpstr>Morris worm</vt:lpstr>
      <vt:lpstr>Morris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Dobin Rutishauser</dc:creator>
  <cp:lastModifiedBy>Dobin Rutishauser</cp:lastModifiedBy>
  <cp:revision>101</cp:revision>
  <cp:lastPrinted>1999-09-08T18:00:21Z</cp:lastPrinted>
  <dcterms:created xsi:type="dcterms:W3CDTF">2016-03-14T12:32:55Z</dcterms:created>
  <dcterms:modified xsi:type="dcterms:W3CDTF">2017-02-24T12:41:49Z</dcterms:modified>
</cp:coreProperties>
</file>