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4" r:id="rId2"/>
    <p:sldId id="337" r:id="rId3"/>
    <p:sldId id="331" r:id="rId4"/>
    <p:sldId id="327" r:id="rId5"/>
    <p:sldId id="279" r:id="rId6"/>
    <p:sldId id="325" r:id="rId7"/>
    <p:sldId id="280" r:id="rId8"/>
    <p:sldId id="276" r:id="rId9"/>
    <p:sldId id="323" r:id="rId10"/>
    <p:sldId id="324" r:id="rId11"/>
    <p:sldId id="294" r:id="rId12"/>
    <p:sldId id="333" r:id="rId13"/>
    <p:sldId id="295" r:id="rId14"/>
    <p:sldId id="277" r:id="rId15"/>
    <p:sldId id="282" r:id="rId16"/>
    <p:sldId id="308" r:id="rId17"/>
    <p:sldId id="321" r:id="rId18"/>
    <p:sldId id="292" r:id="rId19"/>
    <p:sldId id="334" r:id="rId20"/>
    <p:sldId id="335" r:id="rId21"/>
    <p:sldId id="288" r:id="rId22"/>
    <p:sldId id="338" r:id="rId23"/>
    <p:sldId id="286" r:id="rId24"/>
    <p:sldId id="291" r:id="rId25"/>
    <p:sldId id="326" r:id="rId26"/>
    <p:sldId id="278" r:id="rId27"/>
    <p:sldId id="285" r:id="rId28"/>
    <p:sldId id="315" r:id="rId29"/>
    <p:sldId id="281" r:id="rId30"/>
    <p:sldId id="283" r:id="rId31"/>
    <p:sldId id="289" r:id="rId32"/>
    <p:sldId id="290" r:id="rId33"/>
    <p:sldId id="316" r:id="rId34"/>
    <p:sldId id="296" r:id="rId35"/>
    <p:sldId id="298" r:id="rId36"/>
    <p:sldId id="318" r:id="rId37"/>
    <p:sldId id="284" r:id="rId38"/>
    <p:sldId id="306" r:id="rId39"/>
    <p:sldId id="317" r:id="rId40"/>
    <p:sldId id="320" r:id="rId41"/>
    <p:sldId id="297" r:id="rId42"/>
    <p:sldId id="336" r:id="rId43"/>
    <p:sldId id="312" r:id="rId44"/>
    <p:sldId id="329" r:id="rId45"/>
    <p:sldId id="311" r:id="rId46"/>
    <p:sldId id="307" r:id="rId47"/>
    <p:sldId id="313" r:id="rId48"/>
    <p:sldId id="310" r:id="rId49"/>
    <p:sldId id="304" r:id="rId50"/>
    <p:sldId id="328" r:id="rId51"/>
    <p:sldId id="330" r:id="rId52"/>
    <p:sldId id="339" r:id="rId53"/>
    <p:sldId id="332" r:id="rId54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tecture" id="{DC785B50-505E-4DE2-94F0-719C91848254}">
          <p14:sldIdLst>
            <p14:sldId id="274"/>
            <p14:sldId id="337"/>
          </p14:sldIdLst>
        </p14:section>
        <p14:section name="intel cpu" id="{A0857DDF-8BE7-4AEC-8B45-86EE7840B48C}">
          <p14:sldIdLst>
            <p14:sldId id="331"/>
            <p14:sldId id="327"/>
            <p14:sldId id="279"/>
            <p14:sldId id="325"/>
            <p14:sldId id="280"/>
            <p14:sldId id="276"/>
            <p14:sldId id="323"/>
          </p14:sldIdLst>
        </p14:section>
        <p14:section name="Registers" id="{096BB9F8-39BD-455B-B050-A5B92BF1579C}">
          <p14:sldIdLst>
            <p14:sldId id="324"/>
            <p14:sldId id="294"/>
            <p14:sldId id="333"/>
            <p14:sldId id="295"/>
            <p14:sldId id="277"/>
            <p14:sldId id="282"/>
            <p14:sldId id="308"/>
            <p14:sldId id="321"/>
          </p14:sldIdLst>
        </p14:section>
        <p14:section name="Hex numbers" id="{E4BF4929-8800-46B1-8B27-C9BFFFD44953}">
          <p14:sldIdLst>
            <p14:sldId id="292"/>
            <p14:sldId id="334"/>
            <p14:sldId id="335"/>
            <p14:sldId id="288"/>
            <p14:sldId id="338"/>
            <p14:sldId id="286"/>
            <p14:sldId id="291"/>
            <p14:sldId id="326"/>
            <p14:sldId id="278"/>
            <p14:sldId id="285"/>
            <p14:sldId id="315"/>
            <p14:sldId id="281"/>
            <p14:sldId id="283"/>
            <p14:sldId id="289"/>
            <p14:sldId id="290"/>
            <p14:sldId id="316"/>
          </p14:sldIdLst>
        </p14:section>
        <p14:section name="os basics" id="{707E12E1-30E6-4A73-8449-8B6E1A532AF1}">
          <p14:sldIdLst>
            <p14:sldId id="296"/>
            <p14:sldId id="298"/>
            <p14:sldId id="318"/>
            <p14:sldId id="284"/>
            <p14:sldId id="306"/>
            <p14:sldId id="317"/>
            <p14:sldId id="320"/>
            <p14:sldId id="297"/>
            <p14:sldId id="336"/>
            <p14:sldId id="312"/>
            <p14:sldId id="329"/>
          </p14:sldIdLst>
        </p14:section>
        <p14:section name="32vs64" id="{5D27E3FB-589E-4E2E-B28E-0B88EDD17B08}">
          <p14:sldIdLst>
            <p14:sldId id="311"/>
            <p14:sldId id="307"/>
            <p14:sldId id="313"/>
            <p14:sldId id="310"/>
            <p14:sldId id="304"/>
            <p14:sldId id="328"/>
            <p14:sldId id="330"/>
            <p14:sldId id="339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3998" autoAdjust="0"/>
  </p:normalViewPr>
  <p:slideViewPr>
    <p:cSldViewPr>
      <p:cViewPr varScale="1">
        <p:scale>
          <a:sx n="115" d="100"/>
          <a:sy n="115" d="100"/>
        </p:scale>
        <p:origin x="-1002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Other: Harvard architecture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92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Wichtig!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47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Count with hands in binary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1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Ring 1, 2, -1,</a:t>
            </a:r>
            <a:r>
              <a:rPr lang="en-US" baseline="0" smtClean="0"/>
              <a:t> -2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7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Intel Architecture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err="1" smtClean="0"/>
              <a:t>Computerz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8664" y="1556792"/>
            <a:ext cx="698477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RAM</a:t>
            </a:r>
            <a:endParaRPr kumimoji="0" lang="de-CH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32920" y="2996952"/>
            <a:ext cx="2808312" cy="1440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CPU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&lt;magic&gt;</a:t>
            </a:r>
            <a:endParaRPr kumimoji="0" lang="de-CH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7" name="Elbow Connector 6"/>
          <p:cNvCxnSpPr>
            <a:stCxn id="24" idx="2"/>
          </p:cNvCxnSpPr>
          <p:nvPr/>
        </p:nvCxnSpPr>
        <p:spPr bwMode="auto">
          <a:xfrm rot="16200000" flipH="1">
            <a:off x="2440818" y="2340782"/>
            <a:ext cx="1928021" cy="1656184"/>
          </a:xfrm>
          <a:prstGeom prst="bentConnector3">
            <a:avLst>
              <a:gd name="adj1" fmla="val 99923"/>
            </a:avLst>
          </a:prstGeom>
          <a:ln w="3810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</p:cNvCxnSpPr>
          <p:nvPr/>
        </p:nvCxnSpPr>
        <p:spPr bwMode="auto">
          <a:xfrm flipV="1">
            <a:off x="7041232" y="2204864"/>
            <a:ext cx="1656184" cy="1512168"/>
          </a:xfrm>
          <a:prstGeom prst="bentConnector3">
            <a:avLst>
              <a:gd name="adj1" fmla="val 99815"/>
            </a:avLst>
          </a:prstGeom>
          <a:ln w="3810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2600" y="4509120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Data</a:t>
            </a:r>
            <a:endParaRPr lang="de-CH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8400"/>
                </a:solidFill>
              </a:rPr>
              <a:t>Instructions</a:t>
            </a:r>
            <a:endParaRPr lang="en-US" dirty="0" smtClean="0">
              <a:solidFill>
                <a:srgbClr val="FF8400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16200000" flipH="1">
            <a:off x="3116796" y="2384884"/>
            <a:ext cx="1296144" cy="936104"/>
          </a:xfrm>
          <a:prstGeom prst="bentConnector3">
            <a:avLst>
              <a:gd name="adj1" fmla="val 99861"/>
            </a:avLst>
          </a:prstGeom>
          <a:ln w="3810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544" y="4527087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8400"/>
                </a:solidFill>
              </a:rPr>
              <a:t>Instructions</a:t>
            </a:r>
            <a:endParaRPr lang="de-CH" dirty="0">
              <a:solidFill>
                <a:srgbClr val="FF84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86228" y="1556791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67436" y="1556791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553400" y="1556790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45288" y="1556792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6" name="Elbow Connector 5"/>
          <p:cNvCxnSpPr>
            <a:endCxn id="14" idx="2"/>
          </p:cNvCxnSpPr>
          <p:nvPr/>
        </p:nvCxnSpPr>
        <p:spPr bwMode="auto">
          <a:xfrm rot="5400000" flipH="1" flipV="1">
            <a:off x="6699838" y="2546258"/>
            <a:ext cx="1296144" cy="613356"/>
          </a:xfrm>
          <a:prstGeom prst="bentConnector3">
            <a:avLst>
              <a:gd name="adj1" fmla="val 296"/>
            </a:avLst>
          </a:prstGeom>
          <a:ln w="3810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5095396" y="4311063"/>
            <a:ext cx="1441779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Register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CPU </a:t>
            </a:r>
            <a:r>
              <a:rPr lang="en-US" dirty="0" smtClean="0"/>
              <a:t>Registers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Register are the “variables” on the CPU</a:t>
            </a:r>
          </a:p>
          <a:p>
            <a:r>
              <a:rPr lang="en-US" sz="2800" dirty="0" smtClean="0"/>
              <a:t>Immediate access for </a:t>
            </a:r>
            <a:r>
              <a:rPr lang="en-US" sz="2800" smtClean="0"/>
              <a:t>the CPU</a:t>
            </a:r>
          </a:p>
          <a:p>
            <a:r>
              <a:rPr lang="en-US" sz="2800" smtClean="0"/>
              <a:t>Cannot write Memory -&gt; Memory</a:t>
            </a:r>
          </a:p>
          <a:p>
            <a:pPr lvl="2"/>
            <a:r>
              <a:rPr lang="en-US" sz="2400" smtClean="0"/>
              <a:t>Always: Memory -&gt; Register -&gt; Memory</a:t>
            </a:r>
            <a:endParaRPr lang="en-US" sz="2400" dirty="0" smtClean="0"/>
          </a:p>
          <a:p>
            <a:endParaRPr lang="de-CH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961112" y="4365104"/>
            <a:ext cx="3744416" cy="22322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Register: &lt;1 cycle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L1: ~3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L2: ~14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RAM: ~240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CPU </a:t>
            </a:r>
            <a:r>
              <a:rPr lang="en-US" dirty="0" smtClean="0"/>
              <a:t>Registers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Register can </a:t>
            </a:r>
            <a:r>
              <a:rPr lang="en-US" sz="2800" dirty="0" smtClean="0"/>
              <a:t>hold:</a:t>
            </a:r>
          </a:p>
          <a:p>
            <a:pPr lvl="2"/>
            <a:r>
              <a:rPr lang="en-US" sz="2000" dirty="0" smtClean="0"/>
              <a:t>Data (numbers)</a:t>
            </a:r>
          </a:p>
          <a:p>
            <a:pPr lvl="2"/>
            <a:r>
              <a:rPr lang="en-US" sz="2000" smtClean="0"/>
              <a:t>Addresses (also numbers, but with a different meaning)</a:t>
            </a:r>
            <a:endParaRPr lang="en-US" sz="2000" dirty="0" smtClean="0"/>
          </a:p>
          <a:p>
            <a:r>
              <a:rPr lang="en-US" sz="2800" smtClean="0"/>
              <a:t>Registers can </a:t>
            </a:r>
            <a:r>
              <a:rPr lang="en-US" sz="2800" smtClean="0"/>
              <a:t>be used to:</a:t>
            </a:r>
            <a:endParaRPr lang="en-US" sz="2800" dirty="0" smtClean="0"/>
          </a:p>
          <a:p>
            <a:pPr lvl="2"/>
            <a:r>
              <a:rPr lang="en-US" sz="2000" dirty="0" smtClean="0"/>
              <a:t>Perform computations</a:t>
            </a:r>
          </a:p>
          <a:p>
            <a:pPr lvl="2"/>
            <a:r>
              <a:rPr lang="en-US" sz="2000" dirty="0" smtClean="0"/>
              <a:t>Read / Write memory</a:t>
            </a:r>
          </a:p>
          <a:p>
            <a:pPr lvl="2"/>
            <a:r>
              <a:rPr lang="en-US" sz="2000" dirty="0" smtClean="0"/>
              <a:t>Execute instructions</a:t>
            </a:r>
          </a:p>
          <a:p>
            <a:pPr lvl="2"/>
            <a:endParaRPr lang="en-US" sz="2000" dirty="0" smtClean="0"/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784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dirty="0" smtClean="0"/>
              <a:t>: CPU Registers</a:t>
            </a: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35628"/>
              </p:ext>
            </p:extLst>
          </p:nvPr>
        </p:nvGraphicFramePr>
        <p:xfrm>
          <a:off x="1651000" y="1227666"/>
          <a:ext cx="7838504" cy="451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7744"/>
                <a:gridCol w="1420700"/>
                <a:gridCol w="2192384"/>
                <a:gridCol w="32276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Acronym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EAX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Accumulator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Adding stuff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EBX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RBX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Base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Referencing stuff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ECX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RCX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Counting stuff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EDX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RDX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Stuff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ESI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RSI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Source Index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Points to a source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EDI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RDI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Index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Points to a destination</a:t>
                      </a:r>
                      <a:endParaRPr lang="de-C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R8-R15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General</a:t>
                      </a:r>
                      <a:r>
                        <a:rPr lang="en-US" sz="2800" baseline="0" dirty="0" smtClean="0"/>
                        <a:t> Purpose</a:t>
                      </a:r>
                      <a:endParaRPr lang="de-CH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9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CPU </a:t>
            </a:r>
            <a:r>
              <a:rPr lang="en-US" dirty="0" smtClean="0"/>
              <a:t>Registers</a:t>
            </a: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79701"/>
              </p:ext>
            </p:extLst>
          </p:nvPr>
        </p:nvGraphicFramePr>
        <p:xfrm>
          <a:off x="1651000" y="1227666"/>
          <a:ext cx="7838503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3728"/>
                <a:gridCol w="864096"/>
                <a:gridCol w="2649405"/>
                <a:gridCol w="3471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Acronym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 to?</a:t>
                      </a:r>
                      <a:endParaRPr lang="de-C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IP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IP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Instruction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 instruction to be executed</a:t>
                      </a:r>
                      <a:endParaRPr lang="de-C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SP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SP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Top of Stack</a:t>
                      </a:r>
                      <a:endParaRPr lang="de-C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BP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BP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Stack</a:t>
                      </a:r>
                      <a:r>
                        <a:rPr lang="en-US" sz="2000" baseline="0" dirty="0" smtClean="0"/>
                        <a:t> Frame (Bottom)</a:t>
                      </a:r>
                      <a:endParaRPr lang="de-C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224808" y="4221088"/>
            <a:ext cx="5112568" cy="1944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Print</a:t>
            </a:r>
            <a:r>
              <a:rPr kumimoji="0" lang="en-US" sz="3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 this slide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and stick it on your bathroom mirror</a:t>
            </a: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dirty="0" smtClean="0"/>
              <a:t>: CPU Registers</a:t>
            </a:r>
            <a:endParaRPr lang="de-CH" dirty="0"/>
          </a:p>
        </p:txBody>
      </p:sp>
      <p:pic>
        <p:nvPicPr>
          <p:cNvPr id="2052" name="Picture 4" descr="http://2.bp.blogspot.com/-3A_dI2nFVXo/Ub_MwsMV4VI/AAAAAAAAAvU/vMySt0x6aEo/s1600/3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340768"/>
            <a:ext cx="797314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0592" y="4001892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88 77 66 55 44 33 22 11</a:t>
            </a:r>
            <a:endParaRPr lang="de-CH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774287" y="3957898"/>
            <a:ext cx="0" cy="1163290"/>
          </a:xfrm>
          <a:prstGeom prst="line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6905494" y="3415320"/>
            <a:ext cx="0" cy="1705868"/>
          </a:xfrm>
          <a:prstGeom prst="line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4949224" y="2852936"/>
            <a:ext cx="0" cy="2209924"/>
          </a:xfrm>
          <a:prstGeom prst="line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294577" y="2132856"/>
            <a:ext cx="0" cy="2856780"/>
          </a:xfrm>
          <a:prstGeom prst="line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dirty="0" smtClean="0"/>
              <a:t>: CPU Registers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 Fact: Current Intel CPU’s are compatible to the 8086</a:t>
            </a:r>
          </a:p>
          <a:p>
            <a:r>
              <a:rPr lang="en-US" dirty="0" smtClean="0"/>
              <a:t>8086:</a:t>
            </a:r>
            <a:endParaRPr lang="en-US" dirty="0"/>
          </a:p>
          <a:p>
            <a:pPr lvl="2"/>
            <a:r>
              <a:rPr lang="en-US" dirty="0" smtClean="0"/>
              <a:t>From 1978</a:t>
            </a:r>
          </a:p>
          <a:p>
            <a:pPr lvl="2"/>
            <a:r>
              <a:rPr lang="en-US" dirty="0" smtClean="0"/>
              <a:t>5-10mhz</a:t>
            </a:r>
          </a:p>
        </p:txBody>
      </p:sp>
      <p:pic>
        <p:nvPicPr>
          <p:cNvPr id="1026" name="Picture 2" descr="http://www.vintage-computer.com/images/pc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1916832"/>
            <a:ext cx="495792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CPU Registers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CPU work with </a:t>
            </a:r>
            <a:r>
              <a:rPr lang="en-US" dirty="0" smtClean="0">
                <a:latin typeface="Avenir LT Std 85 Heavy" pitchFamily="34" charset="0"/>
              </a:rPr>
              <a:t>registers</a:t>
            </a:r>
          </a:p>
          <a:p>
            <a:pPr lvl="2"/>
            <a:r>
              <a:rPr lang="en-US" dirty="0" smtClean="0"/>
              <a:t>Registers can hold </a:t>
            </a:r>
            <a:r>
              <a:rPr lang="en-US" dirty="0" smtClean="0">
                <a:latin typeface="Avenir LT Std 85 Heavy" pitchFamily="34" charset="0"/>
              </a:rPr>
              <a:t>data</a:t>
            </a:r>
          </a:p>
          <a:p>
            <a:pPr lvl="2"/>
            <a:r>
              <a:rPr lang="en-US" smtClean="0"/>
              <a:t>Registers can also </a:t>
            </a:r>
            <a:r>
              <a:rPr lang="en-US" dirty="0" smtClean="0"/>
              <a:t>hold </a:t>
            </a:r>
            <a:r>
              <a:rPr lang="en-US" dirty="0" smtClean="0">
                <a:latin typeface="Avenir LT Std 85 Heavy" pitchFamily="34" charset="0"/>
              </a:rPr>
              <a:t>addresses of memory</a:t>
            </a:r>
            <a:r>
              <a:rPr lang="en-US" dirty="0" smtClean="0"/>
              <a:t> locations (to write data to)</a:t>
            </a:r>
          </a:p>
          <a:p>
            <a:pPr lvl="2"/>
            <a:r>
              <a:rPr lang="en-US" dirty="0" smtClean="0"/>
              <a:t>They can be 32 bit (</a:t>
            </a:r>
            <a:r>
              <a:rPr lang="en-US" b="1" dirty="0" smtClean="0"/>
              <a:t>E</a:t>
            </a:r>
            <a:r>
              <a:rPr lang="en-US" dirty="0" smtClean="0"/>
              <a:t>AX) or 64 bit (</a:t>
            </a:r>
            <a:r>
              <a:rPr lang="en-US" b="1" dirty="0" smtClean="0"/>
              <a:t>R</a:t>
            </a:r>
            <a:r>
              <a:rPr lang="en-US" dirty="0" smtClean="0"/>
              <a:t>AX)</a:t>
            </a:r>
          </a:p>
          <a:p>
            <a:pPr lvl="2"/>
            <a:r>
              <a:rPr lang="en-US" dirty="0" smtClean="0"/>
              <a:t>Some registers </a:t>
            </a:r>
            <a:r>
              <a:rPr lang="en-US" smtClean="0"/>
              <a:t>are multi-purpose</a:t>
            </a:r>
          </a:p>
          <a:p>
            <a:pPr lvl="2"/>
            <a:r>
              <a:rPr lang="en-US" smtClean="0"/>
              <a:t>Some registers are </a:t>
            </a:r>
            <a:r>
              <a:rPr lang="en-US" dirty="0" smtClean="0"/>
              <a:t>special (RIP, RBP, RSP)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16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 guide to understand the rest of my slides</a:t>
            </a:r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Hex Numbers, and Little Endian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8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 Numbers, and Little Endian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Intel CPU’s</a:t>
            </a:r>
            <a:endParaRPr lang="en-US"/>
          </a:p>
          <a:p>
            <a:pPr lvl="2"/>
            <a:r>
              <a:rPr lang="en-US" smtClean="0"/>
              <a:t>1 Byte = 8 Bit</a:t>
            </a:r>
          </a:p>
          <a:p>
            <a:pPr lvl="2"/>
            <a:r>
              <a:rPr lang="en-US" smtClean="0"/>
              <a:t>Little endian</a:t>
            </a:r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2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 Numbers, and Little Endian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Intel CPU’s</a:t>
            </a:r>
            <a:endParaRPr lang="en-US"/>
          </a:p>
          <a:p>
            <a:pPr lvl="2"/>
            <a:r>
              <a:rPr lang="en-US" smtClean="0"/>
              <a:t>1 Byte = 8 Bit</a:t>
            </a:r>
          </a:p>
          <a:p>
            <a:pPr lvl="2"/>
            <a:r>
              <a:rPr lang="en-US"/>
              <a:t>Little endian</a:t>
            </a:r>
          </a:p>
          <a:p>
            <a:pPr lvl="2"/>
            <a:endParaRPr lang="en-US" smtClean="0"/>
          </a:p>
          <a:p>
            <a:r>
              <a:rPr lang="en-US" smtClean="0"/>
              <a:t>Others:</a:t>
            </a:r>
            <a:endParaRPr lang="en-US"/>
          </a:p>
          <a:p>
            <a:pPr lvl="2"/>
            <a:r>
              <a:rPr lang="en-US" smtClean="0"/>
              <a:t>CDC 6000: 18, 24 and 60 bit</a:t>
            </a:r>
          </a:p>
          <a:p>
            <a:pPr lvl="2"/>
            <a:r>
              <a:rPr lang="en-US" smtClean="0"/>
              <a:t>PDP1/9/15: 18 bit words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ARM </a:t>
            </a:r>
            <a:r>
              <a:rPr lang="en-US" smtClean="0"/>
              <a:t>and other </a:t>
            </a:r>
            <a:r>
              <a:rPr lang="en-US" smtClean="0"/>
              <a:t>RISC: Big Endian</a:t>
            </a:r>
          </a:p>
          <a:p>
            <a:pPr lvl="2"/>
            <a:endParaRPr lang="en-US" smtClean="0"/>
          </a:p>
          <a:p>
            <a:pPr lvl="3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2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Numbers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Hex: 0 1 2 3 4 5 6 7 8 9 A B C D E F</a:t>
            </a:r>
          </a:p>
          <a:p>
            <a:r>
              <a:rPr lang="en-US" sz="2800" i="1" dirty="0" smtClean="0"/>
              <a:t>1 hex digit: </a:t>
            </a:r>
            <a:r>
              <a:rPr lang="en-US" sz="2800" i="1" dirty="0" smtClean="0">
                <a:solidFill>
                  <a:schemeClr val="accent2"/>
                </a:solidFill>
              </a:rPr>
              <a:t>16</a:t>
            </a:r>
            <a:r>
              <a:rPr lang="en-US" sz="2800" i="1" dirty="0" smtClean="0"/>
              <a:t> values (4 bit)</a:t>
            </a:r>
          </a:p>
          <a:p>
            <a:r>
              <a:rPr lang="en-US" sz="2800" i="1" dirty="0"/>
              <a:t>2 hex digits: </a:t>
            </a:r>
            <a:r>
              <a:rPr lang="en-US" sz="2800" i="1">
                <a:solidFill>
                  <a:srgbClr val="FF0000"/>
                </a:solidFill>
              </a:rPr>
              <a:t>256</a:t>
            </a:r>
            <a:r>
              <a:rPr lang="en-US" sz="2800" i="1"/>
              <a:t> </a:t>
            </a:r>
            <a:r>
              <a:rPr lang="en-US" sz="2800" i="1" smtClean="0"/>
              <a:t>values (8 bit)</a:t>
            </a:r>
            <a:endParaRPr lang="en-US" sz="2800" i="1" dirty="0"/>
          </a:p>
          <a:p>
            <a:r>
              <a:rPr lang="en-US" sz="2800" dirty="0" smtClean="0">
                <a:solidFill>
                  <a:schemeClr val="accent2"/>
                </a:solidFill>
              </a:rPr>
              <a:t>	16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2"/>
                </a:solidFill>
              </a:rPr>
              <a:t>16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256</a:t>
            </a:r>
          </a:p>
          <a:p>
            <a:r>
              <a:rPr lang="en-US" sz="2800" dirty="0" smtClean="0"/>
              <a:t>	1 Byte = 8 Bit = </a:t>
            </a:r>
            <a:r>
              <a:rPr lang="en-US" sz="2800" dirty="0" smtClean="0">
                <a:solidFill>
                  <a:srgbClr val="FF0000"/>
                </a:solidFill>
              </a:rPr>
              <a:t>256</a:t>
            </a:r>
            <a:r>
              <a:rPr lang="en-US" sz="2800" dirty="0" smtClean="0"/>
              <a:t> values!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5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 numbers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0x00 = 0</a:t>
            </a:r>
          </a:p>
          <a:p>
            <a:r>
              <a:rPr lang="en-US" smtClean="0"/>
              <a:t>0x01 = 1</a:t>
            </a:r>
          </a:p>
          <a:p>
            <a:r>
              <a:rPr lang="en-US" smtClean="0"/>
              <a:t>0x0f = 15</a:t>
            </a:r>
          </a:p>
          <a:p>
            <a:r>
              <a:rPr lang="en-US" smtClean="0"/>
              <a:t>0xf0 = 240</a:t>
            </a:r>
          </a:p>
          <a:p>
            <a:r>
              <a:rPr lang="en-US" smtClean="0"/>
              <a:t>0xff = 255</a:t>
            </a:r>
          </a:p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1196752"/>
            <a:ext cx="42862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Numbers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716643" y="2662693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16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5039876" y="2662693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</a:t>
            </a:r>
            <a:r>
              <a:rPr lang="en-US" dirty="0" smtClean="0">
                <a:solidFill>
                  <a:srgbClr val="FF0606"/>
                </a:solidFill>
              </a:rPr>
              <a:t>1</a:t>
            </a:r>
            <a:r>
              <a:rPr lang="en-US" dirty="0" smtClean="0">
                <a:solidFill>
                  <a:srgbClr val="FF8400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643" y="3861048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Nibbles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3656856" y="3861048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606"/>
                </a:solidFill>
              </a:rPr>
              <a:t>0001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8400"/>
                </a:solidFill>
              </a:rPr>
              <a:t>1011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0011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1111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319796" y="3140968"/>
            <a:ext cx="1344981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5327908" y="3140968"/>
            <a:ext cx="576064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192004" y="3140968"/>
            <a:ext cx="0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408028" y="3140968"/>
            <a:ext cx="648072" cy="79208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6643" y="170080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10</a:t>
            </a:r>
            <a:endParaRPr lang="de-CH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6" y="170707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6975</a:t>
            </a:r>
          </a:p>
        </p:txBody>
      </p:sp>
      <p:cxnSp>
        <p:nvCxnSpPr>
          <p:cNvPr id="19" name="Straight Arrow Connector 18"/>
          <p:cNvCxnSpPr>
            <a:stCxn id="17" idx="2"/>
            <a:endCxn id="5" idx="0"/>
          </p:cNvCxnSpPr>
          <p:nvPr/>
        </p:nvCxnSpPr>
        <p:spPr bwMode="auto">
          <a:xfrm>
            <a:off x="5838332" y="2291849"/>
            <a:ext cx="0" cy="37084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Numbers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716643" y="2662693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16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5039876" y="2662693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</a:t>
            </a:r>
            <a:r>
              <a:rPr lang="en-US" dirty="0" smtClean="0">
                <a:solidFill>
                  <a:srgbClr val="FF0606"/>
                </a:solidFill>
              </a:rPr>
              <a:t>1</a:t>
            </a:r>
            <a:r>
              <a:rPr lang="en-US" dirty="0" smtClean="0">
                <a:solidFill>
                  <a:srgbClr val="FF8400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643" y="3861048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Nibbles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3656856" y="3861048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606"/>
                </a:solidFill>
              </a:rPr>
              <a:t>0001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8400"/>
                </a:solidFill>
              </a:rPr>
              <a:t>1011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0011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1111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319796" y="3140968"/>
            <a:ext cx="1344981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5327908" y="3140968"/>
            <a:ext cx="576064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192004" y="3140968"/>
            <a:ext cx="0" cy="72008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6408028" y="3140968"/>
            <a:ext cx="648072" cy="79208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6643" y="1700808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10</a:t>
            </a:r>
            <a:endParaRPr lang="de-CH" dirty="0"/>
          </a:p>
        </p:txBody>
      </p:sp>
      <p:sp>
        <p:nvSpPr>
          <p:cNvPr id="17" name="TextBox 16"/>
          <p:cNvSpPr txBox="1"/>
          <p:nvPr/>
        </p:nvSpPr>
        <p:spPr>
          <a:xfrm>
            <a:off x="5290746" y="170707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6975</a:t>
            </a:r>
          </a:p>
        </p:txBody>
      </p:sp>
      <p:cxnSp>
        <p:nvCxnSpPr>
          <p:cNvPr id="19" name="Straight Arrow Connector 18"/>
          <p:cNvCxnSpPr>
            <a:stCxn id="17" idx="2"/>
            <a:endCxn id="5" idx="0"/>
          </p:cNvCxnSpPr>
          <p:nvPr/>
        </p:nvCxnSpPr>
        <p:spPr bwMode="auto">
          <a:xfrm>
            <a:off x="5838332" y="2291849"/>
            <a:ext cx="0" cy="37084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5664777" y="4005064"/>
            <a:ext cx="0" cy="144016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6896" y="493681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DE8703"/>
                </a:solidFill>
              </a:rPr>
              <a:t>B</a:t>
            </a:r>
            <a:endParaRPr lang="de-CH" dirty="0">
              <a:solidFill>
                <a:srgbClr val="DE870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2004" y="4938769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</a:t>
            </a:r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endParaRPr lang="de-CH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 bwMode="auto">
          <a:xfrm>
            <a:off x="4160912" y="4445823"/>
            <a:ext cx="415593" cy="49098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4880992" y="4445823"/>
            <a:ext cx="360040" cy="56735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192004" y="4445823"/>
            <a:ext cx="547586" cy="56735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7056100" y="4365104"/>
            <a:ext cx="345172" cy="6480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16643" y="493681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8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Endianness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1268413"/>
            <a:ext cx="1944836" cy="5029200"/>
          </a:xfrm>
        </p:spPr>
        <p:txBody>
          <a:bodyPr/>
          <a:lstStyle/>
          <a:p>
            <a:r>
              <a:rPr lang="en-US" smtClean="0"/>
              <a:t>Number: </a:t>
            </a:r>
          </a:p>
          <a:p>
            <a:r>
              <a:rPr lang="en-US" smtClean="0"/>
              <a:t>Big Endian:</a:t>
            </a:r>
          </a:p>
          <a:p>
            <a:r>
              <a:rPr lang="en-US" smtClean="0"/>
              <a:t>Little Endian:</a:t>
            </a:r>
            <a:endParaRPr lang="de-CH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440832" y="1268760"/>
            <a:ext cx="504118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 smtClean="0"/>
              <a:t>0x</a:t>
            </a:r>
            <a:r>
              <a:rPr lang="en-US" kern="0" smtClean="0">
                <a:solidFill>
                  <a:srgbClr val="FF0606"/>
                </a:solidFill>
              </a:rPr>
              <a:t>1B</a:t>
            </a:r>
            <a:r>
              <a:rPr lang="en-US" kern="0" smtClean="0">
                <a:solidFill>
                  <a:schemeClr val="accent2"/>
                </a:solidFill>
              </a:rPr>
              <a:t>3</a:t>
            </a:r>
            <a:r>
              <a:rPr lang="en-US" kern="0" smtClean="0">
                <a:solidFill>
                  <a:schemeClr val="accent6"/>
                </a:solidFill>
              </a:rPr>
              <a:t>F</a:t>
            </a:r>
            <a:endParaRPr lang="de-CH" kern="0" smtClean="0">
              <a:solidFill>
                <a:schemeClr val="accent6"/>
              </a:solidFill>
            </a:endParaRPr>
          </a:p>
          <a:p>
            <a:r>
              <a:rPr lang="en-US" kern="0" smtClean="0"/>
              <a:t>0x</a:t>
            </a:r>
            <a:r>
              <a:rPr lang="en-US" kern="0" smtClean="0">
                <a:solidFill>
                  <a:srgbClr val="FF0606"/>
                </a:solidFill>
              </a:rPr>
              <a:t>1B </a:t>
            </a:r>
            <a:r>
              <a:rPr lang="en-US" kern="0" smtClean="0"/>
              <a:t>0x</a:t>
            </a:r>
            <a:r>
              <a:rPr lang="en-US" kern="0" smtClean="0">
                <a:solidFill>
                  <a:schemeClr val="accent2"/>
                </a:solidFill>
              </a:rPr>
              <a:t>3</a:t>
            </a:r>
            <a:r>
              <a:rPr lang="en-US" kern="0" smtClean="0">
                <a:solidFill>
                  <a:schemeClr val="accent6"/>
                </a:solidFill>
              </a:rPr>
              <a:t>F         0x</a:t>
            </a:r>
            <a:r>
              <a:rPr lang="en-US" kern="0" smtClean="0">
                <a:solidFill>
                  <a:srgbClr val="FF0000"/>
                </a:solidFill>
              </a:rPr>
              <a:t>1B</a:t>
            </a:r>
            <a:r>
              <a:rPr lang="en-US" kern="0" smtClean="0">
                <a:solidFill>
                  <a:schemeClr val="accent6"/>
                </a:solidFill>
              </a:rPr>
              <a:t>3F</a:t>
            </a:r>
            <a:endParaRPr lang="en-US" kern="0" smtClean="0"/>
          </a:p>
          <a:p>
            <a:r>
              <a:rPr lang="en-US" kern="0" smtClean="0"/>
              <a:t>0x</a:t>
            </a:r>
            <a:r>
              <a:rPr lang="en-US" kern="0" smtClean="0">
                <a:solidFill>
                  <a:schemeClr val="accent2"/>
                </a:solidFill>
              </a:rPr>
              <a:t>3</a:t>
            </a:r>
            <a:r>
              <a:rPr lang="en-US" kern="0" smtClean="0">
                <a:solidFill>
                  <a:schemeClr val="accent6"/>
                </a:solidFill>
              </a:rPr>
              <a:t>F </a:t>
            </a:r>
            <a:r>
              <a:rPr lang="en-US" kern="0" smtClean="0"/>
              <a:t>0x</a:t>
            </a:r>
            <a:r>
              <a:rPr lang="en-US" kern="0" smtClean="0">
                <a:solidFill>
                  <a:srgbClr val="FF0606"/>
                </a:solidFill>
              </a:rPr>
              <a:t>1B </a:t>
            </a:r>
            <a:r>
              <a:rPr lang="en-US" kern="0" smtClean="0">
                <a:solidFill>
                  <a:srgbClr val="FF0606"/>
                </a:solidFill>
              </a:rPr>
              <a:t>        0x</a:t>
            </a:r>
            <a:r>
              <a:rPr lang="en-US" kern="0" smtClean="0">
                <a:solidFill>
                  <a:schemeClr val="accent2"/>
                </a:solidFill>
              </a:rPr>
              <a:t>3F</a:t>
            </a:r>
            <a:r>
              <a:rPr lang="en-US" kern="0" smtClean="0">
                <a:solidFill>
                  <a:srgbClr val="FF0606"/>
                </a:solidFill>
              </a:rPr>
              <a:t>1B</a:t>
            </a:r>
            <a:endParaRPr lang="de-CH" ker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3430587"/>
            <a:ext cx="83931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8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Endianness: Big Endian (ARM)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56656" y="2363388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0xAABBCCDD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656" y="2996952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 BB CC 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6656" y="1729824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2864434397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4874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4016896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36882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4736976" y="3630516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850898" y="3592763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0632" y="421956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4530830" y="42355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648744" y="3630516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4728" y="3861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de-CH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370814" y="3636881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6798" y="38674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de-CH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018886" y="3636882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4870" y="3867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de-CH" sz="14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6656" y="1412776"/>
            <a:ext cx="288032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850898" y="1268760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736976" y="127714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63232" y="980728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32 bit = 4 bytes</a:t>
            </a:r>
            <a:endParaRPr lang="de-CH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41032" y="172982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Decimal (10)</a:t>
            </a:r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5241032" y="240584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Hex (16)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5241032" y="3018778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Endian Storage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67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Endianness: Little </a:t>
            </a:r>
            <a:r>
              <a:rPr lang="en-US" dirty="0" smtClean="0"/>
              <a:t>Endian (Intel)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56656" y="2363388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0xAABBCCDD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656" y="2996952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 CC BB AA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6656" y="1729824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2864434397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4874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4016896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36882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4736976" y="3630516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850898" y="3592763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0632" y="421956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4530830" y="42355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648744" y="3630516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4728" y="3861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de-CH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370814" y="3636881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6798" y="38674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de-CH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018886" y="3636882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4870" y="3867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de-CH" sz="1400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6656" y="1412776"/>
            <a:ext cx="288032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850898" y="1268760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736976" y="127714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63232" y="980728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32 bit = 4 bytes</a:t>
            </a:r>
            <a:endParaRPr lang="de-CH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41032" y="172982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Decimal (10)</a:t>
            </a:r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5241032" y="240584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Hex (16)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5241032" y="3021346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Endian Storage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3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Endianness: Little Endian (Intel)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2276871"/>
            <a:ext cx="8229600" cy="4020741"/>
          </a:xfrm>
        </p:spPr>
        <p:txBody>
          <a:bodyPr/>
          <a:lstStyle/>
          <a:p>
            <a:r>
              <a:rPr lang="en-US" dirty="0" smtClean="0"/>
              <a:t>Four 8 bit numbers:</a:t>
            </a:r>
          </a:p>
          <a:p>
            <a:pPr lvl="2"/>
            <a:r>
              <a:rPr lang="en-US" dirty="0" smtClean="0"/>
              <a:t>DD</a:t>
            </a:r>
          </a:p>
          <a:p>
            <a:pPr lvl="2"/>
            <a:r>
              <a:rPr lang="en-US" dirty="0" smtClean="0"/>
              <a:t>CC </a:t>
            </a:r>
          </a:p>
          <a:p>
            <a:pPr lvl="2"/>
            <a:r>
              <a:rPr lang="en-US" dirty="0" smtClean="0"/>
              <a:t>BB</a:t>
            </a:r>
          </a:p>
          <a:p>
            <a:pPr lvl="2"/>
            <a:r>
              <a:rPr lang="en-US" dirty="0" smtClean="0"/>
              <a:t>AA</a:t>
            </a:r>
          </a:p>
          <a:p>
            <a:r>
              <a:rPr lang="en-US" dirty="0" smtClean="0"/>
              <a:t>Two 16 bit numbers:</a:t>
            </a:r>
          </a:p>
          <a:p>
            <a:pPr lvl="2"/>
            <a:r>
              <a:rPr lang="en-US" dirty="0" smtClean="0"/>
              <a:t>0xCCDD</a:t>
            </a:r>
          </a:p>
          <a:p>
            <a:pPr lvl="2"/>
            <a:r>
              <a:rPr lang="en-US" dirty="0" smtClean="0"/>
              <a:t>0xAABB</a:t>
            </a:r>
          </a:p>
          <a:p>
            <a:r>
              <a:rPr lang="en-US" dirty="0" smtClean="0"/>
              <a:t>A 32 bit number:</a:t>
            </a:r>
          </a:p>
          <a:p>
            <a:pPr lvl="2"/>
            <a:r>
              <a:rPr lang="en-US" dirty="0" smtClean="0"/>
              <a:t>0xAABBCCDD</a:t>
            </a:r>
          </a:p>
          <a:p>
            <a:endParaRPr lang="de-CH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96616" y="1340768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 CC BB AA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88704" y="1340768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3656856" y="1340768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3008784" y="1340768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93160" y="2348880"/>
            <a:ext cx="302198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smtClean="0"/>
              <a:t>??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  <a:r>
              <a:rPr lang="en-US" dirty="0" smtClean="0"/>
              <a:t>: Little endian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283477" y="1268760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Number:</a:t>
            </a:r>
          </a:p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0x1122334455667788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477" y="3645024"/>
            <a:ext cx="7964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Little Endian:</a:t>
            </a:r>
          </a:p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88 77 66 55 44 33 22 11</a:t>
            </a:r>
            <a:endParaRPr lang="de-CH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6616" y="53732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5529064" y="53723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4520952" y="53723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3512840" y="53732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2498926" y="53732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8553400" y="537232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7556348" y="538473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537176" y="53732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de-CH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352600" y="5301208"/>
            <a:ext cx="813690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V="1">
            <a:off x="2216696" y="4653136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7257256" y="4584120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V="1">
            <a:off x="6249144" y="4563122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241032" y="4563122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4232920" y="4584120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V="1">
            <a:off x="3224808" y="4594477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V="1">
            <a:off x="8265368" y="4563122"/>
            <a:ext cx="0" cy="122413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Intel </a:t>
            </a:r>
            <a:r>
              <a:rPr lang="en-US" altLang="en-US" smtClean="0"/>
              <a:t>Architecture</a:t>
            </a:r>
            <a:br>
              <a:rPr lang="en-US" altLang="en-US" smtClean="0"/>
            </a:br>
            <a:r>
              <a:rPr lang="en-US" altLang="en-US" smtClean="0"/>
              <a:t>Intel CPU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28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memory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84848" y="1371798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0x11223344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4848" y="1996094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0x55556666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4848" y="2629658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0x77778888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5208" y="138609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825208" y="200536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825208" y="2678447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2720752" y="1371798"/>
            <a:ext cx="864096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460" y="107941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308460" y="1996094"/>
            <a:ext cx="1276388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6168" y="16885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6" name="Straight Connector 15"/>
          <p:cNvCxnSpPr>
            <a:endCxn id="17" idx="3"/>
          </p:cNvCxnSpPr>
          <p:nvPr/>
        </p:nvCxnSpPr>
        <p:spPr bwMode="auto">
          <a:xfrm flipH="1">
            <a:off x="1901659" y="2629233"/>
            <a:ext cx="1662722" cy="42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9367" y="233727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6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memory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84848" y="1371798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0x11223344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84848" y="1996094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0x55556666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4848" y="2629658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0x77778888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5208" y="138609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825208" y="200536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825208" y="2678447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= 4 bytes</a:t>
            </a:r>
            <a:endParaRPr lang="de-CH" dirty="0"/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2720752" y="1371798"/>
            <a:ext cx="864096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460" y="107941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308460" y="1996094"/>
            <a:ext cx="1276388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6168" y="16885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6" name="Straight Connector 15"/>
          <p:cNvCxnSpPr>
            <a:endCxn id="17" idx="3"/>
          </p:cNvCxnSpPr>
          <p:nvPr/>
        </p:nvCxnSpPr>
        <p:spPr bwMode="auto">
          <a:xfrm flipH="1">
            <a:off x="1901659" y="2629233"/>
            <a:ext cx="1662722" cy="42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9367" y="233727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68624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0x11223344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32920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0x55556666</a:t>
            </a:r>
            <a:endParaRPr lang="de-CH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97216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0x77778888</a:t>
            </a:r>
            <a:endParaRPr lang="de-C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2314" y="5317179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sp>
        <p:nvSpPr>
          <p:cNvPr id="24" name="TextBox 23"/>
          <p:cNvSpPr txBox="1"/>
          <p:nvPr/>
        </p:nvSpPr>
        <p:spPr>
          <a:xfrm>
            <a:off x="7636092" y="537321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4971796" y="5341801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568624" y="436510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6897216" y="434498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32920" y="436510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1070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4026774" y="37170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sp>
        <p:nvSpPr>
          <p:cNvPr id="32" name="TextBox 31"/>
          <p:cNvSpPr txBox="1"/>
          <p:nvPr/>
        </p:nvSpPr>
        <p:spPr>
          <a:xfrm>
            <a:off x="1362478" y="376020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9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memory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68624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0x11223344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232920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0x55556666</a:t>
            </a:r>
            <a:endParaRPr lang="de-CH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97216" y="4653136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0x77778888</a:t>
            </a:r>
            <a:endParaRPr lang="de-CH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2314" y="5317179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sp>
        <p:nvSpPr>
          <p:cNvPr id="24" name="TextBox 23"/>
          <p:cNvSpPr txBox="1"/>
          <p:nvPr/>
        </p:nvSpPr>
        <p:spPr>
          <a:xfrm>
            <a:off x="7636092" y="537321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4971796" y="5341801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</a:t>
            </a:r>
            <a:endParaRPr lang="de-CH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568624" y="436510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6897216" y="434498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32920" y="436510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1070" y="36450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4026774" y="37170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sp>
        <p:nvSpPr>
          <p:cNvPr id="32" name="TextBox 31"/>
          <p:cNvSpPr txBox="1"/>
          <p:nvPr/>
        </p:nvSpPr>
        <p:spPr>
          <a:xfrm>
            <a:off x="1362478" y="376020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1568624" y="2333579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0x44 0x33 0x22 0x11</a:t>
            </a:r>
            <a:endParaRPr kumimoji="0" lang="de-C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232920" y="2333579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0x66 </a:t>
            </a:r>
            <a:r>
              <a:rPr lang="en-US" sz="2000" dirty="0" err="1" smtClean="0">
                <a:solidFill>
                  <a:schemeClr val="tx1"/>
                </a:solidFill>
              </a:rPr>
              <a:t>0x66</a:t>
            </a:r>
            <a:r>
              <a:rPr lang="en-US" sz="2000" dirty="0">
                <a:solidFill>
                  <a:schemeClr val="tx1"/>
                </a:solidFill>
              </a:rPr>
              <a:t> 0x55 </a:t>
            </a:r>
            <a:r>
              <a:rPr lang="en-US" sz="2000" dirty="0" err="1">
                <a:solidFill>
                  <a:schemeClr val="tx1"/>
                </a:solidFill>
              </a:rPr>
              <a:t>0x55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de-CH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97216" y="2333579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0x88 </a:t>
            </a:r>
            <a:r>
              <a:rPr lang="en-US" sz="2000" dirty="0" err="1" smtClean="0">
                <a:solidFill>
                  <a:schemeClr val="tx1"/>
                </a:solidFill>
              </a:rPr>
              <a:t>0x88</a:t>
            </a:r>
            <a:r>
              <a:rPr lang="en-US" sz="2000" dirty="0" smtClean="0">
                <a:solidFill>
                  <a:schemeClr val="tx1"/>
                </a:solidFill>
              </a:rPr>
              <a:t> 0x77 </a:t>
            </a:r>
            <a:r>
              <a:rPr lang="en-US" sz="2000" dirty="0" err="1" smtClean="0">
                <a:solidFill>
                  <a:schemeClr val="tx1"/>
                </a:solidFill>
              </a:rPr>
              <a:t>0x77</a:t>
            </a:r>
            <a:endParaRPr lang="de-CH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568624" y="2045547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6897216" y="2025427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4232920" y="2045547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91070" y="13254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de-CH" dirty="0"/>
          </a:p>
        </p:txBody>
      </p:sp>
      <p:sp>
        <p:nvSpPr>
          <p:cNvPr id="43" name="TextBox 42"/>
          <p:cNvSpPr txBox="1"/>
          <p:nvPr/>
        </p:nvSpPr>
        <p:spPr>
          <a:xfrm>
            <a:off x="4026774" y="13974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sp>
        <p:nvSpPr>
          <p:cNvPr id="44" name="TextBox 43"/>
          <p:cNvSpPr txBox="1"/>
          <p:nvPr/>
        </p:nvSpPr>
        <p:spPr>
          <a:xfrm>
            <a:off x="1362478" y="14406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7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memory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Numbers can be displayed in decimal, or </a:t>
            </a:r>
            <a:r>
              <a:rPr lang="en-US" dirty="0" smtClean="0">
                <a:latin typeface="Avenir LT Std 85 Heavy" pitchFamily="34" charset="0"/>
              </a:rPr>
              <a:t>hex</a:t>
            </a:r>
            <a:r>
              <a:rPr lang="en-US" dirty="0" smtClean="0"/>
              <a:t> (0-9, a-f</a:t>
            </a:r>
            <a:r>
              <a:rPr lang="de-CH" dirty="0" smtClean="0"/>
              <a:t>)</a:t>
            </a:r>
          </a:p>
          <a:p>
            <a:pPr lvl="2"/>
            <a:r>
              <a:rPr lang="en-US" dirty="0" smtClean="0"/>
              <a:t>Numbers are stored as 16, 32 or 64 bit value as </a:t>
            </a:r>
            <a:r>
              <a:rPr lang="en-US" dirty="0" smtClean="0">
                <a:latin typeface="Avenir LT Std 85 Heavy" pitchFamily="34" charset="0"/>
              </a:rPr>
              <a:t>little endian</a:t>
            </a:r>
          </a:p>
          <a:p>
            <a:pPr lvl="2"/>
            <a:r>
              <a:rPr lang="en-US" dirty="0" smtClean="0"/>
              <a:t>If we look at little endian numbers as bytes, they are inverted</a:t>
            </a:r>
          </a:p>
          <a:p>
            <a:pPr lvl="2"/>
            <a:r>
              <a:rPr lang="en-US" dirty="0" smtClean="0"/>
              <a:t>If we look at numbers in memory, we can’t know if they are 8, 16, 32 or 64 bit</a:t>
            </a:r>
          </a:p>
        </p:txBody>
      </p:sp>
    </p:spTree>
    <p:extLst>
      <p:ext uri="{BB962C8B-B14F-4D97-AF65-F5344CB8AC3E}">
        <p14:creationId xmlns:p14="http://schemas.microsoft.com/office/powerpoint/2010/main" val="20346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Basics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6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Basics: Rings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 0: Kernel (</a:t>
            </a:r>
            <a:r>
              <a:rPr lang="en-US" dirty="0" err="1" smtClean="0"/>
              <a:t>Kernelspace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 covered here</a:t>
            </a:r>
          </a:p>
          <a:p>
            <a:pPr lvl="2"/>
            <a:r>
              <a:rPr lang="en-US" dirty="0" smtClean="0"/>
              <a:t>Can be interacted with by using “</a:t>
            </a:r>
            <a:r>
              <a:rPr lang="en-US" dirty="0" err="1" smtClean="0"/>
              <a:t>syscalls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Ring 3: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 lvl="2"/>
            <a:r>
              <a:rPr lang="en-US" dirty="0" smtClean="0"/>
              <a:t>Where all programs run</a:t>
            </a:r>
          </a:p>
          <a:p>
            <a:pPr lvl="2"/>
            <a:r>
              <a:rPr lang="en-US" dirty="0" smtClean="0"/>
              <a:t>ls, Bash, Vim, Apache, </a:t>
            </a:r>
            <a:r>
              <a:rPr lang="en-US" dirty="0" err="1" smtClean="0"/>
              <a:t>Xorg</a:t>
            </a:r>
            <a:r>
              <a:rPr lang="en-US" dirty="0" smtClean="0"/>
              <a:t>, Firefox, …</a:t>
            </a:r>
          </a:p>
          <a:p>
            <a:endParaRPr lang="en-US" smtClean="0"/>
          </a:p>
          <a:p>
            <a:r>
              <a:rPr lang="en-US" smtClean="0"/>
              <a:t>How </a:t>
            </a:r>
            <a:r>
              <a:rPr lang="en-US" dirty="0" smtClean="0"/>
              <a:t>to transit from </a:t>
            </a:r>
            <a:r>
              <a:rPr lang="en-US" dirty="0" err="1" smtClean="0"/>
              <a:t>userspace</a:t>
            </a:r>
            <a:r>
              <a:rPr lang="en-US" dirty="0" smtClean="0"/>
              <a:t> to </a:t>
            </a:r>
            <a:r>
              <a:rPr lang="en-US" dirty="0" err="1" smtClean="0"/>
              <a:t>kernelspace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System Calls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  <p:pic>
        <p:nvPicPr>
          <p:cNvPr id="5122" name="Picture 2" descr="Image result for architecture ring kernel user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1556792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Basics: Rings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8624" y="1484784"/>
            <a:ext cx="1800200" cy="7200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Process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72880" y="1484784"/>
            <a:ext cx="1800200" cy="7200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Process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21152" y="1511932"/>
            <a:ext cx="1800200" cy="7200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Process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424608" y="3284984"/>
            <a:ext cx="77768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712640" y="5049180"/>
            <a:ext cx="6984776" cy="972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Kernel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720752" y="2204864"/>
            <a:ext cx="0" cy="284431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0752" y="389802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do things for me</a:t>
            </a:r>
            <a:endParaRPr lang="de-CH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3584848" y="1268760"/>
            <a:ext cx="0" cy="2016224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5961112" y="1268760"/>
            <a:ext cx="0" cy="2016224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733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Basics: </a:t>
            </a:r>
            <a:r>
              <a:rPr lang="en-US" dirty="0" smtClean="0"/>
              <a:t>Processes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Process:</a:t>
            </a:r>
          </a:p>
          <a:p>
            <a:pPr lvl="2"/>
            <a:r>
              <a:rPr lang="en-US" sz="2000" dirty="0" smtClean="0"/>
              <a:t>Is a running program</a:t>
            </a:r>
          </a:p>
          <a:p>
            <a:pPr lvl="3"/>
            <a:r>
              <a:rPr lang="en-US" sz="2000" dirty="0" smtClean="0">
                <a:latin typeface="Avenir LT Std 65 Medium" pitchFamily="34" charset="0"/>
              </a:rPr>
              <a:t>Program</a:t>
            </a:r>
            <a:r>
              <a:rPr lang="en-US" sz="2000" dirty="0" smtClean="0"/>
              <a:t> lives on </a:t>
            </a:r>
            <a:r>
              <a:rPr lang="en-US" sz="2000" dirty="0" smtClean="0">
                <a:latin typeface="Avenir LT Std 65 Medium" pitchFamily="34" charset="0"/>
              </a:rPr>
              <a:t>disk</a:t>
            </a:r>
            <a:r>
              <a:rPr lang="en-US" sz="2000" dirty="0" smtClean="0"/>
              <a:t> (static)</a:t>
            </a:r>
          </a:p>
          <a:p>
            <a:pPr lvl="3"/>
            <a:r>
              <a:rPr lang="en-US" sz="2000" dirty="0" smtClean="0">
                <a:latin typeface="Avenir LT Std 65 Medium" pitchFamily="34" charset="0"/>
              </a:rPr>
              <a:t>Process</a:t>
            </a:r>
            <a:r>
              <a:rPr lang="en-US" sz="2000" dirty="0" smtClean="0"/>
              <a:t> lives on </a:t>
            </a:r>
            <a:r>
              <a:rPr lang="en-US" sz="2000" dirty="0" smtClean="0">
                <a:latin typeface="Avenir LT Std 65 Medium" pitchFamily="34" charset="0"/>
              </a:rPr>
              <a:t>memory</a:t>
            </a:r>
            <a:r>
              <a:rPr lang="en-US" sz="2000" dirty="0" smtClean="0"/>
              <a:t> (alive)</a:t>
            </a:r>
          </a:p>
          <a:p>
            <a:pPr lvl="2"/>
            <a:r>
              <a:rPr lang="en-US" sz="2000" smtClean="0"/>
              <a:t>Process thinks </a:t>
            </a:r>
            <a:r>
              <a:rPr lang="en-US" sz="2000" dirty="0" smtClean="0"/>
              <a:t>he “owns” the hardware</a:t>
            </a:r>
          </a:p>
          <a:p>
            <a:pPr lvl="3"/>
            <a:r>
              <a:rPr lang="en-US" sz="2000" dirty="0" smtClean="0"/>
              <a:t>RAM</a:t>
            </a:r>
          </a:p>
          <a:p>
            <a:pPr lvl="3"/>
            <a:r>
              <a:rPr lang="en-US" sz="2000" dirty="0" smtClean="0"/>
              <a:t>CPU</a:t>
            </a:r>
          </a:p>
          <a:p>
            <a:r>
              <a:rPr lang="en-US" sz="2800" dirty="0" smtClean="0"/>
              <a:t>Multiple processes can run simultaneously</a:t>
            </a:r>
          </a:p>
          <a:p>
            <a:pPr lvl="2"/>
            <a:r>
              <a:rPr lang="en-US" sz="2000" dirty="0" smtClean="0"/>
              <a:t>Everyone thinks he is the only one</a:t>
            </a:r>
          </a:p>
          <a:p>
            <a:pPr lvl="2"/>
            <a:r>
              <a:rPr lang="en-US" sz="2000" dirty="0" smtClean="0"/>
              <a:t>Like Kanye West</a:t>
            </a:r>
            <a:endParaRPr lang="de-CH" sz="2000" dirty="0"/>
          </a:p>
        </p:txBody>
      </p:sp>
      <p:sp>
        <p:nvSpPr>
          <p:cNvPr id="4" name="AutoShape 2" descr="Image result for kanye west qu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4" descr="Image result for kanye west quo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150" name="Picture 6" descr="http://www.telltalesonline.com/wp-content/uploads/2015/10/kanye-number-one-qu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23" y="3520949"/>
            <a:ext cx="4781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Basics: Process </a:t>
            </a:r>
            <a:r>
              <a:rPr lang="en-US" dirty="0" smtClean="0"/>
              <a:t>and Memory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Processes can address:</a:t>
            </a:r>
          </a:p>
          <a:p>
            <a:pPr lvl="2"/>
            <a:r>
              <a:rPr lang="en-US" sz="2000" b="1" dirty="0" smtClean="0"/>
              <a:t>4 GB of memory</a:t>
            </a:r>
            <a:r>
              <a:rPr lang="en-US" sz="2000" dirty="0" smtClean="0"/>
              <a:t> in 32bit OS</a:t>
            </a:r>
          </a:p>
          <a:p>
            <a:pPr lvl="3"/>
            <a:r>
              <a:rPr lang="en-US" sz="2000" dirty="0" smtClean="0"/>
              <a:t>(2-3 GB actually)</a:t>
            </a:r>
          </a:p>
          <a:p>
            <a:pPr lvl="3"/>
            <a:endParaRPr lang="en-US" sz="2000" dirty="0" smtClean="0"/>
          </a:p>
          <a:p>
            <a:pPr lvl="2"/>
            <a:r>
              <a:rPr lang="en-US" sz="2000" dirty="0" smtClean="0"/>
              <a:t>Independent on how much memory there really is</a:t>
            </a:r>
          </a:p>
          <a:p>
            <a:pPr lvl="2"/>
            <a:endParaRPr lang="en-US" sz="2000" smtClean="0"/>
          </a:p>
          <a:p>
            <a:r>
              <a:rPr lang="en-US" sz="2400" smtClean="0"/>
              <a:t>What if we have:</a:t>
            </a:r>
            <a:endParaRPr lang="en-US" sz="2400" dirty="0" smtClean="0"/>
          </a:p>
          <a:p>
            <a:pPr lvl="2"/>
            <a:r>
              <a:rPr lang="en-US" sz="2000" dirty="0" smtClean="0"/>
              <a:t>Only 2 GB RAM? </a:t>
            </a:r>
          </a:p>
          <a:p>
            <a:pPr lvl="3"/>
            <a:r>
              <a:rPr lang="en-US" sz="2000" dirty="0" smtClean="0"/>
              <a:t>OOM (Out Of Memory) when too much memory is used</a:t>
            </a:r>
          </a:p>
          <a:p>
            <a:pPr lvl="2"/>
            <a:r>
              <a:rPr lang="en-US" sz="2000" dirty="0" smtClean="0"/>
              <a:t>8 GB RAM? </a:t>
            </a:r>
          </a:p>
          <a:p>
            <a:pPr lvl="3"/>
            <a:r>
              <a:rPr lang="en-US" sz="2000" dirty="0" smtClean="0"/>
              <a:t>2 Processes can use all their 4GB!</a:t>
            </a:r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871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Basics: Process and Memory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4 GB?</a:t>
            </a:r>
          </a:p>
          <a:p>
            <a:pPr lvl="2"/>
            <a:r>
              <a:rPr lang="en-US" sz="2400" dirty="0" smtClean="0"/>
              <a:t>32 bit register</a:t>
            </a:r>
          </a:p>
          <a:p>
            <a:pPr lvl="2"/>
            <a:r>
              <a:rPr lang="en-US" sz="2400" dirty="0" smtClean="0"/>
              <a:t>Register are used to address memory</a:t>
            </a:r>
          </a:p>
          <a:p>
            <a:pPr lvl="2"/>
            <a:r>
              <a:rPr lang="en-US" sz="2400" dirty="0" smtClean="0"/>
              <a:t>2^32 = 4 billion = 4 gigabyte</a:t>
            </a:r>
          </a:p>
          <a:p>
            <a:r>
              <a:rPr lang="en-US" dirty="0" smtClean="0"/>
              <a:t>A process has therefore access to </a:t>
            </a:r>
            <a:r>
              <a:rPr lang="en-US" dirty="0" smtClean="0">
                <a:latin typeface="Avenir LT Std 95 Black" pitchFamily="34" charset="0"/>
              </a:rPr>
              <a:t>4 billion one-byte </a:t>
            </a:r>
            <a:r>
              <a:rPr lang="en-US" smtClean="0">
                <a:latin typeface="Avenir LT Std 95 Black" pitchFamily="34" charset="0"/>
              </a:rPr>
              <a:t>memory</a:t>
            </a:r>
            <a:r>
              <a:rPr lang="en-US" smtClean="0"/>
              <a:t> locations</a:t>
            </a:r>
          </a:p>
          <a:p>
            <a:endParaRPr lang="en-US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7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CPU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AutoShape 2" descr="Image result for intel cp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100" name="Picture 4" descr="Image result for intel c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53" y="908720"/>
            <a:ext cx="698599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Basics: Process and Memory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105128" y="1916831"/>
            <a:ext cx="1224136" cy="426231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5334" y="16859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2^32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5918964" y="3154813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>
            <a:off x="5934843" y="1916831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57056" y="589570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918964" y="6179149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6121007" y="3089726"/>
            <a:ext cx="1224136" cy="1301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5677" y="98072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</a:t>
            </a:r>
            <a:endParaRPr lang="de-CH" sz="24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121007" y="1556792"/>
            <a:ext cx="120825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6121007" y="1490174"/>
            <a:ext cx="0" cy="26679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7329264" y="1490174"/>
            <a:ext cx="0" cy="26679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1568623" y="2877645"/>
            <a:ext cx="2810689" cy="55433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0xaabbccdd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901" y="2292870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smtClean="0"/>
              <a:t>AX</a:t>
            </a:r>
            <a:r>
              <a:rPr lang="en-US" dirty="0" smtClean="0"/>
              <a:t>:</a:t>
            </a:r>
            <a:endParaRPr lang="de-CH" dirty="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 bwMode="auto">
          <a:xfrm>
            <a:off x="4379312" y="3154812"/>
            <a:ext cx="1648613" cy="1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21043" y="6273225"/>
            <a:ext cx="109677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36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Overview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5949279"/>
            <a:ext cx="8229600" cy="348333"/>
          </a:xfrm>
        </p:spPr>
        <p:txBody>
          <a:bodyPr/>
          <a:lstStyle/>
          <a:p>
            <a:r>
              <a:rPr lang="de-CH" dirty="0"/>
              <a:t>http://www.slideshare.net/saumilshah/operating-systems-a-primer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872747"/>
            <a:ext cx="6897216" cy="498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1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Overview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History lesson: “The good old times”</a:t>
            </a:r>
          </a:p>
          <a:p>
            <a:pPr lvl="2"/>
            <a:r>
              <a:rPr lang="en-US" smtClean="0"/>
              <a:t>Windows did not have true protected memory until windows NT/2000</a:t>
            </a:r>
          </a:p>
          <a:p>
            <a:pPr lvl="3"/>
            <a:r>
              <a:rPr lang="en-US" smtClean="0"/>
              <a:t>Including all of DOS, Windows 3.1, Windows 95, 98, ME</a:t>
            </a:r>
          </a:p>
          <a:p>
            <a:pPr lvl="2"/>
            <a:r>
              <a:rPr lang="en-US" smtClean="0"/>
              <a:t>Every process could write into all all other processes, or even the OS</a:t>
            </a:r>
          </a:p>
          <a:p>
            <a:pPr lvl="2"/>
            <a:r>
              <a:rPr lang="en-US" smtClean="0"/>
              <a:t>“Blue screen of death”</a:t>
            </a:r>
            <a:endParaRPr lang="de-CH"/>
          </a:p>
        </p:txBody>
      </p:sp>
      <p:sp>
        <p:nvSpPr>
          <p:cNvPr id="4" name="AutoShape 2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4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AutoShape 6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AutoShape 8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AutoShape 10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AutoShape 12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0" name="AutoShape 14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AutoShape 16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2" name="AutoShape 18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3" name="AutoShape 21" descr="Image result for blue screen of death windows 95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4" name="AutoShape 23" descr="https://upload.wikimedia.org/wikipedia/commons/3/3b/Windows_9X_BSOD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996952"/>
            <a:ext cx="60975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7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Overview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There’s only one CPU, how can:</a:t>
            </a:r>
          </a:p>
          <a:p>
            <a:pPr lvl="2"/>
            <a:r>
              <a:rPr lang="en-US" sz="1800" dirty="0" smtClean="0"/>
              <a:t>Multiple programs run at the same time?</a:t>
            </a:r>
          </a:p>
          <a:p>
            <a:pPr lvl="2"/>
            <a:r>
              <a:rPr lang="en-US" sz="1800" dirty="0" smtClean="0"/>
              <a:t>The OS and the programs run at the same time?</a:t>
            </a:r>
          </a:p>
          <a:p>
            <a:endParaRPr lang="en-US" sz="2400" smtClean="0"/>
          </a:p>
          <a:p>
            <a:r>
              <a:rPr lang="en-US" sz="2400" smtClean="0"/>
              <a:t>Solution: Interrupts</a:t>
            </a:r>
            <a:endParaRPr lang="en-US" sz="2400" dirty="0" smtClean="0"/>
          </a:p>
          <a:p>
            <a:pPr lvl="2"/>
            <a:r>
              <a:rPr lang="en-US" sz="1800" dirty="0" smtClean="0"/>
              <a:t>Timer interrupts</a:t>
            </a:r>
          </a:p>
          <a:p>
            <a:pPr lvl="2"/>
            <a:r>
              <a:rPr lang="en-US" sz="1800" dirty="0" smtClean="0"/>
              <a:t>Interrupts are handled by </a:t>
            </a:r>
            <a:r>
              <a:rPr lang="en-US" sz="1800" smtClean="0"/>
              <a:t>the kernel</a:t>
            </a:r>
          </a:p>
          <a:p>
            <a:pPr lvl="3"/>
            <a:r>
              <a:rPr lang="en-US" sz="1800" smtClean="0"/>
              <a:t>Time / clock</a:t>
            </a:r>
          </a:p>
          <a:p>
            <a:pPr lvl="3"/>
            <a:r>
              <a:rPr lang="en-US" sz="1800" smtClean="0"/>
              <a:t>Network interface</a:t>
            </a:r>
          </a:p>
          <a:p>
            <a:pPr lvl="3"/>
            <a:r>
              <a:rPr lang="en-US" sz="1800" smtClean="0"/>
              <a:t>USB </a:t>
            </a:r>
            <a:r>
              <a:rPr lang="en-US" sz="1800" smtClean="0"/>
              <a:t>devices</a:t>
            </a:r>
          </a:p>
          <a:p>
            <a:pPr lvl="2"/>
            <a:r>
              <a:rPr lang="en-US" sz="1800" smtClean="0"/>
              <a:t>Kernel schedules the different processes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4253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Overview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Processes are programs which are alive in the RAM</a:t>
            </a:r>
          </a:p>
          <a:p>
            <a:pPr lvl="2"/>
            <a:r>
              <a:rPr lang="en-US" dirty="0" smtClean="0"/>
              <a:t>Every process thinks he owns </a:t>
            </a:r>
            <a:r>
              <a:rPr lang="en-US" smtClean="0"/>
              <a:t>the computer (including all the RAM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Evey process has access to 2^32 (~4 billion) memory locations of 1 byte 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47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32 bit vs </a:t>
            </a:r>
            <a:r>
              <a:rPr lang="en-US" smtClean="0"/>
              <a:t>64 bit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81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32 to 64 bit</a:t>
            </a:r>
          </a:p>
          <a:p>
            <a:pPr lvl="2"/>
            <a:r>
              <a:rPr lang="en-US" dirty="0" smtClean="0"/>
              <a:t>You all are probably too young for this</a:t>
            </a:r>
          </a:p>
          <a:p>
            <a:pPr lvl="2"/>
            <a:r>
              <a:rPr lang="en-US" dirty="0" smtClean="0"/>
              <a:t>But it was </a:t>
            </a:r>
            <a:r>
              <a:rPr lang="en-US" dirty="0" err="1" smtClean="0"/>
              <a:t>kinda</a:t>
            </a:r>
            <a:r>
              <a:rPr lang="en-US" dirty="0" smtClean="0"/>
              <a:t> big thing</a:t>
            </a:r>
          </a:p>
          <a:p>
            <a:pPr lvl="2"/>
            <a:r>
              <a:rPr lang="en-US" dirty="0" smtClean="0"/>
              <a:t>AMD invented the current 64 bit architecture</a:t>
            </a:r>
          </a:p>
          <a:p>
            <a:pPr lvl="3"/>
            <a:r>
              <a:rPr lang="en-US" dirty="0" smtClean="0"/>
              <a:t>Intel wanted a new one: Itanium. Failed hard.</a:t>
            </a:r>
          </a:p>
          <a:p>
            <a:pPr lvl="3"/>
            <a:r>
              <a:rPr lang="en-US" dirty="0" smtClean="0"/>
              <a:t>(AMD was better than Intel in most respects. Sigh). </a:t>
            </a:r>
          </a:p>
          <a:p>
            <a:pPr lvl="2"/>
            <a:r>
              <a:rPr lang="en-US" dirty="0" smtClean="0"/>
              <a:t>x86 to x64 </a:t>
            </a:r>
            <a:r>
              <a:rPr lang="en-US" smtClean="0"/>
              <a:t>/ amd64</a:t>
            </a:r>
          </a:p>
          <a:p>
            <a:pPr lvl="3"/>
            <a:r>
              <a:rPr lang="en-US" smtClean="0"/>
              <a:t>8086, 80286, 80386, 80486, 80586 aka Pentium</a:t>
            </a:r>
            <a:endParaRPr lang="en-US" dirty="0"/>
          </a:p>
          <a:p>
            <a:pPr lvl="2"/>
            <a:endParaRPr lang="en-US" smtClean="0"/>
          </a:p>
          <a:p>
            <a:pPr lvl="2"/>
            <a:r>
              <a:rPr lang="en-US" smtClean="0"/>
              <a:t>“</a:t>
            </a:r>
            <a:r>
              <a:rPr lang="en-US" dirty="0" smtClean="0"/>
              <a:t>Is windows 64 bit twice as good/fast than windows 32 bit?”</a:t>
            </a:r>
          </a:p>
          <a:p>
            <a:pPr lvl="3"/>
            <a:r>
              <a:rPr lang="en-US" dirty="0" smtClean="0"/>
              <a:t>Width of the CPU registers define the amount of addressable memory</a:t>
            </a:r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522287"/>
            <a:r>
              <a:rPr lang="en-US" smtClean="0"/>
              <a:t>64 bit pros</a:t>
            </a:r>
            <a:r>
              <a:rPr lang="en-US"/>
              <a:t>:</a:t>
            </a:r>
          </a:p>
          <a:p>
            <a:pPr lvl="2"/>
            <a:r>
              <a:rPr lang="en-US"/>
              <a:t>Can address more than 4 gb of memory per computer</a:t>
            </a:r>
          </a:p>
          <a:p>
            <a:pPr lvl="2"/>
            <a:r>
              <a:rPr lang="en-US"/>
              <a:t>64 bit calculations are maybe a bit faster</a:t>
            </a:r>
          </a:p>
          <a:p>
            <a:pPr marL="379413" lvl="2" indent="-379413">
              <a:spcBef>
                <a:spcPct val="100000"/>
              </a:spcBef>
              <a:buClr>
                <a:schemeClr val="bg2"/>
              </a:buClr>
              <a:buNone/>
            </a:pPr>
            <a:r>
              <a:rPr lang="en-US" sz="2000" smtClean="0"/>
              <a:t>64 bit cons</a:t>
            </a:r>
            <a:r>
              <a:rPr lang="en-US" sz="2000" dirty="0" smtClean="0"/>
              <a:t>:</a:t>
            </a:r>
          </a:p>
          <a:p>
            <a:pPr marL="996950" lvl="3" indent="-522287"/>
            <a:r>
              <a:rPr lang="en-US" dirty="0" smtClean="0"/>
              <a:t>Programs </a:t>
            </a:r>
            <a:r>
              <a:rPr lang="en-US" dirty="0"/>
              <a:t>use </a:t>
            </a:r>
            <a:r>
              <a:rPr lang="en-US"/>
              <a:t>more </a:t>
            </a:r>
            <a:r>
              <a:rPr lang="en-US" smtClean="0"/>
              <a:t>space</a:t>
            </a:r>
            <a:endParaRPr lang="en-US" dirty="0" smtClean="0"/>
          </a:p>
          <a:p>
            <a:pPr marL="1501775" lvl="4" indent="-522287"/>
            <a:r>
              <a:rPr lang="en-US" dirty="0" smtClean="0"/>
              <a:t>Because pointers </a:t>
            </a:r>
            <a:r>
              <a:rPr lang="en-US" smtClean="0"/>
              <a:t>and data-types (integer) </a:t>
            </a:r>
            <a:r>
              <a:rPr lang="en-US" dirty="0" smtClean="0"/>
              <a:t>are twice as big</a:t>
            </a:r>
          </a:p>
          <a:p>
            <a:pPr marL="1501775" lvl="4" indent="-522287"/>
            <a:r>
              <a:rPr lang="en-US" smtClean="0"/>
              <a:t>On disk, memory and cache</a:t>
            </a:r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4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registers are prefixed with “R” (RAX, RIP, …)</a:t>
            </a:r>
          </a:p>
          <a:p>
            <a:r>
              <a:rPr lang="en-US" dirty="0" smtClean="0"/>
              <a:t>New registers: R8-R15</a:t>
            </a:r>
          </a:p>
          <a:p>
            <a:r>
              <a:rPr lang="en-US" dirty="0" smtClean="0"/>
              <a:t>Pointers are 64 bit</a:t>
            </a:r>
          </a:p>
          <a:p>
            <a:r>
              <a:rPr lang="en-US" dirty="0" smtClean="0"/>
              <a:t>Push/Pop are 64 bit</a:t>
            </a:r>
          </a:p>
        </p:txBody>
      </p:sp>
    </p:spTree>
    <p:extLst>
      <p:ext uri="{BB962C8B-B14F-4D97-AF65-F5344CB8AC3E}">
        <p14:creationId xmlns:p14="http://schemas.microsoft.com/office/powerpoint/2010/main" val="594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64 bit:</a:t>
            </a:r>
          </a:p>
          <a:p>
            <a:pPr lvl="2"/>
            <a:r>
              <a:rPr lang="en-US" sz="2000" dirty="0"/>
              <a:t>64 bit are 18 </a:t>
            </a:r>
            <a:r>
              <a:rPr lang="en-US" sz="2000" dirty="0" err="1"/>
              <a:t>exabytes</a:t>
            </a:r>
            <a:endParaRPr lang="en-US" sz="2000" dirty="0"/>
          </a:p>
          <a:p>
            <a:pPr lvl="2"/>
            <a:r>
              <a:rPr lang="en-US" sz="2000" dirty="0"/>
              <a:t>Only 47 bit are used (=140 terabytes)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0x00007fffffffffff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9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CPU</a:t>
            </a:r>
            <a:endParaRPr lang="de-CH" dirty="0"/>
          </a:p>
        </p:txBody>
      </p:sp>
      <p:pic>
        <p:nvPicPr>
          <p:cNvPr id="3" name="Picture 2" descr="Image result for intel cpu 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" y="1268760"/>
            <a:ext cx="979308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64 bit:</a:t>
            </a:r>
          </a:p>
          <a:p>
            <a:pPr lvl="2"/>
            <a:r>
              <a:rPr lang="en-US" sz="2000" dirty="0"/>
              <a:t>64 bit are 18 </a:t>
            </a:r>
            <a:r>
              <a:rPr lang="en-US" sz="2000" dirty="0" err="1"/>
              <a:t>exabytes</a:t>
            </a:r>
            <a:endParaRPr lang="en-US" sz="2000" dirty="0"/>
          </a:p>
          <a:p>
            <a:pPr lvl="2"/>
            <a:r>
              <a:rPr lang="en-US" sz="2000" dirty="0"/>
              <a:t>Only 47 bit are used (=140 terabytes)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0x00007fffffffffff</a:t>
            </a:r>
          </a:p>
          <a:p>
            <a:endParaRPr lang="de-C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4216599"/>
            <a:ext cx="4520952" cy="24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3501008"/>
            <a:ext cx="55626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7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32bit vs 64bit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Linux (and Windows) can execute 32 bit processes on a 64 bit OS</a:t>
            </a:r>
          </a:p>
          <a:p>
            <a:pPr lvl="2"/>
            <a:r>
              <a:rPr lang="en-US" smtClean="0"/>
              <a:t>C:\Program Files</a:t>
            </a:r>
          </a:p>
          <a:p>
            <a:pPr lvl="2"/>
            <a:r>
              <a:rPr lang="en-US" smtClean="0"/>
              <a:t>C:\Program Files (x86)</a:t>
            </a:r>
          </a:p>
          <a:p>
            <a:pPr lvl="2"/>
            <a:endParaRPr lang="en-US"/>
          </a:p>
          <a:p>
            <a:pPr lvl="2"/>
            <a:r>
              <a:rPr lang="en-US" smtClean="0"/>
              <a:t>/lib/lib</a:t>
            </a:r>
          </a:p>
          <a:p>
            <a:pPr lvl="2"/>
            <a:r>
              <a:rPr lang="en-US" smtClean="0"/>
              <a:t>/lib/lib64</a:t>
            </a:r>
          </a:p>
          <a:p>
            <a:pPr lvl="2"/>
            <a:endParaRPr lang="en-US"/>
          </a:p>
          <a:p>
            <a:r>
              <a:rPr lang="en-US" smtClean="0"/>
              <a:t>The 32 bit process does not realize he’s on a 64 bit system</a:t>
            </a:r>
          </a:p>
          <a:p>
            <a:pPr lvl="2"/>
            <a:r>
              <a:rPr lang="en-US" smtClean="0"/>
              <a:t>But needs a 32 bit runtime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32bit vs 64 bit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For this presentation:</a:t>
            </a:r>
          </a:p>
          <a:p>
            <a:r>
              <a:rPr lang="en-US" smtClean="0"/>
              <a:t>32 bit is “old” and “dead”</a:t>
            </a:r>
          </a:p>
          <a:p>
            <a:pPr lvl="2"/>
            <a:r>
              <a:rPr lang="en-US" smtClean="0"/>
              <a:t>But its much easier to create and explain exploits in it</a:t>
            </a:r>
          </a:p>
          <a:p>
            <a:r>
              <a:rPr lang="en-US" smtClean="0"/>
              <a:t>Old plan was: “Lets be modern, 64 bit only”</a:t>
            </a:r>
          </a:p>
          <a:p>
            <a:r>
              <a:rPr lang="en-US" smtClean="0"/>
              <a:t>Current plan: “Lets be modern, but still use 32 bit to exploit stuff”</a:t>
            </a:r>
          </a:p>
          <a:p>
            <a:r>
              <a:rPr lang="en-US" smtClean="0"/>
              <a:t>Sorry…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32bit vs 64bit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  <a:p>
            <a:pPr lvl="2"/>
            <a:r>
              <a:rPr lang="en-US" smtClean="0"/>
              <a:t>There are some differences between 32 and 64 bit</a:t>
            </a:r>
          </a:p>
          <a:p>
            <a:pPr lvl="2"/>
            <a:r>
              <a:rPr lang="en-US" smtClean="0"/>
              <a:t>A 32 bit process can run on a 64 bit system as 32 bit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6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CPU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Pentium Die</a:t>
            </a:r>
            <a:endParaRPr lang="de-CH"/>
          </a:p>
        </p:txBody>
      </p:sp>
      <p:pic>
        <p:nvPicPr>
          <p:cNvPr id="2050" name="Picture 2" descr="Image result for intel pentium 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47624"/>
            <a:ext cx="6334125" cy="68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-4965"/>
            <a:ext cx="4469145" cy="678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err="1" smtClean="0"/>
              <a:t>Computerz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8664" y="1556792"/>
            <a:ext cx="698477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RAM</a:t>
            </a:r>
            <a:endParaRPr kumimoji="0" lang="de-CH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32920" y="2996952"/>
            <a:ext cx="2808312" cy="1440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CPU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&lt;magic&gt;</a:t>
            </a:r>
            <a:endParaRPr kumimoji="0" lang="de-CH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7" name="Elbow Connector 6"/>
          <p:cNvCxnSpPr>
            <a:stCxn id="24" idx="2"/>
          </p:cNvCxnSpPr>
          <p:nvPr/>
        </p:nvCxnSpPr>
        <p:spPr bwMode="auto">
          <a:xfrm rot="16200000" flipH="1">
            <a:off x="2440818" y="2340782"/>
            <a:ext cx="1928021" cy="1656184"/>
          </a:xfrm>
          <a:prstGeom prst="bentConnector3">
            <a:avLst>
              <a:gd name="adj1" fmla="val 99923"/>
            </a:avLst>
          </a:prstGeom>
          <a:ln w="3810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</p:cNvCxnSpPr>
          <p:nvPr/>
        </p:nvCxnSpPr>
        <p:spPr bwMode="auto">
          <a:xfrm flipV="1">
            <a:off x="7041232" y="2204864"/>
            <a:ext cx="1656184" cy="1512168"/>
          </a:xfrm>
          <a:prstGeom prst="bentConnector3">
            <a:avLst>
              <a:gd name="adj1" fmla="val 99815"/>
            </a:avLst>
          </a:prstGeom>
          <a:ln w="3810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2600" y="4509120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Data</a:t>
            </a:r>
            <a:endParaRPr lang="de-CH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8400"/>
                </a:solidFill>
              </a:rPr>
              <a:t>Instructions</a:t>
            </a:r>
            <a:endParaRPr lang="en-US" dirty="0" smtClean="0">
              <a:solidFill>
                <a:srgbClr val="FF8400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16200000" flipH="1">
            <a:off x="3116796" y="2384884"/>
            <a:ext cx="1296144" cy="936104"/>
          </a:xfrm>
          <a:prstGeom prst="bentConnector3">
            <a:avLst>
              <a:gd name="adj1" fmla="val 99861"/>
            </a:avLst>
          </a:prstGeom>
          <a:ln w="3810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5926" y="4527087"/>
            <a:ext cx="1511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</a:t>
            </a:r>
            <a:endParaRPr lang="de-CH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86228" y="1556791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67436" y="1556791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553400" y="1556790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err="1" smtClean="0"/>
              <a:t>Computerz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28664" y="1556792"/>
            <a:ext cx="698477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RAM</a:t>
            </a:r>
            <a:endParaRPr kumimoji="0" lang="de-CH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32920" y="2996952"/>
            <a:ext cx="2808312" cy="1440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CPU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&lt;magic&gt;</a:t>
            </a:r>
            <a:endParaRPr kumimoji="0" lang="de-CH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7" name="Elbow Connector 6"/>
          <p:cNvCxnSpPr>
            <a:stCxn id="24" idx="2"/>
          </p:cNvCxnSpPr>
          <p:nvPr/>
        </p:nvCxnSpPr>
        <p:spPr bwMode="auto">
          <a:xfrm rot="16200000" flipH="1">
            <a:off x="2440818" y="2340782"/>
            <a:ext cx="1928021" cy="1656184"/>
          </a:xfrm>
          <a:prstGeom prst="bentConnector3">
            <a:avLst>
              <a:gd name="adj1" fmla="val 99923"/>
            </a:avLst>
          </a:prstGeom>
          <a:ln w="5715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</p:cNvCxnSpPr>
          <p:nvPr/>
        </p:nvCxnSpPr>
        <p:spPr bwMode="auto">
          <a:xfrm flipV="1">
            <a:off x="7041232" y="2204864"/>
            <a:ext cx="1656184" cy="1512168"/>
          </a:xfrm>
          <a:prstGeom prst="bentConnector3">
            <a:avLst>
              <a:gd name="adj1" fmla="val 99815"/>
            </a:avLst>
          </a:prstGeom>
          <a:ln w="5715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2600" y="4509120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Data</a:t>
            </a:r>
            <a:endParaRPr lang="de-CH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8400"/>
                </a:solidFill>
              </a:rPr>
              <a:t>Instructions</a:t>
            </a:r>
            <a:endParaRPr lang="en-US" dirty="0" smtClean="0">
              <a:solidFill>
                <a:srgbClr val="FF8400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rot="16200000" flipH="1">
            <a:off x="3116796" y="2384884"/>
            <a:ext cx="1296144" cy="936104"/>
          </a:xfrm>
          <a:prstGeom prst="bentConnector3">
            <a:avLst>
              <a:gd name="adj1" fmla="val 99861"/>
            </a:avLst>
          </a:prstGeom>
          <a:ln w="5715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544" y="4527087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8400"/>
                </a:solidFill>
              </a:rPr>
              <a:t>Instructions</a:t>
            </a:r>
            <a:endParaRPr lang="de-CH" dirty="0">
              <a:solidFill>
                <a:srgbClr val="FF84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86228" y="1556791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467436" y="1556791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553400" y="1556790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45288" y="1556792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6" name="Elbow Connector 5"/>
          <p:cNvCxnSpPr>
            <a:endCxn id="14" idx="2"/>
          </p:cNvCxnSpPr>
          <p:nvPr/>
        </p:nvCxnSpPr>
        <p:spPr bwMode="auto">
          <a:xfrm rot="5400000" flipH="1" flipV="1">
            <a:off x="6699838" y="2546258"/>
            <a:ext cx="1296144" cy="613356"/>
          </a:xfrm>
          <a:prstGeom prst="bentConnector3">
            <a:avLst>
              <a:gd name="adj1" fmla="val 296"/>
            </a:avLst>
          </a:prstGeom>
          <a:ln w="5715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2365" y="836712"/>
            <a:ext cx="4424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von Neumann Architecture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8621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1590</Words>
  <Application>Microsoft Office PowerPoint</Application>
  <PresentationFormat>A4 Paper (210x297 mm)</PresentationFormat>
  <Paragraphs>426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CSCH_presentation_empty_english</vt:lpstr>
      <vt:lpstr>Intel Architecture</vt:lpstr>
      <vt:lpstr>Content</vt:lpstr>
      <vt:lpstr>Intel Architecture Intel CPU</vt:lpstr>
      <vt:lpstr>Intel CPU</vt:lpstr>
      <vt:lpstr>Intel CPU</vt:lpstr>
      <vt:lpstr>Intel CPU</vt:lpstr>
      <vt:lpstr>PowerPoint Presentation</vt:lpstr>
      <vt:lpstr>Overview: Computerz</vt:lpstr>
      <vt:lpstr>Overview: Computerz</vt:lpstr>
      <vt:lpstr>Overview: Computerz</vt:lpstr>
      <vt:lpstr>Overview: CPU Registers</vt:lpstr>
      <vt:lpstr>Overview: CPU Registers</vt:lpstr>
      <vt:lpstr>Overview: CPU Registers</vt:lpstr>
      <vt:lpstr>Overview: CPU Registers</vt:lpstr>
      <vt:lpstr>Overview: CPU Registers</vt:lpstr>
      <vt:lpstr>Overview: CPU Registers</vt:lpstr>
      <vt:lpstr>Overview: CPU Registers</vt:lpstr>
      <vt:lpstr>Hex Numbers, and Little Endian</vt:lpstr>
      <vt:lpstr>Hex Numbers, and Little Endian</vt:lpstr>
      <vt:lpstr>Hex Numbers, and Little Endian</vt:lpstr>
      <vt:lpstr>Hex Numbers</vt:lpstr>
      <vt:lpstr>Hex numbers</vt:lpstr>
      <vt:lpstr>Hex Numbers</vt:lpstr>
      <vt:lpstr>Hex Numbers</vt:lpstr>
      <vt:lpstr>Endianness</vt:lpstr>
      <vt:lpstr>Endianness: Big Endian (ARM)</vt:lpstr>
      <vt:lpstr>Endianness: Little Endian (Intel)</vt:lpstr>
      <vt:lpstr>Endianness: Little Endian (Intel)</vt:lpstr>
      <vt:lpstr>Endianness: Little endian</vt:lpstr>
      <vt:lpstr>Numbers in memory</vt:lpstr>
      <vt:lpstr>Numbers in memory</vt:lpstr>
      <vt:lpstr>Numbers in memory</vt:lpstr>
      <vt:lpstr>Numbers in memory</vt:lpstr>
      <vt:lpstr>Operating System Basics</vt:lpstr>
      <vt:lpstr>OS Basics: Rings</vt:lpstr>
      <vt:lpstr>OS Basics: Rings</vt:lpstr>
      <vt:lpstr>OS Basics: Processes</vt:lpstr>
      <vt:lpstr>OS Basics: Process and Memory</vt:lpstr>
      <vt:lpstr>OS Basics: Process and Memory</vt:lpstr>
      <vt:lpstr>OS Basics: Process and Memory</vt:lpstr>
      <vt:lpstr>OS Overview</vt:lpstr>
      <vt:lpstr>OS Overview</vt:lpstr>
      <vt:lpstr>OS Overview</vt:lpstr>
      <vt:lpstr>OS Overview</vt:lpstr>
      <vt:lpstr>32 bit vs 64 bit</vt:lpstr>
      <vt:lpstr>32bit vs 64bit</vt:lpstr>
      <vt:lpstr>32bit vs 64bit</vt:lpstr>
      <vt:lpstr>32bit vs 64bit</vt:lpstr>
      <vt:lpstr>32bit vs 64bit</vt:lpstr>
      <vt:lpstr>32bit vs 64bit</vt:lpstr>
      <vt:lpstr>32bit vs 64bit</vt:lpstr>
      <vt:lpstr>32bit vs 64 bit</vt:lpstr>
      <vt:lpstr>32bit vs 64bit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65</cp:revision>
  <cp:lastPrinted>1999-09-08T18:00:21Z</cp:lastPrinted>
  <dcterms:created xsi:type="dcterms:W3CDTF">2016-03-14T12:32:55Z</dcterms:created>
  <dcterms:modified xsi:type="dcterms:W3CDTF">2017-02-24T10:22:28Z</dcterms:modified>
</cp:coreProperties>
</file>