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4"/>
  </p:sldMasterIdLst>
  <p:notesMasterIdLst>
    <p:notesMasterId r:id="rId30"/>
  </p:notesMasterIdLst>
  <p:handoutMasterIdLst>
    <p:handoutMasterId r:id="rId31"/>
  </p:handoutMasterIdLst>
  <p:sldIdLst>
    <p:sldId id="346" r:id="rId5"/>
    <p:sldId id="347" r:id="rId6"/>
    <p:sldId id="348" r:id="rId7"/>
    <p:sldId id="349" r:id="rId8"/>
    <p:sldId id="350" r:id="rId9"/>
    <p:sldId id="351" r:id="rId10"/>
    <p:sldId id="352" r:id="rId11"/>
    <p:sldId id="359" r:id="rId12"/>
    <p:sldId id="362" r:id="rId13"/>
    <p:sldId id="354" r:id="rId14"/>
    <p:sldId id="355" r:id="rId15"/>
    <p:sldId id="356" r:id="rId16"/>
    <p:sldId id="363" r:id="rId17"/>
    <p:sldId id="364" r:id="rId18"/>
    <p:sldId id="365" r:id="rId19"/>
    <p:sldId id="367" r:id="rId20"/>
    <p:sldId id="369" r:id="rId21"/>
    <p:sldId id="371" r:id="rId22"/>
    <p:sldId id="372" r:id="rId23"/>
    <p:sldId id="373" r:id="rId24"/>
    <p:sldId id="374" r:id="rId25"/>
    <p:sldId id="375" r:id="rId26"/>
    <p:sldId id="376" r:id="rId27"/>
    <p:sldId id="370" r:id="rId28"/>
    <p:sldId id="31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 autoAdjust="0"/>
    <p:restoredTop sz="94650" autoAdjust="0"/>
  </p:normalViewPr>
  <p:slideViewPr>
    <p:cSldViewPr snapToGrid="0">
      <p:cViewPr varScale="1">
        <p:scale>
          <a:sx n="105" d="100"/>
          <a:sy n="105" d="100"/>
        </p:scale>
        <p:origin x="1110" y="96"/>
      </p:cViewPr>
      <p:guideLst>
        <p:guide pos="384"/>
        <p:guide orient="horz" pos="432"/>
      </p:guideLst>
    </p:cSldViewPr>
  </p:slideViewPr>
  <p:outlineViewPr>
    <p:cViewPr>
      <p:scale>
        <a:sx n="33" d="100"/>
        <a:sy n="33" d="100"/>
      </p:scale>
      <p:origin x="0" y="-7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5021B7-1B22-1F4A-A113-AD9D82C884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A52A-2D7B-7979-E74E-A2537ABF3D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00991-0BD2-4555-82A9-FE70E0B25E9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46254-8EAF-6B93-3D5E-58ABE07798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867B0-261F-6078-23E1-11AF939E64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6AE50-8885-4B23-A76A-E66140BA91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74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37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89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43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6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50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28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51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5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01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21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78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32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3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23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33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31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8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2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5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6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59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9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19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6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83411" y="276045"/>
            <a:ext cx="6539607" cy="6254151"/>
          </a:xfrm>
          <a:noFill/>
        </p:spPr>
        <p:txBody>
          <a:bodyPr tIns="45720" bIns="45720" anchor="ctr">
            <a:normAutofit/>
          </a:bodyPr>
          <a:lstStyle>
            <a:lvl1pPr algn="l">
              <a:lnSpc>
                <a:spcPct val="80000"/>
              </a:lnSpc>
              <a:defRPr sz="54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5CC6334-85E9-4D27-CBDF-C57FEADE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3675" y="0"/>
            <a:ext cx="43783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61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306049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731D21-7D54-218A-9F03-63AE185A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49" y="1721295"/>
            <a:ext cx="3611880" cy="4232275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1pPr>
            <a:lvl2pPr marL="5143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2pPr>
            <a:lvl3pPr marL="7429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/>
            </a:lvl3pPr>
            <a:lvl4pPr marL="9715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4pPr>
            <a:lvl5pPr marL="12001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EB3AE1A8-5B0F-9196-C9DE-955EBB9EAB4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984750" y="1722120"/>
            <a:ext cx="6292850" cy="42322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32844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pos="7008" userDrawn="1">
          <p15:clr>
            <a:srgbClr val="FBAE40"/>
          </p15:clr>
        </p15:guide>
        <p15:guide id="9" pos="67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wo Conten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297830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6ED250-9E22-5375-2FCD-5F6686AD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21295"/>
            <a:ext cx="6283884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342900" indent="-34290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2pPr>
            <a:lvl3pPr marL="800100" indent="-3429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1165860" indent="-34290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4pPr>
            <a:lvl5pPr marL="1458468" indent="-3429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ED794E4-CAFD-57EF-562D-1B511C0B436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12633" y="1722513"/>
            <a:ext cx="3556748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2pPr>
            <a:lvl3pPr marL="347472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548640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4pPr>
            <a:lvl5pPr marL="731520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322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pos="7008" userDrawn="1">
          <p15:clr>
            <a:srgbClr val="FBAE40"/>
          </p15:clr>
        </p15:guide>
        <p15:guide id="9" pos="67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297830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F107D1D-FF48-5B8D-9B41-A023F601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8EECD4CA-C265-0CEB-41C1-D4F3EC9B6D5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914400" y="1708150"/>
            <a:ext cx="10363200" cy="42322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8230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pos="7008" userDrawn="1">
          <p15:clr>
            <a:srgbClr val="FBAE40"/>
          </p15:clr>
        </p15:guide>
        <p15:guide id="9" pos="6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75961" y="320040"/>
            <a:ext cx="5486400" cy="3685033"/>
          </a:xfrm>
          <a:noFill/>
        </p:spPr>
        <p:txBody>
          <a:bodyPr tIns="45720" bIns="45720" anchor="b">
            <a:normAutofit/>
          </a:bodyPr>
          <a:lstStyle>
            <a:lvl1pPr algn="r">
              <a:lnSpc>
                <a:spcPct val="80000"/>
              </a:lnSpc>
              <a:defRPr sz="54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5962" y="4151376"/>
            <a:ext cx="5486399" cy="1883664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5CC6334-85E9-4D27-CBDF-C57FEADE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783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42006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AEE19E19-543B-5742-0347-AB0738CF58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2290" y="0"/>
            <a:ext cx="5319711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610408"/>
            <a:ext cx="6574536" cy="1069848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19072"/>
            <a:ext cx="5666994" cy="4828032"/>
          </a:xfrm>
        </p:spPr>
        <p:txBody>
          <a:bodyPr lIns="45720">
            <a:normAutofit/>
          </a:bodyPr>
          <a:lstStyle>
            <a:lvl1pPr marL="347472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1pPr>
            <a:lvl2pPr marL="4114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2pPr>
            <a:lvl3pPr marL="6400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/>
            </a:lvl3pPr>
            <a:lvl4pPr marL="8686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4pPr>
            <a:lvl5pPr marL="10972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9893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pos="7008" userDrawn="1">
          <p15:clr>
            <a:srgbClr val="FBAE40"/>
          </p15:clr>
        </p15:guide>
        <p15:guide id="9" pos="6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399" y="4590288"/>
            <a:ext cx="11268457" cy="2084832"/>
          </a:xfrm>
          <a:noFill/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49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5CC6334-85E9-4D27-CBDF-C57FEADE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5255" y="0"/>
            <a:ext cx="11277601" cy="4038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22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ith Subtitle 1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0495" y="182880"/>
            <a:ext cx="6431281" cy="4775662"/>
          </a:xfrm>
          <a:noFill/>
        </p:spPr>
        <p:txBody>
          <a:bodyPr tIns="45720" bIns="45720" anchor="b">
            <a:normAutofit/>
          </a:bodyPr>
          <a:lstStyle>
            <a:lvl1pPr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defRPr sz="54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5111496"/>
            <a:ext cx="6431281" cy="1563623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5CC6334-85E9-4D27-CBDF-C57FEADE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3017" y="0"/>
            <a:ext cx="4668983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47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378439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F373E6C-6E1B-99D9-3E64-3A21DE77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21295"/>
            <a:ext cx="10378440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347472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2pPr>
            <a:lvl3pPr marL="6400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8686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4pPr>
            <a:lvl5pPr marL="10972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957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pos="7008" userDrawn="1">
          <p15:clr>
            <a:srgbClr val="FBAE40"/>
          </p15:clr>
        </p15:guide>
        <p15:guide id="9" pos="6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ith Subtitle 2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0495" y="182880"/>
            <a:ext cx="6083809" cy="4775662"/>
          </a:xfrm>
          <a:noFill/>
        </p:spPr>
        <p:txBody>
          <a:bodyPr tIns="45720" bIns="45720" anchor="b">
            <a:normAutofit/>
          </a:bodyPr>
          <a:lstStyle>
            <a:lvl1pPr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defRPr sz="54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5111496"/>
            <a:ext cx="6083809" cy="1563623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5CC6334-85E9-4D27-CBDF-C57FEADE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2801" y="0"/>
            <a:ext cx="50292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74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wo Content and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7775634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773C48-8B94-EF4A-AAEC-0E0BC7B8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21295"/>
            <a:ext cx="3556748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2pPr>
            <a:lvl3pPr marL="1828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3pPr>
            <a:lvl4pPr marL="54864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4pPr>
            <a:lvl5pPr marL="73152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ED794E4-CAFD-57EF-562D-1B511C0B436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69166" y="1722513"/>
            <a:ext cx="3353233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2pPr>
            <a:lvl3pPr marL="1828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3pPr>
            <a:lvl4pPr marL="54864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4pPr>
            <a:lvl5pPr marL="73152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8B2B07F-7B8D-DEC3-9C46-CBE4FF4973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24480" y="0"/>
            <a:ext cx="3353233" cy="6858000"/>
          </a:xfrm>
        </p:spPr>
        <p:txBody>
          <a:bodyPr>
            <a:normAutofit/>
          </a:bodyPr>
          <a:lstStyle>
            <a:lvl1pPr algn="ctr">
              <a:defRPr sz="2000"/>
            </a:lvl1pPr>
          </a:lstStyle>
          <a:p>
            <a:pPr marL="18288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Char char=""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2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pos="7008" userDrawn="1">
          <p15:clr>
            <a:srgbClr val="FBAE40"/>
          </p15:clr>
        </p15:guide>
        <p15:guide id="9" pos="6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297830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620DC6-4855-B19C-9254-765C0A93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21295"/>
            <a:ext cx="3556748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512064" indent="-512064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  <a:defRPr sz="2000"/>
            </a:lvl2pPr>
            <a:lvl3pPr marL="640080" indent="-512064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lphaLcPeriod"/>
              <a:defRPr sz="2000"/>
            </a:lvl3pPr>
            <a:lvl4pPr marL="822960" indent="-512064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arenR"/>
              <a:defRPr sz="2000"/>
            </a:lvl4pPr>
            <a:lvl5pPr marL="1005840" indent="-512064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ED794E4-CAFD-57EF-562D-1B511C0B436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69165" y="1722513"/>
            <a:ext cx="6300216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2pPr>
            <a:lvl3pPr marL="347472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548640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4pPr>
            <a:lvl5pPr marL="731520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3873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pos="7008" userDrawn="1">
          <p15:clr>
            <a:srgbClr val="FBAE40"/>
          </p15:clr>
        </p15:guide>
        <p15:guide id="9" pos="6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6858000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8E45C30-4B4B-9EE4-4F4B-0BF4CC40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49" y="1721295"/>
            <a:ext cx="5193792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1pPr>
            <a:lvl2pPr marL="5143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2pPr>
            <a:lvl3pPr marL="7429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/>
            </a:lvl3pPr>
            <a:lvl4pPr marL="9715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4pPr>
            <a:lvl5pPr marL="12001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AEE19E19-543B-5742-0347-AB0738CF58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43838" y="0"/>
            <a:ext cx="4348163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45204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pos="7008" userDrawn="1">
          <p15:clr>
            <a:srgbClr val="FBAE40"/>
          </p15:clr>
        </p15:guide>
        <p15:guide id="9" pos="6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jpe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jpg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1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JPG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11EC-9528-4802-F5FA-B1328BA5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285189"/>
            <a:ext cx="6830567" cy="203738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Студия разработки видео игр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Placeholder 9" descr="Pop art">
            <a:extLst>
              <a:ext uri="{FF2B5EF4-FFF2-40B4-BE49-F238E27FC236}">
                <a16:creationId xmlns:a16="http://schemas.microsoft.com/office/drawing/2014/main" id="{D5DF8D67-7237-995D-0822-D5FCB24788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" r="36"/>
          <a:stretch/>
        </p:blipFill>
        <p:spPr>
          <a:xfrm>
            <a:off x="7813675" y="0"/>
            <a:ext cx="4378325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60911EC-9528-4802-F5FA-B1328BA539E7}"/>
              </a:ext>
            </a:extLst>
          </p:cNvPr>
          <p:cNvSpPr txBox="1">
            <a:spLocks/>
          </p:cNvSpPr>
          <p:nvPr/>
        </p:nvSpPr>
        <p:spPr>
          <a:xfrm>
            <a:off x="1816609" y="5238189"/>
            <a:ext cx="4608576" cy="83037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Хачатрян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артур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и-22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9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94678-D0E1-F928-A92C-D992F4F8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7" name="Picture Placeholder 16" descr="Illustration of a person talking on a loud speaker">
            <a:extLst>
              <a:ext uri="{FF2B5EF4-FFF2-40B4-BE49-F238E27FC236}">
                <a16:creationId xmlns:a16="http://schemas.microsoft.com/office/drawing/2014/main" id="{B106AF8E-E535-0186-70D8-14EDB42C9C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5" b="55"/>
          <a:stretch/>
        </p:blipFill>
        <p:spPr>
          <a:xfrm>
            <a:off x="7843838" y="0"/>
            <a:ext cx="4348163" cy="6858000"/>
          </a:xfrm>
        </p:spPr>
      </p:pic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991275" y="312007"/>
            <a:ext cx="6552526" cy="113274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</a:t>
            </a:r>
          </a:p>
        </p:txBody>
      </p:sp>
      <p:pic>
        <p:nvPicPr>
          <p:cNvPr id="1026" name="Picture 2" descr="инфологическая rfnbyr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1371600"/>
            <a:ext cx="7576654" cy="342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98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3BAB3-FFF9-D15B-4131-0C980D026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983" y="402190"/>
            <a:ext cx="10306049" cy="1065994"/>
          </a:xfrm>
        </p:spPr>
        <p:txBody>
          <a:bodyPr>
            <a:normAutofit/>
          </a:bodyPr>
          <a:lstStyle/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отношений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E187E9-E4C8-1B9D-CF14-BBEDB83E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584196" y="1676403"/>
            <a:ext cx="9397747" cy="4232275"/>
          </a:xfrm>
        </p:spPr>
        <p:txBody>
          <a:bodyPr>
            <a:normAutofit/>
          </a:bodyPr>
          <a:lstStyle/>
          <a:p>
            <a:r>
              <a:rPr lang="ru-RU" dirty="0"/>
              <a:t>Издатель (</a:t>
            </a:r>
            <a:r>
              <a:rPr lang="en-US" u="sng" dirty="0"/>
              <a:t>ID</a:t>
            </a:r>
            <a:r>
              <a:rPr lang="ru-RU" u="sng" dirty="0"/>
              <a:t>_</a:t>
            </a:r>
            <a:r>
              <a:rPr lang="en-US" u="sng" dirty="0" err="1"/>
              <a:t>Izdatel</a:t>
            </a:r>
            <a:r>
              <a:rPr lang="ru-RU" dirty="0"/>
              <a:t>, Название, Идея, Рейтинг, Финансы)</a:t>
            </a:r>
          </a:p>
          <a:p>
            <a:r>
              <a:rPr lang="ru-RU" dirty="0"/>
              <a:t>Группа разработчиков (</a:t>
            </a:r>
            <a:r>
              <a:rPr lang="en-US" u="sng" dirty="0"/>
              <a:t>ID</a:t>
            </a:r>
            <a:r>
              <a:rPr lang="ru-RU" u="sng" dirty="0"/>
              <a:t>_</a:t>
            </a:r>
            <a:r>
              <a:rPr lang="en-US" u="sng" dirty="0" err="1"/>
              <a:t>GroupRazrabov</a:t>
            </a:r>
            <a:r>
              <a:rPr lang="ru-RU" dirty="0"/>
              <a:t>, Опыт работы, Знание языков программирования, Специализация, Страна происхождения.</a:t>
            </a:r>
          </a:p>
          <a:p>
            <a:r>
              <a:rPr lang="ru-RU" dirty="0"/>
              <a:t>Игра (</a:t>
            </a:r>
            <a:r>
              <a:rPr lang="en-US" u="sng" dirty="0"/>
              <a:t>ID</a:t>
            </a:r>
            <a:r>
              <a:rPr lang="ru-RU" u="sng" dirty="0"/>
              <a:t>_</a:t>
            </a:r>
            <a:r>
              <a:rPr lang="en-US" u="sng" dirty="0"/>
              <a:t>Game</a:t>
            </a:r>
            <a:r>
              <a:rPr lang="ru-RU" dirty="0"/>
              <a:t>, Название, Жанр, Цена, Минимальные требования, Рекомендованные требования)</a:t>
            </a:r>
          </a:p>
          <a:p>
            <a:r>
              <a:rPr lang="ru-RU" dirty="0"/>
              <a:t>Магазин игр (</a:t>
            </a:r>
            <a:r>
              <a:rPr lang="en-US" u="sng" dirty="0"/>
              <a:t>ID</a:t>
            </a:r>
            <a:r>
              <a:rPr lang="ru-RU" u="sng" dirty="0"/>
              <a:t>_</a:t>
            </a:r>
            <a:r>
              <a:rPr lang="en-US" u="sng" dirty="0" err="1"/>
              <a:t>GameStore</a:t>
            </a:r>
            <a:r>
              <a:rPr lang="ru-RU" dirty="0"/>
              <a:t>, Каталог игр, Система оплаты, Поиск, Фильтрация, Отзывы)</a:t>
            </a:r>
          </a:p>
          <a:p>
            <a:r>
              <a:rPr lang="ru-RU" dirty="0"/>
              <a:t>Покупатель (</a:t>
            </a:r>
            <a:r>
              <a:rPr lang="en-US" u="sng" dirty="0"/>
              <a:t>ID</a:t>
            </a:r>
            <a:r>
              <a:rPr lang="ru-RU" u="sng" dirty="0"/>
              <a:t>_</a:t>
            </a:r>
            <a:r>
              <a:rPr lang="en-US" u="sng" dirty="0" err="1"/>
              <a:t>Pokupatel</a:t>
            </a:r>
            <a:r>
              <a:rPr lang="ru-RU" dirty="0"/>
              <a:t>, </a:t>
            </a:r>
            <a:r>
              <a:rPr lang="ru-RU" dirty="0" err="1"/>
              <a:t>Никнейм</a:t>
            </a:r>
            <a:r>
              <a:rPr lang="ru-RU" dirty="0"/>
              <a:t>, Интересы, Корзина, История покупок)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5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A44730-B754-40CD-87D5-B358E5194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1" y="402190"/>
            <a:ext cx="10297830" cy="1065994"/>
          </a:xfrm>
        </p:spPr>
        <p:txBody>
          <a:bodyPr>
            <a:normAutofit/>
          </a:bodyPr>
          <a:lstStyle/>
          <a:p>
            <a:r>
              <a:rPr lang="ru-RU" dirty="0" err="1"/>
              <a:t>Даталогическое</a:t>
            </a:r>
            <a:r>
              <a:rPr lang="ru-RU" dirty="0"/>
              <a:t> проектирование </a:t>
            </a:r>
            <a:br>
              <a:rPr lang="ru-RU" dirty="0"/>
            </a:br>
            <a:r>
              <a:rPr lang="ru-RU" dirty="0"/>
              <a:t>Сущность издатель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EA33E-980C-CDB8-3BCC-3B0CC427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4056302"/>
              </p:ext>
            </p:extLst>
          </p:nvPr>
        </p:nvGraphicFramePr>
        <p:xfrm>
          <a:off x="1408175" y="1636774"/>
          <a:ext cx="9522876" cy="4160521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620264">
                  <a:extLst>
                    <a:ext uri="{9D8B030D-6E8A-4147-A177-3AD203B41FA5}">
                      <a16:colId xmlns:a16="http://schemas.microsoft.com/office/drawing/2014/main" val="3039449301"/>
                    </a:ext>
                  </a:extLst>
                </a:gridCol>
                <a:gridCol w="1227937">
                  <a:extLst>
                    <a:ext uri="{9D8B030D-6E8A-4147-A177-3AD203B41FA5}">
                      <a16:colId xmlns:a16="http://schemas.microsoft.com/office/drawing/2014/main" val="3232961820"/>
                    </a:ext>
                  </a:extLst>
                </a:gridCol>
                <a:gridCol w="1013940">
                  <a:extLst>
                    <a:ext uri="{9D8B030D-6E8A-4147-A177-3AD203B41FA5}">
                      <a16:colId xmlns:a16="http://schemas.microsoft.com/office/drawing/2014/main" val="1558471311"/>
                    </a:ext>
                  </a:extLst>
                </a:gridCol>
                <a:gridCol w="1387926">
                  <a:extLst>
                    <a:ext uri="{9D8B030D-6E8A-4147-A177-3AD203B41FA5}">
                      <a16:colId xmlns:a16="http://schemas.microsoft.com/office/drawing/2014/main" val="2606266937"/>
                    </a:ext>
                  </a:extLst>
                </a:gridCol>
                <a:gridCol w="1336973">
                  <a:extLst>
                    <a:ext uri="{9D8B030D-6E8A-4147-A177-3AD203B41FA5}">
                      <a16:colId xmlns:a16="http://schemas.microsoft.com/office/drawing/2014/main" val="1473755493"/>
                    </a:ext>
                  </a:extLst>
                </a:gridCol>
                <a:gridCol w="1206536">
                  <a:extLst>
                    <a:ext uri="{9D8B030D-6E8A-4147-A177-3AD203B41FA5}">
                      <a16:colId xmlns:a16="http://schemas.microsoft.com/office/drawing/2014/main" val="1376649510"/>
                    </a:ext>
                  </a:extLst>
                </a:gridCol>
                <a:gridCol w="1729300">
                  <a:extLst>
                    <a:ext uri="{9D8B030D-6E8A-4147-A177-3AD203B41FA5}">
                      <a16:colId xmlns:a16="http://schemas.microsoft.com/office/drawing/2014/main" val="4069312514"/>
                    </a:ext>
                  </a:extLst>
                </a:gridCol>
              </a:tblGrid>
              <a:tr h="837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extLst>
                  <a:ext uri="{0D108BD9-81ED-4DB2-BD59-A6C34878D82A}">
                    <a16:rowId xmlns:a16="http://schemas.microsoft.com/office/drawing/2014/main" val="1120603535"/>
                  </a:ext>
                </a:extLst>
              </a:tr>
              <a:tr h="553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izdatel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Издатель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extLst>
                  <a:ext uri="{0D108BD9-81ED-4DB2-BD59-A6C34878D82A}">
                    <a16:rowId xmlns:a16="http://schemas.microsoft.com/office/drawing/2014/main" val="2247445992"/>
                  </a:ext>
                </a:extLst>
              </a:tr>
              <a:tr h="553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Izdatel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Счетчик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extLst>
                  <a:ext uri="{0D108BD9-81ED-4DB2-BD59-A6C34878D82A}">
                    <a16:rowId xmlns:a16="http://schemas.microsoft.com/office/drawing/2014/main" val="4109901108"/>
                  </a:ext>
                </a:extLst>
              </a:tr>
              <a:tr h="553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Nazvanie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extLst>
                  <a:ext uri="{0D108BD9-81ED-4DB2-BD59-A6C34878D82A}">
                    <a16:rowId xmlns:a16="http://schemas.microsoft.com/office/drawing/2014/main" val="1528321947"/>
                  </a:ext>
                </a:extLst>
              </a:tr>
              <a:tr h="553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Ideya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Идея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extLst>
                  <a:ext uri="{0D108BD9-81ED-4DB2-BD59-A6C34878D82A}">
                    <a16:rowId xmlns:a16="http://schemas.microsoft.com/office/drawing/2014/main" val="1373202072"/>
                  </a:ext>
                </a:extLst>
              </a:tr>
              <a:tr h="553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Reiting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Числовой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Рейтинг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extLst>
                  <a:ext uri="{0D108BD9-81ED-4DB2-BD59-A6C34878D82A}">
                    <a16:rowId xmlns:a16="http://schemas.microsoft.com/office/drawing/2014/main" val="2882714986"/>
                  </a:ext>
                </a:extLst>
              </a:tr>
              <a:tr h="553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Finansi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Числовой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0" marB="0"/>
                </a:tc>
                <a:extLst>
                  <a:ext uri="{0D108BD9-81ED-4DB2-BD59-A6C34878D82A}">
                    <a16:rowId xmlns:a16="http://schemas.microsoft.com/office/drawing/2014/main" val="1580781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15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A44730-B754-40CD-87D5-B358E5194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1" y="402190"/>
            <a:ext cx="10297830" cy="1065994"/>
          </a:xfrm>
        </p:spPr>
        <p:txBody>
          <a:bodyPr>
            <a:normAutofit/>
          </a:bodyPr>
          <a:lstStyle/>
          <a:p>
            <a:r>
              <a:rPr lang="ru-RU" dirty="0" err="1"/>
              <a:t>Даталогическое</a:t>
            </a:r>
            <a:r>
              <a:rPr lang="ru-RU" dirty="0"/>
              <a:t> проектирование </a:t>
            </a:r>
            <a:br>
              <a:rPr lang="ru-RU" dirty="0"/>
            </a:br>
            <a:r>
              <a:rPr lang="ru-RU" dirty="0"/>
              <a:t>Сущность Группа разработчиков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EA33E-980C-CDB8-3BCC-3B0CC427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3AA097F-72DD-4060-82BC-E9630EAC2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939917"/>
              </p:ext>
            </p:extLst>
          </p:nvPr>
        </p:nvGraphicFramePr>
        <p:xfrm>
          <a:off x="1484028" y="1618937"/>
          <a:ext cx="10028418" cy="4608437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2031438">
                  <a:extLst>
                    <a:ext uri="{9D8B030D-6E8A-4147-A177-3AD203B41FA5}">
                      <a16:colId xmlns:a16="http://schemas.microsoft.com/office/drawing/2014/main" val="4084762725"/>
                    </a:ext>
                  </a:extLst>
                </a:gridCol>
                <a:gridCol w="1214786">
                  <a:extLst>
                    <a:ext uri="{9D8B030D-6E8A-4147-A177-3AD203B41FA5}">
                      <a16:colId xmlns:a16="http://schemas.microsoft.com/office/drawing/2014/main" val="3306604443"/>
                    </a:ext>
                  </a:extLst>
                </a:gridCol>
                <a:gridCol w="976550">
                  <a:extLst>
                    <a:ext uri="{9D8B030D-6E8A-4147-A177-3AD203B41FA5}">
                      <a16:colId xmlns:a16="http://schemas.microsoft.com/office/drawing/2014/main" val="1063952087"/>
                    </a:ext>
                  </a:extLst>
                </a:gridCol>
                <a:gridCol w="1461606">
                  <a:extLst>
                    <a:ext uri="{9D8B030D-6E8A-4147-A177-3AD203B41FA5}">
                      <a16:colId xmlns:a16="http://schemas.microsoft.com/office/drawing/2014/main" val="2004719138"/>
                    </a:ext>
                  </a:extLst>
                </a:gridCol>
                <a:gridCol w="1402583">
                  <a:extLst>
                    <a:ext uri="{9D8B030D-6E8A-4147-A177-3AD203B41FA5}">
                      <a16:colId xmlns:a16="http://schemas.microsoft.com/office/drawing/2014/main" val="2841422780"/>
                    </a:ext>
                  </a:extLst>
                </a:gridCol>
                <a:gridCol w="1227663">
                  <a:extLst>
                    <a:ext uri="{9D8B030D-6E8A-4147-A177-3AD203B41FA5}">
                      <a16:colId xmlns:a16="http://schemas.microsoft.com/office/drawing/2014/main" val="4057365542"/>
                    </a:ext>
                  </a:extLst>
                </a:gridCol>
                <a:gridCol w="1713792">
                  <a:extLst>
                    <a:ext uri="{9D8B030D-6E8A-4147-A177-3AD203B41FA5}">
                      <a16:colId xmlns:a16="http://schemas.microsoft.com/office/drawing/2014/main" val="2924390646"/>
                    </a:ext>
                  </a:extLst>
                </a:gridCol>
              </a:tblGrid>
              <a:tr h="498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Наименование поля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Тип данных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Длина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Допустимое значение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Первичный ключ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Внешний ключ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Описание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1405694"/>
                  </a:ext>
                </a:extLst>
              </a:tr>
              <a:tr h="850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Gruppa Razrabov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Короткий текст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Группа разработчиков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735208"/>
                  </a:ext>
                </a:extLst>
              </a:tr>
              <a:tr h="498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ID_GruppaRazrabov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Счетчик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8636340"/>
                  </a:ext>
                </a:extLst>
              </a:tr>
              <a:tr h="498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Opit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raboti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Короткий текст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Опыт работы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8734420"/>
                  </a:ext>
                </a:extLst>
              </a:tr>
              <a:tr h="10089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Znanie yazikov proggramirovaniya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Короткий текст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Знание языков программирования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0691132"/>
                  </a:ext>
                </a:extLst>
              </a:tr>
              <a:tr h="498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Specializaciya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Короткий текст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Специализация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047503"/>
                  </a:ext>
                </a:extLst>
              </a:tr>
              <a:tr h="753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Strana Proishozhdeniya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Короткий текст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Страна происхождения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91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A44730-B754-40CD-87D5-B358E5194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1" y="402190"/>
            <a:ext cx="10297830" cy="1065994"/>
          </a:xfrm>
        </p:spPr>
        <p:txBody>
          <a:bodyPr>
            <a:normAutofit/>
          </a:bodyPr>
          <a:lstStyle/>
          <a:p>
            <a:r>
              <a:rPr lang="ru-RU" dirty="0" err="1"/>
              <a:t>Даталогическое</a:t>
            </a:r>
            <a:r>
              <a:rPr lang="ru-RU" dirty="0"/>
              <a:t> проектирование </a:t>
            </a:r>
            <a:br>
              <a:rPr lang="ru-RU" dirty="0"/>
            </a:br>
            <a:r>
              <a:rPr lang="ru-RU" dirty="0"/>
              <a:t>Сущность игра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EA33E-980C-CDB8-3BCC-3B0CC427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45437"/>
              </p:ext>
            </p:extLst>
          </p:nvPr>
        </p:nvGraphicFramePr>
        <p:xfrm>
          <a:off x="1655065" y="1572765"/>
          <a:ext cx="9738361" cy="4819001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971852">
                  <a:extLst>
                    <a:ext uri="{9D8B030D-6E8A-4147-A177-3AD203B41FA5}">
                      <a16:colId xmlns:a16="http://schemas.microsoft.com/office/drawing/2014/main" val="572238629"/>
                    </a:ext>
                  </a:extLst>
                </a:gridCol>
                <a:gridCol w="1179776">
                  <a:extLst>
                    <a:ext uri="{9D8B030D-6E8A-4147-A177-3AD203B41FA5}">
                      <a16:colId xmlns:a16="http://schemas.microsoft.com/office/drawing/2014/main" val="2002238754"/>
                    </a:ext>
                  </a:extLst>
                </a:gridCol>
                <a:gridCol w="948407">
                  <a:extLst>
                    <a:ext uri="{9D8B030D-6E8A-4147-A177-3AD203B41FA5}">
                      <a16:colId xmlns:a16="http://schemas.microsoft.com/office/drawing/2014/main" val="2354931754"/>
                    </a:ext>
                  </a:extLst>
                </a:gridCol>
                <a:gridCol w="1419483">
                  <a:extLst>
                    <a:ext uri="{9D8B030D-6E8A-4147-A177-3AD203B41FA5}">
                      <a16:colId xmlns:a16="http://schemas.microsoft.com/office/drawing/2014/main" val="1120829348"/>
                    </a:ext>
                  </a:extLst>
                </a:gridCol>
                <a:gridCol w="1362161">
                  <a:extLst>
                    <a:ext uri="{9D8B030D-6E8A-4147-A177-3AD203B41FA5}">
                      <a16:colId xmlns:a16="http://schemas.microsoft.com/office/drawing/2014/main" val="3791029890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1450457910"/>
                    </a:ext>
                  </a:extLst>
                </a:gridCol>
                <a:gridCol w="1664400">
                  <a:extLst>
                    <a:ext uri="{9D8B030D-6E8A-4147-A177-3AD203B41FA5}">
                      <a16:colId xmlns:a16="http://schemas.microsoft.com/office/drawing/2014/main" val="617041323"/>
                    </a:ext>
                  </a:extLst>
                </a:gridCol>
              </a:tblGrid>
              <a:tr h="551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132144"/>
                  </a:ext>
                </a:extLst>
              </a:tr>
              <a:tr h="6792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Игра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42835"/>
                  </a:ext>
                </a:extLst>
              </a:tr>
              <a:tr h="551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Game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Счетчик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939077"/>
                  </a:ext>
                </a:extLst>
              </a:tr>
              <a:tr h="551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Nazvanie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2068868"/>
                  </a:ext>
                </a:extLst>
              </a:tr>
              <a:tr h="551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Жанр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748059"/>
                  </a:ext>
                </a:extLst>
              </a:tr>
              <a:tr h="551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Числовой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7699639"/>
                  </a:ext>
                </a:extLst>
              </a:tr>
              <a:tr h="551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trebovaniya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Минимальные требования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9261269"/>
                  </a:ext>
                </a:extLst>
              </a:tr>
              <a:tr h="8329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Recomendovannie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trebovaniya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Рекомендованные требования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1639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41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A44730-B754-40CD-87D5-B358E5194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1" y="402190"/>
            <a:ext cx="10297830" cy="1065994"/>
          </a:xfrm>
        </p:spPr>
        <p:txBody>
          <a:bodyPr>
            <a:normAutofit/>
          </a:bodyPr>
          <a:lstStyle/>
          <a:p>
            <a:r>
              <a:rPr lang="ru-RU" dirty="0" err="1"/>
              <a:t>Даталогическое</a:t>
            </a:r>
            <a:r>
              <a:rPr lang="ru-RU" dirty="0"/>
              <a:t> проектирование </a:t>
            </a:r>
            <a:br>
              <a:rPr lang="ru-RU" dirty="0"/>
            </a:br>
            <a:r>
              <a:rPr lang="ru-RU" dirty="0"/>
              <a:t>Сущность Магазин игр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EA33E-980C-CDB8-3BCC-3B0CC427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54929"/>
              </p:ext>
            </p:extLst>
          </p:nvPr>
        </p:nvGraphicFramePr>
        <p:xfrm>
          <a:off x="1719073" y="1468184"/>
          <a:ext cx="9400031" cy="475888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904148">
                  <a:extLst>
                    <a:ext uri="{9D8B030D-6E8A-4147-A177-3AD203B41FA5}">
                      <a16:colId xmlns:a16="http://schemas.microsoft.com/office/drawing/2014/main" val="4246467891"/>
                    </a:ext>
                  </a:extLst>
                </a:gridCol>
                <a:gridCol w="1138666">
                  <a:extLst>
                    <a:ext uri="{9D8B030D-6E8A-4147-A177-3AD203B41FA5}">
                      <a16:colId xmlns:a16="http://schemas.microsoft.com/office/drawing/2014/main" val="556155989"/>
                    </a:ext>
                  </a:extLst>
                </a:gridCol>
                <a:gridCol w="915359">
                  <a:extLst>
                    <a:ext uri="{9D8B030D-6E8A-4147-A177-3AD203B41FA5}">
                      <a16:colId xmlns:a16="http://schemas.microsoft.com/office/drawing/2014/main" val="3087743713"/>
                    </a:ext>
                  </a:extLst>
                </a:gridCol>
                <a:gridCol w="1370021">
                  <a:extLst>
                    <a:ext uri="{9D8B030D-6E8A-4147-A177-3AD203B41FA5}">
                      <a16:colId xmlns:a16="http://schemas.microsoft.com/office/drawing/2014/main" val="2573266692"/>
                    </a:ext>
                  </a:extLst>
                </a:gridCol>
                <a:gridCol w="1314696">
                  <a:extLst>
                    <a:ext uri="{9D8B030D-6E8A-4147-A177-3AD203B41FA5}">
                      <a16:colId xmlns:a16="http://schemas.microsoft.com/office/drawing/2014/main" val="2494079915"/>
                    </a:ext>
                  </a:extLst>
                </a:gridCol>
                <a:gridCol w="1150736">
                  <a:extLst>
                    <a:ext uri="{9D8B030D-6E8A-4147-A177-3AD203B41FA5}">
                      <a16:colId xmlns:a16="http://schemas.microsoft.com/office/drawing/2014/main" val="4107947781"/>
                    </a:ext>
                  </a:extLst>
                </a:gridCol>
                <a:gridCol w="1606405">
                  <a:extLst>
                    <a:ext uri="{9D8B030D-6E8A-4147-A177-3AD203B41FA5}">
                      <a16:colId xmlns:a16="http://schemas.microsoft.com/office/drawing/2014/main" val="2878849584"/>
                    </a:ext>
                  </a:extLst>
                </a:gridCol>
              </a:tblGrid>
              <a:tr h="594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666652"/>
                  </a:ext>
                </a:extLst>
              </a:tr>
              <a:tr h="594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 store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Магазин игр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923295"/>
                  </a:ext>
                </a:extLst>
              </a:tr>
              <a:tr h="594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GameStore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Счетчик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976885"/>
                  </a:ext>
                </a:extLst>
              </a:tr>
              <a:tr h="594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Katalog igr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Каталог игр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878282"/>
                  </a:ext>
                </a:extLst>
              </a:tr>
              <a:tr h="594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oplati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оплаты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07356"/>
                  </a:ext>
                </a:extLst>
              </a:tr>
              <a:tr h="594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Poisk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756839"/>
                  </a:ext>
                </a:extLst>
              </a:tr>
              <a:tr h="594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Filtraciya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Фильтрация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324222"/>
                  </a:ext>
                </a:extLst>
              </a:tr>
              <a:tr h="594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Otzivi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Отзывы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616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60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A44730-B754-40CD-87D5-B358E5194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1" y="402190"/>
            <a:ext cx="10297830" cy="1065994"/>
          </a:xfrm>
        </p:spPr>
        <p:txBody>
          <a:bodyPr>
            <a:normAutofit/>
          </a:bodyPr>
          <a:lstStyle/>
          <a:p>
            <a:r>
              <a:rPr lang="ru-RU" dirty="0" err="1"/>
              <a:t>Даталогическое</a:t>
            </a:r>
            <a:r>
              <a:rPr lang="ru-RU" dirty="0"/>
              <a:t> проектирование </a:t>
            </a:r>
            <a:br>
              <a:rPr lang="ru-RU" dirty="0"/>
            </a:br>
            <a:r>
              <a:rPr lang="ru-RU" dirty="0"/>
              <a:t>Сущность Покупатель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EA33E-980C-CDB8-3BCC-3B0CC427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88654"/>
              </p:ext>
            </p:extLst>
          </p:nvPr>
        </p:nvGraphicFramePr>
        <p:xfrm>
          <a:off x="1728217" y="1700786"/>
          <a:ext cx="9541164" cy="459028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932737">
                  <a:extLst>
                    <a:ext uri="{9D8B030D-6E8A-4147-A177-3AD203B41FA5}">
                      <a16:colId xmlns:a16="http://schemas.microsoft.com/office/drawing/2014/main" val="1508622451"/>
                    </a:ext>
                  </a:extLst>
                </a:gridCol>
                <a:gridCol w="1155762">
                  <a:extLst>
                    <a:ext uri="{9D8B030D-6E8A-4147-A177-3AD203B41FA5}">
                      <a16:colId xmlns:a16="http://schemas.microsoft.com/office/drawing/2014/main" val="1632939807"/>
                    </a:ext>
                  </a:extLst>
                </a:gridCol>
                <a:gridCol w="929102">
                  <a:extLst>
                    <a:ext uri="{9D8B030D-6E8A-4147-A177-3AD203B41FA5}">
                      <a16:colId xmlns:a16="http://schemas.microsoft.com/office/drawing/2014/main" val="3387215542"/>
                    </a:ext>
                  </a:extLst>
                </a:gridCol>
                <a:gridCol w="1390590">
                  <a:extLst>
                    <a:ext uri="{9D8B030D-6E8A-4147-A177-3AD203B41FA5}">
                      <a16:colId xmlns:a16="http://schemas.microsoft.com/office/drawing/2014/main" val="2251285581"/>
                    </a:ext>
                  </a:extLst>
                </a:gridCol>
                <a:gridCol w="1334436">
                  <a:extLst>
                    <a:ext uri="{9D8B030D-6E8A-4147-A177-3AD203B41FA5}">
                      <a16:colId xmlns:a16="http://schemas.microsoft.com/office/drawing/2014/main" val="3982324718"/>
                    </a:ext>
                  </a:extLst>
                </a:gridCol>
                <a:gridCol w="1168014">
                  <a:extLst>
                    <a:ext uri="{9D8B030D-6E8A-4147-A177-3AD203B41FA5}">
                      <a16:colId xmlns:a16="http://schemas.microsoft.com/office/drawing/2014/main" val="691266458"/>
                    </a:ext>
                  </a:extLst>
                </a:gridCol>
                <a:gridCol w="1630523">
                  <a:extLst>
                    <a:ext uri="{9D8B030D-6E8A-4147-A177-3AD203B41FA5}">
                      <a16:colId xmlns:a16="http://schemas.microsoft.com/office/drawing/2014/main" val="430886333"/>
                    </a:ext>
                  </a:extLst>
                </a:gridCol>
              </a:tblGrid>
              <a:tr h="655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968570"/>
                  </a:ext>
                </a:extLst>
              </a:tr>
              <a:tr h="655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Pokupatel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Покупатель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49028"/>
                  </a:ext>
                </a:extLst>
              </a:tr>
              <a:tr h="655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ID_Pokupatel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Счетчик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5655869"/>
                  </a:ext>
                </a:extLst>
              </a:tr>
              <a:tr h="655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Nickname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Никнейм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46919"/>
                  </a:ext>
                </a:extLst>
              </a:tr>
              <a:tr h="655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Interesi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Интересы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044574"/>
                  </a:ext>
                </a:extLst>
              </a:tr>
              <a:tr h="655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Korzina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Корзина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9488659"/>
                  </a:ext>
                </a:extLst>
              </a:tr>
              <a:tr h="655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Istoriya pokupok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История покупок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07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323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94678-D0E1-F928-A92C-D992F4F8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7" name="Picture Placeholder 16" descr="Illustration of a person talking on a loud speaker">
            <a:extLst>
              <a:ext uri="{FF2B5EF4-FFF2-40B4-BE49-F238E27FC236}">
                <a16:creationId xmlns:a16="http://schemas.microsoft.com/office/drawing/2014/main" id="{B106AF8E-E535-0186-70D8-14EDB42C9C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5" b="55"/>
          <a:stretch/>
        </p:blipFill>
        <p:spPr>
          <a:xfrm>
            <a:off x="7843838" y="0"/>
            <a:ext cx="4348163" cy="6858000"/>
          </a:xfrm>
        </p:spPr>
      </p:pic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991275" y="312007"/>
            <a:ext cx="6552526" cy="113274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94" y="935187"/>
            <a:ext cx="2863106" cy="584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94678-D0E1-F928-A92C-D992F4F8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7" name="Picture Placeholder 16" descr="Illustration of a person talking on a loud speaker">
            <a:extLst>
              <a:ext uri="{FF2B5EF4-FFF2-40B4-BE49-F238E27FC236}">
                <a16:creationId xmlns:a16="http://schemas.microsoft.com/office/drawing/2014/main" id="{B106AF8E-E535-0186-70D8-14EDB42C9C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5" b="55"/>
          <a:stretch/>
        </p:blipFill>
        <p:spPr>
          <a:xfrm>
            <a:off x="7843838" y="0"/>
            <a:ext cx="4348163" cy="6858000"/>
          </a:xfrm>
        </p:spPr>
      </p:pic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991275" y="312007"/>
            <a:ext cx="6552526" cy="1132745"/>
          </a:xfrm>
        </p:spPr>
        <p:txBody>
          <a:bodyPr>
            <a:normAutofit lnSpcReduction="1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Группа разработчиков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236EBC-6AFD-4B55-B02F-BED07F43EA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251"/>
          <a:stretch/>
        </p:blipFill>
        <p:spPr>
          <a:xfrm>
            <a:off x="1163454" y="1954417"/>
            <a:ext cx="699119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59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94678-D0E1-F928-A92C-D992F4F8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7" name="Picture Placeholder 16" descr="Illustration of a person talking on a loud speaker">
            <a:extLst>
              <a:ext uri="{FF2B5EF4-FFF2-40B4-BE49-F238E27FC236}">
                <a16:creationId xmlns:a16="http://schemas.microsoft.com/office/drawing/2014/main" id="{B106AF8E-E535-0186-70D8-14EDB42C9C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5" b="55"/>
          <a:stretch/>
        </p:blipFill>
        <p:spPr>
          <a:xfrm>
            <a:off x="7843838" y="0"/>
            <a:ext cx="4348163" cy="6858000"/>
          </a:xfrm>
        </p:spPr>
      </p:pic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991275" y="312007"/>
            <a:ext cx="6552526" cy="113274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Игра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3D29E0-7A7C-432B-B0D5-97A276285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75" y="1797805"/>
            <a:ext cx="68961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0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Illustration of a person walking with a briefcase">
            <a:extLst>
              <a:ext uri="{FF2B5EF4-FFF2-40B4-BE49-F238E27FC236}">
                <a16:creationId xmlns:a16="http://schemas.microsoft.com/office/drawing/2014/main" id="{DDEEAA35-FAF9-A098-AEFF-E119F1E7999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34" b="134"/>
          <a:stretch/>
        </p:blipFill>
        <p:spPr>
          <a:xfrm>
            <a:off x="6872290" y="0"/>
            <a:ext cx="5319711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52727CF-00C1-B8AD-9139-A2C3BE5E0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806" y="235504"/>
            <a:ext cx="6138484" cy="1069848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769D7E6-F69E-C72C-E58A-BF8B541C9E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1550" y="1719072"/>
            <a:ext cx="5804154" cy="4828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компьютерных игр - процесс создания компьютерных игр (видеоигр). Разработкой видеоигр занимается разработчик, который может быть представлен как одним человеком, так и фирмой. Обычно крупномасштабные коммерческие игры разрабатываются командами разработчиков в пределах компании, специализирующейся на играх для персонального компьютера или консолей. Как правило, разработку финансирует другая, более крупная компания-издатель, которая по окончанию разработки занимается изданием игры и связанными с ним тратами. Реже компании-издатели могут содержать внутренние команды разработчиков, или же компания-разработчик может разрабатывать игры за свой счет и распространять их без участия издателей, например, средствами цифровой дистрибуции 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-игры).</a:t>
            </a:r>
            <a:endPara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01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94678-D0E1-F928-A92C-D992F4F8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7" name="Picture Placeholder 16" descr="Illustration of a person talking on a loud speaker">
            <a:extLst>
              <a:ext uri="{FF2B5EF4-FFF2-40B4-BE49-F238E27FC236}">
                <a16:creationId xmlns:a16="http://schemas.microsoft.com/office/drawing/2014/main" id="{B106AF8E-E535-0186-70D8-14EDB42C9C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5" b="55"/>
          <a:stretch/>
        </p:blipFill>
        <p:spPr>
          <a:xfrm>
            <a:off x="7843838" y="0"/>
            <a:ext cx="4348163" cy="6858000"/>
          </a:xfrm>
        </p:spPr>
      </p:pic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991275" y="312007"/>
            <a:ext cx="6552526" cy="113274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Издатель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ED18FF-E70A-4C5A-B95E-07F1A2B41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269" y="1668202"/>
            <a:ext cx="68294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96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94678-D0E1-F928-A92C-D992F4F8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7" name="Picture Placeholder 16" descr="Illustration of a person talking on a loud speaker">
            <a:extLst>
              <a:ext uri="{FF2B5EF4-FFF2-40B4-BE49-F238E27FC236}">
                <a16:creationId xmlns:a16="http://schemas.microsoft.com/office/drawing/2014/main" id="{B106AF8E-E535-0186-70D8-14EDB42C9C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5" b="55"/>
          <a:stretch/>
        </p:blipFill>
        <p:spPr>
          <a:xfrm>
            <a:off x="7843838" y="0"/>
            <a:ext cx="4348163" cy="6858000"/>
          </a:xfrm>
        </p:spPr>
      </p:pic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991275" y="312007"/>
            <a:ext cx="6552526" cy="113274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Магазин игр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5142A3-3A35-49A7-8A3F-578E67D52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75" y="1816799"/>
            <a:ext cx="6852563" cy="210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04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94678-D0E1-F928-A92C-D992F4F8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7" name="Picture Placeholder 16" descr="Illustration of a person talking on a loud speaker">
            <a:extLst>
              <a:ext uri="{FF2B5EF4-FFF2-40B4-BE49-F238E27FC236}">
                <a16:creationId xmlns:a16="http://schemas.microsoft.com/office/drawing/2014/main" id="{B106AF8E-E535-0186-70D8-14EDB42C9C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5" b="55"/>
          <a:stretch/>
        </p:blipFill>
        <p:spPr>
          <a:xfrm>
            <a:off x="7843838" y="0"/>
            <a:ext cx="4348163" cy="6858000"/>
          </a:xfrm>
        </p:spPr>
      </p:pic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991275" y="312007"/>
            <a:ext cx="6552526" cy="113274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Покупатель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16E627-4224-442D-8C22-39C5B7744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63" y="1690687"/>
            <a:ext cx="68484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86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94678-D0E1-F928-A92C-D992F4F8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026224" y="152477"/>
            <a:ext cx="2293048" cy="65219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87A234-E541-45D7-9EF6-9FB3991CA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4" y="935187"/>
            <a:ext cx="9939528" cy="537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74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94678-D0E1-F928-A92C-D992F4F8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7" name="Picture Placeholder 16" descr="Illustration of a person talking on a loud speaker">
            <a:extLst>
              <a:ext uri="{FF2B5EF4-FFF2-40B4-BE49-F238E27FC236}">
                <a16:creationId xmlns:a16="http://schemas.microsoft.com/office/drawing/2014/main" id="{B106AF8E-E535-0186-70D8-14EDB42C9C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5" b="55"/>
          <a:stretch/>
        </p:blipFill>
        <p:spPr>
          <a:xfrm>
            <a:off x="7843838" y="0"/>
            <a:ext cx="4348163" cy="6858000"/>
          </a:xfrm>
        </p:spPr>
      </p:pic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991275" y="312007"/>
            <a:ext cx="6552526" cy="113274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CAE930-8745-4AEA-AF4C-5EDD100F13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84" r="5592"/>
          <a:stretch/>
        </p:blipFill>
        <p:spPr>
          <a:xfrm>
            <a:off x="991275" y="1444752"/>
            <a:ext cx="6552526" cy="38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11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83864" y="2468880"/>
            <a:ext cx="6254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11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D4B34CE-331A-F821-6081-413955244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7" y="4434840"/>
            <a:ext cx="11036809" cy="198424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игры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создания игры издатель определяется с идеей игры после чего собирает команду разработчиков готовых воссоздать шедевр, после успешно созданной игры игра размещается в магазине игр в последствии пользователь сможет приобрести и начать пользоваться игрой</a:t>
            </a:r>
            <a:br>
              <a:rPr lang="ru-RU" sz="1800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Placeholder 10" descr="Graphic art of people">
            <a:extLst>
              <a:ext uri="{FF2B5EF4-FFF2-40B4-BE49-F238E27FC236}">
                <a16:creationId xmlns:a16="http://schemas.microsoft.com/office/drawing/2014/main" id="{37096BAD-01DF-08B0-E1C9-BFCCD7FFC7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91999" cy="4038600"/>
          </a:xfrm>
        </p:spPr>
      </p:pic>
    </p:spTree>
    <p:extLst>
      <p:ext uri="{BB962C8B-B14F-4D97-AF65-F5344CB8AC3E}">
        <p14:creationId xmlns:p14="http://schemas.microsoft.com/office/powerpoint/2010/main" val="102901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C8E419-6609-FB00-A6FB-CF2FE4C00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914" y="228600"/>
            <a:ext cx="6294121" cy="493776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3EEA9A8-EB71-87F6-3F40-55DFE10EB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914" y="1463040"/>
            <a:ext cx="6582158" cy="3410712"/>
          </a:xfrm>
        </p:spPr>
        <p:txBody>
          <a:bodyPr>
            <a:normAutofit/>
          </a:bodyPr>
          <a:lstStyle/>
          <a:p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 системы: Студия разработки видеоигр.</a:t>
            </a:r>
          </a:p>
          <a:p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Заказчик: Издатель: Студия “Мир игр”</a:t>
            </a: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фактический: г. 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Ростов на дону </a:t>
            </a:r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ул. </a:t>
            </a:r>
            <a:r>
              <a:rPr lang="ru-RU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Турмалиновская</a:t>
            </a:r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62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Разработчик: ГБПОУ КК ЕПК </a:t>
            </a:r>
          </a:p>
          <a:p>
            <a:r>
              <a:rPr lang="ru-RU" sz="18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 фактический: Краснодарский край, г. Ейск, ул. Коммунистическая, 83/3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Placeholder 14" descr="Illustration of a person walking with a laptop open and on the phone">
            <a:extLst>
              <a:ext uri="{FF2B5EF4-FFF2-40B4-BE49-F238E27FC236}">
                <a16:creationId xmlns:a16="http://schemas.microsoft.com/office/drawing/2014/main" id="{6C314C3C-26EB-2DAC-9879-D3B519EA379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7" b="17"/>
          <a:stretch/>
        </p:blipFill>
        <p:spPr>
          <a:xfrm>
            <a:off x="7523017" y="0"/>
            <a:ext cx="4668983" cy="6858000"/>
          </a:xfrm>
        </p:spPr>
      </p:pic>
    </p:spTree>
    <p:extLst>
      <p:ext uri="{BB962C8B-B14F-4D97-AF65-F5344CB8AC3E}">
        <p14:creationId xmlns:p14="http://schemas.microsoft.com/office/powerpoint/2010/main" val="266899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ECBBA-31C1-C6FD-C991-A4A8EECB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04399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E6FE59-A099-B168-1A66-3493D23340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44118" y="258254"/>
            <a:ext cx="10970514" cy="6380289"/>
          </a:xfrm>
        </p:spPr>
        <p:txBody>
          <a:bodyPr/>
          <a:lstStyle/>
          <a:p>
            <a:r>
              <a:rPr lang="x-non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системы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должна выдавать отчеты по запросу: 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стоимость, жанр, время для прохождения, минимальные и рекомендованные требования</a:t>
            </a:r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Основным назначением системы является автоматизация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разработки и релиза игр(-ы).</a:t>
            </a:r>
          </a:p>
          <a:p>
            <a:r>
              <a:rPr lang="x-non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создания системы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создается с целью: обеспечения сбора и первичной обработки исходной информации, необходимой для регистрации клиентов и повышения качества (полноты, точности, достоверности) информации.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создания автоматизированной системы должны быть улучшены значения следующих показателей: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хранение, поиск и обработка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82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2E2B8D6-BB01-570C-E9B4-415F337AF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374904"/>
            <a:ext cx="6696457" cy="5980176"/>
          </a:xfrm>
        </p:spPr>
        <p:txBody>
          <a:bodyPr>
            <a:normAutofit/>
          </a:bodyPr>
          <a:lstStyle/>
          <a:p>
            <a:r>
              <a:rPr lang="x-non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эргономике и технической эстетике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x-non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должна обеспечивать удобный для конечного пользователя интерфейс, отвечающий следующим требованиям: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интерфейсы подсистем должен быть типизированы.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должно быть обеспечено наличие локализованного (русскоязычного) интерфейса пользователя.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должен использоваться шрифт: Times New Roman.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размер шрифта должен быть: 14 пт.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цветовая палитра должна быть: без использования черного и красного цвета фона.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для наиболее частых операций должны быть предусмотрены «горячие» клавиши.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при возникновении ошибок в работе подсистемы на экран монитора должно выводиться сообщение с наименованием ошибки и с рекомендациями по её устранению на русском языке.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 descr="Illustration of a person standing next to a lightbulb">
            <a:extLst>
              <a:ext uri="{FF2B5EF4-FFF2-40B4-BE49-F238E27FC236}">
                <a16:creationId xmlns:a16="http://schemas.microsoft.com/office/drawing/2014/main" id="{0CB16882-A824-72E3-70AF-0AE820DF4A1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162801" y="0"/>
            <a:ext cx="5029200" cy="6858000"/>
          </a:xfrm>
        </p:spPr>
      </p:pic>
    </p:spTree>
    <p:extLst>
      <p:ext uri="{BB962C8B-B14F-4D97-AF65-F5344CB8AC3E}">
        <p14:creationId xmlns:p14="http://schemas.microsoft.com/office/powerpoint/2010/main" val="208129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88754-8FAB-B9DB-1FCB-073600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Placeholder 8" descr="Illustration of a person standing with a paper and pen">
            <a:extLst>
              <a:ext uri="{FF2B5EF4-FFF2-40B4-BE49-F238E27FC236}">
                <a16:creationId xmlns:a16="http://schemas.microsoft.com/office/drawing/2014/main" id="{3358D031-ED23-DACA-8893-E26FC674EDB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2" b="142"/>
          <a:stretch/>
        </p:blipFill>
        <p:spPr>
          <a:xfrm>
            <a:off x="8824480" y="0"/>
            <a:ext cx="3353233" cy="6858000"/>
          </a:xfrm>
        </p:spPr>
      </p:pic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971550" y="91440"/>
            <a:ext cx="7486650" cy="6455855"/>
          </a:xfrm>
        </p:spPr>
        <p:txBody>
          <a:bodyPr>
            <a:normAutofit lnSpcReduction="10000"/>
          </a:bodyPr>
          <a:lstStyle/>
          <a:p>
            <a:r>
              <a:rPr lang="x-non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и содержание работ по созданию системы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и этапы разработки по созданию базы данных для предметной области  "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Студия разработки видеоигр</a:t>
            </a:r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разработки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должна быть проведена в три стадии: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Разработка технического задания.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Рабочее проектирование.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Внедрение.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разработки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стадии разработки технического задания должны быть выполнены следующие этапы: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Разработка технического задания.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Согласование технического задания.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Утверждение технического задания.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6158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EA33E-980C-CDB8-3BCC-3B0CC427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2E241E-91CB-27E9-D671-1345B13B9E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91792" y="259472"/>
            <a:ext cx="10730815" cy="6214479"/>
          </a:xfrm>
        </p:spPr>
        <p:txBody>
          <a:bodyPr/>
          <a:lstStyle/>
          <a:p>
            <a:r>
              <a:rPr lang="x-non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стадии рабочего проектирования должны быть выполнены следующие этапы: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Разработка программы.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Разработка программной документации.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Испытания программы.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стадии внедрение должны быть выполнены следующие этапы: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Подготовка программы.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Передача программы.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4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EA33E-980C-CDB8-3BCC-3B0CC427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r>
              <a:rPr lang="ru-RU" dirty="0"/>
              <a:t>8</a:t>
            </a:r>
          </a:p>
          <a:p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925830" y="358838"/>
            <a:ext cx="10897362" cy="6105969"/>
          </a:xfrm>
        </p:spPr>
        <p:txBody>
          <a:bodyPr>
            <a:normAutofit/>
          </a:bodyPr>
          <a:lstStyle/>
          <a:p>
            <a:r>
              <a:rPr lang="x-non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контроля и приемки системы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передачи Исполнителем отдельного функционального модуля программы Заказчику, последний имеет право тестировать модуль в течение трех недель. После тестирования Заказчик должен принять работу по данному этапу или в письменном виде изложить причину отказа от принятия. В случае обоснованного отказа Исполнитель обязуется доработать модуль. В противном случае после проведения испытаний Исполнитель совместно с Заказчиком подписывает Акт приемки сдачи автоматизированной системы в эксплуатацию.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мероприятия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Силами Заказчика в срок до начала этапа «Разработка рабочей документации. Адаптация программ» должны быть выполнены следующие работы: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осуществлена закупка и установка необходимого оборудования;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 необходимое сетевое взаимодействие.</a:t>
            </a:r>
            <a:endParaRPr lang="ru-RU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12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910445_win32_SD_v9" id="{06F4C8C2-4DE9-47EA-AB67-C39A340F06B9}" vid="{A9F689A9-9FA2-4B4A-A637-CFCEAC1341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D43940-FD1E-4F30-91F9-78B652C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4401DB-1BF8-45E1-B754-4B28691CFDD3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sharepoint/v3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230e9df3-be65-4c73-a93b-d1236ebd677e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98149E0-B689-4311-816B-AE5BF5B860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1187</Words>
  <Application>Microsoft Office PowerPoint</Application>
  <PresentationFormat>Широкоэкранный</PresentationFormat>
  <Paragraphs>376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Aptos</vt:lpstr>
      <vt:lpstr>Arial</vt:lpstr>
      <vt:lpstr>Calibri</vt:lpstr>
      <vt:lpstr>Corbel</vt:lpstr>
      <vt:lpstr>Times New Roman</vt:lpstr>
      <vt:lpstr>Wingdings</vt:lpstr>
      <vt:lpstr>Banded</vt:lpstr>
      <vt:lpstr>Студия разработки видео игр</vt:lpstr>
      <vt:lpstr>Анализ предметной области</vt:lpstr>
      <vt:lpstr>Разработка игры В начале создания игры издатель определяется с идеей игры после чего собирает команду разработчиков готовых воссоздать шедевр, после успешно созданной игры игра размещается в магазине игр в последствии пользователь сможет приобрести и начать пользоваться игрой </vt:lpstr>
      <vt:lpstr>Техническое задание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Нормализация отношений</vt:lpstr>
      <vt:lpstr>Даталогическое проектирование  Сущность издатель</vt:lpstr>
      <vt:lpstr>Даталогическое проектирование  Сущность Группа разработчиков</vt:lpstr>
      <vt:lpstr>Даталогическое проектирование  Сущность игра</vt:lpstr>
      <vt:lpstr>Даталогическое проектирование  Сущность Магазин игр</vt:lpstr>
      <vt:lpstr>Даталогическое проектирование  Сущность Покупатель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Presenter training</dc:title>
  <dc:creator>1</dc:creator>
  <cp:lastModifiedBy>1</cp:lastModifiedBy>
  <cp:revision>20</cp:revision>
  <dcterms:created xsi:type="dcterms:W3CDTF">2024-01-23T17:31:44Z</dcterms:created>
  <dcterms:modified xsi:type="dcterms:W3CDTF">2024-06-26T22:40:22Z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