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10972800"/>
  <p:notesSz cx="10972800" cy="14630400"/>
  <p:embeddedFontLst>
    <p:embeddedFont>
      <p:font typeface="Gelasio Semi Bold"/>
      <p:regular r:id="rId11"/>
    </p:embeddedFont>
    <p:embeddedFont>
      <p:font typeface="Gelasio Semi Bold"/>
      <p:regular r:id="rId12"/>
    </p:embeddedFont>
    <p:embeddedFont>
      <p:font typeface="Gelasio Semi Bold"/>
      <p:regular r:id="rId13"/>
    </p:embeddedFont>
    <p:embeddedFont>
      <p:font typeface="Gelasio Semi Bold"/>
      <p:regular r:id="rId14"/>
    </p:embeddedFont>
    <p:embeddedFont>
      <p:font typeface="Gelasio"/>
      <p:regular r:id="rId15"/>
    </p:embeddedFont>
    <p:embeddedFont>
      <p:font typeface="Gelasio"/>
      <p:regular r:id="rId16"/>
    </p:embeddedFont>
    <p:embeddedFont>
      <p:font typeface="Gelasio"/>
      <p:regular r:id="rId17"/>
    </p:embeddedFont>
    <p:embeddedFont>
      <p:font typeface="Gelasio"/>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DDCFBB"/>
          </a:solidFill>
          <a:ln/>
        </p:spPr>
      </p:sp>
      <p:sp>
        <p:nvSpPr>
          <p:cNvPr id="3" name="Shape 1"/>
          <p:cNvSpPr/>
          <p:nvPr/>
        </p:nvSpPr>
        <p:spPr>
          <a:xfrm>
            <a:off x="0" y="0"/>
            <a:ext cx="14630400" cy="109728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104927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DDCFBB"/>
          </a:solidFill>
          <a:ln/>
        </p:spPr>
      </p:sp>
      <p:sp>
        <p:nvSpPr>
          <p:cNvPr id="3" name="Shape 1"/>
          <p:cNvSpPr/>
          <p:nvPr/>
        </p:nvSpPr>
        <p:spPr>
          <a:xfrm>
            <a:off x="0" y="0"/>
            <a:ext cx="14630400" cy="109728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104927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DDCFBB"/>
          </a:solidFill>
          <a:ln/>
        </p:spPr>
      </p:sp>
      <p:sp>
        <p:nvSpPr>
          <p:cNvPr id="3" name="Shape 1"/>
          <p:cNvSpPr/>
          <p:nvPr/>
        </p:nvSpPr>
        <p:spPr>
          <a:xfrm>
            <a:off x="0" y="0"/>
            <a:ext cx="14630400" cy="109728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104927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10972800"/>
          </a:xfrm>
          <a:prstGeom prst="rect">
            <a:avLst/>
          </a:prstGeom>
          <a:solidFill>
            <a:srgbClr val="DDCFBB"/>
          </a:solidFill>
          <a:ln/>
        </p:spPr>
      </p:sp>
      <p:sp>
        <p:nvSpPr>
          <p:cNvPr id="3" name="Shape 1"/>
          <p:cNvSpPr/>
          <p:nvPr/>
        </p:nvSpPr>
        <p:spPr>
          <a:xfrm>
            <a:off x="0" y="0"/>
            <a:ext cx="14630400" cy="109728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104927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pdf/1806.01260" TargetMode="External"/><Relationship Id="rId3" Type="http://schemas.openxmlformats.org/officeDocument/2006/relationships/hyperlink" Target="https://arxiv.org/pdf/1806.01260" TargetMode="External"/><Relationship Id="rId1" Type="http://schemas.openxmlformats.org/officeDocument/2006/relationships/image" Target="../media/image-4-1.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399830"/>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Visual Odometry: Beyond Algorithmic Approaches</a:t>
            </a:r>
            <a:endParaRPr lang="en-US" sz="4450" dirty="0"/>
          </a:p>
        </p:txBody>
      </p:sp>
      <p:sp>
        <p:nvSpPr>
          <p:cNvPr id="3" name="Text 1"/>
          <p:cNvSpPr/>
          <p:nvPr/>
        </p:nvSpPr>
        <p:spPr>
          <a:xfrm>
            <a:off x="793790" y="5157549"/>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Visual Odometry (VO) is the process of determining a camera's position and orientation from images or video frames. It's crucial for robotics, autonomous vehicles, and computer vision applications. Traditionally, VO systems have relied on algorithmic pipelines, but deep learning has opened up new possibilities, particularly with self-supervised learning.</a:t>
            </a:r>
            <a:endParaRPr lang="en-US" sz="1750" dirty="0"/>
          </a:p>
        </p:txBody>
      </p:sp>
      <p:sp>
        <p:nvSpPr>
          <p:cNvPr id="4" name="Text 2"/>
          <p:cNvSpPr/>
          <p:nvPr/>
        </p:nvSpPr>
        <p:spPr>
          <a:xfrm>
            <a:off x="793790" y="6501408"/>
            <a:ext cx="13042821"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5" name="Text 3"/>
          <p:cNvSpPr/>
          <p:nvPr/>
        </p:nvSpPr>
        <p:spPr>
          <a:xfrm>
            <a:off x="793790" y="7119461"/>
            <a:ext cx="13042821" cy="453509"/>
          </a:xfrm>
          <a:prstGeom prst="rect">
            <a:avLst/>
          </a:prstGeom>
          <a:noFill/>
          <a:ln/>
        </p:spPr>
        <p:txBody>
          <a:bodyPr wrap="none" lIns="0" tIns="0" rIns="0" bIns="0" rtlCol="0" anchor="t"/>
          <a:lstStyle/>
          <a:p>
            <a:pPr indent="0" marL="0">
              <a:lnSpc>
                <a:spcPts val="3550"/>
              </a:lnSpc>
              <a:buNone/>
            </a:pPr>
            <a:r>
              <a:rPr lang="en-US" sz="2200" dirty="0">
                <a:solidFill>
                  <a:srgbClr val="746558"/>
                </a:solidFill>
                <a:latin typeface="Gelasio" pitchFamily="34" charset="0"/>
                <a:ea typeface="Gelasio" pitchFamily="34" charset="-122"/>
                <a:cs typeface="Gelasio" pitchFamily="34" charset="-120"/>
              </a:rPr>
              <a:t>Pranav Bansal</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3548658"/>
            <a:ext cx="11344870" cy="708779"/>
          </a:xfrm>
          <a:prstGeom prst="rect">
            <a:avLst/>
          </a:prstGeom>
          <a:noFill/>
          <a:ln/>
        </p:spPr>
        <p:txBody>
          <a:bodyPr wrap="non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Supervised Learning in Visual Odometry</a:t>
            </a:r>
            <a:endParaRPr lang="en-US" sz="4450" dirty="0"/>
          </a:p>
        </p:txBody>
      </p:sp>
      <p:sp>
        <p:nvSpPr>
          <p:cNvPr id="3" name="Text 1"/>
          <p:cNvSpPr/>
          <p:nvPr/>
        </p:nvSpPr>
        <p:spPr>
          <a:xfrm>
            <a:off x="793790" y="482441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Supervised VO</a:t>
            </a:r>
            <a:endParaRPr lang="en-US" sz="2200" dirty="0"/>
          </a:p>
        </p:txBody>
      </p:sp>
      <p:sp>
        <p:nvSpPr>
          <p:cNvPr id="4" name="Text 2"/>
          <p:cNvSpPr/>
          <p:nvPr/>
        </p:nvSpPr>
        <p:spPr>
          <a:xfrm>
            <a:off x="793790" y="5405557"/>
            <a:ext cx="6244709" cy="1814512"/>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Supervised learning approaches to VO use large datasets with ground-truth poses to train models. These methods often employ Convolutional Neural Networks (CNNs) for feature extraction and regression to directly predict camera motion from image sequences.</a:t>
            </a:r>
            <a:endParaRPr lang="en-US" sz="1750" dirty="0"/>
          </a:p>
        </p:txBody>
      </p:sp>
      <p:sp>
        <p:nvSpPr>
          <p:cNvPr id="5" name="Text 3"/>
          <p:cNvSpPr/>
          <p:nvPr/>
        </p:nvSpPr>
        <p:spPr>
          <a:xfrm>
            <a:off x="7599521" y="482441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Training Process</a:t>
            </a:r>
            <a:endParaRPr lang="en-US" sz="2200" dirty="0"/>
          </a:p>
        </p:txBody>
      </p:sp>
      <p:sp>
        <p:nvSpPr>
          <p:cNvPr id="6" name="Text 4"/>
          <p:cNvSpPr/>
          <p:nvPr/>
        </p:nvSpPr>
        <p:spPr>
          <a:xfrm>
            <a:off x="7599521" y="5405557"/>
            <a:ext cx="6244709" cy="1814512"/>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Models are trained using image and pose pairs, enabling the system to learn the mapping between visual inputs and camera motion. This approach has demonstrated good performance in various tasks, as it can be optimized for accuracy using well-labeled datasets.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94610"/>
            <a:ext cx="9564172" cy="708779"/>
          </a:xfrm>
          <a:prstGeom prst="rect">
            <a:avLst/>
          </a:prstGeom>
          <a:noFill/>
          <a:ln/>
        </p:spPr>
        <p:txBody>
          <a:bodyPr wrap="non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Challenges of Supervised Methods</a:t>
            </a:r>
            <a:endParaRPr lang="en-US" sz="4450" dirty="0"/>
          </a:p>
        </p:txBody>
      </p:sp>
      <p:sp>
        <p:nvSpPr>
          <p:cNvPr id="3" name="Shape 1"/>
          <p:cNvSpPr/>
          <p:nvPr/>
        </p:nvSpPr>
        <p:spPr>
          <a:xfrm>
            <a:off x="793790" y="4012168"/>
            <a:ext cx="510302" cy="510302"/>
          </a:xfrm>
          <a:prstGeom prst="roundRect">
            <a:avLst>
              <a:gd name="adj" fmla="val 6667"/>
            </a:avLst>
          </a:prstGeom>
          <a:solidFill>
            <a:srgbClr val="EEE8DD"/>
          </a:solidFill>
          <a:ln/>
        </p:spPr>
      </p:sp>
      <p:sp>
        <p:nvSpPr>
          <p:cNvPr id="4" name="Text 2"/>
          <p:cNvSpPr/>
          <p:nvPr/>
        </p:nvSpPr>
        <p:spPr>
          <a:xfrm>
            <a:off x="968693" y="4097179"/>
            <a:ext cx="160496" cy="340281"/>
          </a:xfrm>
          <a:prstGeom prst="rect">
            <a:avLst/>
          </a:prstGeom>
          <a:noFill/>
          <a:ln/>
        </p:spPr>
        <p:txBody>
          <a:bodyPr wrap="none" lIns="0" tIns="0" rIns="0" bIns="0" rtlCol="0" anchor="t"/>
          <a:lstStyle/>
          <a:p>
            <a:pPr algn="ctr" indent="0" marL="0">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1</a:t>
            </a:r>
            <a:endParaRPr lang="en-US" sz="2650" dirty="0"/>
          </a:p>
        </p:txBody>
      </p:sp>
      <p:sp>
        <p:nvSpPr>
          <p:cNvPr id="5" name="Text 3"/>
          <p:cNvSpPr/>
          <p:nvPr/>
        </p:nvSpPr>
        <p:spPr>
          <a:xfrm>
            <a:off x="1530906" y="4012168"/>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Data Dependency</a:t>
            </a:r>
            <a:endParaRPr lang="en-US" sz="2200" dirty="0"/>
          </a:p>
        </p:txBody>
      </p:sp>
      <p:sp>
        <p:nvSpPr>
          <p:cNvPr id="6" name="Text 4"/>
          <p:cNvSpPr/>
          <p:nvPr/>
        </p:nvSpPr>
        <p:spPr>
          <a:xfrm>
            <a:off x="1530906" y="4502587"/>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Supervised VO systems require extensive training samples with precise ground-truth poses. Acquiring these labeled datasets can be costly and time-consuming, especially in real-world scenarios.</a:t>
            </a:r>
            <a:endParaRPr lang="en-US" sz="1750" dirty="0"/>
          </a:p>
        </p:txBody>
      </p:sp>
      <p:sp>
        <p:nvSpPr>
          <p:cNvPr id="7" name="Shape 5"/>
          <p:cNvSpPr/>
          <p:nvPr/>
        </p:nvSpPr>
        <p:spPr>
          <a:xfrm>
            <a:off x="7428667" y="4012168"/>
            <a:ext cx="510302" cy="510302"/>
          </a:xfrm>
          <a:prstGeom prst="roundRect">
            <a:avLst>
              <a:gd name="adj" fmla="val 6667"/>
            </a:avLst>
          </a:prstGeom>
          <a:solidFill>
            <a:srgbClr val="EEE8DD"/>
          </a:solidFill>
          <a:ln/>
        </p:spPr>
      </p:sp>
      <p:sp>
        <p:nvSpPr>
          <p:cNvPr id="8" name="Text 6"/>
          <p:cNvSpPr/>
          <p:nvPr/>
        </p:nvSpPr>
        <p:spPr>
          <a:xfrm>
            <a:off x="7580709" y="4097179"/>
            <a:ext cx="206216" cy="340281"/>
          </a:xfrm>
          <a:prstGeom prst="rect">
            <a:avLst/>
          </a:prstGeom>
          <a:noFill/>
          <a:ln/>
        </p:spPr>
        <p:txBody>
          <a:bodyPr wrap="none" lIns="0" tIns="0" rIns="0" bIns="0" rtlCol="0" anchor="t"/>
          <a:lstStyle/>
          <a:p>
            <a:pPr algn="ctr" indent="0" marL="0">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2</a:t>
            </a:r>
            <a:endParaRPr lang="en-US" sz="2650" dirty="0"/>
          </a:p>
        </p:txBody>
      </p:sp>
      <p:sp>
        <p:nvSpPr>
          <p:cNvPr id="9" name="Text 7"/>
          <p:cNvSpPr/>
          <p:nvPr/>
        </p:nvSpPr>
        <p:spPr>
          <a:xfrm>
            <a:off x="8165783" y="4012168"/>
            <a:ext cx="3376970" cy="354330"/>
          </a:xfrm>
          <a:prstGeom prst="rect">
            <a:avLst/>
          </a:prstGeom>
          <a:noFill/>
          <a:ln/>
        </p:spPr>
        <p:txBody>
          <a:bodyPr wrap="none" lIns="0" tIns="0" rIns="0" bIns="0" rtlCol="0" anchor="t"/>
          <a:lstStyle/>
          <a:p>
            <a:pP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Environment Specificity</a:t>
            </a:r>
            <a:endParaRPr lang="en-US" sz="2200" dirty="0"/>
          </a:p>
        </p:txBody>
      </p:sp>
      <p:sp>
        <p:nvSpPr>
          <p:cNvPr id="10" name="Text 8"/>
          <p:cNvSpPr/>
          <p:nvPr/>
        </p:nvSpPr>
        <p:spPr>
          <a:xfrm>
            <a:off x="8165783" y="4502587"/>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Models trained on specific datasets may struggle to generalize to new environments. They learn features tied to the training data, making them less robust to variations in lighting, texture, or scene structure.</a:t>
            </a:r>
            <a:endParaRPr lang="en-US" sz="1750" dirty="0"/>
          </a:p>
        </p:txBody>
      </p:sp>
      <p:sp>
        <p:nvSpPr>
          <p:cNvPr id="11" name="Shape 9"/>
          <p:cNvSpPr/>
          <p:nvPr/>
        </p:nvSpPr>
        <p:spPr>
          <a:xfrm>
            <a:off x="793790" y="6436162"/>
            <a:ext cx="510302" cy="510302"/>
          </a:xfrm>
          <a:prstGeom prst="roundRect">
            <a:avLst>
              <a:gd name="adj" fmla="val 6667"/>
            </a:avLst>
          </a:prstGeom>
          <a:solidFill>
            <a:srgbClr val="EEE8DD"/>
          </a:solidFill>
          <a:ln/>
        </p:spPr>
      </p:sp>
      <p:sp>
        <p:nvSpPr>
          <p:cNvPr id="12" name="Text 10"/>
          <p:cNvSpPr/>
          <p:nvPr/>
        </p:nvSpPr>
        <p:spPr>
          <a:xfrm>
            <a:off x="946428" y="6521172"/>
            <a:ext cx="205026" cy="340281"/>
          </a:xfrm>
          <a:prstGeom prst="rect">
            <a:avLst/>
          </a:prstGeom>
          <a:noFill/>
          <a:ln/>
        </p:spPr>
        <p:txBody>
          <a:bodyPr wrap="none" lIns="0" tIns="0" rIns="0" bIns="0" rtlCol="0" anchor="t"/>
          <a:lstStyle/>
          <a:p>
            <a:pPr algn="ctr" indent="0" marL="0">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3</a:t>
            </a:r>
            <a:endParaRPr lang="en-US" sz="2650" dirty="0"/>
          </a:p>
        </p:txBody>
      </p:sp>
      <p:sp>
        <p:nvSpPr>
          <p:cNvPr id="13" name="Text 11"/>
          <p:cNvSpPr/>
          <p:nvPr/>
        </p:nvSpPr>
        <p:spPr>
          <a:xfrm>
            <a:off x="1530906" y="643616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Occlusion Handling</a:t>
            </a:r>
            <a:endParaRPr lang="en-US" sz="2200" dirty="0"/>
          </a:p>
        </p:txBody>
      </p:sp>
      <p:sp>
        <p:nvSpPr>
          <p:cNvPr id="14" name="Text 12"/>
          <p:cNvSpPr/>
          <p:nvPr/>
        </p:nvSpPr>
        <p:spPr>
          <a:xfrm>
            <a:off x="1530906" y="6926580"/>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Supervised VO methods assume smooth and continuous camera motion. However, in the presence of occlusions (e.g., moving objects), these models may fail to estimate poses correctly.</a:t>
            </a:r>
            <a:endParaRPr lang="en-US" sz="1750" dirty="0"/>
          </a:p>
        </p:txBody>
      </p:sp>
      <p:sp>
        <p:nvSpPr>
          <p:cNvPr id="15" name="Shape 13"/>
          <p:cNvSpPr/>
          <p:nvPr/>
        </p:nvSpPr>
        <p:spPr>
          <a:xfrm>
            <a:off x="7428667" y="6436162"/>
            <a:ext cx="510302" cy="510302"/>
          </a:xfrm>
          <a:prstGeom prst="roundRect">
            <a:avLst>
              <a:gd name="adj" fmla="val 6667"/>
            </a:avLst>
          </a:prstGeom>
          <a:solidFill>
            <a:srgbClr val="EEE8DD"/>
          </a:solidFill>
          <a:ln/>
        </p:spPr>
      </p:sp>
      <p:sp>
        <p:nvSpPr>
          <p:cNvPr id="16" name="Text 14"/>
          <p:cNvSpPr/>
          <p:nvPr/>
        </p:nvSpPr>
        <p:spPr>
          <a:xfrm>
            <a:off x="7577733" y="6521172"/>
            <a:ext cx="212169" cy="340281"/>
          </a:xfrm>
          <a:prstGeom prst="rect">
            <a:avLst/>
          </a:prstGeom>
          <a:noFill/>
          <a:ln/>
        </p:spPr>
        <p:txBody>
          <a:bodyPr wrap="none" lIns="0" tIns="0" rIns="0" bIns="0" rtlCol="0" anchor="t"/>
          <a:lstStyle/>
          <a:p>
            <a:pPr algn="ctr" indent="0" marL="0">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4</a:t>
            </a:r>
            <a:endParaRPr lang="en-US" sz="2650" dirty="0"/>
          </a:p>
        </p:txBody>
      </p:sp>
      <p:sp>
        <p:nvSpPr>
          <p:cNvPr id="17" name="Text 15"/>
          <p:cNvSpPr/>
          <p:nvPr/>
        </p:nvSpPr>
        <p:spPr>
          <a:xfrm>
            <a:off x="8165783" y="6436162"/>
            <a:ext cx="3923586" cy="354330"/>
          </a:xfrm>
          <a:prstGeom prst="rect">
            <a:avLst/>
          </a:prstGeom>
          <a:noFill/>
          <a:ln/>
        </p:spPr>
        <p:txBody>
          <a:bodyPr wrap="none" lIns="0" tIns="0" rIns="0" bIns="0" rtlCol="0" anchor="t"/>
          <a:lstStyle/>
          <a:p>
            <a:pP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Calibration and Scale Issues</a:t>
            </a:r>
            <a:endParaRPr lang="en-US" sz="2200" dirty="0"/>
          </a:p>
        </p:txBody>
      </p:sp>
      <p:sp>
        <p:nvSpPr>
          <p:cNvPr id="18" name="Text 16"/>
          <p:cNvSpPr/>
          <p:nvPr/>
        </p:nvSpPr>
        <p:spPr>
          <a:xfrm>
            <a:off x="8165783" y="6926580"/>
            <a:ext cx="5670947" cy="1451610"/>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Supervised methods often assume camera calibration and known scale. In monocular VO, recovering the absolute scale can be challenging, leading to drift over time.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5130"/>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Self-Supervised Learning: A Promising Alternative</a:t>
            </a:r>
            <a:endParaRPr lang="en-US" sz="4450" dirty="0"/>
          </a:p>
        </p:txBody>
      </p:sp>
      <p:sp>
        <p:nvSpPr>
          <p:cNvPr id="3" name="Shape 1"/>
          <p:cNvSpPr/>
          <p:nvPr/>
        </p:nvSpPr>
        <p:spPr>
          <a:xfrm>
            <a:off x="793790" y="3752850"/>
            <a:ext cx="6408063" cy="2758559"/>
          </a:xfrm>
          <a:prstGeom prst="roundRect">
            <a:avLst>
              <a:gd name="adj" fmla="val 1233"/>
            </a:avLst>
          </a:prstGeom>
          <a:solidFill>
            <a:srgbClr val="EEE8DD"/>
          </a:solidFill>
          <a:ln/>
        </p:spPr>
      </p:sp>
      <p:sp>
        <p:nvSpPr>
          <p:cNvPr id="4" name="Text 2"/>
          <p:cNvSpPr/>
          <p:nvPr/>
        </p:nvSpPr>
        <p:spPr>
          <a:xfrm>
            <a:off x="1020604" y="39796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Self-Supervised VO</a:t>
            </a:r>
            <a:endParaRPr lang="en-US" sz="2200" dirty="0"/>
          </a:p>
        </p:txBody>
      </p:sp>
      <p:sp>
        <p:nvSpPr>
          <p:cNvPr id="5" name="Text 3"/>
          <p:cNvSpPr/>
          <p:nvPr/>
        </p:nvSpPr>
        <p:spPr>
          <a:xfrm>
            <a:off x="1020604" y="4470083"/>
            <a:ext cx="5954435" cy="1814512"/>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Self-supervised learning has emerged as a promising alternative to supervised learning, especially when labeled data is scarce. In self-supervised VO, the model learns to predict poses and depth information without requiring explicit ground-truth labels.</a:t>
            </a:r>
            <a:endParaRPr lang="en-US" sz="1750" dirty="0"/>
          </a:p>
        </p:txBody>
      </p:sp>
      <p:sp>
        <p:nvSpPr>
          <p:cNvPr id="6" name="Shape 4"/>
          <p:cNvSpPr/>
          <p:nvPr/>
        </p:nvSpPr>
        <p:spPr>
          <a:xfrm>
            <a:off x="7428667" y="3752850"/>
            <a:ext cx="6408063" cy="2758559"/>
          </a:xfrm>
          <a:prstGeom prst="roundRect">
            <a:avLst>
              <a:gd name="adj" fmla="val 1233"/>
            </a:avLst>
          </a:prstGeom>
          <a:solidFill>
            <a:srgbClr val="EEE8DD"/>
          </a:solidFill>
          <a:ln/>
        </p:spPr>
      </p:sp>
      <p:sp>
        <p:nvSpPr>
          <p:cNvPr id="7" name="Text 5"/>
          <p:cNvSpPr/>
          <p:nvPr/>
        </p:nvSpPr>
        <p:spPr>
          <a:xfrm>
            <a:off x="7655481" y="39796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Key Advantages</a:t>
            </a:r>
            <a:endParaRPr lang="en-US" sz="2200" dirty="0"/>
          </a:p>
        </p:txBody>
      </p:sp>
      <p:sp>
        <p:nvSpPr>
          <p:cNvPr id="8" name="Text 6"/>
          <p:cNvSpPr/>
          <p:nvPr/>
        </p:nvSpPr>
        <p:spPr>
          <a:xfrm>
            <a:off x="7655481" y="4470083"/>
            <a:ext cx="5954435" cy="1451610"/>
          </a:xfrm>
          <a:prstGeom prst="rect">
            <a:avLst/>
          </a:prstGeom>
          <a:noFill/>
          <a:ln/>
        </p:spPr>
        <p:txBody>
          <a:bodyPr wrap="square" lIns="0" tIns="0" rIns="0" bIns="0" rtlCol="0" anchor="t"/>
          <a:lstStyle/>
          <a:p>
            <a:pPr indent="0" marL="0">
              <a:lnSpc>
                <a:spcPts val="2850"/>
              </a:lnSpc>
              <a:buNone/>
            </a:pPr>
            <a:r>
              <a:rPr lang="en-US" sz="1750" dirty="0">
                <a:solidFill>
                  <a:srgbClr val="746558"/>
                </a:solidFill>
                <a:latin typeface="Gelasio" pitchFamily="34" charset="0"/>
                <a:ea typeface="Gelasio" pitchFamily="34" charset="-122"/>
                <a:cs typeface="Gelasio" pitchFamily="34" charset="-120"/>
              </a:rPr>
              <a:t>Self-supervised VO eliminates the need for labeled data, making it easier to scale. It also leads to better generalization, handling of occlusions and motion, and scale invariance in monocular systems.</a:t>
            </a:r>
            <a:endParaRPr lang="en-US" sz="1750" dirty="0"/>
          </a:p>
        </p:txBody>
      </p:sp>
      <p:sp>
        <p:nvSpPr>
          <p:cNvPr id="9" name="Shape 7"/>
          <p:cNvSpPr/>
          <p:nvPr/>
        </p:nvSpPr>
        <p:spPr>
          <a:xfrm>
            <a:off x="793790" y="6766560"/>
            <a:ext cx="13042821" cy="2211110"/>
          </a:xfrm>
          <a:prstGeom prst="roundRect">
            <a:avLst>
              <a:gd name="adj" fmla="val 1539"/>
            </a:avLst>
          </a:prstGeom>
          <a:solidFill>
            <a:srgbClr val="E2D9CF"/>
          </a:solidFill>
          <a:ln/>
        </p:spPr>
      </p:sp>
      <p:pic>
        <p:nvPicPr>
          <p:cNvPr id="10" name="Image 0" descr="preencoded.png">    </p:cNvPr>
          <p:cNvPicPr>
            <a:picLocks noChangeAspect="1"/>
          </p:cNvPicPr>
          <p:nvPr/>
        </p:nvPicPr>
        <p:blipFill>
          <a:blip r:embed="rId1"/>
          <a:stretch>
            <a:fillRect/>
          </a:stretch>
        </p:blipFill>
        <p:spPr>
          <a:xfrm>
            <a:off x="1020604" y="7095411"/>
            <a:ext cx="283488" cy="226814"/>
          </a:xfrm>
          <a:prstGeom prst="rect">
            <a:avLst/>
          </a:prstGeom>
        </p:spPr>
      </p:pic>
      <p:sp>
        <p:nvSpPr>
          <p:cNvPr id="11" name="Text 8"/>
          <p:cNvSpPr/>
          <p:nvPr/>
        </p:nvSpPr>
        <p:spPr>
          <a:xfrm>
            <a:off x="1530906" y="7050048"/>
            <a:ext cx="12078891" cy="362903"/>
          </a:xfrm>
          <a:prstGeom prst="rect">
            <a:avLst/>
          </a:prstGeom>
          <a:noFill/>
          <a:ln/>
        </p:spPr>
        <p:txBody>
          <a:bodyPr wrap="none" lIns="0" tIns="0" rIns="0" bIns="0" rtlCol="0" anchor="t"/>
          <a:lstStyle/>
          <a:p>
            <a:pPr indent="0" marL="0">
              <a:lnSpc>
                <a:spcPts val="2850"/>
              </a:lnSpc>
              <a:buNone/>
            </a:pPr>
            <a:r>
              <a:rPr lang="en-US" sz="1750" dirty="0">
                <a:solidFill>
                  <a:srgbClr val="000000"/>
                </a:solidFill>
                <a:latin typeface="Gelasio" pitchFamily="34" charset="0"/>
                <a:ea typeface="Gelasio" pitchFamily="34" charset="-122"/>
                <a:cs typeface="Gelasio" pitchFamily="34" charset="-120"/>
              </a:rPr>
              <a:t>References:</a:t>
            </a:r>
            <a:endParaRPr lang="en-US" sz="1750" dirty="0"/>
          </a:p>
        </p:txBody>
      </p:sp>
      <p:sp>
        <p:nvSpPr>
          <p:cNvPr id="12" name="Text 9"/>
          <p:cNvSpPr/>
          <p:nvPr/>
        </p:nvSpPr>
        <p:spPr>
          <a:xfrm>
            <a:off x="1530906" y="7617023"/>
            <a:ext cx="12078891" cy="725805"/>
          </a:xfrm>
          <a:prstGeom prst="rect">
            <a:avLst/>
          </a:prstGeom>
          <a:noFill/>
          <a:ln/>
        </p:spPr>
        <p:txBody>
          <a:bodyPr wrap="square" lIns="0" tIns="0" rIns="0" bIns="0" rtlCol="0" anchor="t"/>
          <a:lstStyle/>
          <a:p>
            <a:pPr marL="342900" indent="-342900">
              <a:lnSpc>
                <a:spcPts val="2850"/>
              </a:lnSpc>
              <a:buSzPct val="100000"/>
              <a:buFont typeface="+mj-lt"/>
              <a:buAutoNum type="arabicPeriod" startAt="1"/>
            </a:pPr>
            <a:r>
              <a:rPr lang="en-US" sz="1750" u="sng" dirty="0">
                <a:solidFill>
                  <a:srgbClr val="7F674D"/>
                </a:solidFill>
                <a:latin typeface="Gelasio" pitchFamily="34" charset="0"/>
                <a:ea typeface="Gelasio" pitchFamily="34" charset="-122"/>
                <a:cs typeface="Gelasio"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https://arxiv.org/pdf/1806.01260</a:t>
            </a:r>
            <a:pPr indent="0" marL="0">
              <a:lnSpc>
                <a:spcPts val="2850"/>
              </a:lnSpc>
              <a:buNone/>
            </a:pPr>
            <a:r>
              <a:rPr lang="en-US" sz="1750" dirty="0">
                <a:solidFill>
                  <a:srgbClr val="000000"/>
                </a:solidFill>
                <a:latin typeface="Gelasio" pitchFamily="34" charset="0"/>
                <a:ea typeface="Gelasio" pitchFamily="34" charset="-122"/>
                <a:cs typeface="Gelasio" pitchFamily="34" charset="-120"/>
              </a:rPr>
              <a:t> : DeepVO: Towards End-to-End Visual Odometry with Deep Recurrent Convolutional Neural Networks  2017</a:t>
            </a:r>
            <a:endParaRPr lang="en-US" sz="1750" dirty="0"/>
          </a:p>
        </p:txBody>
      </p:sp>
      <p:sp>
        <p:nvSpPr>
          <p:cNvPr id="13" name="Text 10"/>
          <p:cNvSpPr/>
          <p:nvPr/>
        </p:nvSpPr>
        <p:spPr>
          <a:xfrm>
            <a:off x="1530906" y="8422124"/>
            <a:ext cx="12078891"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2"/>
            </a:pPr>
            <a:r>
              <a:rPr lang="en-US" sz="1750" dirty="0">
                <a:solidFill>
                  <a:srgbClr val="000000"/>
                </a:solidFill>
                <a:latin typeface="Gelasio" pitchFamily="34" charset="0"/>
                <a:ea typeface="Gelasio" pitchFamily="34" charset="-122"/>
                <a:cs typeface="Gelasio" pitchFamily="34" charset="-120"/>
              </a:rPr>
              <a:t> </a:t>
            </a:r>
            <a:pPr indent="0" marL="0">
              <a:lnSpc>
                <a:spcPts val="2850"/>
              </a:lnSpc>
              <a:buNone/>
            </a:pPr>
            <a:r>
              <a:rPr lang="en-US" sz="1750" u="sng" dirty="0">
                <a:solidFill>
                  <a:srgbClr val="7F674D"/>
                </a:solidFill>
                <a:latin typeface="Gelasio" pitchFamily="34" charset="0"/>
                <a:ea typeface="Gelasio" pitchFamily="34" charset="-122"/>
                <a:cs typeface="Gelasio"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https://arxiv.org/pdf/1806.01260</a:t>
            </a:r>
            <a:pPr indent="0" marL="0">
              <a:lnSpc>
                <a:spcPts val="2850"/>
              </a:lnSpc>
              <a:buNone/>
            </a:pPr>
            <a:r>
              <a:rPr lang="en-US" sz="1750" dirty="0">
                <a:solidFill>
                  <a:srgbClr val="000000"/>
                </a:solidFill>
                <a:latin typeface="Gelasio" pitchFamily="34" charset="0"/>
                <a:ea typeface="Gelasio" pitchFamily="34" charset="-122"/>
                <a:cs typeface="Gelasio" pitchFamily="34" charset="-120"/>
              </a:rPr>
              <a:t> : Digging Into Self-Supervised Monocular Depth Estimation 2019</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2025-02-11T12:50:00Z</dcterms:created>
  <dcterms:modified xsi:type="dcterms:W3CDTF">2025-02-11T12:50:00Z</dcterms:modified>
</cp:coreProperties>
</file>