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20"/>
  </p:notesMasterIdLst>
  <p:handoutMasterIdLst>
    <p:handoutMasterId r:id="rId21"/>
  </p:handoutMasterIdLst>
  <p:sldIdLst>
    <p:sldId id="338" r:id="rId5"/>
    <p:sldId id="327" r:id="rId6"/>
    <p:sldId id="315" r:id="rId7"/>
    <p:sldId id="340" r:id="rId8"/>
    <p:sldId id="329" r:id="rId9"/>
    <p:sldId id="302" r:id="rId10"/>
    <p:sldId id="339" r:id="rId11"/>
    <p:sldId id="341" r:id="rId12"/>
    <p:sldId id="342" r:id="rId13"/>
    <p:sldId id="343" r:id="rId14"/>
    <p:sldId id="344" r:id="rId15"/>
    <p:sldId id="345" r:id="rId16"/>
    <p:sldId id="346" r:id="rId17"/>
    <p:sldId id="347" r:id="rId18"/>
    <p:sldId id="30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44294B-C699-4D55-B7BF-DD408CC1C470}" v="1524" dt="2025-10-16T18:25:51.212"/>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p:scale>
          <a:sx n="66" d="100"/>
          <a:sy n="66" d="100"/>
        </p:scale>
        <p:origin x="1234" y="413"/>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10/16/2025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10/16/2025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6</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10/16/2025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10/16/2025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10/16/2025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10/16/2025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10/16/2025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https://colab.research.google.com/drive/13zUQzIeefYwvF5md3jP44S0EbEFJ_NTH?usp=sharing" TargetMode="External"/><Relationship Id="rId2" Type="http://schemas.openxmlformats.org/officeDocument/2006/relationships/image" Target="../media/image1.jfif"/><Relationship Id="rId1" Type="http://schemas.openxmlformats.org/officeDocument/2006/relationships/slideLayout" Target="../slideLayouts/slideLayout1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5489911" y="5037343"/>
            <a:ext cx="3400089" cy="861497"/>
          </a:xfrm>
        </p:spPr>
        <p:txBody>
          <a:bodyPr/>
          <a:lstStyle/>
          <a:p>
            <a:pPr algn="r"/>
            <a:r>
              <a:rPr lang="en-US" sz="2800" dirty="0">
                <a:solidFill>
                  <a:srgbClr val="FF0000"/>
                </a:solidFill>
              </a:rPr>
              <a:t>Arushi Chaudhary</a:t>
            </a:r>
            <a:endParaRPr lang="en-IN" sz="2800" dirty="0">
              <a:solidFill>
                <a:srgbClr val="FF0000"/>
              </a:solidFill>
            </a:endParaRPr>
          </a:p>
          <a:p>
            <a:pPr algn="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5875991" y="2058946"/>
            <a:ext cx="4998720" cy="1015662"/>
          </a:xfrm>
        </p:spPr>
        <p:txBody>
          <a:bodyPr>
            <a:normAutofit fontScale="90000"/>
          </a:bodyPr>
          <a:lstStyle/>
          <a:p>
            <a:r>
              <a:rPr lang="en-GB" sz="3200" b="1" dirty="0" err="1">
                <a:solidFill>
                  <a:schemeClr val="accent4"/>
                </a:solidFill>
              </a:rPr>
              <a:t>AirBNB</a:t>
            </a:r>
            <a:r>
              <a:rPr lang="en-GB" sz="3200" b="1" dirty="0">
                <a:solidFill>
                  <a:schemeClr val="accent4"/>
                </a:solidFill>
              </a:rPr>
              <a:t> Hotel Booking Analysis</a:t>
            </a:r>
            <a:br>
              <a:rPr lang="en-GB" sz="3200" dirty="0"/>
            </a:b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241751" y="3018753"/>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5" name="Picture 4">
            <a:extLst>
              <a:ext uri="{FF2B5EF4-FFF2-40B4-BE49-F238E27FC236}">
                <a16:creationId xmlns:a16="http://schemas.microsoft.com/office/drawing/2014/main" id="{AD3E3E19-F5A5-9F87-1DCB-BB72D418DBC2}"/>
              </a:ext>
            </a:extLst>
          </p:cNvPr>
          <p:cNvPicPr>
            <a:picLocks noChangeAspect="1"/>
          </p:cNvPicPr>
          <p:nvPr/>
        </p:nvPicPr>
        <p:blipFill>
          <a:blip r:embed="rId3"/>
          <a:stretch>
            <a:fillRect/>
          </a:stretch>
        </p:blipFill>
        <p:spPr>
          <a:xfrm>
            <a:off x="540722" y="2050553"/>
            <a:ext cx="4556719" cy="3417539"/>
          </a:xfrm>
          <a:prstGeom prst="rect">
            <a:avLst/>
          </a:prstGeom>
          <a:ln>
            <a:noFill/>
          </a:ln>
          <a:effectLst>
            <a:outerShdw blurRad="190500" algn="tl" rotWithShape="0">
              <a:srgbClr val="000000">
                <a:alpha val="70000"/>
              </a:srgbClr>
            </a:outerShdw>
          </a:effectLst>
        </p:spPr>
      </p:pic>
      <p:sp>
        <p:nvSpPr>
          <p:cNvPr id="8" name="TextBox 7">
            <a:extLst>
              <a:ext uri="{FF2B5EF4-FFF2-40B4-BE49-F238E27FC236}">
                <a16:creationId xmlns:a16="http://schemas.microsoft.com/office/drawing/2014/main" id="{9D754A75-93FC-82FE-CCD6-86080E0ED0BA}"/>
              </a:ext>
            </a:extLst>
          </p:cNvPr>
          <p:cNvSpPr txBox="1"/>
          <p:nvPr/>
        </p:nvSpPr>
        <p:spPr>
          <a:xfrm>
            <a:off x="5754071" y="5547393"/>
            <a:ext cx="5242560" cy="707886"/>
          </a:xfrm>
          <a:prstGeom prst="rect">
            <a:avLst/>
          </a:prstGeom>
          <a:noFill/>
        </p:spPr>
        <p:txBody>
          <a:bodyPr wrap="square" rtlCol="0">
            <a:spAutoFit/>
          </a:bodyPr>
          <a:lstStyle/>
          <a:p>
            <a:r>
              <a:rPr lang="en-US" sz="2000" b="1" dirty="0">
                <a:solidFill>
                  <a:schemeClr val="accent4"/>
                </a:solidFill>
              </a:rPr>
              <a:t>APPLY_175535193668a08b80c587a INTERNSHIP_17546440516895be537820f </a:t>
            </a:r>
            <a:endParaRPr lang="en-IN" sz="2000" b="1" dirty="0">
              <a:solidFill>
                <a:schemeClr val="accent4"/>
              </a:solidFill>
            </a:endParaRPr>
          </a:p>
        </p:txBody>
      </p:sp>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D7B9B2-E882-E0DA-CF61-E4C75B7A6842}"/>
              </a:ext>
            </a:extLst>
          </p:cNvPr>
          <p:cNvSpPr>
            <a:spLocks noGrp="1"/>
          </p:cNvSpPr>
          <p:nvPr>
            <p:ph type="title"/>
          </p:nvPr>
        </p:nvSpPr>
        <p:spPr>
          <a:xfrm>
            <a:off x="677334" y="713775"/>
            <a:ext cx="8596668" cy="1320800"/>
          </a:xfrm>
        </p:spPr>
        <p:txBody>
          <a:bodyPr/>
          <a:lstStyle/>
          <a:p>
            <a:r>
              <a:rPr lang="en-IN" b="1" dirty="0">
                <a:solidFill>
                  <a:schemeClr val="tx1"/>
                </a:solidFill>
              </a:rPr>
              <a:t>CHARTS</a:t>
            </a:r>
          </a:p>
        </p:txBody>
      </p:sp>
      <p:sp>
        <p:nvSpPr>
          <p:cNvPr id="2" name="Slide Number Placeholder 1">
            <a:extLst>
              <a:ext uri="{FF2B5EF4-FFF2-40B4-BE49-F238E27FC236}">
                <a16:creationId xmlns:a16="http://schemas.microsoft.com/office/drawing/2014/main" id="{778E07CB-81E0-6FCE-34DD-C662AF3956E4}"/>
              </a:ext>
            </a:extLst>
          </p:cNvPr>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2050" name="Picture 2">
            <a:extLst>
              <a:ext uri="{FF2B5EF4-FFF2-40B4-BE49-F238E27FC236}">
                <a16:creationId xmlns:a16="http://schemas.microsoft.com/office/drawing/2014/main" id="{741F6BA6-11C7-0CAF-6004-8B9325A074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328" y="1763650"/>
            <a:ext cx="5823906" cy="395424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4740F727-8004-B78E-E5A8-A1E92A2F15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5853" y="1573906"/>
            <a:ext cx="5376298" cy="403981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7621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09958BA-3F4D-417A-E99A-A8F368279DB0}"/>
              </a:ext>
            </a:extLst>
          </p:cNvPr>
          <p:cNvSpPr>
            <a:spLocks noGrp="1"/>
          </p:cNvSpPr>
          <p:nvPr>
            <p:ph type="sldNum" sz="quarter" idx="12"/>
          </p:nvPr>
        </p:nvSpPr>
        <p:spPr/>
        <p:txBody>
          <a:bodyPr/>
          <a:lstStyle/>
          <a:p>
            <a:fld id="{D57F1E4F-1CFF-5643-939E-217C01CDF565}" type="slidenum">
              <a:rPr lang="en-US" smtClean="0"/>
              <a:pPr/>
              <a:t>11</a:t>
            </a:fld>
            <a:endParaRPr lang="en-US" dirty="0"/>
          </a:p>
        </p:txBody>
      </p:sp>
      <p:pic>
        <p:nvPicPr>
          <p:cNvPr id="3074" name="Picture 2">
            <a:extLst>
              <a:ext uri="{FF2B5EF4-FFF2-40B4-BE49-F238E27FC236}">
                <a16:creationId xmlns:a16="http://schemas.microsoft.com/office/drawing/2014/main" id="{1CE92E9E-4D7B-14E4-9F81-21D021504E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384" y="405623"/>
            <a:ext cx="5621016" cy="380126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9BB6F397-E8C7-43A1-67A8-1F9448CE23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5600" y="2836719"/>
            <a:ext cx="5621016" cy="374203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886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A0DE381-2E90-7A48-486E-39AFB64CF2CB}"/>
              </a:ext>
            </a:extLst>
          </p:cNvPr>
          <p:cNvSpPr>
            <a:spLocks noGrp="1"/>
          </p:cNvSpPr>
          <p:nvPr>
            <p:ph type="sldNum" sz="quarter" idx="12"/>
          </p:nvPr>
        </p:nvSpPr>
        <p:spPr/>
        <p:txBody>
          <a:bodyPr/>
          <a:lstStyle/>
          <a:p>
            <a:fld id="{D57F1E4F-1CFF-5643-939E-217C01CDF565}" type="slidenum">
              <a:rPr lang="en-US" smtClean="0"/>
              <a:pPr/>
              <a:t>12</a:t>
            </a:fld>
            <a:endParaRPr lang="en-US" dirty="0"/>
          </a:p>
        </p:txBody>
      </p:sp>
      <p:pic>
        <p:nvPicPr>
          <p:cNvPr id="4098" name="Picture 2">
            <a:extLst>
              <a:ext uri="{FF2B5EF4-FFF2-40B4-BE49-F238E27FC236}">
                <a16:creationId xmlns:a16="http://schemas.microsoft.com/office/drawing/2014/main" id="{CB0F9CDB-EF50-E57C-FBFC-3B77B2789D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34" y="2453411"/>
            <a:ext cx="5514641" cy="404338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40F732EC-2A55-0EC1-F421-29F8B82CE2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4177" y="451513"/>
            <a:ext cx="5253389" cy="400379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0833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F118B30-F38E-4DF6-6CAE-A1DD73DBB368}"/>
              </a:ext>
            </a:extLst>
          </p:cNvPr>
          <p:cNvSpPr>
            <a:spLocks noGrp="1"/>
          </p:cNvSpPr>
          <p:nvPr>
            <p:ph type="sldNum" sz="quarter" idx="12"/>
          </p:nvPr>
        </p:nvSpPr>
        <p:spPr/>
        <p:txBody>
          <a:bodyPr/>
          <a:lstStyle/>
          <a:p>
            <a:fld id="{D57F1E4F-1CFF-5643-939E-217C01CDF565}" type="slidenum">
              <a:rPr lang="en-US" smtClean="0"/>
              <a:pPr/>
              <a:t>13</a:t>
            </a:fld>
            <a:endParaRPr lang="en-US" dirty="0"/>
          </a:p>
        </p:txBody>
      </p:sp>
      <p:pic>
        <p:nvPicPr>
          <p:cNvPr id="5122" name="Picture 2">
            <a:extLst>
              <a:ext uri="{FF2B5EF4-FFF2-40B4-BE49-F238E27FC236}">
                <a16:creationId xmlns:a16="http://schemas.microsoft.com/office/drawing/2014/main" id="{045793AF-919C-9908-1466-6FAF464822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118" y="1622121"/>
            <a:ext cx="5564663" cy="361375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EC257D8A-2C67-6D54-1D4B-7A1CF2E2E9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2221" y="1556689"/>
            <a:ext cx="5564664" cy="355932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6228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2DEE7-AA17-8CB9-7B20-8D07E55E2486}"/>
              </a:ext>
            </a:extLst>
          </p:cNvPr>
          <p:cNvSpPr>
            <a:spLocks noGrp="1"/>
          </p:cNvSpPr>
          <p:nvPr>
            <p:ph type="title"/>
          </p:nvPr>
        </p:nvSpPr>
        <p:spPr/>
        <p:txBody>
          <a:bodyPr/>
          <a:lstStyle/>
          <a:p>
            <a:r>
              <a:rPr lang="en-IN" b="1" dirty="0">
                <a:solidFill>
                  <a:schemeClr val="tx1"/>
                </a:solidFill>
              </a:rPr>
              <a:t>CERTIFICATES</a:t>
            </a:r>
          </a:p>
        </p:txBody>
      </p:sp>
      <p:sp>
        <p:nvSpPr>
          <p:cNvPr id="3" name="Slide Number Placeholder 2">
            <a:extLst>
              <a:ext uri="{FF2B5EF4-FFF2-40B4-BE49-F238E27FC236}">
                <a16:creationId xmlns:a16="http://schemas.microsoft.com/office/drawing/2014/main" id="{2F5B170C-75AE-33BC-A238-20D9C55A13AB}"/>
              </a:ext>
            </a:extLst>
          </p:cNvPr>
          <p:cNvSpPr>
            <a:spLocks noGrp="1"/>
          </p:cNvSpPr>
          <p:nvPr>
            <p:ph type="sldNum" sz="quarter" idx="12"/>
          </p:nvPr>
        </p:nvSpPr>
        <p:spPr/>
        <p:txBody>
          <a:bodyPr/>
          <a:lstStyle/>
          <a:p>
            <a:fld id="{D57F1E4F-1CFF-5643-939E-217C01CDF565}" type="slidenum">
              <a:rPr lang="en-US" smtClean="0"/>
              <a:pPr/>
              <a:t>14</a:t>
            </a:fld>
            <a:endParaRPr lang="en-US" dirty="0"/>
          </a:p>
        </p:txBody>
      </p:sp>
      <p:pic>
        <p:nvPicPr>
          <p:cNvPr id="7" name="Picture 6">
            <a:extLst>
              <a:ext uri="{FF2B5EF4-FFF2-40B4-BE49-F238E27FC236}">
                <a16:creationId xmlns:a16="http://schemas.microsoft.com/office/drawing/2014/main" id="{F975C1AD-DBBD-C9F9-F376-A4320538DC44}"/>
              </a:ext>
            </a:extLst>
          </p:cNvPr>
          <p:cNvPicPr>
            <a:picLocks noChangeAspect="1"/>
          </p:cNvPicPr>
          <p:nvPr/>
        </p:nvPicPr>
        <p:blipFill>
          <a:blip r:embed="rId2"/>
          <a:stretch>
            <a:fillRect/>
          </a:stretch>
        </p:blipFill>
        <p:spPr>
          <a:xfrm>
            <a:off x="360362" y="1557533"/>
            <a:ext cx="5482682" cy="3870994"/>
          </a:xfrm>
          <a:prstGeom prst="rect">
            <a:avLst/>
          </a:prstGeom>
        </p:spPr>
      </p:pic>
      <p:pic>
        <p:nvPicPr>
          <p:cNvPr id="9" name="Picture 8">
            <a:extLst>
              <a:ext uri="{FF2B5EF4-FFF2-40B4-BE49-F238E27FC236}">
                <a16:creationId xmlns:a16="http://schemas.microsoft.com/office/drawing/2014/main" id="{A30EFBD8-8CBF-FBF1-785D-09AB99A6498C}"/>
              </a:ext>
            </a:extLst>
          </p:cNvPr>
          <p:cNvPicPr>
            <a:picLocks noChangeAspect="1"/>
          </p:cNvPicPr>
          <p:nvPr/>
        </p:nvPicPr>
        <p:blipFill>
          <a:blip r:embed="rId3"/>
          <a:stretch>
            <a:fillRect/>
          </a:stretch>
        </p:blipFill>
        <p:spPr>
          <a:xfrm>
            <a:off x="6348958" y="1557533"/>
            <a:ext cx="5460866" cy="3870994"/>
          </a:xfrm>
          <a:prstGeom prst="rect">
            <a:avLst/>
          </a:prstGeom>
        </p:spPr>
      </p:pic>
    </p:spTree>
    <p:extLst>
      <p:ext uri="{BB962C8B-B14F-4D97-AF65-F5344CB8AC3E}">
        <p14:creationId xmlns:p14="http://schemas.microsoft.com/office/powerpoint/2010/main" val="2051210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497797" y="1130878"/>
            <a:ext cx="9163413" cy="1239353"/>
          </a:xfrm>
          <a:prstGeom prst="rect">
            <a:avLst/>
          </a:prstGeom>
        </p:spPr>
        <p:txBody>
          <a:bodyPr anchor="ctr">
            <a:normAutofit/>
          </a:bodyPr>
          <a:lstStyle/>
          <a:p>
            <a:pPr algn="ctr"/>
            <a:r>
              <a:rPr lang="en-US" sz="4800" b="1" i="1" dirty="0">
                <a:solidFill>
                  <a:srgbClr val="FF0000"/>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849528" cy="923330"/>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150" name="Picture 6" descr="How to Make a Website Like Airbnb - A2 Design">
            <a:extLst>
              <a:ext uri="{FF2B5EF4-FFF2-40B4-BE49-F238E27FC236}">
                <a16:creationId xmlns:a16="http://schemas.microsoft.com/office/drawing/2014/main" id="{F5D0DF51-E2A2-9E15-B086-61DF3FF549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156" y="3164365"/>
            <a:ext cx="7052007" cy="3683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0" y="1761953"/>
            <a:ext cx="11822775" cy="4100814"/>
          </a:xfrm>
        </p:spPr>
        <p:txBody>
          <a:bodyPr>
            <a:noAutofit/>
          </a:bodyPr>
          <a:lstStyle/>
          <a:p>
            <a:pPr>
              <a:lnSpc>
                <a:spcPct val="150000"/>
              </a:lnSpc>
            </a:pPr>
            <a:r>
              <a:rPr lang="en-US" sz="1800" dirty="0"/>
              <a:t>The hospitality industry has undergone a significant transformation with the rise of online platforms facilitating short-term lodging and tourism. Leading this revolution is Airbnb, Inc. Airbnb provides a diverse range of lodging options, offering guests a unique and personalized experience. Unlike traditional hospitality providers, Airbnb operates on a commission-based model, facilitating transactions between hosts and guests without owning the properties listed on its platform.</a:t>
            </a:r>
          </a:p>
          <a:p>
            <a:pPr>
              <a:lnSpc>
                <a:spcPct val="150000"/>
              </a:lnSpc>
            </a:pPr>
            <a:r>
              <a:rPr lang="en-US" sz="1800" dirty="0"/>
              <a:t>This research analysis delves to the New York City Airbnb dataset to extract meaningful insights. Through rigorous data cleaning, exploratory analysis, and visualization techniques, the study aims to illuminate the dynamics of the city's lodging market. By discerning factors influencing listing availability, pricing strategies, and overall customer satisfaction These insights hold significance for stakeholders                                      and enthusiasts seeking to navigate the evolving landscape of short-term                                    accommodation.</a:t>
            </a:r>
            <a:endParaRPr lang="en-IN" sz="1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456039" y="1092018"/>
            <a:ext cx="6234129" cy="794615"/>
          </a:xfrm>
        </p:spPr>
        <p:txBody>
          <a:bodyPr>
            <a:normAutofit/>
          </a:bodyPr>
          <a:lstStyle/>
          <a:p>
            <a:r>
              <a:rPr lang="en-US" sz="3200" dirty="0"/>
              <a:t>PROBLEM  STATEMENT</a:t>
            </a:r>
            <a:endParaRPr lang="en-IN" sz="3200"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rot="20924378">
            <a:off x="8736098" y="4846484"/>
            <a:ext cx="1718969" cy="2032566"/>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76212" y="1417138"/>
            <a:ext cx="6994800" cy="792000"/>
          </a:xfrm>
        </p:spPr>
        <p:txBody>
          <a:bodyPr>
            <a:normAutofit/>
          </a:bodyPr>
          <a:lstStyle/>
          <a:p>
            <a:r>
              <a:rPr lang="en-IN" sz="4000" dirty="0"/>
              <a:t>PROJECT DESCRIPTION</a:t>
            </a:r>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2" name="TextBox 1">
            <a:extLst>
              <a:ext uri="{FF2B5EF4-FFF2-40B4-BE49-F238E27FC236}">
                <a16:creationId xmlns:a16="http://schemas.microsoft.com/office/drawing/2014/main" id="{D9C4A779-49F4-CEF3-B645-D4D67ABA6C46}"/>
              </a:ext>
            </a:extLst>
          </p:cNvPr>
          <p:cNvSpPr txBox="1"/>
          <p:nvPr/>
        </p:nvSpPr>
        <p:spPr>
          <a:xfrm>
            <a:off x="675957" y="2467268"/>
            <a:ext cx="9116479" cy="3077766"/>
          </a:xfrm>
          <a:prstGeom prst="rect">
            <a:avLst/>
          </a:prstGeom>
          <a:noFill/>
        </p:spPr>
        <p:txBody>
          <a:bodyPr wrap="square" rtlCol="0">
            <a:spAutoFit/>
          </a:bodyPr>
          <a:lstStyle/>
          <a:p>
            <a:r>
              <a:rPr lang="en-US" dirty="0"/>
              <a:t>The Airbnb Open Data Analysis Project aims to explore and understand the factors that influence property listings, pricing, and customer reviews on Airbnb. By performing Exploratory Data Analysis (EDA) on a real-world dataset, this project provides valuable insights into the behavior of hosts, preferences of guests, and market dynamics across various neighborhoods.</a:t>
            </a:r>
            <a:br>
              <a:rPr lang="en-US" dirty="0"/>
            </a:br>
            <a:r>
              <a:rPr lang="en-US" dirty="0"/>
              <a:t>The dataset contains detailed information about each Airbnb listing, including property type, host details, location, room type, price, availability, number of reviews, and ratings. Through data cleaning, transformation, and visualization, patterns and relationships among these variables are identified</a:t>
            </a:r>
            <a:r>
              <a:rPr lang="en-US" sz="1600" dirty="0"/>
              <a:t>.</a:t>
            </a:r>
            <a:br>
              <a:rPr lang="en-US" sz="1600" dirty="0"/>
            </a:br>
            <a:endParaRPr lang="en-US" sz="1600" dirty="0"/>
          </a:p>
          <a:p>
            <a:endParaRPr lang="en-IN" sz="1600" dirty="0"/>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160691A-3160-BC7A-34F9-9F977EF8EFC5}"/>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
        <p:nvSpPr>
          <p:cNvPr id="5" name="TextBox 4">
            <a:extLst>
              <a:ext uri="{FF2B5EF4-FFF2-40B4-BE49-F238E27FC236}">
                <a16:creationId xmlns:a16="http://schemas.microsoft.com/office/drawing/2014/main" id="{602686F7-FDD8-FE08-4DB1-7FE5B6C36BD5}"/>
              </a:ext>
            </a:extLst>
          </p:cNvPr>
          <p:cNvSpPr txBox="1"/>
          <p:nvPr/>
        </p:nvSpPr>
        <p:spPr>
          <a:xfrm>
            <a:off x="1473735" y="1409153"/>
            <a:ext cx="7366000" cy="4524315"/>
          </a:xfrm>
          <a:prstGeom prst="rect">
            <a:avLst/>
          </a:prstGeom>
          <a:noFill/>
        </p:spPr>
        <p:txBody>
          <a:bodyPr wrap="square" rtlCol="0">
            <a:spAutoFit/>
          </a:bodyPr>
          <a:lstStyle/>
          <a:p>
            <a:r>
              <a:rPr lang="en-US" dirty="0"/>
              <a:t>The analysis addresses several key questions such as:</a:t>
            </a:r>
          </a:p>
          <a:p>
            <a:endParaRPr lang="en-US" dirty="0"/>
          </a:p>
          <a:p>
            <a:pPr marL="342900" indent="-342900">
              <a:buFont typeface="Arial" panose="020B0604020202020204" pitchFamily="34" charset="0"/>
              <a:buChar char="•"/>
            </a:pPr>
            <a:r>
              <a:rPr lang="en-US" dirty="0"/>
              <a:t>What are the most common property types listed on Airbnb?</a:t>
            </a:r>
          </a:p>
          <a:p>
            <a:pPr marL="342900" indent="-342900">
              <a:buFont typeface="Arial" panose="020B0604020202020204" pitchFamily="34" charset="0"/>
              <a:buChar char="•"/>
            </a:pPr>
            <a:r>
              <a:rPr lang="en-US" dirty="0"/>
              <a:t>Which neighborhoods have the highest number of listings?</a:t>
            </a:r>
          </a:p>
          <a:p>
            <a:pPr marL="342900" indent="-342900">
              <a:buFont typeface="Arial" panose="020B0604020202020204" pitchFamily="34" charset="0"/>
              <a:buChar char="•"/>
            </a:pPr>
            <a:r>
              <a:rPr lang="en-US" dirty="0"/>
              <a:t>How does the construction year relate to price trends?</a:t>
            </a:r>
          </a:p>
          <a:p>
            <a:pPr marL="342900" indent="-342900">
              <a:buFont typeface="Arial" panose="020B0604020202020204" pitchFamily="34" charset="0"/>
              <a:buChar char="•"/>
            </a:pPr>
            <a:r>
              <a:rPr lang="en-US" dirty="0"/>
              <a:t>Are verified hosts more likely to receive better reviews?</a:t>
            </a:r>
          </a:p>
          <a:p>
            <a:pPr marL="342900" indent="-342900">
              <a:buFont typeface="Arial" panose="020B0604020202020204" pitchFamily="34" charset="0"/>
              <a:buChar char="•"/>
            </a:pPr>
            <a:r>
              <a:rPr lang="en-US" dirty="0"/>
              <a:t>Is there a correlation between service fees and listing prices?</a:t>
            </a:r>
          </a:p>
          <a:p>
            <a:pPr marL="342900" indent="-342900">
              <a:buFont typeface="Arial" panose="020B0604020202020204" pitchFamily="34" charset="0"/>
              <a:buChar char="•"/>
            </a:pPr>
            <a:r>
              <a:rPr lang="en-US" dirty="0"/>
              <a:t>Do hosts with more listings maintain higher or lower availability?</a:t>
            </a:r>
          </a:p>
          <a:p>
            <a:endParaRPr lang="en-US" dirty="0"/>
          </a:p>
          <a:p>
            <a:r>
              <a:rPr lang="en-US" dirty="0"/>
              <a:t>By applying various visualization techniques such as bar charts, scatter plots, regression plots, and line charts, the project uncovers trends and relationships that help understand Airbnb’s hosting ecosystem. The insights derived can assist both hosts and guests in making data-driven decisions regarding property management and booking preferences.</a:t>
            </a:r>
          </a:p>
          <a:p>
            <a:endParaRPr lang="en-IN" dirty="0"/>
          </a:p>
        </p:txBody>
      </p:sp>
    </p:spTree>
    <p:extLst>
      <p:ext uri="{BB962C8B-B14F-4D97-AF65-F5344CB8AC3E}">
        <p14:creationId xmlns:p14="http://schemas.microsoft.com/office/powerpoint/2010/main" val="3329801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802382" y="2186781"/>
            <a:ext cx="8492089" cy="3990023"/>
          </a:xfrm>
        </p:spPr>
        <p:txBody>
          <a:bodyPr>
            <a:normAutofit fontScale="47500" lnSpcReduction="20000"/>
          </a:bodyPr>
          <a:lstStyle/>
          <a:p>
            <a:r>
              <a:rPr lang="en-US" sz="3800" dirty="0"/>
              <a:t>The insights from this Airbnb Data Analysis project can benefit a wide range of stakeholders:</a:t>
            </a:r>
          </a:p>
          <a:p>
            <a:r>
              <a:rPr lang="en-US" sz="3800" b="1" dirty="0"/>
              <a:t>Hosts / Property Owners</a:t>
            </a:r>
            <a:r>
              <a:rPr lang="en-US" sz="3800" dirty="0"/>
              <a:t> :</a:t>
            </a:r>
            <a:br>
              <a:rPr lang="en-US" sz="3800" dirty="0"/>
            </a:br>
            <a:r>
              <a:rPr lang="en-US" sz="3800" dirty="0"/>
              <a:t>To understand pricing trends, occupancy patterns, and factors influencing higher ratings, helping them optimize their listings and maximize revenue.</a:t>
            </a:r>
          </a:p>
          <a:p>
            <a:r>
              <a:rPr lang="en-US" sz="3800" b="1" dirty="0"/>
              <a:t>Travelers / Guests</a:t>
            </a:r>
            <a:r>
              <a:rPr lang="en-US" sz="3800" dirty="0"/>
              <a:t> :</a:t>
            </a:r>
            <a:br>
              <a:rPr lang="en-US" sz="3800" dirty="0"/>
            </a:br>
            <a:r>
              <a:rPr lang="en-US" sz="3800" dirty="0"/>
              <a:t>To identify affordable neighborhoods, compare property types, and make better booking decisions based on reviews and availability.</a:t>
            </a:r>
          </a:p>
          <a:p>
            <a:r>
              <a:rPr lang="en-US" sz="3800" b="1" dirty="0"/>
              <a:t>Airbnb Management / Business Analysts</a:t>
            </a:r>
            <a:r>
              <a:rPr lang="en-US" sz="3800" dirty="0"/>
              <a:t> :</a:t>
            </a:r>
            <a:br>
              <a:rPr lang="en-US" sz="3800" dirty="0"/>
            </a:br>
            <a:r>
              <a:rPr lang="en-US" sz="3800" dirty="0"/>
              <a:t>To analyze market trends, improve platform strategies, and enhance customer experience.</a:t>
            </a:r>
          </a:p>
          <a:p>
            <a:r>
              <a:rPr lang="en-US" sz="3800" b="1" dirty="0"/>
              <a:t>Students &amp; Researchers</a:t>
            </a:r>
            <a:r>
              <a:rPr lang="en-US" sz="3800" dirty="0"/>
              <a:t> :</a:t>
            </a:r>
            <a:br>
              <a:rPr lang="en-US" sz="3800" dirty="0"/>
            </a:br>
            <a:r>
              <a:rPr lang="en-US" sz="3800" dirty="0"/>
              <a:t>To explore real-world data relationships, practice EDA skills, and draw meaningful business insights from large datasets.</a:t>
            </a:r>
          </a:p>
          <a:p>
            <a:pPr algn="just">
              <a:lnSpc>
                <a:spcPct val="150000"/>
              </a:lnSpc>
            </a:pPr>
            <a:endParaRPr lang="en-IN" sz="3600" dirty="0"/>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1161196" y="1394781"/>
            <a:ext cx="6994800" cy="792000"/>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789709" y="660281"/>
            <a:ext cx="5680539" cy="847817"/>
          </a:xfrm>
        </p:spPr>
        <p:txBody>
          <a:bodyPr>
            <a:normAutofit fontScale="90000"/>
          </a:bodyPr>
          <a:lstStyle/>
          <a:p>
            <a:r>
              <a:rPr lang="en-US" dirty="0"/>
              <a:t>TECHNOLOGIES USED</a:t>
            </a:r>
          </a:p>
        </p:txBody>
      </p:sp>
      <p:sp>
        <p:nvSpPr>
          <p:cNvPr id="3" name="Rectangle 1">
            <a:extLst>
              <a:ext uri="{FF2B5EF4-FFF2-40B4-BE49-F238E27FC236}">
                <a16:creationId xmlns:a16="http://schemas.microsoft.com/office/drawing/2014/main" id="{61732E14-43C7-0EF1-9B8E-7CDF4395B86F}"/>
              </a:ext>
            </a:extLst>
          </p:cNvPr>
          <p:cNvSpPr>
            <a:spLocks noGrp="1" noChangeArrowheads="1"/>
          </p:cNvSpPr>
          <p:nvPr>
            <p:ph type="body" sz="quarter" idx="12"/>
          </p:nvPr>
        </p:nvSpPr>
        <p:spPr bwMode="auto">
          <a:xfrm>
            <a:off x="1632672" y="1720840"/>
            <a:ext cx="7626032"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Python</a:t>
            </a:r>
            <a:r>
              <a:rPr kumimoji="0" lang="en-US" altLang="en-US" sz="1800" b="0" i="0" u="none" strike="noStrike" cap="none" normalizeH="0" baseline="0" dirty="0">
                <a:ln>
                  <a:noFill/>
                </a:ln>
                <a:solidFill>
                  <a:schemeClr val="tx1"/>
                </a:solidFill>
                <a:effectLst/>
                <a:latin typeface="Arial" panose="020B0604020202020204" pitchFamily="34" charset="0"/>
              </a:rPr>
              <a:t> – For data manipulation, cleaning, and analysis.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Pandas</a:t>
            </a:r>
            <a:r>
              <a:rPr kumimoji="0" lang="en-US" altLang="en-US" sz="1800" b="0" i="0" u="none" strike="noStrike" cap="none" normalizeH="0" baseline="0" dirty="0">
                <a:ln>
                  <a:noFill/>
                </a:ln>
                <a:solidFill>
                  <a:schemeClr val="tx1"/>
                </a:solidFill>
                <a:effectLst/>
                <a:latin typeface="Arial" panose="020B0604020202020204" pitchFamily="34" charset="0"/>
              </a:rPr>
              <a:t> – To handle and analyze structured Airbnb datasets efficiently.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NumPy</a:t>
            </a:r>
            <a:r>
              <a:rPr kumimoji="0" lang="en-US" altLang="en-US" sz="1800" b="0" i="0" u="none" strike="noStrike" cap="none" normalizeH="0" baseline="0" dirty="0">
                <a:ln>
                  <a:noFill/>
                </a:ln>
                <a:solidFill>
                  <a:schemeClr val="tx1"/>
                </a:solidFill>
                <a:effectLst/>
                <a:latin typeface="Arial" panose="020B0604020202020204" pitchFamily="34" charset="0"/>
              </a:rPr>
              <a:t> – For performing numerical and mathematical operations.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Matplotlib &amp; Seaborn</a:t>
            </a:r>
            <a:r>
              <a:rPr kumimoji="0" lang="en-US" altLang="en-US" sz="1800" b="0" i="0" u="none" strike="noStrike" cap="none" normalizeH="0" baseline="0" dirty="0">
                <a:ln>
                  <a:noFill/>
                </a:ln>
                <a:solidFill>
                  <a:schemeClr val="tx1"/>
                </a:solidFill>
                <a:effectLst/>
                <a:latin typeface="Arial" panose="020B0604020202020204" pitchFamily="34" charset="0"/>
              </a:rPr>
              <a:t> – For creating insightful visualizations and charts.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Google Collab</a:t>
            </a:r>
            <a:r>
              <a:rPr kumimoji="0" lang="en-US" altLang="en-US" sz="1800" b="0" i="0" u="none" strike="noStrike" cap="none" normalizeH="0" baseline="0" dirty="0">
                <a:ln>
                  <a:noFill/>
                </a:ln>
                <a:solidFill>
                  <a:schemeClr val="tx1"/>
                </a:solidFill>
                <a:effectLst/>
                <a:latin typeface="Arial" panose="020B0604020202020204" pitchFamily="34" charset="0"/>
              </a:rPr>
              <a:t> – As an interactive environment for coding and       visualization.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Excel</a:t>
            </a:r>
            <a:r>
              <a:rPr kumimoji="0" lang="en-US" altLang="en-US" sz="1800" b="0" i="0" u="none" strike="noStrike" cap="none" normalizeH="0" baseline="0" dirty="0">
                <a:ln>
                  <a:noFill/>
                </a:ln>
                <a:solidFill>
                  <a:schemeClr val="tx1"/>
                </a:solidFill>
                <a:effectLst/>
                <a:latin typeface="Arial" panose="020B0604020202020204" pitchFamily="34" charset="0"/>
              </a:rPr>
              <a:t> – For data storage and initial exploration.</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741272" y="5998882"/>
            <a:ext cx="2429017" cy="666078"/>
          </a:xfrm>
          <a:prstGeom prst="rect">
            <a:avLst/>
          </a:prstGeom>
        </p:spPr>
        <p:txBody>
          <a:bodyPr vert="horz" lIns="91440" tIns="45720" rIns="91440" bIns="45720" rtlCol="0" anchor="t">
            <a:normAutofit fontScale="40000" lnSpcReduction="20000"/>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800" dirty="0"/>
              <a:t>Google </a:t>
            </a:r>
            <a:r>
              <a:rPr lang="en-US" sz="3800" dirty="0" err="1"/>
              <a:t>Colab</a:t>
            </a:r>
            <a:r>
              <a:rPr lang="en-US" sz="3800" dirty="0"/>
              <a:t> Notebook</a:t>
            </a:r>
            <a:r>
              <a:rPr lang="en-US" dirty="0"/>
              <a:t>: </a:t>
            </a:r>
            <a:r>
              <a:rPr lang="en-US" sz="3300" b="0" dirty="0">
                <a:solidFill>
                  <a:srgbClr val="0070C0"/>
                </a:solidFill>
                <a:hlinkClick r:id="rId3"/>
              </a:rPr>
              <a:t>Click here to view my project              </a:t>
            </a:r>
            <a:endParaRPr lang="en-IN" b="0" dirty="0">
              <a:solidFill>
                <a:srgbClr val="0070C0"/>
              </a:solidFill>
            </a:endParaRPr>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4377" y="1275371"/>
            <a:ext cx="943142" cy="410968"/>
          </a:xfrm>
        </p:spPr>
        <p:txBody>
          <a:bodyPr/>
          <a:lstStyle/>
          <a:p>
            <a:pPr marL="0" indent="0">
              <a:buNone/>
            </a:pPr>
            <a:r>
              <a:rPr lang="en-US" dirty="0"/>
              <a:t>[code]</a:t>
            </a:r>
            <a:endParaRPr lang="en-IN" dirty="0"/>
          </a:p>
        </p:txBody>
      </p:sp>
      <p:pic>
        <p:nvPicPr>
          <p:cNvPr id="12" name="Picture 11">
            <a:extLst>
              <a:ext uri="{FF2B5EF4-FFF2-40B4-BE49-F238E27FC236}">
                <a16:creationId xmlns:a16="http://schemas.microsoft.com/office/drawing/2014/main" id="{295B434B-1BF1-7897-2626-2F4CF7DDB040}"/>
              </a:ext>
            </a:extLst>
          </p:cNvPr>
          <p:cNvPicPr>
            <a:picLocks noChangeAspect="1"/>
          </p:cNvPicPr>
          <p:nvPr/>
        </p:nvPicPr>
        <p:blipFill>
          <a:blip r:embed="rId4"/>
          <a:stretch>
            <a:fillRect/>
          </a:stretch>
        </p:blipFill>
        <p:spPr>
          <a:xfrm>
            <a:off x="3521496" y="1268661"/>
            <a:ext cx="3269025" cy="5583776"/>
          </a:xfrm>
          <a:prstGeom prst="rect">
            <a:avLst/>
          </a:prstGeom>
        </p:spPr>
      </p:pic>
      <p:pic>
        <p:nvPicPr>
          <p:cNvPr id="14" name="Picture 13">
            <a:extLst>
              <a:ext uri="{FF2B5EF4-FFF2-40B4-BE49-F238E27FC236}">
                <a16:creationId xmlns:a16="http://schemas.microsoft.com/office/drawing/2014/main" id="{3489FA09-92BB-7634-50E0-AF8921ED70D2}"/>
              </a:ext>
            </a:extLst>
          </p:cNvPr>
          <p:cNvPicPr>
            <a:picLocks noChangeAspect="1"/>
          </p:cNvPicPr>
          <p:nvPr/>
        </p:nvPicPr>
        <p:blipFill>
          <a:blip r:embed="rId5"/>
          <a:stretch>
            <a:fillRect/>
          </a:stretch>
        </p:blipFill>
        <p:spPr>
          <a:xfrm>
            <a:off x="6717570" y="1275371"/>
            <a:ext cx="5474430" cy="2326814"/>
          </a:xfrm>
          <a:prstGeom prst="rect">
            <a:avLst/>
          </a:prstGeom>
        </p:spPr>
      </p:pic>
      <p:pic>
        <p:nvPicPr>
          <p:cNvPr id="16" name="Picture 15">
            <a:extLst>
              <a:ext uri="{FF2B5EF4-FFF2-40B4-BE49-F238E27FC236}">
                <a16:creationId xmlns:a16="http://schemas.microsoft.com/office/drawing/2014/main" id="{9D29A6C4-7708-BDBA-B359-2C0AA2683746}"/>
              </a:ext>
            </a:extLst>
          </p:cNvPr>
          <p:cNvPicPr>
            <a:picLocks noChangeAspect="1"/>
          </p:cNvPicPr>
          <p:nvPr/>
        </p:nvPicPr>
        <p:blipFill>
          <a:blip r:embed="rId6"/>
          <a:stretch>
            <a:fillRect/>
          </a:stretch>
        </p:blipFill>
        <p:spPr>
          <a:xfrm>
            <a:off x="6717570" y="3602185"/>
            <a:ext cx="5474430" cy="3235960"/>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B751D15-0F84-D109-1BA5-C7B7ACC126CC}"/>
              </a:ext>
            </a:extLst>
          </p:cNvPr>
          <p:cNvSpPr>
            <a:spLocks noGrp="1"/>
          </p:cNvSpPr>
          <p:nvPr>
            <p:ph type="sldNum" sz="quarter" idx="12"/>
          </p:nvPr>
        </p:nvSpPr>
        <p:spPr/>
        <p:txBody>
          <a:bodyPr/>
          <a:lstStyle/>
          <a:p>
            <a:fld id="{D57F1E4F-1CFF-5643-939E-217C01CDF565}" type="slidenum">
              <a:rPr lang="en-US" smtClean="0"/>
              <a:pPr/>
              <a:t>8</a:t>
            </a:fld>
            <a:endParaRPr lang="en-US" dirty="0"/>
          </a:p>
        </p:txBody>
      </p:sp>
      <p:pic>
        <p:nvPicPr>
          <p:cNvPr id="4" name="Picture 3">
            <a:extLst>
              <a:ext uri="{FF2B5EF4-FFF2-40B4-BE49-F238E27FC236}">
                <a16:creationId xmlns:a16="http://schemas.microsoft.com/office/drawing/2014/main" id="{09C4C804-1951-29F7-C24E-9124A40ED6F7}"/>
              </a:ext>
            </a:extLst>
          </p:cNvPr>
          <p:cNvPicPr>
            <a:picLocks noChangeAspect="1"/>
          </p:cNvPicPr>
          <p:nvPr/>
        </p:nvPicPr>
        <p:blipFill>
          <a:blip r:embed="rId2"/>
          <a:stretch>
            <a:fillRect/>
          </a:stretch>
        </p:blipFill>
        <p:spPr>
          <a:xfrm>
            <a:off x="0" y="0"/>
            <a:ext cx="4206240" cy="3431463"/>
          </a:xfrm>
          <a:prstGeom prst="rect">
            <a:avLst/>
          </a:prstGeom>
        </p:spPr>
      </p:pic>
      <p:pic>
        <p:nvPicPr>
          <p:cNvPr id="6" name="Picture 5">
            <a:extLst>
              <a:ext uri="{FF2B5EF4-FFF2-40B4-BE49-F238E27FC236}">
                <a16:creationId xmlns:a16="http://schemas.microsoft.com/office/drawing/2014/main" id="{29D2C5BB-D215-1A43-B664-C97324AD8289}"/>
              </a:ext>
            </a:extLst>
          </p:cNvPr>
          <p:cNvPicPr>
            <a:picLocks noChangeAspect="1"/>
          </p:cNvPicPr>
          <p:nvPr/>
        </p:nvPicPr>
        <p:blipFill>
          <a:blip r:embed="rId3"/>
          <a:stretch>
            <a:fillRect/>
          </a:stretch>
        </p:blipFill>
        <p:spPr>
          <a:xfrm>
            <a:off x="0" y="3429001"/>
            <a:ext cx="4206240" cy="3429000"/>
          </a:xfrm>
          <a:prstGeom prst="rect">
            <a:avLst/>
          </a:prstGeom>
        </p:spPr>
      </p:pic>
      <p:pic>
        <p:nvPicPr>
          <p:cNvPr id="8" name="Picture 7">
            <a:extLst>
              <a:ext uri="{FF2B5EF4-FFF2-40B4-BE49-F238E27FC236}">
                <a16:creationId xmlns:a16="http://schemas.microsoft.com/office/drawing/2014/main" id="{2F30F8AE-191B-91BC-0940-98A2EDC4CB13}"/>
              </a:ext>
            </a:extLst>
          </p:cNvPr>
          <p:cNvPicPr>
            <a:picLocks noChangeAspect="1"/>
          </p:cNvPicPr>
          <p:nvPr/>
        </p:nvPicPr>
        <p:blipFill>
          <a:blip r:embed="rId4"/>
          <a:stretch>
            <a:fillRect/>
          </a:stretch>
        </p:blipFill>
        <p:spPr>
          <a:xfrm>
            <a:off x="4124960" y="0"/>
            <a:ext cx="4000182" cy="3108960"/>
          </a:xfrm>
          <a:prstGeom prst="rect">
            <a:avLst/>
          </a:prstGeom>
        </p:spPr>
      </p:pic>
      <p:pic>
        <p:nvPicPr>
          <p:cNvPr id="10" name="Picture 9">
            <a:extLst>
              <a:ext uri="{FF2B5EF4-FFF2-40B4-BE49-F238E27FC236}">
                <a16:creationId xmlns:a16="http://schemas.microsoft.com/office/drawing/2014/main" id="{A559D198-8C05-9F20-9B97-3EB0C2EF164A}"/>
              </a:ext>
            </a:extLst>
          </p:cNvPr>
          <p:cNvPicPr>
            <a:picLocks noChangeAspect="1"/>
          </p:cNvPicPr>
          <p:nvPr/>
        </p:nvPicPr>
        <p:blipFill>
          <a:blip r:embed="rId5"/>
          <a:stretch>
            <a:fillRect/>
          </a:stretch>
        </p:blipFill>
        <p:spPr>
          <a:xfrm>
            <a:off x="4124960" y="3108960"/>
            <a:ext cx="4000182" cy="3748355"/>
          </a:xfrm>
          <a:prstGeom prst="rect">
            <a:avLst/>
          </a:prstGeom>
        </p:spPr>
      </p:pic>
    </p:spTree>
    <p:extLst>
      <p:ext uri="{BB962C8B-B14F-4D97-AF65-F5344CB8AC3E}">
        <p14:creationId xmlns:p14="http://schemas.microsoft.com/office/powerpoint/2010/main" val="3720661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B2C318-29DB-112B-70E3-42D0F788340D}"/>
              </a:ext>
            </a:extLst>
          </p:cNvPr>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4" name="Picture 3">
            <a:extLst>
              <a:ext uri="{FF2B5EF4-FFF2-40B4-BE49-F238E27FC236}">
                <a16:creationId xmlns:a16="http://schemas.microsoft.com/office/drawing/2014/main" id="{266DF88A-5E2C-C74B-C0C2-E3C34F140930}"/>
              </a:ext>
            </a:extLst>
          </p:cNvPr>
          <p:cNvPicPr>
            <a:picLocks noChangeAspect="1"/>
          </p:cNvPicPr>
          <p:nvPr/>
        </p:nvPicPr>
        <p:blipFill>
          <a:blip r:embed="rId2"/>
          <a:stretch>
            <a:fillRect/>
          </a:stretch>
        </p:blipFill>
        <p:spPr>
          <a:xfrm>
            <a:off x="0" y="0"/>
            <a:ext cx="4048820" cy="3743832"/>
          </a:xfrm>
          <a:prstGeom prst="rect">
            <a:avLst/>
          </a:prstGeom>
        </p:spPr>
      </p:pic>
      <p:pic>
        <p:nvPicPr>
          <p:cNvPr id="6" name="Picture 5">
            <a:extLst>
              <a:ext uri="{FF2B5EF4-FFF2-40B4-BE49-F238E27FC236}">
                <a16:creationId xmlns:a16="http://schemas.microsoft.com/office/drawing/2014/main" id="{2B8032D6-7885-592D-7A71-E167DA39EC49}"/>
              </a:ext>
            </a:extLst>
          </p:cNvPr>
          <p:cNvPicPr>
            <a:picLocks noChangeAspect="1"/>
          </p:cNvPicPr>
          <p:nvPr/>
        </p:nvPicPr>
        <p:blipFill>
          <a:blip r:embed="rId3"/>
          <a:stretch>
            <a:fillRect/>
          </a:stretch>
        </p:blipFill>
        <p:spPr>
          <a:xfrm>
            <a:off x="-1" y="3743833"/>
            <a:ext cx="4048821" cy="3114168"/>
          </a:xfrm>
          <a:prstGeom prst="rect">
            <a:avLst/>
          </a:prstGeom>
        </p:spPr>
      </p:pic>
      <p:pic>
        <p:nvPicPr>
          <p:cNvPr id="8" name="Picture 7">
            <a:extLst>
              <a:ext uri="{FF2B5EF4-FFF2-40B4-BE49-F238E27FC236}">
                <a16:creationId xmlns:a16="http://schemas.microsoft.com/office/drawing/2014/main" id="{D2953DFA-B99A-30F1-F31F-1C71EE618DC9}"/>
              </a:ext>
            </a:extLst>
          </p:cNvPr>
          <p:cNvPicPr>
            <a:picLocks noChangeAspect="1"/>
          </p:cNvPicPr>
          <p:nvPr/>
        </p:nvPicPr>
        <p:blipFill>
          <a:blip r:embed="rId4"/>
          <a:stretch>
            <a:fillRect/>
          </a:stretch>
        </p:blipFill>
        <p:spPr>
          <a:xfrm>
            <a:off x="4048820" y="8378"/>
            <a:ext cx="6187040" cy="3304233"/>
          </a:xfrm>
          <a:prstGeom prst="rect">
            <a:avLst/>
          </a:prstGeom>
        </p:spPr>
      </p:pic>
      <p:pic>
        <p:nvPicPr>
          <p:cNvPr id="10" name="Picture 9">
            <a:extLst>
              <a:ext uri="{FF2B5EF4-FFF2-40B4-BE49-F238E27FC236}">
                <a16:creationId xmlns:a16="http://schemas.microsoft.com/office/drawing/2014/main" id="{3F47EFF8-090B-E247-7923-5E4ED57E578E}"/>
              </a:ext>
            </a:extLst>
          </p:cNvPr>
          <p:cNvPicPr>
            <a:picLocks noChangeAspect="1"/>
          </p:cNvPicPr>
          <p:nvPr/>
        </p:nvPicPr>
        <p:blipFill>
          <a:blip r:embed="rId5"/>
          <a:stretch>
            <a:fillRect/>
          </a:stretch>
        </p:blipFill>
        <p:spPr>
          <a:xfrm>
            <a:off x="4048820" y="3301050"/>
            <a:ext cx="6187040" cy="3548572"/>
          </a:xfrm>
          <a:prstGeom prst="rect">
            <a:avLst/>
          </a:prstGeom>
        </p:spPr>
      </p:pic>
    </p:spTree>
    <p:extLst>
      <p:ext uri="{BB962C8B-B14F-4D97-AF65-F5344CB8AC3E}">
        <p14:creationId xmlns:p14="http://schemas.microsoft.com/office/powerpoint/2010/main" val="275330999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4DEA9014-ED64-4558-B1E1-D03F0EE32BEB}">
  <ds:schemaRefs>
    <ds:schemaRef ds:uri="71af3243-3dd4-4a8d-8c0d-dd76da1f02a5"/>
    <ds:schemaRef ds:uri="http://schemas.microsoft.com/office/infopath/2007/PartnerControls"/>
    <ds:schemaRef ds:uri="http://schemas.microsoft.com/office/2006/documentManagement/types"/>
    <ds:schemaRef ds:uri="http://schemas.openxmlformats.org/package/2006/metadata/core-properties"/>
    <ds:schemaRef ds:uri="16c05727-aa75-4e4a-9b5f-8a80a1165891"/>
    <ds:schemaRef ds:uri="http://www.w3.org/XML/1998/namespace"/>
    <ds:schemaRef ds:uri="http://purl.org/dc/terms/"/>
    <ds:schemaRef ds:uri="http://schemas.microsoft.com/office/2006/metadata/properties"/>
    <ds:schemaRef ds:uri="http://purl.org/dc/dcmitype/"/>
    <ds:schemaRef ds:uri="http://purl.org/dc/elements/1.1/"/>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997</TotalTime>
  <Words>616</Words>
  <Application>Microsoft Office PowerPoint</Application>
  <PresentationFormat>Widescreen</PresentationFormat>
  <Paragraphs>53</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Trebuchet MS</vt:lpstr>
      <vt:lpstr>Wingdings</vt:lpstr>
      <vt:lpstr>Wingdings 3</vt:lpstr>
      <vt:lpstr>Facet</vt:lpstr>
      <vt:lpstr>AirBNB Hotel Booking Analysis </vt:lpstr>
      <vt:lpstr>PROBLEM  STATEMENT</vt:lpstr>
      <vt:lpstr>PROJECT DESCRIPTION</vt:lpstr>
      <vt:lpstr>PowerPoint Presentation</vt:lpstr>
      <vt:lpstr>WHO ARE THE END USERS?</vt:lpstr>
      <vt:lpstr>TECHNOLOGIES USED</vt:lpstr>
      <vt:lpstr>RESULTS </vt:lpstr>
      <vt:lpstr>PowerPoint Presentation</vt:lpstr>
      <vt:lpstr>PowerPoint Presentation</vt:lpstr>
      <vt:lpstr>CHARTS</vt:lpstr>
      <vt:lpstr>PowerPoint Presentation</vt:lpstr>
      <vt:lpstr>PowerPoint Presentation</vt:lpstr>
      <vt:lpstr>PowerPoint Presentation</vt:lpstr>
      <vt:lpstr>CERTIFICATES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aru chaudhary</cp:lastModifiedBy>
  <cp:revision>74</cp:revision>
  <dcterms:created xsi:type="dcterms:W3CDTF">2021-07-11T13:13:15Z</dcterms:created>
  <dcterms:modified xsi:type="dcterms:W3CDTF">2025-10-16T18:30:32Z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