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0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96" y="7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E:\Work\Projects\KPMG\Data\KPMG_Fin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[KPMG_Final.xlsx]Sheet24!PivotTable22</c:name>
    <c:fmtId val="2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cars owned or not owned by states </a:t>
            </a:r>
          </a:p>
        </c:rich>
      </c:tx>
      <c:layout>
        <c:manualLayout>
          <c:xMode val="edge"/>
          <c:yMode val="edge"/>
          <c:x val="9.8313648293963246E-2"/>
          <c:y val="6.5484168202378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575992454068241"/>
          <c:y val="0.13905065058357066"/>
          <c:w val="0.82353836205256947"/>
          <c:h val="0.749585723390694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Sheet24!$B$3:$B$4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Sheet24!$A$5:$A$8</c:f>
              <c:strCache>
                <c:ptCount val="3"/>
                <c:pt idx="0">
                  <c:v>NSW</c:v>
                </c:pt>
                <c:pt idx="1">
                  <c:v>VIC</c:v>
                </c:pt>
                <c:pt idx="2">
                  <c:v>QLD</c:v>
                </c:pt>
              </c:strCache>
            </c:strRef>
          </c:cat>
          <c:val>
            <c:numRef>
              <c:f>Sheet24!$B$5:$B$8</c:f>
              <c:numCache>
                <c:formatCode>General</c:formatCode>
                <c:ptCount val="3"/>
                <c:pt idx="0">
                  <c:v>272</c:v>
                </c:pt>
                <c:pt idx="1">
                  <c:v>132</c:v>
                </c:pt>
                <c:pt idx="2">
                  <c:v>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61-4E37-9E3C-BF5DED3D9647}"/>
            </c:ext>
          </c:extLst>
        </c:ser>
        <c:ser>
          <c:idx val="1"/>
          <c:order val="1"/>
          <c:tx>
            <c:strRef>
              <c:f>Sheet24!$C$3:$C$4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Sheet24!$A$5:$A$8</c:f>
              <c:strCache>
                <c:ptCount val="3"/>
                <c:pt idx="0">
                  <c:v>NSW</c:v>
                </c:pt>
                <c:pt idx="1">
                  <c:v>VIC</c:v>
                </c:pt>
                <c:pt idx="2">
                  <c:v>QLD</c:v>
                </c:pt>
              </c:strCache>
            </c:strRef>
          </c:cat>
          <c:val>
            <c:numRef>
              <c:f>Sheet24!$C$5:$C$8</c:f>
              <c:numCache>
                <c:formatCode>General</c:formatCode>
                <c:ptCount val="3"/>
                <c:pt idx="0">
                  <c:v>234</c:v>
                </c:pt>
                <c:pt idx="1">
                  <c:v>134</c:v>
                </c:pt>
                <c:pt idx="2">
                  <c:v>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61-4E37-9E3C-BF5DED3D96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385406160"/>
        <c:axId val="470410864"/>
      </c:barChart>
      <c:catAx>
        <c:axId val="385406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State</a:t>
                </a:r>
              </a:p>
            </c:rich>
          </c:tx>
          <c:layout>
            <c:manualLayout>
              <c:xMode val="edge"/>
              <c:yMode val="edge"/>
              <c:x val="0.48543478260869566"/>
              <c:y val="0.915551306564690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410864"/>
        <c:crosses val="autoZero"/>
        <c:auto val="1"/>
        <c:lblAlgn val="ctr"/>
        <c:lblOffset val="100"/>
        <c:noMultiLvlLbl val="0"/>
      </c:catAx>
      <c:valAx>
        <c:axId val="470410864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cars owned or not owned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385406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590694717847763"/>
          <c:y val="0.2313793488579885"/>
          <c:w val="0.10037468142569135"/>
          <c:h val="0.1144010679353417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69654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6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9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25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486493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8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3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0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7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6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3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1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Arundhati </a:t>
            </a:r>
            <a:r>
              <a:rPr lang="en-US" dirty="0" err="1"/>
              <a:t>Panigrahi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23701" y="-25977"/>
            <a:ext cx="9191402" cy="8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615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800" dirty="0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4" y="1083299"/>
            <a:ext cx="14414337" cy="51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+mn-lt"/>
                <a:cs typeface="Times New Roman" panose="02020603050405020304" pitchFamily="18" charset="0"/>
              </a:rPr>
              <a:t>Customers analysis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4" y="1863875"/>
            <a:ext cx="7338776" cy="1933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+mn-lt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+mn-lt"/>
                <a:cs typeface="Times New Roman" panose="02020603050405020304" pitchFamily="18" charset="0"/>
              </a:rPr>
              <a:t>Number of bike purchases in 3 years/percentages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+mn-lt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+mn-lt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+mn-lt"/>
                <a:cs typeface="Times New Roman" panose="02020603050405020304" pitchFamily="18" charset="0"/>
              </a:rPr>
              <a:t>Number of cars own in each state</a:t>
            </a:r>
            <a:endParaRPr sz="2000" dirty="0">
              <a:latin typeface="+mn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913" y="3083693"/>
            <a:ext cx="3460150" cy="18788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093" y="1008524"/>
            <a:ext cx="3460150" cy="2075170"/>
          </a:xfrm>
          <a:prstGeom prst="rect">
            <a:avLst/>
          </a:prstGeom>
        </p:spPr>
      </p:pic>
      <p:sp>
        <p:nvSpPr>
          <p:cNvPr id="130" name="Shape 79"/>
          <p:cNvSpPr/>
          <p:nvPr/>
        </p:nvSpPr>
        <p:spPr>
          <a:xfrm>
            <a:off x="0" y="0"/>
            <a:ext cx="9191402" cy="8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4" y="1083298"/>
            <a:ext cx="8717993" cy="51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Customers’ age distribution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76201" y="1549018"/>
            <a:ext cx="4782712" cy="3508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As we can see, mostly our new customers are between 20 to 49 years old.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Number of customers from 40 to 49 years old has big drops on percentages.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There is a slight increase in the number of customers over 59 years old in terms of percentages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It looks like the percentages of under 25 years old do not really change.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95666" y="1198788"/>
            <a:ext cx="42339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2982132"/>
            <a:ext cx="38100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4" y="1004860"/>
            <a:ext cx="9558585" cy="51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Bike purchases last 3 years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1657350"/>
            <a:ext cx="4613912" cy="2641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 we can see, our new customers are mostly Female with 50.6% purchases with a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 we should focus on advertises on Female customers than Male customers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937" y="1123950"/>
            <a:ext cx="2974811" cy="17645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011" y="2990840"/>
            <a:ext cx="2998301" cy="218567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30740" y="171063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152400" y="895350"/>
            <a:ext cx="8641800" cy="51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Job industry category</a:t>
            </a:r>
          </a:p>
        </p:txBody>
      </p:sp>
      <p:sp>
        <p:nvSpPr>
          <p:cNvPr id="151" name="Shape 100"/>
          <p:cNvSpPr/>
          <p:nvPr/>
        </p:nvSpPr>
        <p:spPr>
          <a:xfrm>
            <a:off x="-15501" y="1216164"/>
            <a:ext cx="4313540" cy="1933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Mostly our new customers are in the Finance industry and our Manufacturing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rest industries is still the same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4800" y="2952750"/>
            <a:ext cx="20294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Wealth segments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15501" y="3333750"/>
            <a:ext cx="59591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After that, we should focus on High Net Customers.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Affluent Customers but the mostly second and third quadrant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540" y="895350"/>
            <a:ext cx="2618740" cy="18090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498" y="895350"/>
            <a:ext cx="2264403" cy="17870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2757261"/>
            <a:ext cx="3200400" cy="23323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3703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NSW should be considered the most since the number of customers who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VIC and QLD have more customers who own cars than those who don’t, but we can try to have something so that those who own cars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4959126"/>
              </p:ext>
            </p:extLst>
          </p:nvPr>
        </p:nvGraphicFramePr>
        <p:xfrm>
          <a:off x="4038600" y="1352550"/>
          <a:ext cx="4648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1D9A78"/>
    </a:accent1>
    <a:accent2>
      <a:srgbClr val="8BC145"/>
    </a:accent2>
    <a:accent3>
      <a:srgbClr val="36AFCE"/>
    </a:accent3>
    <a:accent4>
      <a:srgbClr val="1D6FA9"/>
    </a:accent4>
    <a:accent5>
      <a:srgbClr val="B74919"/>
    </a:accent5>
    <a:accent6>
      <a:srgbClr val="F19D19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1D9A78"/>
    </a:accent1>
    <a:accent2>
      <a:srgbClr val="8BC145"/>
    </a:accent2>
    <a:accent3>
      <a:srgbClr val="36AFCE"/>
    </a:accent3>
    <a:accent4>
      <a:srgbClr val="1D6FA9"/>
    </a:accent4>
    <a:accent5>
      <a:srgbClr val="B74919"/>
    </a:accent5>
    <a:accent6>
      <a:srgbClr val="F19D19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  <a:fontScheme name="Office">
    <a:majorFont>
      <a:latin typeface="Helvetica"/>
      <a:ea typeface="Helvetica"/>
      <a:cs typeface="Helvetica"/>
    </a:majorFont>
    <a:minorFont>
      <a:latin typeface="Helvetica"/>
      <a:ea typeface="Helvetica"/>
      <a:cs typeface="Helvetic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38100" dist="20000" dir="5400000" rotWithShape="0">
            <a:srgbClr val="000000">
              <a:alpha val="38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1568</TotalTime>
  <Words>315</Words>
  <Application>Microsoft Office PowerPoint</Application>
  <PresentationFormat>On-screen Show (16:9)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Open Sans</vt:lpstr>
      <vt:lpstr>Open Sans Extrabold</vt:lpstr>
      <vt:lpstr>Open Sans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Arundhati Panigrahi</cp:lastModifiedBy>
  <cp:revision>19</cp:revision>
  <dcterms:modified xsi:type="dcterms:W3CDTF">2022-03-04T05:52:50Z</dcterms:modified>
</cp:coreProperties>
</file>