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73" r:id="rId5"/>
    <p:sldId id="274" r:id="rId6"/>
    <p:sldId id="275" r:id="rId7"/>
    <p:sldId id="264" r:id="rId8"/>
    <p:sldId id="276" r:id="rId9"/>
    <p:sldId id="259" r:id="rId10"/>
    <p:sldId id="260" r:id="rId11"/>
    <p:sldId id="261" r:id="rId12"/>
    <p:sldId id="262" r:id="rId13"/>
    <p:sldId id="263" r:id="rId14"/>
    <p:sldId id="265" r:id="rId15"/>
    <p:sldId id="266" r:id="rId16"/>
    <p:sldId id="267" r:id="rId17"/>
    <p:sldId id="268" r:id="rId18"/>
    <p:sldId id="269" r:id="rId19"/>
    <p:sldId id="270"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E5B1CD-B7F8-D22A-B30E-063F506C0803}" v="553" dt="2021-01-14T16:51:02.234"/>
    <p1510:client id="{23A7E34D-59C4-A219-E22C-EE74BE89236C}" v="139" dt="2021-01-14T17:45:47.831"/>
    <p1510:client id="{42105976-3C6D-DFAF-F6EB-DF8FB0A17168}" v="29" dt="2021-01-14T17:28:59.834"/>
    <p1510:client id="{CC6D88BE-566A-42AA-98BA-46CE300CCD19}" v="1501" dt="2021-01-13T17:12:50.193"/>
    <p1510:client id="{F601A51C-158A-707A-1BCF-2A8F369AD6A2}" v="3" dt="2021-01-14T15:31:13.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19F4ADD-70CD-4834-BFFD-20C5A4876BC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2409727-2556-43D8-8BC7-4E6198350835}">
      <dgm:prSet/>
      <dgm:spPr/>
      <dgm:t>
        <a:bodyPr/>
        <a:lstStyle/>
        <a:p>
          <a:r>
            <a:rPr lang="en-US"/>
            <a:t>Tập dữ liệu này được crawl từ trang thegioididong.com, nhóm đánh giá các comment trên trang web này là trung thực và không có các comment giả để tăng khả năng bán hàng.</a:t>
          </a:r>
        </a:p>
      </dgm:t>
    </dgm:pt>
    <dgm:pt modelId="{95CDF1E8-4893-4D50-8AC0-21552E9602F5}" type="parTrans" cxnId="{D91F8DF6-CBB0-4AB9-8098-2BC111811C74}">
      <dgm:prSet/>
      <dgm:spPr/>
      <dgm:t>
        <a:bodyPr/>
        <a:lstStyle/>
        <a:p>
          <a:endParaRPr lang="en-US"/>
        </a:p>
      </dgm:t>
    </dgm:pt>
    <dgm:pt modelId="{4BFA7966-0CC8-410E-888D-50E1EB9600B0}" type="sibTrans" cxnId="{D91F8DF6-CBB0-4AB9-8098-2BC111811C74}">
      <dgm:prSet/>
      <dgm:spPr/>
      <dgm:t>
        <a:bodyPr/>
        <a:lstStyle/>
        <a:p>
          <a:endParaRPr lang="en-US"/>
        </a:p>
      </dgm:t>
    </dgm:pt>
    <dgm:pt modelId="{E708C495-F91D-4622-B320-C5D91A57391D}">
      <dgm:prSet/>
      <dgm:spPr/>
      <dgm:t>
        <a:bodyPr/>
        <a:lstStyle/>
        <a:p>
          <a:r>
            <a:rPr lang="en-US"/>
            <a:t>Nên khi áp dụng mô hình này vào các comment trên các nền tảng bán hàng online khác như tiki hay lazada thì kết quả sẽ không cho được tỉ lệ dự đoán chính xác vì trên các nên tảng này chứa khá nhiều comment giả để tăng uy tín.</a:t>
          </a:r>
        </a:p>
      </dgm:t>
    </dgm:pt>
    <dgm:pt modelId="{D5E5F97E-4272-4677-9006-5704A42FF6A1}" type="parTrans" cxnId="{B502344F-0ACA-4595-BD50-A868C416F49B}">
      <dgm:prSet/>
      <dgm:spPr/>
      <dgm:t>
        <a:bodyPr/>
        <a:lstStyle/>
        <a:p>
          <a:endParaRPr lang="en-US"/>
        </a:p>
      </dgm:t>
    </dgm:pt>
    <dgm:pt modelId="{CF22FACD-F382-48D0-B1E6-4F390EB06E45}" type="sibTrans" cxnId="{B502344F-0ACA-4595-BD50-A868C416F49B}">
      <dgm:prSet/>
      <dgm:spPr/>
      <dgm:t>
        <a:bodyPr/>
        <a:lstStyle/>
        <a:p>
          <a:endParaRPr lang="en-US"/>
        </a:p>
      </dgm:t>
    </dgm:pt>
    <dgm:pt modelId="{D9E8BD1C-34A7-427B-9806-A1246969293E}">
      <dgm:prSet/>
      <dgm:spPr/>
      <dgm:t>
        <a:bodyPr/>
        <a:lstStyle/>
        <a:p>
          <a:r>
            <a:rPr lang="en-US"/>
            <a:t>Do đó: </a:t>
          </a:r>
          <a:r>
            <a:rPr lang="en-US" b="1"/>
            <a:t>Kì vọng của nhóm là có thể tạo được mô hình học có thể phân biệt comment thật/ comment giả, từ đó có thể áp dụng cho nhiều nền tảng bán hàng.</a:t>
          </a:r>
          <a:endParaRPr lang="en-US"/>
        </a:p>
      </dgm:t>
    </dgm:pt>
    <dgm:pt modelId="{8993DB2B-31B7-4D35-9D7A-D09DA36655E9}" type="parTrans" cxnId="{2CDDF9AF-A914-4DCF-AC54-53B1F9AA0CE2}">
      <dgm:prSet/>
      <dgm:spPr/>
      <dgm:t>
        <a:bodyPr/>
        <a:lstStyle/>
        <a:p>
          <a:endParaRPr lang="en-US"/>
        </a:p>
      </dgm:t>
    </dgm:pt>
    <dgm:pt modelId="{6FF61254-3193-4B7E-8169-1949443AB325}" type="sibTrans" cxnId="{2CDDF9AF-A914-4DCF-AC54-53B1F9AA0CE2}">
      <dgm:prSet/>
      <dgm:spPr/>
      <dgm:t>
        <a:bodyPr/>
        <a:lstStyle/>
        <a:p>
          <a:endParaRPr lang="en-US"/>
        </a:p>
      </dgm:t>
    </dgm:pt>
    <dgm:pt modelId="{CC6E7E60-177A-48B4-8FFA-917C43569D85}" type="pres">
      <dgm:prSet presAssocID="{819F4ADD-70CD-4834-BFFD-20C5A4876BC4}" presName="root" presStyleCnt="0">
        <dgm:presLayoutVars>
          <dgm:dir/>
          <dgm:resizeHandles val="exact"/>
        </dgm:presLayoutVars>
      </dgm:prSet>
      <dgm:spPr/>
    </dgm:pt>
    <dgm:pt modelId="{E792034F-C80C-42D1-8481-FFAA0F61A280}" type="pres">
      <dgm:prSet presAssocID="{82409727-2556-43D8-8BC7-4E6198350835}" presName="compNode" presStyleCnt="0"/>
      <dgm:spPr/>
    </dgm:pt>
    <dgm:pt modelId="{FBA5B1D6-72A5-4F51-8EE9-B366768362D3}" type="pres">
      <dgm:prSet presAssocID="{82409727-2556-43D8-8BC7-4E6198350835}" presName="bgRect" presStyleLbl="bgShp" presStyleIdx="0" presStyleCnt="3"/>
      <dgm:spPr/>
    </dgm:pt>
    <dgm:pt modelId="{5F9A201C-7E16-41DA-B491-453085EB5B39}" type="pres">
      <dgm:prSet presAssocID="{82409727-2556-43D8-8BC7-4E6198350835}"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bubble with solid fill"/>
        </a:ext>
      </dgm:extLst>
    </dgm:pt>
    <dgm:pt modelId="{2B530FFF-D472-4A9A-946E-34C1A67E88AA}" type="pres">
      <dgm:prSet presAssocID="{82409727-2556-43D8-8BC7-4E6198350835}" presName="spaceRect" presStyleCnt="0"/>
      <dgm:spPr/>
    </dgm:pt>
    <dgm:pt modelId="{37185054-FDF4-48C1-AA44-FB2560219466}" type="pres">
      <dgm:prSet presAssocID="{82409727-2556-43D8-8BC7-4E6198350835}" presName="parTx" presStyleLbl="revTx" presStyleIdx="0" presStyleCnt="3">
        <dgm:presLayoutVars>
          <dgm:chMax val="0"/>
          <dgm:chPref val="0"/>
        </dgm:presLayoutVars>
      </dgm:prSet>
      <dgm:spPr/>
    </dgm:pt>
    <dgm:pt modelId="{AA4BC3C6-DF3D-4C8B-84EB-76D9D2823DC1}" type="pres">
      <dgm:prSet presAssocID="{4BFA7966-0CC8-410E-888D-50E1EB9600B0}" presName="sibTrans" presStyleCnt="0"/>
      <dgm:spPr/>
    </dgm:pt>
    <dgm:pt modelId="{4C38AF23-F7C6-4450-83A1-62E7BC16F1F6}" type="pres">
      <dgm:prSet presAssocID="{E708C495-F91D-4622-B320-C5D91A57391D}" presName="compNode" presStyleCnt="0"/>
      <dgm:spPr/>
    </dgm:pt>
    <dgm:pt modelId="{5590F4A9-37D5-4A40-A36A-DEFF2890C445}" type="pres">
      <dgm:prSet presAssocID="{E708C495-F91D-4622-B320-C5D91A57391D}" presName="bgRect" presStyleLbl="bgShp" presStyleIdx="1" presStyleCnt="3"/>
      <dgm:spPr/>
    </dgm:pt>
    <dgm:pt modelId="{1BA91E46-3EB0-4D8F-B485-B484767A800E}" type="pres">
      <dgm:prSet presAssocID="{E708C495-F91D-4622-B320-C5D91A57391D}"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vron arrows with solid fill"/>
        </a:ext>
      </dgm:extLst>
    </dgm:pt>
    <dgm:pt modelId="{E7CCAFB1-912F-4082-AE92-F9F1FA9D67EC}" type="pres">
      <dgm:prSet presAssocID="{E708C495-F91D-4622-B320-C5D91A57391D}" presName="spaceRect" presStyleCnt="0"/>
      <dgm:spPr/>
    </dgm:pt>
    <dgm:pt modelId="{B6D43468-C306-4116-9C6D-E57C9B9FD235}" type="pres">
      <dgm:prSet presAssocID="{E708C495-F91D-4622-B320-C5D91A57391D}" presName="parTx" presStyleLbl="revTx" presStyleIdx="1" presStyleCnt="3">
        <dgm:presLayoutVars>
          <dgm:chMax val="0"/>
          <dgm:chPref val="0"/>
        </dgm:presLayoutVars>
      </dgm:prSet>
      <dgm:spPr/>
    </dgm:pt>
    <dgm:pt modelId="{81BC140D-F11F-425D-A19C-903BCCCC0063}" type="pres">
      <dgm:prSet presAssocID="{CF22FACD-F382-48D0-B1E6-4F390EB06E45}" presName="sibTrans" presStyleCnt="0"/>
      <dgm:spPr/>
    </dgm:pt>
    <dgm:pt modelId="{87F38D58-9438-4346-B296-187D479A2067}" type="pres">
      <dgm:prSet presAssocID="{D9E8BD1C-34A7-427B-9806-A1246969293E}" presName="compNode" presStyleCnt="0"/>
      <dgm:spPr/>
    </dgm:pt>
    <dgm:pt modelId="{388DA1E5-BE61-4CF6-993B-0F0F55DF9536}" type="pres">
      <dgm:prSet presAssocID="{D9E8BD1C-34A7-427B-9806-A1246969293E}" presName="bgRect" presStyleLbl="bgShp" presStyleIdx="2" presStyleCnt="3"/>
      <dgm:spPr/>
    </dgm:pt>
    <dgm:pt modelId="{65AC6B5D-0854-4DCB-BCB5-D4019288F37E}" type="pres">
      <dgm:prSet presAssocID="{D9E8BD1C-34A7-427B-9806-A1246969293E}"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with solid fill"/>
        </a:ext>
      </dgm:extLst>
    </dgm:pt>
    <dgm:pt modelId="{55247CF8-1095-4680-89BF-7CDCBD12A80A}" type="pres">
      <dgm:prSet presAssocID="{D9E8BD1C-34A7-427B-9806-A1246969293E}" presName="spaceRect" presStyleCnt="0"/>
      <dgm:spPr/>
    </dgm:pt>
    <dgm:pt modelId="{DC5C9DC1-FEB2-4480-BB45-1B0DF877FD48}" type="pres">
      <dgm:prSet presAssocID="{D9E8BD1C-34A7-427B-9806-A1246969293E}" presName="parTx" presStyleLbl="revTx" presStyleIdx="2" presStyleCnt="3">
        <dgm:presLayoutVars>
          <dgm:chMax val="0"/>
          <dgm:chPref val="0"/>
        </dgm:presLayoutVars>
      </dgm:prSet>
      <dgm:spPr/>
    </dgm:pt>
  </dgm:ptLst>
  <dgm:cxnLst>
    <dgm:cxn modelId="{B9F22B5F-5DBD-4674-B27F-87A82E00248F}" type="presOf" srcId="{E708C495-F91D-4622-B320-C5D91A57391D}" destId="{B6D43468-C306-4116-9C6D-E57C9B9FD235}" srcOrd="0" destOrd="0" presId="urn:microsoft.com/office/officeart/2018/2/layout/IconVerticalSolidList"/>
    <dgm:cxn modelId="{E92CB341-435C-40D4-8CE4-A6E6EC48B4EF}" type="presOf" srcId="{82409727-2556-43D8-8BC7-4E6198350835}" destId="{37185054-FDF4-48C1-AA44-FB2560219466}" srcOrd="0" destOrd="0" presId="urn:microsoft.com/office/officeart/2018/2/layout/IconVerticalSolidList"/>
    <dgm:cxn modelId="{B502344F-0ACA-4595-BD50-A868C416F49B}" srcId="{819F4ADD-70CD-4834-BFFD-20C5A4876BC4}" destId="{E708C495-F91D-4622-B320-C5D91A57391D}" srcOrd="1" destOrd="0" parTransId="{D5E5F97E-4272-4677-9006-5704A42FF6A1}" sibTransId="{CF22FACD-F382-48D0-B1E6-4F390EB06E45}"/>
    <dgm:cxn modelId="{2CDDF9AF-A914-4DCF-AC54-53B1F9AA0CE2}" srcId="{819F4ADD-70CD-4834-BFFD-20C5A4876BC4}" destId="{D9E8BD1C-34A7-427B-9806-A1246969293E}" srcOrd="2" destOrd="0" parTransId="{8993DB2B-31B7-4D35-9D7A-D09DA36655E9}" sibTransId="{6FF61254-3193-4B7E-8169-1949443AB325}"/>
    <dgm:cxn modelId="{59FAE2BC-AA34-4E12-BD78-5B992D60ED44}" type="presOf" srcId="{819F4ADD-70CD-4834-BFFD-20C5A4876BC4}" destId="{CC6E7E60-177A-48B4-8FFA-917C43569D85}" srcOrd="0" destOrd="0" presId="urn:microsoft.com/office/officeart/2018/2/layout/IconVerticalSolidList"/>
    <dgm:cxn modelId="{19DB19D5-D33A-4CA7-A705-0265CE4677D2}" type="presOf" srcId="{D9E8BD1C-34A7-427B-9806-A1246969293E}" destId="{DC5C9DC1-FEB2-4480-BB45-1B0DF877FD48}" srcOrd="0" destOrd="0" presId="urn:microsoft.com/office/officeart/2018/2/layout/IconVerticalSolidList"/>
    <dgm:cxn modelId="{D91F8DF6-CBB0-4AB9-8098-2BC111811C74}" srcId="{819F4ADD-70CD-4834-BFFD-20C5A4876BC4}" destId="{82409727-2556-43D8-8BC7-4E6198350835}" srcOrd="0" destOrd="0" parTransId="{95CDF1E8-4893-4D50-8AC0-21552E9602F5}" sibTransId="{4BFA7966-0CC8-410E-888D-50E1EB9600B0}"/>
    <dgm:cxn modelId="{50DFDB1E-F28D-4326-BF8D-BCCD6403EA31}" type="presParOf" srcId="{CC6E7E60-177A-48B4-8FFA-917C43569D85}" destId="{E792034F-C80C-42D1-8481-FFAA0F61A280}" srcOrd="0" destOrd="0" presId="urn:microsoft.com/office/officeart/2018/2/layout/IconVerticalSolidList"/>
    <dgm:cxn modelId="{3A302061-1DF4-4C1F-99CD-5745ED455245}" type="presParOf" srcId="{E792034F-C80C-42D1-8481-FFAA0F61A280}" destId="{FBA5B1D6-72A5-4F51-8EE9-B366768362D3}" srcOrd="0" destOrd="0" presId="urn:microsoft.com/office/officeart/2018/2/layout/IconVerticalSolidList"/>
    <dgm:cxn modelId="{A3AE45BF-2A35-4378-B49F-AFAD11991152}" type="presParOf" srcId="{E792034F-C80C-42D1-8481-FFAA0F61A280}" destId="{5F9A201C-7E16-41DA-B491-453085EB5B39}" srcOrd="1" destOrd="0" presId="urn:microsoft.com/office/officeart/2018/2/layout/IconVerticalSolidList"/>
    <dgm:cxn modelId="{B9E96CC1-0FFB-4376-879C-30143F8896B6}" type="presParOf" srcId="{E792034F-C80C-42D1-8481-FFAA0F61A280}" destId="{2B530FFF-D472-4A9A-946E-34C1A67E88AA}" srcOrd="2" destOrd="0" presId="urn:microsoft.com/office/officeart/2018/2/layout/IconVerticalSolidList"/>
    <dgm:cxn modelId="{7E7B16FD-A5CE-4ADE-B48E-4128856AFA6C}" type="presParOf" srcId="{E792034F-C80C-42D1-8481-FFAA0F61A280}" destId="{37185054-FDF4-48C1-AA44-FB2560219466}" srcOrd="3" destOrd="0" presId="urn:microsoft.com/office/officeart/2018/2/layout/IconVerticalSolidList"/>
    <dgm:cxn modelId="{0D76640A-641D-48D1-96A5-CD144D4410AB}" type="presParOf" srcId="{CC6E7E60-177A-48B4-8FFA-917C43569D85}" destId="{AA4BC3C6-DF3D-4C8B-84EB-76D9D2823DC1}" srcOrd="1" destOrd="0" presId="urn:microsoft.com/office/officeart/2018/2/layout/IconVerticalSolidList"/>
    <dgm:cxn modelId="{8D16650C-2F2B-4358-A1F3-83DA026C0DF1}" type="presParOf" srcId="{CC6E7E60-177A-48B4-8FFA-917C43569D85}" destId="{4C38AF23-F7C6-4450-83A1-62E7BC16F1F6}" srcOrd="2" destOrd="0" presId="urn:microsoft.com/office/officeart/2018/2/layout/IconVerticalSolidList"/>
    <dgm:cxn modelId="{2AEC0CC6-AB4F-4262-914C-714D3C6FC04F}" type="presParOf" srcId="{4C38AF23-F7C6-4450-83A1-62E7BC16F1F6}" destId="{5590F4A9-37D5-4A40-A36A-DEFF2890C445}" srcOrd="0" destOrd="0" presId="urn:microsoft.com/office/officeart/2018/2/layout/IconVerticalSolidList"/>
    <dgm:cxn modelId="{6B232B76-00C6-4642-BC64-1E92D0310700}" type="presParOf" srcId="{4C38AF23-F7C6-4450-83A1-62E7BC16F1F6}" destId="{1BA91E46-3EB0-4D8F-B485-B484767A800E}" srcOrd="1" destOrd="0" presId="urn:microsoft.com/office/officeart/2018/2/layout/IconVerticalSolidList"/>
    <dgm:cxn modelId="{DE8A9184-AC9F-402F-8F31-B95227384185}" type="presParOf" srcId="{4C38AF23-F7C6-4450-83A1-62E7BC16F1F6}" destId="{E7CCAFB1-912F-4082-AE92-F9F1FA9D67EC}" srcOrd="2" destOrd="0" presId="urn:microsoft.com/office/officeart/2018/2/layout/IconVerticalSolidList"/>
    <dgm:cxn modelId="{941B7900-C0DF-424D-B7AC-6883F58E1388}" type="presParOf" srcId="{4C38AF23-F7C6-4450-83A1-62E7BC16F1F6}" destId="{B6D43468-C306-4116-9C6D-E57C9B9FD235}" srcOrd="3" destOrd="0" presId="urn:microsoft.com/office/officeart/2018/2/layout/IconVerticalSolidList"/>
    <dgm:cxn modelId="{464EE0E2-3E7B-4D1A-8F20-026DA4557BE8}" type="presParOf" srcId="{CC6E7E60-177A-48B4-8FFA-917C43569D85}" destId="{81BC140D-F11F-425D-A19C-903BCCCC0063}" srcOrd="3" destOrd="0" presId="urn:microsoft.com/office/officeart/2018/2/layout/IconVerticalSolidList"/>
    <dgm:cxn modelId="{2B3A8D90-87C5-45CD-90D7-1D65C4E5631A}" type="presParOf" srcId="{CC6E7E60-177A-48B4-8FFA-917C43569D85}" destId="{87F38D58-9438-4346-B296-187D479A2067}" srcOrd="4" destOrd="0" presId="urn:microsoft.com/office/officeart/2018/2/layout/IconVerticalSolidList"/>
    <dgm:cxn modelId="{CA5C70AF-6623-40D9-9F58-3F983AAA52DD}" type="presParOf" srcId="{87F38D58-9438-4346-B296-187D479A2067}" destId="{388DA1E5-BE61-4CF6-993B-0F0F55DF9536}" srcOrd="0" destOrd="0" presId="urn:microsoft.com/office/officeart/2018/2/layout/IconVerticalSolidList"/>
    <dgm:cxn modelId="{20096BF1-166E-41D6-8D4B-E6CCE5F1EB3F}" type="presParOf" srcId="{87F38D58-9438-4346-B296-187D479A2067}" destId="{65AC6B5D-0854-4DCB-BCB5-D4019288F37E}" srcOrd="1" destOrd="0" presId="urn:microsoft.com/office/officeart/2018/2/layout/IconVerticalSolidList"/>
    <dgm:cxn modelId="{33F47701-2D92-4D7A-A8DF-EA853E8658BD}" type="presParOf" srcId="{87F38D58-9438-4346-B296-187D479A2067}" destId="{55247CF8-1095-4680-89BF-7CDCBD12A80A}" srcOrd="2" destOrd="0" presId="urn:microsoft.com/office/officeart/2018/2/layout/IconVerticalSolidList"/>
    <dgm:cxn modelId="{CB54EF70-7840-48FD-B9FE-B598496D463C}" type="presParOf" srcId="{87F38D58-9438-4346-B296-187D479A2067}" destId="{DC5C9DC1-FEB2-4480-BB45-1B0DF877FD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5B1D6-72A5-4F51-8EE9-B366768362D3}">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9A201C-7E16-41DA-B491-453085EB5B39}">
      <dsp:nvSpPr>
        <dsp:cNvPr id="0" name=""/>
        <dsp:cNvSpPr/>
      </dsp:nvSpPr>
      <dsp:spPr>
        <a:xfrm>
          <a:off x="375988" y="280191"/>
          <a:ext cx="683614" cy="68361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185054-FDF4-48C1-AA44-FB256021946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en-US" sz="1800" kern="1200"/>
            <a:t>Tập dữ liệu này được crawl từ trang thegioididong.com, nhóm đánh giá các comment trên trang web này là trung thực và không có các comment giả để tăng khả năng bán hàng.</a:t>
          </a:r>
        </a:p>
      </dsp:txBody>
      <dsp:txXfrm>
        <a:off x="1435590" y="531"/>
        <a:ext cx="9080009" cy="1242935"/>
      </dsp:txXfrm>
    </dsp:sp>
    <dsp:sp modelId="{5590F4A9-37D5-4A40-A36A-DEFF2890C445}">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A91E46-3EB0-4D8F-B485-B484767A800E}">
      <dsp:nvSpPr>
        <dsp:cNvPr id="0" name=""/>
        <dsp:cNvSpPr/>
      </dsp:nvSpPr>
      <dsp:spPr>
        <a:xfrm>
          <a:off x="375988" y="1833861"/>
          <a:ext cx="683614" cy="68361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D43468-C306-4116-9C6D-E57C9B9FD235}">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en-US" sz="1800" kern="1200"/>
            <a:t>Nên khi áp dụng mô hình này vào các comment trên các nền tảng bán hàng online khác như tiki hay lazada thì kết quả sẽ không cho được tỉ lệ dự đoán chính xác vì trên các nên tảng này chứa khá nhiều comment giả để tăng uy tín.</a:t>
          </a:r>
        </a:p>
      </dsp:txBody>
      <dsp:txXfrm>
        <a:off x="1435590" y="1554201"/>
        <a:ext cx="9080009" cy="1242935"/>
      </dsp:txXfrm>
    </dsp:sp>
    <dsp:sp modelId="{388DA1E5-BE61-4CF6-993B-0F0F55DF9536}">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AC6B5D-0854-4DCB-BCB5-D4019288F37E}">
      <dsp:nvSpPr>
        <dsp:cNvPr id="0" name=""/>
        <dsp:cNvSpPr/>
      </dsp:nvSpPr>
      <dsp:spPr>
        <a:xfrm>
          <a:off x="375988" y="3387531"/>
          <a:ext cx="683614" cy="68361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5C9DC1-FEB2-4480-BB45-1B0DF877FD48}">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en-US" sz="1800" kern="1200"/>
            <a:t>Do đó: </a:t>
          </a:r>
          <a:r>
            <a:rPr lang="en-US" sz="1800" b="1" kern="1200"/>
            <a:t>Kì vọng của nhóm là có thể tạo được mô hình học có thể phân biệt comment thật/ comment giả, từ đó có thể áp dụng cho nhiều nền tảng bán hàng.</a:t>
          </a:r>
          <a:endParaRPr lang="en-US" sz="1800" kern="120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1/14/2021</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178548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1/14/2021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9054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1/14/2021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36629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1/14/2021</a:t>
            </a:fld>
            <a:endParaRPr lang="en-US"/>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690827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1/14/2021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43070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1/14/2021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005843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1/14/2021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236422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1/14/2021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207439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1/14/2021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392351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1/14/2021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207600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1/14/2021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01809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1/14/2021</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229769611"/>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36" r:id="rId5"/>
    <p:sldLayoutId id="2147483741" r:id="rId6"/>
    <p:sldLayoutId id="2147483737" r:id="rId7"/>
    <p:sldLayoutId id="2147483738" r:id="rId8"/>
    <p:sldLayoutId id="2147483739" r:id="rId9"/>
    <p:sldLayoutId id="2147483740" r:id="rId10"/>
    <p:sldLayoutId id="2147483742" r:id="rId11"/>
  </p:sldLayoutIdLst>
  <p:hf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underthesea.readthedocs.io/en/v1.1.8/_modules/underthesea/word_tokenize.html"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ate.ac.uk/sale/nle-svm/svm-ie.pdf"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4" Type="http://schemas.openxmlformats.org/officeDocument/2006/relationships/hyperlink" Target="http://aurelieherbelot.net/resources/slides/teaching/SVMs.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Arc 26">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838200" y="647593"/>
            <a:ext cx="4467792" cy="3060541"/>
          </a:xfrm>
        </p:spPr>
        <p:txBody>
          <a:bodyPr vert="horz" lIns="91440" tIns="45720" rIns="91440" bIns="45720" rtlCol="0" anchor="b">
            <a:normAutofit/>
          </a:bodyPr>
          <a:lstStyle/>
          <a:p>
            <a:r>
              <a:rPr lang="en-US" sz="5100" b="1" kern="1200">
                <a:solidFill>
                  <a:srgbClr val="FFFFFF"/>
                </a:solidFill>
                <a:latin typeface="+mj-lt"/>
                <a:ea typeface="+mj-ea"/>
                <a:cs typeface="+mj-cs"/>
              </a:rPr>
              <a:t>ĐỒ ÁN NHẬP MÔN KHOA HỌC DỮ LIỆU</a:t>
            </a:r>
          </a:p>
        </p:txBody>
      </p:sp>
      <p:sp>
        <p:nvSpPr>
          <p:cNvPr id="3" name="Subtitle 2"/>
          <p:cNvSpPr>
            <a:spLocks noGrp="1"/>
          </p:cNvSpPr>
          <p:nvPr>
            <p:ph type="subTitle" idx="1"/>
          </p:nvPr>
        </p:nvSpPr>
        <p:spPr>
          <a:xfrm>
            <a:off x="838200" y="3800209"/>
            <a:ext cx="4467792" cy="2410198"/>
          </a:xfrm>
        </p:spPr>
        <p:txBody>
          <a:bodyPr vert="horz" lIns="91440" tIns="45720" rIns="91440" bIns="45720" rtlCol="0">
            <a:normAutofit/>
          </a:bodyPr>
          <a:lstStyle/>
          <a:p>
            <a:r>
              <a:rPr lang="en-US" b="1" kern="1200">
                <a:solidFill>
                  <a:srgbClr val="FFFFFF"/>
                </a:solidFill>
                <a:latin typeface="+mn-lt"/>
                <a:ea typeface="+mn-ea"/>
                <a:cs typeface="+mn-cs"/>
              </a:rPr>
              <a:t>XÂY DỰNG MÔ HÌNH ĐÁNH GIÁ ĐIỆN THOẠI QUA BÌNH LUẬN CỦA TRANG THEGIOIDIDONG.COM</a:t>
            </a:r>
          </a:p>
        </p:txBody>
      </p:sp>
      <p:sp>
        <p:nvSpPr>
          <p:cNvPr id="29" name="Oval 28">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3">
            <a:extLst>
              <a:ext uri="{FF2B5EF4-FFF2-40B4-BE49-F238E27FC236}">
                <a16:creationId xmlns:a16="http://schemas.microsoft.com/office/drawing/2014/main" id="{D130855D-8FD5-4D24-A5CA-A42EAD836C7B}"/>
              </a:ext>
            </a:extLst>
          </p:cNvPr>
          <p:cNvPicPr>
            <a:picLocks noChangeAspect="1"/>
          </p:cNvPicPr>
          <p:nvPr/>
        </p:nvPicPr>
        <p:blipFill rotWithShape="1">
          <a:blip r:embed="rId2"/>
          <a:srcRect l="13131" r="19603" b="8"/>
          <a:stretch/>
        </p:blipFill>
        <p:spPr>
          <a:xfrm>
            <a:off x="6345113" y="1374798"/>
            <a:ext cx="3865425"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
        <p:nvSpPr>
          <p:cNvPr id="20" name="TextBox 19">
            <a:extLst>
              <a:ext uri="{FF2B5EF4-FFF2-40B4-BE49-F238E27FC236}">
                <a16:creationId xmlns:a16="http://schemas.microsoft.com/office/drawing/2014/main" id="{4D1ABE9F-C466-468E-A6F6-86EC15FC8C63}"/>
              </a:ext>
            </a:extLst>
          </p:cNvPr>
          <p:cNvSpPr txBox="1"/>
          <p:nvPr/>
        </p:nvSpPr>
        <p:spPr>
          <a:xfrm>
            <a:off x="1999990" y="5465523"/>
            <a:ext cx="443421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b="1">
                <a:latin typeface="-apple-system"/>
              </a:rPr>
              <a:t>Thành </a:t>
            </a:r>
            <a:r>
              <a:rPr lang="en-US" b="1" err="1">
                <a:latin typeface="-apple-system"/>
              </a:rPr>
              <a:t>viên</a:t>
            </a:r>
            <a:endParaRPr lang="en-US" b="1">
              <a:latin typeface="-apple-system"/>
            </a:endParaRPr>
          </a:p>
          <a:p>
            <a:pPr>
              <a:spcAft>
                <a:spcPts val="600"/>
              </a:spcAft>
            </a:pPr>
            <a:r>
              <a:rPr lang="en-US" err="1">
                <a:latin typeface="-apple-system"/>
              </a:rPr>
              <a:t>Trần</a:t>
            </a:r>
            <a:r>
              <a:rPr lang="en-US">
                <a:latin typeface="-apple-system"/>
              </a:rPr>
              <a:t> Đức Thắng - 1712761</a:t>
            </a:r>
          </a:p>
          <a:p>
            <a:pPr>
              <a:spcAft>
                <a:spcPts val="600"/>
              </a:spcAft>
            </a:pPr>
            <a:r>
              <a:rPr lang="en-US">
                <a:latin typeface="-apple-system"/>
              </a:rPr>
              <a:t>Lê Quang </a:t>
            </a:r>
            <a:r>
              <a:rPr lang="en-US" err="1">
                <a:latin typeface="-apple-system"/>
              </a:rPr>
              <a:t>Quí</a:t>
            </a:r>
            <a:r>
              <a:rPr lang="en-US">
                <a:latin typeface="-apple-system"/>
              </a:rPr>
              <a:t> - 1712710</a:t>
            </a:r>
          </a:p>
        </p:txBody>
      </p:sp>
      <p:sp>
        <p:nvSpPr>
          <p:cNvPr id="6" name="Slide Number Placeholder 5">
            <a:extLst>
              <a:ext uri="{FF2B5EF4-FFF2-40B4-BE49-F238E27FC236}">
                <a16:creationId xmlns:a16="http://schemas.microsoft.com/office/drawing/2014/main" id="{B70D8D7C-64B8-4031-BFA9-51D2893E4BCE}"/>
              </a:ext>
            </a:extLst>
          </p:cNvPr>
          <p:cNvSpPr>
            <a:spLocks noGrp="1"/>
          </p:cNvSpPr>
          <p:nvPr>
            <p:ph type="sldNum" sz="quarter" idx="12"/>
          </p:nvPr>
        </p:nvSpPr>
        <p:spPr/>
        <p:txBody>
          <a:bodyPr/>
          <a:lstStyle/>
          <a:p>
            <a:fld id="{4854181D-6920-4594-9A5D-6CE56DC9F8B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DB0F1A-38B6-42E3-92F1-AA7F8115C8C0}"/>
              </a:ext>
            </a:extLst>
          </p:cNvPr>
          <p:cNvSpPr>
            <a:spLocks noGrp="1"/>
          </p:cNvSpPr>
          <p:nvPr>
            <p:ph type="title"/>
          </p:nvPr>
        </p:nvSpPr>
        <p:spPr>
          <a:xfrm>
            <a:off x="6769570" y="530578"/>
            <a:ext cx="4771178" cy="1160110"/>
          </a:xfrm>
        </p:spPr>
        <p:txBody>
          <a:bodyPr vert="horz" lIns="91440" tIns="45720" rIns="91440" bIns="45720" rtlCol="0" anchor="ctr">
            <a:normAutofit/>
          </a:bodyPr>
          <a:lstStyle/>
          <a:p>
            <a:pPr marL="571500" indent="-571500">
              <a:buFont typeface="Wingdings"/>
              <a:buChar char="v"/>
            </a:pPr>
            <a:r>
              <a:rPr lang="en-US" sz="4400" kern="1200" err="1">
                <a:latin typeface="Times New Roman"/>
                <a:cs typeface="Times New Roman"/>
              </a:rPr>
              <a:t>Loại</a:t>
            </a:r>
            <a:r>
              <a:rPr lang="en-US" sz="4400" kern="1200">
                <a:latin typeface="Times New Roman"/>
                <a:cs typeface="Times New Roman"/>
              </a:rPr>
              <a:t> </a:t>
            </a:r>
            <a:r>
              <a:rPr lang="en-US" sz="4400" kern="1200" err="1">
                <a:latin typeface="Times New Roman"/>
                <a:cs typeface="Times New Roman"/>
              </a:rPr>
              <a:t>bỏ</a:t>
            </a:r>
            <a:r>
              <a:rPr lang="en-US" sz="4400" kern="1200">
                <a:latin typeface="Times New Roman"/>
                <a:cs typeface="Times New Roman"/>
              </a:rPr>
              <a:t> </a:t>
            </a:r>
            <a:r>
              <a:rPr lang="en-US" sz="4400" kern="1200" err="1">
                <a:latin typeface="Times New Roman"/>
                <a:cs typeface="Times New Roman"/>
              </a:rPr>
              <a:t>dấu</a:t>
            </a:r>
            <a:r>
              <a:rPr lang="en-US" sz="4400" kern="1200">
                <a:latin typeface="Times New Roman"/>
                <a:cs typeface="Times New Roman"/>
              </a:rPr>
              <a:t> </a:t>
            </a:r>
            <a:r>
              <a:rPr lang="en-US" sz="4400" kern="1200" err="1">
                <a:latin typeface="Times New Roman"/>
                <a:cs typeface="Times New Roman"/>
              </a:rPr>
              <a:t>câu</a:t>
            </a:r>
            <a:endParaRPr lang="en-US"/>
          </a:p>
        </p:txBody>
      </p:sp>
      <p:pic>
        <p:nvPicPr>
          <p:cNvPr id="4" name="Picture 4" descr="Text&#10;&#10;Description automatically generated">
            <a:extLst>
              <a:ext uri="{FF2B5EF4-FFF2-40B4-BE49-F238E27FC236}">
                <a16:creationId xmlns:a16="http://schemas.microsoft.com/office/drawing/2014/main" id="{B6631787-F607-4085-8127-C18147AFA5D5}"/>
              </a:ext>
            </a:extLst>
          </p:cNvPr>
          <p:cNvPicPr>
            <a:picLocks noGrp="1" noChangeAspect="1"/>
          </p:cNvPicPr>
          <p:nvPr>
            <p:ph idx="1"/>
          </p:nvPr>
        </p:nvPicPr>
        <p:blipFill>
          <a:blip r:embed="rId2"/>
          <a:stretch>
            <a:fillRect/>
          </a:stretch>
        </p:blipFill>
        <p:spPr>
          <a:xfrm>
            <a:off x="650309" y="1757090"/>
            <a:ext cx="7319098" cy="3909422"/>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2" name="Arc 11">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1ADF592-BED9-4A6A-A39C-0550F8167D54}"/>
              </a:ext>
            </a:extLst>
          </p:cNvPr>
          <p:cNvSpPr txBox="1"/>
          <p:nvPr/>
        </p:nvSpPr>
        <p:spPr>
          <a:xfrm>
            <a:off x="8095241" y="1825625"/>
            <a:ext cx="3445507" cy="438890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800">
                <a:latin typeface="Times New Roman"/>
                <a:cs typeface="Times New Roman"/>
              </a:rPr>
              <a:t>Regex (Regular Expression): Module re </a:t>
            </a:r>
            <a:r>
              <a:rPr lang="en-US" sz="2800" err="1">
                <a:latin typeface="Times New Roman"/>
                <a:cs typeface="Times New Roman"/>
              </a:rPr>
              <a:t>trong</a:t>
            </a:r>
            <a:r>
              <a:rPr lang="en-US" sz="2800">
                <a:latin typeface="Times New Roman"/>
                <a:cs typeface="Times New Roman"/>
              </a:rPr>
              <a:t> python.</a:t>
            </a:r>
          </a:p>
        </p:txBody>
      </p:sp>
      <p:sp>
        <p:nvSpPr>
          <p:cNvPr id="3" name="Slide Number Placeholder 2">
            <a:extLst>
              <a:ext uri="{FF2B5EF4-FFF2-40B4-BE49-F238E27FC236}">
                <a16:creationId xmlns:a16="http://schemas.microsoft.com/office/drawing/2014/main" id="{B209A63A-C324-42D9-A8DA-F86F7254227E}"/>
              </a:ext>
            </a:extLst>
          </p:cNvPr>
          <p:cNvSpPr>
            <a:spLocks noGrp="1"/>
          </p:cNvSpPr>
          <p:nvPr>
            <p:ph type="sldNum" sz="quarter" idx="12"/>
          </p:nvPr>
        </p:nvSpPr>
        <p:spPr/>
        <p:txBody>
          <a:bodyPr/>
          <a:lstStyle/>
          <a:p>
            <a:fld id="{4854181D-6920-4594-9A5D-6CE56DC9F8B2}" type="slidenum">
              <a:rPr lang="en-US" smtClean="0"/>
              <a:t>10</a:t>
            </a:fld>
            <a:endParaRPr lang="en-US"/>
          </a:p>
        </p:txBody>
      </p:sp>
    </p:spTree>
    <p:extLst>
      <p:ext uri="{BB962C8B-B14F-4D97-AF65-F5344CB8AC3E}">
        <p14:creationId xmlns:p14="http://schemas.microsoft.com/office/powerpoint/2010/main" val="111851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C910B-8F10-4E7D-B03F-BAFF31451ED9}"/>
              </a:ext>
            </a:extLst>
          </p:cNvPr>
          <p:cNvSpPr>
            <a:spLocks noGrp="1"/>
          </p:cNvSpPr>
          <p:nvPr>
            <p:ph type="title"/>
          </p:nvPr>
        </p:nvSpPr>
        <p:spPr/>
        <p:txBody>
          <a:bodyPr/>
          <a:lstStyle/>
          <a:p>
            <a:pPr marL="457200" indent="-457200">
              <a:buFont typeface="Wingdings"/>
              <a:buChar char="v"/>
            </a:pPr>
            <a:r>
              <a:rPr lang="en-US" err="1">
                <a:latin typeface="Times New Roman"/>
                <a:ea typeface="+mj-lt"/>
                <a:cs typeface="Times New Roman"/>
              </a:rPr>
              <a:t>Ghép</a:t>
            </a:r>
            <a:r>
              <a:rPr lang="en-US">
                <a:latin typeface="Times New Roman"/>
                <a:ea typeface="+mj-lt"/>
                <a:cs typeface="Times New Roman"/>
              </a:rPr>
              <a:t> </a:t>
            </a:r>
            <a:r>
              <a:rPr lang="en-US" err="1">
                <a:latin typeface="Times New Roman"/>
                <a:ea typeface="+mj-lt"/>
                <a:cs typeface="Times New Roman"/>
              </a:rPr>
              <a:t>các</a:t>
            </a:r>
            <a:r>
              <a:rPr lang="en-US">
                <a:latin typeface="Times New Roman"/>
                <a:ea typeface="+mj-lt"/>
                <a:cs typeface="Times New Roman"/>
              </a:rPr>
              <a:t> </a:t>
            </a:r>
            <a:r>
              <a:rPr lang="en-US" err="1">
                <a:latin typeface="Times New Roman"/>
                <a:ea typeface="+mj-lt"/>
                <a:cs typeface="Times New Roman"/>
              </a:rPr>
              <a:t>chữ</a:t>
            </a:r>
            <a:r>
              <a:rPr lang="en-US">
                <a:latin typeface="Times New Roman"/>
                <a:ea typeface="+mj-lt"/>
                <a:cs typeface="Times New Roman"/>
              </a:rPr>
              <a:t> </a:t>
            </a:r>
            <a:r>
              <a:rPr lang="en-US" err="1">
                <a:latin typeface="Times New Roman"/>
                <a:ea typeface="+mj-lt"/>
                <a:cs typeface="Times New Roman"/>
              </a:rPr>
              <a:t>rời</a:t>
            </a:r>
            <a:r>
              <a:rPr lang="en-US">
                <a:latin typeface="Times New Roman"/>
                <a:ea typeface="+mj-lt"/>
                <a:cs typeface="Times New Roman"/>
              </a:rPr>
              <a:t> </a:t>
            </a:r>
            <a:r>
              <a:rPr lang="en-US" err="1">
                <a:latin typeface="Times New Roman"/>
                <a:ea typeface="+mj-lt"/>
                <a:cs typeface="Times New Roman"/>
              </a:rPr>
              <a:t>rạc</a:t>
            </a:r>
            <a:r>
              <a:rPr lang="en-US">
                <a:latin typeface="Times New Roman"/>
                <a:ea typeface="+mj-lt"/>
                <a:cs typeface="Times New Roman"/>
              </a:rPr>
              <a:t> </a:t>
            </a:r>
            <a:r>
              <a:rPr lang="en-US" err="1">
                <a:latin typeface="Times New Roman"/>
                <a:ea typeface="+mj-lt"/>
                <a:cs typeface="Times New Roman"/>
              </a:rPr>
              <a:t>thành</a:t>
            </a:r>
            <a:r>
              <a:rPr lang="en-US">
                <a:latin typeface="Times New Roman"/>
                <a:ea typeface="+mj-lt"/>
                <a:cs typeface="Times New Roman"/>
              </a:rPr>
              <a:t> </a:t>
            </a:r>
            <a:r>
              <a:rPr lang="en-US" err="1">
                <a:latin typeface="Times New Roman"/>
                <a:ea typeface="+mj-lt"/>
                <a:cs typeface="Times New Roman"/>
              </a:rPr>
              <a:t>từ</a:t>
            </a:r>
            <a:r>
              <a:rPr lang="en-US">
                <a:latin typeface="Times New Roman"/>
                <a:ea typeface="+mj-lt"/>
                <a:cs typeface="Times New Roman"/>
              </a:rPr>
              <a:t> </a:t>
            </a:r>
            <a:r>
              <a:rPr lang="en-US" err="1">
                <a:latin typeface="Times New Roman"/>
                <a:ea typeface="+mj-lt"/>
                <a:cs typeface="Times New Roman"/>
              </a:rPr>
              <a:t>có</a:t>
            </a:r>
            <a:r>
              <a:rPr lang="en-US">
                <a:latin typeface="Times New Roman"/>
                <a:ea typeface="+mj-lt"/>
                <a:cs typeface="Times New Roman"/>
              </a:rPr>
              <a:t> </a:t>
            </a:r>
            <a:r>
              <a:rPr lang="en-US" err="1">
                <a:latin typeface="Times New Roman"/>
                <a:ea typeface="+mj-lt"/>
                <a:cs typeface="Times New Roman"/>
              </a:rPr>
              <a:t>nghĩa</a:t>
            </a:r>
            <a:endParaRPr lang="en-US" err="1"/>
          </a:p>
        </p:txBody>
      </p:sp>
      <p:sp>
        <p:nvSpPr>
          <p:cNvPr id="3" name="Content Placeholder 2">
            <a:extLst>
              <a:ext uri="{FF2B5EF4-FFF2-40B4-BE49-F238E27FC236}">
                <a16:creationId xmlns:a16="http://schemas.microsoft.com/office/drawing/2014/main" id="{64B6E88A-57C0-41B1-8D74-4FE30D9B0F34}"/>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Tokenize: Thư </a:t>
            </a:r>
            <a:r>
              <a:rPr lang="en-US" err="1">
                <a:latin typeface="Times New Roman"/>
                <a:ea typeface="+mn-lt"/>
                <a:cs typeface="+mn-lt"/>
              </a:rPr>
              <a:t>viện</a:t>
            </a:r>
            <a:r>
              <a:rPr lang="en-US">
                <a:latin typeface="Times New Roman"/>
                <a:ea typeface="+mn-lt"/>
                <a:cs typeface="+mn-lt"/>
              </a:rPr>
              <a:t> </a:t>
            </a:r>
            <a:r>
              <a:rPr lang="en-US" err="1">
                <a:latin typeface="Times New Roman"/>
                <a:ea typeface="+mn-lt"/>
                <a:cs typeface="+mn-lt"/>
              </a:rPr>
              <a:t>underthesea</a:t>
            </a:r>
            <a:r>
              <a:rPr lang="en-US">
                <a:latin typeface="Times New Roman"/>
                <a:ea typeface="+mn-lt"/>
                <a:cs typeface="+mn-lt"/>
              </a:rPr>
              <a:t> – </a:t>
            </a:r>
            <a:r>
              <a:rPr lang="en-US" err="1">
                <a:latin typeface="Times New Roman"/>
                <a:ea typeface="+mn-lt"/>
                <a:cs typeface="+mn-lt"/>
              </a:rPr>
              <a:t>chuyên</a:t>
            </a:r>
            <a:r>
              <a:rPr lang="en-US">
                <a:latin typeface="Times New Roman"/>
                <a:ea typeface="+mn-lt"/>
                <a:cs typeface="+mn-lt"/>
              </a:rPr>
              <a:t> </a:t>
            </a:r>
            <a:r>
              <a:rPr lang="en-US" err="1">
                <a:latin typeface="Times New Roman"/>
                <a:ea typeface="+mn-lt"/>
                <a:cs typeface="+mn-lt"/>
              </a:rPr>
              <a:t>về</a:t>
            </a:r>
            <a:r>
              <a:rPr lang="en-US">
                <a:latin typeface="Times New Roman"/>
                <a:ea typeface="+mn-lt"/>
                <a:cs typeface="+mn-lt"/>
              </a:rPr>
              <a:t> </a:t>
            </a:r>
            <a:r>
              <a:rPr lang="en-US" err="1">
                <a:latin typeface="Times New Roman"/>
                <a:ea typeface="+mn-lt"/>
                <a:cs typeface="+mn-lt"/>
              </a:rPr>
              <a:t>xử</a:t>
            </a:r>
            <a:r>
              <a:rPr lang="en-US">
                <a:latin typeface="Times New Roman"/>
                <a:ea typeface="+mn-lt"/>
                <a:cs typeface="+mn-lt"/>
              </a:rPr>
              <a:t> </a:t>
            </a:r>
            <a:r>
              <a:rPr lang="en-US" err="1">
                <a:latin typeface="Times New Roman"/>
                <a:ea typeface="+mn-lt"/>
                <a:cs typeface="+mn-lt"/>
              </a:rPr>
              <a:t>lý</a:t>
            </a:r>
            <a:r>
              <a:rPr lang="en-US">
                <a:latin typeface="Times New Roman"/>
                <a:ea typeface="+mn-lt"/>
                <a:cs typeface="+mn-lt"/>
              </a:rPr>
              <a:t> </a:t>
            </a:r>
            <a:r>
              <a:rPr lang="en-US" err="1">
                <a:latin typeface="Times New Roman"/>
                <a:ea typeface="+mn-lt"/>
                <a:cs typeface="+mn-lt"/>
              </a:rPr>
              <a:t>ngôn</a:t>
            </a:r>
            <a:r>
              <a:rPr lang="en-US">
                <a:latin typeface="Times New Roman"/>
                <a:ea typeface="+mn-lt"/>
                <a:cs typeface="+mn-lt"/>
              </a:rPr>
              <a:t> </a:t>
            </a:r>
            <a:r>
              <a:rPr lang="en-US" err="1">
                <a:latin typeface="Times New Roman"/>
                <a:ea typeface="+mn-lt"/>
                <a:cs typeface="+mn-lt"/>
              </a:rPr>
              <a:t>ngữ</a:t>
            </a:r>
            <a:r>
              <a:rPr lang="en-US">
                <a:latin typeface="Times New Roman"/>
                <a:ea typeface="+mn-lt"/>
                <a:cs typeface="+mn-lt"/>
              </a:rPr>
              <a:t> </a:t>
            </a:r>
            <a:r>
              <a:rPr lang="en-US" err="1">
                <a:latin typeface="Times New Roman"/>
                <a:ea typeface="+mn-lt"/>
                <a:cs typeface="+mn-lt"/>
              </a:rPr>
              <a:t>Tiếng</a:t>
            </a:r>
            <a:r>
              <a:rPr lang="en-US">
                <a:latin typeface="Times New Roman"/>
                <a:ea typeface="+mn-lt"/>
                <a:cs typeface="+mn-lt"/>
              </a:rPr>
              <a:t> Việt</a:t>
            </a:r>
            <a:endParaRPr lang="en-US">
              <a:latin typeface="Times New Roman"/>
              <a:cs typeface="Times New Roman"/>
            </a:endParaRPr>
          </a:p>
          <a:p>
            <a:endParaRPr lang="en-US">
              <a:latin typeface="Times New Roman"/>
              <a:cs typeface="Times New Roman"/>
            </a:endParaRPr>
          </a:p>
          <a:p>
            <a:endParaRPr lang="en-US">
              <a:latin typeface="Times New Roman"/>
              <a:ea typeface="+mn-lt"/>
              <a:cs typeface="+mn-lt"/>
            </a:endParaRPr>
          </a:p>
          <a:p>
            <a:endParaRPr lang="en-US">
              <a:latin typeface="Times New Roman"/>
              <a:ea typeface="+mn-lt"/>
              <a:cs typeface="+mn-lt"/>
            </a:endParaRPr>
          </a:p>
          <a:p>
            <a:endParaRPr lang="en-US">
              <a:latin typeface="Times New Roman"/>
              <a:ea typeface="+mn-lt"/>
              <a:cs typeface="+mn-lt"/>
            </a:endParaRPr>
          </a:p>
          <a:p>
            <a:r>
              <a:rPr lang="en-US" err="1">
                <a:latin typeface="Times New Roman"/>
                <a:ea typeface="+mn-lt"/>
                <a:cs typeface="+mn-lt"/>
              </a:rPr>
              <a:t>Hàm</a:t>
            </a:r>
            <a:r>
              <a:rPr lang="en-US">
                <a:latin typeface="Times New Roman"/>
                <a:ea typeface="+mn-lt"/>
                <a:cs typeface="+mn-lt"/>
              </a:rPr>
              <a:t> </a:t>
            </a:r>
            <a:r>
              <a:rPr lang="en-US" err="1">
                <a:latin typeface="Times New Roman"/>
                <a:ea typeface="+mn-lt"/>
                <a:cs typeface="+mn-lt"/>
              </a:rPr>
              <a:t>word_tokenize</a:t>
            </a:r>
            <a:r>
              <a:rPr lang="en-US">
                <a:latin typeface="Times New Roman"/>
                <a:ea typeface="+mn-lt"/>
                <a:cs typeface="+mn-lt"/>
              </a:rPr>
              <a:t>() </a:t>
            </a:r>
            <a:r>
              <a:rPr lang="en-US" err="1">
                <a:latin typeface="Times New Roman"/>
                <a:ea typeface="+mn-lt"/>
                <a:cs typeface="+mn-lt"/>
              </a:rPr>
              <a:t>sẽ</a:t>
            </a:r>
            <a:r>
              <a:rPr lang="en-US">
                <a:latin typeface="Times New Roman"/>
                <a:ea typeface="+mn-lt"/>
                <a:cs typeface="+mn-lt"/>
              </a:rPr>
              <a:t> </a:t>
            </a:r>
            <a:r>
              <a:rPr lang="en-US" err="1">
                <a:latin typeface="Times New Roman"/>
                <a:ea typeface="+mn-lt"/>
                <a:cs typeface="+mn-lt"/>
              </a:rPr>
              <a:t>thực</a:t>
            </a:r>
            <a:r>
              <a:rPr lang="en-US">
                <a:latin typeface="Times New Roman"/>
                <a:ea typeface="+mn-lt"/>
                <a:cs typeface="+mn-lt"/>
              </a:rPr>
              <a:t> </a:t>
            </a:r>
            <a:r>
              <a:rPr lang="en-US" err="1">
                <a:latin typeface="Times New Roman"/>
                <a:ea typeface="+mn-lt"/>
                <a:cs typeface="+mn-lt"/>
              </a:rPr>
              <a:t>hiện</a:t>
            </a:r>
            <a:r>
              <a:rPr lang="en-US">
                <a:latin typeface="Times New Roman"/>
                <a:ea typeface="+mn-lt"/>
                <a:cs typeface="+mn-lt"/>
              </a:rPr>
              <a:t> </a:t>
            </a:r>
            <a:r>
              <a:rPr lang="en-US" err="1">
                <a:latin typeface="Times New Roman"/>
                <a:ea typeface="+mn-lt"/>
                <a:cs typeface="+mn-lt"/>
              </a:rPr>
              <a:t>việc</a:t>
            </a:r>
            <a:r>
              <a:rPr lang="en-US">
                <a:latin typeface="Times New Roman"/>
                <a:ea typeface="+mn-lt"/>
                <a:cs typeface="+mn-lt"/>
              </a:rPr>
              <a:t> </a:t>
            </a:r>
            <a:r>
              <a:rPr lang="en-US" err="1">
                <a:latin typeface="Times New Roman"/>
                <a:ea typeface="+mn-lt"/>
                <a:cs typeface="+mn-lt"/>
              </a:rPr>
              <a:t>ghép</a:t>
            </a:r>
            <a:r>
              <a:rPr lang="en-US">
                <a:latin typeface="Times New Roman"/>
                <a:ea typeface="+mn-lt"/>
                <a:cs typeface="+mn-lt"/>
              </a:rPr>
              <a:t> </a:t>
            </a:r>
            <a:r>
              <a:rPr lang="en-US" err="1">
                <a:latin typeface="Times New Roman"/>
                <a:ea typeface="+mn-lt"/>
                <a:cs typeface="+mn-lt"/>
              </a:rPr>
              <a:t>các</a:t>
            </a:r>
            <a:r>
              <a:rPr lang="en-US">
                <a:latin typeface="Times New Roman"/>
                <a:ea typeface="+mn-lt"/>
                <a:cs typeface="+mn-lt"/>
              </a:rPr>
              <a:t> </a:t>
            </a:r>
            <a:r>
              <a:rPr lang="en-US" err="1">
                <a:latin typeface="Times New Roman"/>
                <a:ea typeface="+mn-lt"/>
                <a:cs typeface="+mn-lt"/>
              </a:rPr>
              <a:t>tiếng</a:t>
            </a:r>
            <a:r>
              <a:rPr lang="en-US">
                <a:latin typeface="Times New Roman"/>
                <a:ea typeface="+mn-lt"/>
                <a:cs typeface="+mn-lt"/>
              </a:rPr>
              <a:t> </a:t>
            </a:r>
            <a:r>
              <a:rPr lang="en-US" err="1">
                <a:latin typeface="Times New Roman"/>
                <a:ea typeface="+mn-lt"/>
                <a:cs typeface="+mn-lt"/>
              </a:rPr>
              <a:t>phù</a:t>
            </a:r>
            <a:r>
              <a:rPr lang="en-US">
                <a:latin typeface="Times New Roman"/>
                <a:ea typeface="+mn-lt"/>
                <a:cs typeface="+mn-lt"/>
              </a:rPr>
              <a:t> </a:t>
            </a:r>
            <a:r>
              <a:rPr lang="en-US" err="1">
                <a:latin typeface="Times New Roman"/>
                <a:ea typeface="+mn-lt"/>
                <a:cs typeface="+mn-lt"/>
              </a:rPr>
              <a:t>hợp</a:t>
            </a:r>
            <a:r>
              <a:rPr lang="en-US">
                <a:latin typeface="Times New Roman"/>
                <a:ea typeface="+mn-lt"/>
                <a:cs typeface="+mn-lt"/>
              </a:rPr>
              <a:t> </a:t>
            </a:r>
            <a:r>
              <a:rPr lang="en-US" err="1">
                <a:latin typeface="Times New Roman"/>
                <a:ea typeface="+mn-lt"/>
                <a:cs typeface="+mn-lt"/>
              </a:rPr>
              <a:t>để</a:t>
            </a:r>
            <a:r>
              <a:rPr lang="en-US">
                <a:latin typeface="Times New Roman"/>
                <a:ea typeface="+mn-lt"/>
                <a:cs typeface="+mn-lt"/>
              </a:rPr>
              <a:t> </a:t>
            </a:r>
            <a:r>
              <a:rPr lang="en-US" err="1">
                <a:latin typeface="Times New Roman"/>
                <a:ea typeface="+mn-lt"/>
                <a:cs typeface="+mn-lt"/>
              </a:rPr>
              <a:t>tạo</a:t>
            </a:r>
            <a:r>
              <a:rPr lang="en-US">
                <a:latin typeface="Times New Roman"/>
                <a:ea typeface="+mn-lt"/>
                <a:cs typeface="+mn-lt"/>
              </a:rPr>
              <a:t> </a:t>
            </a:r>
            <a:r>
              <a:rPr lang="en-US" err="1">
                <a:latin typeface="Times New Roman"/>
                <a:ea typeface="+mn-lt"/>
                <a:cs typeface="+mn-lt"/>
              </a:rPr>
              <a:t>các</a:t>
            </a:r>
            <a:r>
              <a:rPr lang="en-US">
                <a:latin typeface="Times New Roman"/>
                <a:ea typeface="+mn-lt"/>
                <a:cs typeface="+mn-lt"/>
              </a:rPr>
              <a:t> </a:t>
            </a:r>
            <a:r>
              <a:rPr lang="en-US" err="1">
                <a:latin typeface="Times New Roman"/>
                <a:ea typeface="+mn-lt"/>
                <a:cs typeface="+mn-lt"/>
              </a:rPr>
              <a:t>từ</a:t>
            </a:r>
            <a:r>
              <a:rPr lang="en-US">
                <a:latin typeface="Times New Roman"/>
                <a:ea typeface="+mn-lt"/>
                <a:cs typeface="+mn-lt"/>
              </a:rPr>
              <a:t> </a:t>
            </a:r>
            <a:r>
              <a:rPr lang="en-US" err="1">
                <a:latin typeface="Times New Roman"/>
                <a:ea typeface="+mn-lt"/>
                <a:cs typeface="+mn-lt"/>
              </a:rPr>
              <a:t>có</a:t>
            </a:r>
            <a:r>
              <a:rPr lang="en-US">
                <a:latin typeface="Times New Roman"/>
                <a:ea typeface="+mn-lt"/>
                <a:cs typeface="+mn-lt"/>
              </a:rPr>
              <a:t> </a:t>
            </a:r>
            <a:r>
              <a:rPr lang="en-US" err="1">
                <a:latin typeface="Times New Roman"/>
                <a:ea typeface="+mn-lt"/>
                <a:cs typeface="+mn-lt"/>
              </a:rPr>
              <a:t>nghĩa</a:t>
            </a:r>
            <a:r>
              <a:rPr lang="en-US">
                <a:latin typeface="Times New Roman"/>
                <a:ea typeface="+mn-lt"/>
                <a:cs typeface="+mn-lt"/>
              </a:rPr>
              <a:t> </a:t>
            </a:r>
            <a:r>
              <a:rPr lang="en-US" err="1">
                <a:latin typeface="Times New Roman"/>
                <a:ea typeface="+mn-lt"/>
                <a:cs typeface="+mn-lt"/>
              </a:rPr>
              <a:t>trong</a:t>
            </a:r>
            <a:r>
              <a:rPr lang="en-US">
                <a:latin typeface="Times New Roman"/>
                <a:ea typeface="+mn-lt"/>
                <a:cs typeface="+mn-lt"/>
              </a:rPr>
              <a:t> </a:t>
            </a:r>
            <a:r>
              <a:rPr lang="en-US" err="1">
                <a:latin typeface="Times New Roman"/>
                <a:ea typeface="+mn-lt"/>
                <a:cs typeface="+mn-lt"/>
              </a:rPr>
              <a:t>Tiếng</a:t>
            </a:r>
            <a:r>
              <a:rPr lang="en-US">
                <a:latin typeface="Times New Roman"/>
                <a:ea typeface="+mn-lt"/>
                <a:cs typeface="+mn-lt"/>
              </a:rPr>
              <a:t> Việt </a:t>
            </a:r>
            <a:endParaRPr lang="en-US">
              <a:latin typeface="Times New Roman"/>
            </a:endParaRPr>
          </a:p>
          <a:p>
            <a:pPr marL="0" indent="0">
              <a:buNone/>
            </a:pPr>
            <a:br>
              <a:rPr lang="en-US"/>
            </a:br>
            <a:endParaRPr lang="en-US"/>
          </a:p>
        </p:txBody>
      </p:sp>
      <p:pic>
        <p:nvPicPr>
          <p:cNvPr id="4" name="Picture 4">
            <a:extLst>
              <a:ext uri="{FF2B5EF4-FFF2-40B4-BE49-F238E27FC236}">
                <a16:creationId xmlns:a16="http://schemas.microsoft.com/office/drawing/2014/main" id="{041E7B8F-1DED-4AC0-BEFF-4B6293D8707C}"/>
              </a:ext>
            </a:extLst>
          </p:cNvPr>
          <p:cNvPicPr>
            <a:picLocks noChangeAspect="1"/>
          </p:cNvPicPr>
          <p:nvPr/>
        </p:nvPicPr>
        <p:blipFill>
          <a:blip r:embed="rId2"/>
          <a:stretch>
            <a:fillRect/>
          </a:stretch>
        </p:blipFill>
        <p:spPr>
          <a:xfrm>
            <a:off x="2132621" y="2804068"/>
            <a:ext cx="6924675" cy="790575"/>
          </a:xfrm>
          <a:prstGeom prst="rect">
            <a:avLst/>
          </a:prstGeom>
        </p:spPr>
      </p:pic>
      <p:sp>
        <p:nvSpPr>
          <p:cNvPr id="5" name="TextBox 4">
            <a:extLst>
              <a:ext uri="{FF2B5EF4-FFF2-40B4-BE49-F238E27FC236}">
                <a16:creationId xmlns:a16="http://schemas.microsoft.com/office/drawing/2014/main" id="{F1E4286A-6B72-4D2F-B0EA-606CBC0353F4}"/>
              </a:ext>
            </a:extLst>
          </p:cNvPr>
          <p:cNvSpPr txBox="1"/>
          <p:nvPr/>
        </p:nvSpPr>
        <p:spPr>
          <a:xfrm>
            <a:off x="841332" y="5288072"/>
            <a:ext cx="1051977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2998E3"/>
                </a:solidFill>
                <a:latin typeface="Calibri"/>
                <a:cs typeface="Calibri"/>
                <a:hlinkClick r:id="rId3"/>
              </a:rPr>
              <a:t>https://underthesea.readthedocs.io/en/v1.1.8/_modules/underthesea/word_tokenize.html</a:t>
            </a:r>
            <a:endParaRPr lang="en-US"/>
          </a:p>
        </p:txBody>
      </p:sp>
      <p:sp>
        <p:nvSpPr>
          <p:cNvPr id="6" name="Slide Number Placeholder 5">
            <a:extLst>
              <a:ext uri="{FF2B5EF4-FFF2-40B4-BE49-F238E27FC236}">
                <a16:creationId xmlns:a16="http://schemas.microsoft.com/office/drawing/2014/main" id="{38DA3A2C-5AAA-4BC1-B8DF-87BBF6005108}"/>
              </a:ext>
            </a:extLst>
          </p:cNvPr>
          <p:cNvSpPr>
            <a:spLocks noGrp="1"/>
          </p:cNvSpPr>
          <p:nvPr>
            <p:ph type="sldNum" sz="quarter" idx="12"/>
          </p:nvPr>
        </p:nvSpPr>
        <p:spPr/>
        <p:txBody>
          <a:bodyPr/>
          <a:lstStyle/>
          <a:p>
            <a:fld id="{4854181D-6920-4594-9A5D-6CE56DC9F8B2}" type="slidenum">
              <a:rPr lang="en-US" smtClean="0"/>
              <a:t>11</a:t>
            </a:fld>
            <a:endParaRPr lang="en-US"/>
          </a:p>
        </p:txBody>
      </p:sp>
    </p:spTree>
    <p:extLst>
      <p:ext uri="{BB962C8B-B14F-4D97-AF65-F5344CB8AC3E}">
        <p14:creationId xmlns:p14="http://schemas.microsoft.com/office/powerpoint/2010/main" val="3641201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4537-C2E4-4BCF-B0DB-D5EC65EE4144}"/>
              </a:ext>
            </a:extLst>
          </p:cNvPr>
          <p:cNvSpPr>
            <a:spLocks noGrp="1"/>
          </p:cNvSpPr>
          <p:nvPr>
            <p:ph type="title"/>
          </p:nvPr>
        </p:nvSpPr>
        <p:spPr/>
        <p:txBody>
          <a:bodyPr>
            <a:normAutofit/>
          </a:bodyPr>
          <a:lstStyle/>
          <a:p>
            <a:pPr marL="457200" indent="-457200">
              <a:buFont typeface="Wingdings"/>
              <a:buChar char="v"/>
            </a:pPr>
            <a:r>
              <a:rPr lang="en-US" err="1">
                <a:latin typeface="Times New Roman"/>
                <a:ea typeface="+mj-lt"/>
                <a:cs typeface="+mj-lt"/>
              </a:rPr>
              <a:t>Tần</a:t>
            </a:r>
            <a:r>
              <a:rPr lang="en-US">
                <a:latin typeface="Times New Roman"/>
                <a:ea typeface="+mj-lt"/>
                <a:cs typeface="+mj-lt"/>
              </a:rPr>
              <a:t> </a:t>
            </a:r>
            <a:r>
              <a:rPr lang="en-US" err="1">
                <a:latin typeface="Times New Roman"/>
                <a:ea typeface="+mj-lt"/>
                <a:cs typeface="+mj-lt"/>
              </a:rPr>
              <a:t>số</a:t>
            </a:r>
            <a:r>
              <a:rPr lang="en-US">
                <a:latin typeface="Times New Roman"/>
                <a:ea typeface="+mj-lt"/>
                <a:cs typeface="+mj-lt"/>
              </a:rPr>
              <a:t> </a:t>
            </a:r>
            <a:r>
              <a:rPr lang="en-US" err="1">
                <a:latin typeface="Times New Roman"/>
                <a:ea typeface="+mj-lt"/>
                <a:cs typeface="+mj-lt"/>
              </a:rPr>
              <a:t>xuất</a:t>
            </a:r>
            <a:r>
              <a:rPr lang="en-US">
                <a:latin typeface="Times New Roman"/>
                <a:ea typeface="+mj-lt"/>
                <a:cs typeface="+mj-lt"/>
              </a:rPr>
              <a:t> </a:t>
            </a:r>
            <a:r>
              <a:rPr lang="en-US" err="1">
                <a:latin typeface="Times New Roman"/>
                <a:ea typeface="+mj-lt"/>
                <a:cs typeface="+mj-lt"/>
              </a:rPr>
              <a:t>hiện</a:t>
            </a:r>
            <a:r>
              <a:rPr lang="en-US">
                <a:latin typeface="Times New Roman"/>
                <a:ea typeface="+mj-lt"/>
                <a:cs typeface="+mj-lt"/>
              </a:rPr>
              <a:t> </a:t>
            </a:r>
            <a:r>
              <a:rPr lang="en-US" err="1">
                <a:latin typeface="Times New Roman"/>
                <a:ea typeface="+mj-lt"/>
                <a:cs typeface="+mj-lt"/>
              </a:rPr>
              <a:t>và</a:t>
            </a:r>
            <a:r>
              <a:rPr lang="en-US">
                <a:latin typeface="Times New Roman"/>
                <a:ea typeface="+mj-lt"/>
                <a:cs typeface="+mj-lt"/>
              </a:rPr>
              <a:t> </a:t>
            </a:r>
            <a:r>
              <a:rPr lang="en-US" err="1">
                <a:latin typeface="Times New Roman"/>
                <a:ea typeface="+mj-lt"/>
                <a:cs typeface="+mj-lt"/>
              </a:rPr>
              <a:t>độ</a:t>
            </a:r>
            <a:r>
              <a:rPr lang="en-US">
                <a:latin typeface="Times New Roman"/>
                <a:ea typeface="+mj-lt"/>
                <a:cs typeface="+mj-lt"/>
              </a:rPr>
              <a:t> </a:t>
            </a:r>
            <a:r>
              <a:rPr lang="en-US" err="1">
                <a:latin typeface="Times New Roman"/>
                <a:ea typeface="+mj-lt"/>
                <a:cs typeface="+mj-lt"/>
              </a:rPr>
              <a:t>quan</a:t>
            </a:r>
            <a:r>
              <a:rPr lang="en-US">
                <a:latin typeface="Times New Roman"/>
                <a:ea typeface="+mj-lt"/>
                <a:cs typeface="+mj-lt"/>
              </a:rPr>
              <a:t> </a:t>
            </a:r>
            <a:r>
              <a:rPr lang="en-US" err="1">
                <a:latin typeface="Times New Roman"/>
                <a:ea typeface="+mj-lt"/>
                <a:cs typeface="+mj-lt"/>
              </a:rPr>
              <a:t>trọng</a:t>
            </a:r>
            <a:r>
              <a:rPr lang="en-US">
                <a:latin typeface="Times New Roman"/>
                <a:ea typeface="+mj-lt"/>
                <a:cs typeface="+mj-lt"/>
              </a:rPr>
              <a:t> </a:t>
            </a:r>
            <a:r>
              <a:rPr lang="en-US" err="1">
                <a:latin typeface="Times New Roman"/>
                <a:ea typeface="+mj-lt"/>
                <a:cs typeface="+mj-lt"/>
              </a:rPr>
              <a:t>của</a:t>
            </a:r>
            <a:r>
              <a:rPr lang="en-US">
                <a:latin typeface="Times New Roman"/>
                <a:ea typeface="+mj-lt"/>
                <a:cs typeface="+mj-lt"/>
              </a:rPr>
              <a:t> </a:t>
            </a:r>
            <a:r>
              <a:rPr lang="en-US" err="1">
                <a:latin typeface="Times New Roman"/>
                <a:ea typeface="+mj-lt"/>
                <a:cs typeface="+mj-lt"/>
              </a:rPr>
              <a:t>từ</a:t>
            </a:r>
            <a:endParaRPr lang="en-US" err="1">
              <a:latin typeface="Times New Roman"/>
            </a:endParaRPr>
          </a:p>
        </p:txBody>
      </p:sp>
      <p:sp>
        <p:nvSpPr>
          <p:cNvPr id="3" name="Content Placeholder 2">
            <a:extLst>
              <a:ext uri="{FF2B5EF4-FFF2-40B4-BE49-F238E27FC236}">
                <a16:creationId xmlns:a16="http://schemas.microsoft.com/office/drawing/2014/main" id="{41F6BA0A-1AB4-41C5-96E0-43C7976AB629}"/>
              </a:ext>
            </a:extLst>
          </p:cNvPr>
          <p:cNvSpPr>
            <a:spLocks noGrp="1"/>
          </p:cNvSpPr>
          <p:nvPr>
            <p:ph idx="1"/>
          </p:nvPr>
        </p:nvSpPr>
        <p:spPr/>
        <p:txBody>
          <a:bodyPr vert="horz" lIns="91440" tIns="45720" rIns="91440" bIns="45720" rtlCol="0" anchor="t">
            <a:normAutofit/>
          </a:bodyPr>
          <a:lstStyle/>
          <a:p>
            <a:r>
              <a:rPr lang="en-US">
                <a:ea typeface="+mn-lt"/>
                <a:cs typeface="+mn-lt"/>
              </a:rPr>
              <a:t>Thư viện sklearn, hàm TfidfVectorializer()</a:t>
            </a:r>
            <a:endParaRPr lang="en-US"/>
          </a:p>
          <a:p>
            <a:pPr marL="0" indent="0">
              <a:buNone/>
            </a:pPr>
            <a:br>
              <a:rPr lang="en-US" dirty="0"/>
            </a:br>
            <a:br>
              <a:rPr lang="en-US" dirty="0"/>
            </a:br>
            <a:br>
              <a:rPr lang="en-US" dirty="0"/>
            </a:br>
            <a:br>
              <a:rPr lang="en-US" dirty="0"/>
            </a:br>
            <a:br>
              <a:rPr lang="en-US" dirty="0"/>
            </a:br>
            <a:br>
              <a:rPr lang="en-US" dirty="0"/>
            </a:br>
            <a:endParaRPr lang="en-US" dirty="0"/>
          </a:p>
          <a:p>
            <a:r>
              <a:rPr lang="en-US">
                <a:ea typeface="+mn-lt"/>
                <a:cs typeface="+mn-lt"/>
              </a:rPr>
              <a:t>=&gt; Chuyển phần văn bản nhập vào hàm (các câu comment ở trên) thành dạng ma trận để đưa vào model.</a:t>
            </a:r>
            <a:endParaRPr lang="en-US"/>
          </a:p>
        </p:txBody>
      </p:sp>
      <p:pic>
        <p:nvPicPr>
          <p:cNvPr id="4" name="Picture 4" descr="Text&#10;&#10;Description automatically generated">
            <a:extLst>
              <a:ext uri="{FF2B5EF4-FFF2-40B4-BE49-F238E27FC236}">
                <a16:creationId xmlns:a16="http://schemas.microsoft.com/office/drawing/2014/main" id="{C3BDFA5B-D12A-4308-AB57-6C9A55356D52}"/>
              </a:ext>
            </a:extLst>
          </p:cNvPr>
          <p:cNvPicPr>
            <a:picLocks noChangeAspect="1"/>
          </p:cNvPicPr>
          <p:nvPr/>
        </p:nvPicPr>
        <p:blipFill rotWithShape="1">
          <a:blip r:embed="rId2"/>
          <a:srcRect r="299" b="43283"/>
          <a:stretch/>
        </p:blipFill>
        <p:spPr>
          <a:xfrm>
            <a:off x="1707716" y="2271681"/>
            <a:ext cx="6814164" cy="2326236"/>
          </a:xfrm>
          <a:prstGeom prst="rect">
            <a:avLst/>
          </a:prstGeom>
        </p:spPr>
      </p:pic>
      <p:sp>
        <p:nvSpPr>
          <p:cNvPr id="5" name="Slide Number Placeholder 4">
            <a:extLst>
              <a:ext uri="{FF2B5EF4-FFF2-40B4-BE49-F238E27FC236}">
                <a16:creationId xmlns:a16="http://schemas.microsoft.com/office/drawing/2014/main" id="{F338156C-55DA-459B-8B29-5A8E30548C1C}"/>
              </a:ext>
            </a:extLst>
          </p:cNvPr>
          <p:cNvSpPr>
            <a:spLocks noGrp="1"/>
          </p:cNvSpPr>
          <p:nvPr>
            <p:ph type="sldNum" sz="quarter" idx="12"/>
          </p:nvPr>
        </p:nvSpPr>
        <p:spPr/>
        <p:txBody>
          <a:bodyPr/>
          <a:lstStyle/>
          <a:p>
            <a:fld id="{4854181D-6920-4594-9A5D-6CE56DC9F8B2}" type="slidenum">
              <a:rPr lang="en-US" smtClean="0"/>
              <a:t>12</a:t>
            </a:fld>
            <a:endParaRPr lang="en-US"/>
          </a:p>
        </p:txBody>
      </p:sp>
    </p:spTree>
    <p:extLst>
      <p:ext uri="{BB962C8B-B14F-4D97-AF65-F5344CB8AC3E}">
        <p14:creationId xmlns:p14="http://schemas.microsoft.com/office/powerpoint/2010/main" val="3691007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C88B10-9F39-4680-A44A-5BED8BB8BFA2}"/>
              </a:ext>
            </a:extLst>
          </p:cNvPr>
          <p:cNvSpPr>
            <a:spLocks noGrp="1"/>
          </p:cNvSpPr>
          <p:nvPr>
            <p:ph type="title"/>
          </p:nvPr>
        </p:nvSpPr>
        <p:spPr>
          <a:xfrm>
            <a:off x="838200" y="365125"/>
            <a:ext cx="5387502" cy="1325563"/>
          </a:xfrm>
        </p:spPr>
        <p:txBody>
          <a:bodyPr>
            <a:normAutofit/>
          </a:bodyPr>
          <a:lstStyle/>
          <a:p>
            <a:r>
              <a:rPr lang="en-US">
                <a:latin typeface="Times New Roman"/>
                <a:cs typeface="Times New Roman"/>
              </a:rPr>
              <a:t>V. huấn luyện mô hình</a:t>
            </a:r>
          </a:p>
        </p:txBody>
      </p:sp>
      <p:sp>
        <p:nvSpPr>
          <p:cNvPr id="3" name="Content Placeholder 2">
            <a:extLst>
              <a:ext uri="{FF2B5EF4-FFF2-40B4-BE49-F238E27FC236}">
                <a16:creationId xmlns:a16="http://schemas.microsoft.com/office/drawing/2014/main" id="{49C35E9D-1653-44DC-A75D-C5B0B14CA885}"/>
              </a:ext>
            </a:extLst>
          </p:cNvPr>
          <p:cNvSpPr>
            <a:spLocks noGrp="1"/>
          </p:cNvSpPr>
          <p:nvPr>
            <p:ph idx="1"/>
          </p:nvPr>
        </p:nvSpPr>
        <p:spPr>
          <a:xfrm>
            <a:off x="838200" y="1825625"/>
            <a:ext cx="5387502" cy="4351338"/>
          </a:xfrm>
        </p:spPr>
        <p:txBody>
          <a:bodyPr vert="horz" lIns="91440" tIns="45720" rIns="91440" bIns="45720" rtlCol="0" anchor="t">
            <a:normAutofit/>
          </a:bodyPr>
          <a:lstStyle/>
          <a:p>
            <a:pPr marL="0" indent="0">
              <a:buNone/>
            </a:pPr>
            <a:r>
              <a:rPr lang="en-US">
                <a:latin typeface="Times New Roman"/>
                <a:ea typeface="+mn-lt"/>
                <a:cs typeface="+mn-lt"/>
              </a:rPr>
              <a:t>1. Huấn luyện bằng mô hình máy học</a:t>
            </a:r>
            <a:endParaRPr lang="en-US" dirty="0">
              <a:latin typeface="Times New Roman"/>
              <a:ea typeface="+mn-lt"/>
              <a:cs typeface="+mn-lt"/>
            </a:endParaRPr>
          </a:p>
          <a:p>
            <a:pPr lvl="1"/>
            <a:r>
              <a:rPr lang="en-US">
                <a:latin typeface="Times New Roman"/>
                <a:ea typeface="+mn-lt"/>
                <a:cs typeface="+mn-lt"/>
              </a:rPr>
              <a:t>Model sử dụng: SVC</a:t>
            </a:r>
            <a:endParaRPr lang="en-US"/>
          </a:p>
          <a:p>
            <a:pPr lvl="2">
              <a:buFont typeface="Courier New" panose="020B0604020202020204" pitchFamily="34" charset="0"/>
              <a:buChar char="o"/>
            </a:pPr>
            <a:r>
              <a:rPr lang="en-US">
                <a:latin typeface="Times New Roman"/>
                <a:cs typeface="Times New Roman"/>
              </a:rPr>
              <a:t>Thử nghiệm mô hình với các siêu tham số để tìm ra bộ siêu tham số tối ưu.</a:t>
            </a:r>
          </a:p>
          <a:p>
            <a:pPr lvl="2">
              <a:buFont typeface="Courier New" panose="020B0604020202020204" pitchFamily="34" charset="0"/>
              <a:buChar char="o"/>
            </a:pPr>
            <a:r>
              <a:rPr lang="en-US">
                <a:latin typeface="Times New Roman"/>
                <a:cs typeface="Times New Roman"/>
              </a:rPr>
              <a:t>Thời gian train mất khoảng 25 phút (do cấu hình máy yếu có thể nhanh hơn nếu train bằng colab</a:t>
            </a:r>
            <a:r>
              <a:rPr lang="en-US" dirty="0">
                <a:latin typeface="Times New Roman"/>
                <a:cs typeface="Times New Roman"/>
              </a:rPr>
              <a:t>)</a:t>
            </a:r>
          </a:p>
        </p:txBody>
      </p:sp>
      <p:pic>
        <p:nvPicPr>
          <p:cNvPr id="4" name="Picture 4" descr="Text&#10;&#10;Description automatically generated">
            <a:extLst>
              <a:ext uri="{FF2B5EF4-FFF2-40B4-BE49-F238E27FC236}">
                <a16:creationId xmlns:a16="http://schemas.microsoft.com/office/drawing/2014/main" id="{A8551E1A-53DC-4268-BF8F-1F73ABB035C3}"/>
              </a:ext>
            </a:extLst>
          </p:cNvPr>
          <p:cNvPicPr>
            <a:picLocks noChangeAspect="1"/>
          </p:cNvPicPr>
          <p:nvPr/>
        </p:nvPicPr>
        <p:blipFill rotWithShape="1">
          <a:blip r:embed="rId2"/>
          <a:srcRect r="35907" b="1"/>
          <a:stretch/>
        </p:blipFill>
        <p:spPr>
          <a:xfrm>
            <a:off x="6224636" y="1222347"/>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8" name="Oval 17">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Arc 19">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B81DD11-58ED-472F-BA52-954131CC0BE2}"/>
              </a:ext>
            </a:extLst>
          </p:cNvPr>
          <p:cNvSpPr>
            <a:spLocks noGrp="1"/>
          </p:cNvSpPr>
          <p:nvPr>
            <p:ph type="sldNum" sz="quarter" idx="12"/>
          </p:nvPr>
        </p:nvSpPr>
        <p:spPr/>
        <p:txBody>
          <a:bodyPr/>
          <a:lstStyle/>
          <a:p>
            <a:fld id="{4854181D-6920-4594-9A5D-6CE56DC9F8B2}" type="slidenum">
              <a:rPr lang="en-US" smtClean="0"/>
              <a:t>13</a:t>
            </a:fld>
            <a:endParaRPr lang="en-US"/>
          </a:p>
        </p:txBody>
      </p:sp>
    </p:spTree>
    <p:extLst>
      <p:ext uri="{BB962C8B-B14F-4D97-AF65-F5344CB8AC3E}">
        <p14:creationId xmlns:p14="http://schemas.microsoft.com/office/powerpoint/2010/main" val="3651098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Chart&#10;&#10;Description automatically generated">
            <a:extLst>
              <a:ext uri="{FF2B5EF4-FFF2-40B4-BE49-F238E27FC236}">
                <a16:creationId xmlns:a16="http://schemas.microsoft.com/office/drawing/2014/main" id="{A2599683-1675-4FC7-8EEC-C9F7F37007AC}"/>
              </a:ext>
            </a:extLst>
          </p:cNvPr>
          <p:cNvPicPr>
            <a:picLocks noGrp="1" noChangeAspect="1"/>
          </p:cNvPicPr>
          <p:nvPr>
            <p:ph idx="1"/>
          </p:nvPr>
        </p:nvPicPr>
        <p:blipFill>
          <a:blip r:embed="rId2"/>
          <a:stretch>
            <a:fillRect/>
          </a:stretch>
        </p:blipFill>
        <p:spPr>
          <a:xfrm>
            <a:off x="6611058" y="2490914"/>
            <a:ext cx="5580942" cy="4367086"/>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20" name="Oval 19">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5C4C57-813E-4034-A94A-8CCE592838D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a:latin typeface="Times New Roman"/>
                <a:cs typeface="Times New Roman"/>
              </a:rPr>
              <a:t>2. </a:t>
            </a:r>
            <a:r>
              <a:rPr lang="en-US" sz="4400" kern="1200">
                <a:latin typeface="Times New Roman"/>
                <a:cs typeface="Times New Roman"/>
              </a:rPr>
              <a:t>Trực quan kết quả</a:t>
            </a:r>
          </a:p>
        </p:txBody>
      </p:sp>
      <p:sp>
        <p:nvSpPr>
          <p:cNvPr id="5" name="TextBox 4">
            <a:extLst>
              <a:ext uri="{FF2B5EF4-FFF2-40B4-BE49-F238E27FC236}">
                <a16:creationId xmlns:a16="http://schemas.microsoft.com/office/drawing/2014/main" id="{9B609A36-9174-4C02-A788-74C5DEA8CBC8}"/>
              </a:ext>
            </a:extLst>
          </p:cNvPr>
          <p:cNvSpPr txBox="1"/>
          <p:nvPr/>
        </p:nvSpPr>
        <p:spPr>
          <a:xfrm>
            <a:off x="838200" y="1825625"/>
            <a:ext cx="5393361"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lnSpcReduction="10000"/>
          </a:bodyPr>
          <a:lstStyle/>
          <a:p>
            <a:pPr indent="-228600">
              <a:lnSpc>
                <a:spcPct val="90000"/>
              </a:lnSpc>
              <a:spcAft>
                <a:spcPts val="600"/>
              </a:spcAft>
              <a:buFont typeface="Arial" panose="020B0604020202020204" pitchFamily="34" charset="0"/>
              <a:buChar char="•"/>
            </a:pPr>
            <a:r>
              <a:rPr lang="en-US" sz="3200">
                <a:latin typeface="Times New Roman"/>
                <a:cs typeface="Times New Roman"/>
              </a:rPr>
              <a:t>Tham số C khi huấn luyện ở tập train sẽ có sự tăng dần khi C tăng dần nhưng tập val sẽ tăng đến 1 ngưỡng r giảm xuống vì khi C càng tăng mô hình càng fit vào dữ liệu train sẽ dẫn đến hiện tượng overfitting làm giảm độ chính xác khi transform tập validation.</a:t>
            </a:r>
          </a:p>
        </p:txBody>
      </p:sp>
      <p:sp>
        <p:nvSpPr>
          <p:cNvPr id="6" name="Slide Number Placeholder 5">
            <a:extLst>
              <a:ext uri="{FF2B5EF4-FFF2-40B4-BE49-F238E27FC236}">
                <a16:creationId xmlns:a16="http://schemas.microsoft.com/office/drawing/2014/main" id="{ADCA6EAF-5C9A-49E2-9102-8C590BB4905F}"/>
              </a:ext>
            </a:extLst>
          </p:cNvPr>
          <p:cNvSpPr>
            <a:spLocks noGrp="1"/>
          </p:cNvSpPr>
          <p:nvPr>
            <p:ph type="sldNum" sz="quarter" idx="12"/>
          </p:nvPr>
        </p:nvSpPr>
        <p:spPr/>
        <p:txBody>
          <a:bodyPr/>
          <a:lstStyle/>
          <a:p>
            <a:fld id="{4854181D-6920-4594-9A5D-6CE56DC9F8B2}" type="slidenum">
              <a:rPr lang="en-US" smtClean="0"/>
              <a:t>14</a:t>
            </a:fld>
            <a:endParaRPr lang="en-US"/>
          </a:p>
        </p:txBody>
      </p:sp>
    </p:spTree>
    <p:extLst>
      <p:ext uri="{BB962C8B-B14F-4D97-AF65-F5344CB8AC3E}">
        <p14:creationId xmlns:p14="http://schemas.microsoft.com/office/powerpoint/2010/main" val="543368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F8A656C-0806-4677-A38B-DA5DF0F3C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Text&#10;&#10;Description automatically generated">
            <a:extLst>
              <a:ext uri="{FF2B5EF4-FFF2-40B4-BE49-F238E27FC236}">
                <a16:creationId xmlns:a16="http://schemas.microsoft.com/office/drawing/2014/main" id="{7E83D064-66D0-4602-A0CD-E6CABA74AA27}"/>
              </a:ext>
            </a:extLst>
          </p:cNvPr>
          <p:cNvPicPr>
            <a:picLocks noGrp="1" noChangeAspect="1"/>
          </p:cNvPicPr>
          <p:nvPr>
            <p:ph idx="1"/>
          </p:nvPr>
        </p:nvPicPr>
        <p:blipFill rotWithShape="1">
          <a:blip r:embed="rId2">
            <a:alphaModFix/>
          </a:blip>
          <a:srcRect r="18223" b="1"/>
          <a:stretch/>
        </p:blipFill>
        <p:spPr>
          <a:xfrm>
            <a:off x="20" y="10"/>
            <a:ext cx="12191980" cy="6857990"/>
          </a:xfrm>
          <a:prstGeom prst="rect">
            <a:avLst/>
          </a:prstGeom>
        </p:spPr>
      </p:pic>
      <p:sp>
        <p:nvSpPr>
          <p:cNvPr id="15" name="Rectangle: Rounded Corners 14">
            <a:extLst>
              <a:ext uri="{FF2B5EF4-FFF2-40B4-BE49-F238E27FC236}">
                <a16:creationId xmlns:a16="http://schemas.microsoft.com/office/drawing/2014/main" id="{9BEF8C6D-8BB3-473A-9607-D7381CC5C0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88580" y="643467"/>
            <a:ext cx="3859952" cy="5215839"/>
          </a:xfrm>
          <a:prstGeom prst="roundRect">
            <a:avLst>
              <a:gd name="adj" fmla="val 2654"/>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865F09-2930-4D00-BEC4-5838A9D59CDB}"/>
              </a:ext>
            </a:extLst>
          </p:cNvPr>
          <p:cNvSpPr>
            <a:spLocks noGrp="1"/>
          </p:cNvSpPr>
          <p:nvPr>
            <p:ph type="title"/>
          </p:nvPr>
        </p:nvSpPr>
        <p:spPr>
          <a:xfrm>
            <a:off x="7879080" y="1066906"/>
            <a:ext cx="3465271" cy="3742025"/>
          </a:xfrm>
        </p:spPr>
        <p:txBody>
          <a:bodyPr vert="horz" lIns="91440" tIns="45720" rIns="91440" bIns="45720" rtlCol="0" anchor="b">
            <a:normAutofit/>
          </a:bodyPr>
          <a:lstStyle/>
          <a:p>
            <a:pPr algn="ctr"/>
            <a:r>
              <a:rPr lang="en-US" sz="3900"/>
              <a:t>3. Huấn</a:t>
            </a:r>
            <a:r>
              <a:rPr lang="en-US" sz="3900" kern="1200">
                <a:latin typeface="+mj-lt"/>
                <a:ea typeface="+mj-ea"/>
                <a:cs typeface="+mj-cs"/>
              </a:rPr>
              <a:t> luyện lại mô hình trên toàn bộ tập dữ liệu train</a:t>
            </a:r>
          </a:p>
        </p:txBody>
      </p:sp>
      <p:sp>
        <p:nvSpPr>
          <p:cNvPr id="17" name="Arc 16">
            <a:extLst>
              <a:ext uri="{FF2B5EF4-FFF2-40B4-BE49-F238E27FC236}">
                <a16:creationId xmlns:a16="http://schemas.microsoft.com/office/drawing/2014/main" id="{DCFDFFB9-D302-4A05-A770-D33232254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90584" y="8305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31C02C5F-89B5-4F03-A854-395D94B74F37}"/>
              </a:ext>
            </a:extLst>
          </p:cNvPr>
          <p:cNvSpPr>
            <a:spLocks noGrp="1"/>
          </p:cNvSpPr>
          <p:nvPr>
            <p:ph type="sldNum" sz="quarter" idx="12"/>
          </p:nvPr>
        </p:nvSpPr>
        <p:spPr/>
        <p:txBody>
          <a:bodyPr/>
          <a:lstStyle/>
          <a:p>
            <a:fld id="{4854181D-6920-4594-9A5D-6CE56DC9F8B2}" type="slidenum">
              <a:rPr lang="en-US" smtClean="0"/>
              <a:t>15</a:t>
            </a:fld>
            <a:endParaRPr lang="en-US"/>
          </a:p>
        </p:txBody>
      </p:sp>
    </p:spTree>
    <p:extLst>
      <p:ext uri="{BB962C8B-B14F-4D97-AF65-F5344CB8AC3E}">
        <p14:creationId xmlns:p14="http://schemas.microsoft.com/office/powerpoint/2010/main" val="1933114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DA0ACD-C9B9-4E1B-B2C4-9972DA7F3942}"/>
              </a:ext>
            </a:extLst>
          </p:cNvPr>
          <p:cNvSpPr>
            <a:spLocks noGrp="1"/>
          </p:cNvSpPr>
          <p:nvPr>
            <p:ph type="title"/>
          </p:nvPr>
        </p:nvSpPr>
        <p:spPr>
          <a:xfrm>
            <a:off x="838200" y="365125"/>
            <a:ext cx="5558489" cy="1325563"/>
          </a:xfrm>
        </p:spPr>
        <p:txBody>
          <a:bodyPr>
            <a:normAutofit/>
          </a:bodyPr>
          <a:lstStyle/>
          <a:p>
            <a:r>
              <a:rPr lang="en-US">
                <a:latin typeface="Times New Roman"/>
                <a:cs typeface="Times New Roman"/>
              </a:rPr>
              <a:t>4. Kết quả trên tập test</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A918378-BB7B-4506-9B1F-717961A62176}"/>
              </a:ext>
            </a:extLst>
          </p:cNvPr>
          <p:cNvSpPr>
            <a:spLocks noGrp="1"/>
          </p:cNvSpPr>
          <p:nvPr>
            <p:ph idx="1"/>
          </p:nvPr>
        </p:nvSpPr>
        <p:spPr>
          <a:xfrm>
            <a:off x="838200" y="1825625"/>
            <a:ext cx="5558489" cy="4351338"/>
          </a:xfrm>
        </p:spPr>
        <p:txBody>
          <a:bodyPr vert="horz" lIns="91440" tIns="45720" rIns="91440" bIns="45720" rtlCol="0">
            <a:normAutofit/>
          </a:bodyPr>
          <a:lstStyle/>
          <a:p>
            <a:r>
              <a:rPr lang="en-US">
                <a:latin typeface="Consolas"/>
              </a:rPr>
              <a:t>Tỉ lệ dự đoán chính xác là  0.831973898858075</a:t>
            </a:r>
          </a:p>
          <a:p>
            <a:endParaRPr lang="en-US" dirty="0">
              <a:latin typeface="Consolas"/>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A11F0791-A144-4B2F-A81C-AB9B5D465510}"/>
              </a:ext>
            </a:extLst>
          </p:cNvPr>
          <p:cNvSpPr>
            <a:spLocks noGrp="1"/>
          </p:cNvSpPr>
          <p:nvPr>
            <p:ph type="sldNum" sz="quarter" idx="12"/>
          </p:nvPr>
        </p:nvSpPr>
        <p:spPr/>
        <p:txBody>
          <a:bodyPr/>
          <a:lstStyle/>
          <a:p>
            <a:fld id="{4854181D-6920-4594-9A5D-6CE56DC9F8B2}" type="slidenum">
              <a:rPr lang="en-US" smtClean="0"/>
              <a:t>16</a:t>
            </a:fld>
            <a:endParaRPr lang="en-US"/>
          </a:p>
        </p:txBody>
      </p:sp>
    </p:spTree>
    <p:extLst>
      <p:ext uri="{BB962C8B-B14F-4D97-AF65-F5344CB8AC3E}">
        <p14:creationId xmlns:p14="http://schemas.microsoft.com/office/powerpoint/2010/main" val="1874436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F51679-C58D-4EA4-93A9-945F588CAE3D}"/>
              </a:ext>
            </a:extLst>
          </p:cNvPr>
          <p:cNvSpPr>
            <a:spLocks noGrp="1"/>
          </p:cNvSpPr>
          <p:nvPr>
            <p:ph type="title"/>
          </p:nvPr>
        </p:nvSpPr>
        <p:spPr>
          <a:xfrm>
            <a:off x="686834" y="591344"/>
            <a:ext cx="3200400" cy="5585619"/>
          </a:xfrm>
        </p:spPr>
        <p:txBody>
          <a:bodyPr>
            <a:normAutofit/>
          </a:bodyPr>
          <a:lstStyle/>
          <a:p>
            <a:r>
              <a:rPr lang="en-US">
                <a:solidFill>
                  <a:srgbClr val="FFFFFF"/>
                </a:solidFill>
              </a:rPr>
              <a:t>5. Đánh giá </a:t>
            </a:r>
          </a:p>
        </p:txBody>
      </p:sp>
      <p:sp>
        <p:nvSpPr>
          <p:cNvPr id="3" name="Content Placeholder 2">
            <a:extLst>
              <a:ext uri="{FF2B5EF4-FFF2-40B4-BE49-F238E27FC236}">
                <a16:creationId xmlns:a16="http://schemas.microsoft.com/office/drawing/2014/main" id="{32D0FE22-FB16-4B68-8FEF-8B01BDDE0DA3}"/>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latin typeface="Times New Roman"/>
                <a:ea typeface="+mn-lt"/>
                <a:cs typeface="+mn-lt"/>
              </a:rPr>
              <a:t>Để đánh giá điện thoại là có đáng mua hay không, nhóm đánh giá theo công thức là:</a:t>
            </a:r>
            <a:endParaRPr lang="en-US">
              <a:latin typeface="Times New Roman"/>
              <a:cs typeface="Times New Roman"/>
            </a:endParaRPr>
          </a:p>
          <a:p>
            <a:pPr lvl="1">
              <a:buFont typeface="Courier New" panose="020B0604020202020204" pitchFamily="34" charset="0"/>
              <a:buChar char="o"/>
            </a:pPr>
            <a:r>
              <a:rPr lang="en-US" i="1">
                <a:latin typeface="Times New Roman"/>
                <a:ea typeface="+mn-lt"/>
                <a:cs typeface="+mn-lt"/>
              </a:rPr>
              <a:t>Điện thoại đáng mua là điện thoại có tỉ lệ comment tốt trên 80%.</a:t>
            </a:r>
            <a:endParaRPr lang="en-US">
              <a:latin typeface="Times New Roman"/>
              <a:cs typeface="Times New Roman"/>
            </a:endParaRPr>
          </a:p>
          <a:p>
            <a:endParaRPr lang="en-US" dirty="0">
              <a:latin typeface="Times New Roman"/>
              <a:cs typeface="Times New Roman"/>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C120B5F5-1CE8-438B-801D-7EB044BAC045}"/>
              </a:ext>
            </a:extLst>
          </p:cNvPr>
          <p:cNvSpPr>
            <a:spLocks noGrp="1"/>
          </p:cNvSpPr>
          <p:nvPr>
            <p:ph type="sldNum" sz="quarter" idx="12"/>
          </p:nvPr>
        </p:nvSpPr>
        <p:spPr/>
        <p:txBody>
          <a:bodyPr/>
          <a:lstStyle/>
          <a:p>
            <a:fld id="{4854181D-6920-4594-9A5D-6CE56DC9F8B2}" type="slidenum">
              <a:rPr lang="en-US" smtClean="0"/>
              <a:t>17</a:t>
            </a:fld>
            <a:endParaRPr lang="en-US"/>
          </a:p>
        </p:txBody>
      </p:sp>
    </p:spTree>
    <p:extLst>
      <p:ext uri="{BB962C8B-B14F-4D97-AF65-F5344CB8AC3E}">
        <p14:creationId xmlns:p14="http://schemas.microsoft.com/office/powerpoint/2010/main" val="185576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3790FB-F9CF-4B45-AC34-1DA1807D474A}"/>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latin typeface="Times New Roman"/>
                <a:cs typeface="Times New Roman"/>
              </a:rPr>
              <a:t>VI. KÌ VỌNG TRONG TƯƠNG LAI</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E214046-026A-4E49-9D36-6E64853E2B33}"/>
              </a:ext>
            </a:extLst>
          </p:cNvPr>
          <p:cNvGraphicFramePr>
            <a:graphicFrameLocks noGrp="1"/>
          </p:cNvGraphicFramePr>
          <p:nvPr>
            <p:ph idx="1"/>
            <p:extLst>
              <p:ext uri="{D42A27DB-BD31-4B8C-83A1-F6EECF244321}">
                <p14:modId xmlns:p14="http://schemas.microsoft.com/office/powerpoint/2010/main" val="316683624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7" name="Slide Number Placeholder 106">
            <a:extLst>
              <a:ext uri="{FF2B5EF4-FFF2-40B4-BE49-F238E27FC236}">
                <a16:creationId xmlns:a16="http://schemas.microsoft.com/office/drawing/2014/main" id="{B426CA24-E52C-4B04-97B8-20A8AAE398A3}"/>
              </a:ext>
            </a:extLst>
          </p:cNvPr>
          <p:cNvSpPr>
            <a:spLocks noGrp="1"/>
          </p:cNvSpPr>
          <p:nvPr>
            <p:ph type="sldNum" sz="quarter" idx="12"/>
          </p:nvPr>
        </p:nvSpPr>
        <p:spPr/>
        <p:txBody>
          <a:bodyPr/>
          <a:lstStyle/>
          <a:p>
            <a:fld id="{4854181D-6920-4594-9A5D-6CE56DC9F8B2}" type="slidenum">
              <a:rPr lang="en-US" smtClean="0"/>
              <a:t>18</a:t>
            </a:fld>
            <a:endParaRPr lang="en-US"/>
          </a:p>
        </p:txBody>
      </p:sp>
    </p:spTree>
    <p:extLst>
      <p:ext uri="{BB962C8B-B14F-4D97-AF65-F5344CB8AC3E}">
        <p14:creationId xmlns:p14="http://schemas.microsoft.com/office/powerpoint/2010/main" val="4175806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20">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13CB4C-0CEF-48E6-8CF7-A2E71BB66BDF}"/>
              </a:ext>
            </a:extLst>
          </p:cNvPr>
          <p:cNvSpPr>
            <a:spLocks noGrp="1"/>
          </p:cNvSpPr>
          <p:nvPr>
            <p:ph type="title"/>
          </p:nvPr>
        </p:nvSpPr>
        <p:spPr>
          <a:xfrm>
            <a:off x="686834" y="591344"/>
            <a:ext cx="3200400" cy="5585619"/>
          </a:xfrm>
        </p:spPr>
        <p:txBody>
          <a:bodyPr>
            <a:normAutofit/>
          </a:bodyPr>
          <a:lstStyle/>
          <a:p>
            <a:r>
              <a:rPr lang="en-US">
                <a:solidFill>
                  <a:srgbClr val="FFFFFF"/>
                </a:solidFill>
                <a:latin typeface="Times New Roman"/>
                <a:cs typeface="Times New Roman"/>
              </a:rPr>
              <a:t>VII. NHÌN LẠI QUÁ TRÌNH LÀM ĐỐ ÁN</a:t>
            </a:r>
          </a:p>
        </p:txBody>
      </p:sp>
      <p:sp>
        <p:nvSpPr>
          <p:cNvPr id="3" name="Content Placeholder 2">
            <a:extLst>
              <a:ext uri="{FF2B5EF4-FFF2-40B4-BE49-F238E27FC236}">
                <a16:creationId xmlns:a16="http://schemas.microsoft.com/office/drawing/2014/main" id="{865EF329-87ED-47CA-976B-244CE208CB5E}"/>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b="1">
                <a:latin typeface="Times New Roman"/>
                <a:ea typeface="+mn-lt"/>
                <a:cs typeface="+mn-lt"/>
              </a:rPr>
              <a:t>Khó khăn:</a:t>
            </a:r>
            <a:endParaRPr lang="en-US">
              <a:latin typeface="Times New Roman"/>
              <a:cs typeface="Times New Roman"/>
            </a:endParaRPr>
          </a:p>
          <a:p>
            <a:pPr lvl="1">
              <a:buFont typeface="Courier New" panose="020B0604020202020204" pitchFamily="34" charset="0"/>
              <a:buChar char="o"/>
            </a:pPr>
            <a:r>
              <a:rPr lang="en-US">
                <a:latin typeface="Times New Roman"/>
                <a:ea typeface="+mn-lt"/>
                <a:cs typeface="+mn-lt"/>
              </a:rPr>
              <a:t>việc lựa chọn được một dataset phù hợp và đưa ra chủ đề là khá tốn thời gian, chiếm khoảng 2/3 tổng thời gian làm đồ án</a:t>
            </a:r>
            <a:endParaRPr lang="en-US">
              <a:latin typeface="Times New Roman"/>
              <a:cs typeface="Times New Roman"/>
            </a:endParaRPr>
          </a:p>
          <a:p>
            <a:pPr lvl="1">
              <a:buFont typeface="Courier New" panose="020B0604020202020204" pitchFamily="34" charset="0"/>
              <a:buChar char="o"/>
            </a:pPr>
            <a:r>
              <a:rPr lang="en-US">
                <a:latin typeface="Times New Roman"/>
                <a:ea typeface="+mn-lt"/>
                <a:cs typeface="+mn-lt"/>
              </a:rPr>
              <a:t>Vì tập data này là khá nhỏ (18018 dòng, 4 cột) nên việc mô hình học đạt tỉ lệ cao trên 90% là khá khó, vì khó khăn áp dụng các thuật toán deep learning</a:t>
            </a:r>
            <a:endParaRPr lang="en-US">
              <a:latin typeface="Times New Roman"/>
              <a:cs typeface="Times New Roman"/>
            </a:endParaRPr>
          </a:p>
          <a:p>
            <a:endParaRPr lang="en-US">
              <a:latin typeface="Times New Roman"/>
              <a:cs typeface="Times New Roman"/>
            </a:endParaRPr>
          </a:p>
        </p:txBody>
      </p:sp>
      <p:sp>
        <p:nvSpPr>
          <p:cNvPr id="18"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9BDC3426-254A-4EAC-AB5F-42881805EEEE}"/>
              </a:ext>
            </a:extLst>
          </p:cNvPr>
          <p:cNvSpPr>
            <a:spLocks noGrp="1"/>
          </p:cNvSpPr>
          <p:nvPr>
            <p:ph type="sldNum" sz="quarter" idx="12"/>
          </p:nvPr>
        </p:nvSpPr>
        <p:spPr/>
        <p:txBody>
          <a:bodyPr/>
          <a:lstStyle/>
          <a:p>
            <a:fld id="{4854181D-6920-4594-9A5D-6CE56DC9F8B2}" type="slidenum">
              <a:rPr lang="en-US" smtClean="0"/>
              <a:t>19</a:t>
            </a:fld>
            <a:endParaRPr lang="en-US"/>
          </a:p>
        </p:txBody>
      </p:sp>
    </p:spTree>
    <p:extLst>
      <p:ext uri="{BB962C8B-B14F-4D97-AF65-F5344CB8AC3E}">
        <p14:creationId xmlns:p14="http://schemas.microsoft.com/office/powerpoint/2010/main" val="226816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37B693-E646-45E8-921F-ACD69FD77016}"/>
              </a:ext>
            </a:extLst>
          </p:cNvPr>
          <p:cNvSpPr>
            <a:spLocks noGrp="1"/>
          </p:cNvSpPr>
          <p:nvPr>
            <p:ph type="title"/>
          </p:nvPr>
        </p:nvSpPr>
        <p:spPr>
          <a:xfrm>
            <a:off x="478066" y="1090942"/>
            <a:ext cx="3607496" cy="4461163"/>
          </a:xfrm>
        </p:spPr>
        <p:txBody>
          <a:bodyPr>
            <a:normAutofit/>
          </a:bodyPr>
          <a:lstStyle/>
          <a:p>
            <a:r>
              <a:rPr lang="en-US">
                <a:solidFill>
                  <a:srgbClr val="FFFFFF"/>
                </a:solidFill>
                <a:latin typeface="Times New Roman"/>
                <a:ea typeface="+mj-lt"/>
                <a:cs typeface="+mj-lt"/>
              </a:rPr>
              <a:t>I. </a:t>
            </a:r>
            <a:r>
              <a:rPr lang="en-US" err="1">
                <a:solidFill>
                  <a:srgbClr val="FFFFFF"/>
                </a:solidFill>
                <a:latin typeface="Times New Roman"/>
                <a:ea typeface="+mj-lt"/>
                <a:cs typeface="+mj-lt"/>
              </a:rPr>
              <a:t>Trình</a:t>
            </a:r>
            <a:r>
              <a:rPr lang="en-US">
                <a:solidFill>
                  <a:srgbClr val="FFFFFF"/>
                </a:solidFill>
                <a:latin typeface="Times New Roman"/>
                <a:ea typeface="+mj-lt"/>
                <a:cs typeface="+mj-lt"/>
              </a:rPr>
              <a:t> </a:t>
            </a:r>
            <a:r>
              <a:rPr lang="en-US" err="1">
                <a:solidFill>
                  <a:srgbClr val="FFFFFF"/>
                </a:solidFill>
                <a:latin typeface="Times New Roman"/>
                <a:ea typeface="+mj-lt"/>
                <a:cs typeface="+mj-lt"/>
              </a:rPr>
              <a:t>bày</a:t>
            </a:r>
            <a:r>
              <a:rPr lang="en-US">
                <a:solidFill>
                  <a:srgbClr val="FFFFFF"/>
                </a:solidFill>
                <a:latin typeface="Times New Roman"/>
                <a:ea typeface="+mj-lt"/>
                <a:cs typeface="+mj-lt"/>
              </a:rPr>
              <a:t> </a:t>
            </a:r>
            <a:r>
              <a:rPr lang="en-US" err="1">
                <a:solidFill>
                  <a:srgbClr val="FFFFFF"/>
                </a:solidFill>
                <a:latin typeface="Times New Roman"/>
                <a:ea typeface="+mj-lt"/>
                <a:cs typeface="+mj-lt"/>
              </a:rPr>
              <a:t>bài</a:t>
            </a:r>
            <a:r>
              <a:rPr lang="en-US">
                <a:solidFill>
                  <a:srgbClr val="FFFFFF"/>
                </a:solidFill>
                <a:latin typeface="Times New Roman"/>
                <a:ea typeface="+mj-lt"/>
                <a:cs typeface="+mj-lt"/>
              </a:rPr>
              <a:t> </a:t>
            </a:r>
            <a:r>
              <a:rPr lang="en-US" err="1">
                <a:solidFill>
                  <a:srgbClr val="FFFFFF"/>
                </a:solidFill>
                <a:latin typeface="Times New Roman"/>
                <a:ea typeface="+mj-lt"/>
                <a:cs typeface="+mj-lt"/>
              </a:rPr>
              <a:t>toán</a:t>
            </a:r>
            <a:endParaRPr lang="en-US" err="1">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894EA2E3-CF2E-45DA-B934-D7338E599CE7}"/>
              </a:ext>
            </a:extLst>
          </p:cNvPr>
          <p:cNvSpPr>
            <a:spLocks noGrp="1"/>
          </p:cNvSpPr>
          <p:nvPr>
            <p:ph idx="1"/>
          </p:nvPr>
        </p:nvSpPr>
        <p:spPr>
          <a:xfrm>
            <a:off x="4447308" y="591344"/>
            <a:ext cx="6885615" cy="5585619"/>
          </a:xfrm>
        </p:spPr>
        <p:txBody>
          <a:bodyPr vert="horz" lIns="91440" tIns="45720" rIns="91440" bIns="45720" rtlCol="0" anchor="ctr">
            <a:normAutofit/>
          </a:bodyPr>
          <a:lstStyle/>
          <a:p>
            <a:pPr marL="457200" indent="-457200">
              <a:buAutoNum type="arabicPeriod"/>
            </a:pPr>
            <a:r>
              <a:rPr lang="en-US" dirty="0">
                <a:latin typeface="Times New Roman"/>
                <a:ea typeface="+mn-lt"/>
                <a:cs typeface="+mn-lt"/>
              </a:rPr>
              <a:t> </a:t>
            </a:r>
            <a:r>
              <a:rPr lang="en-US" err="1">
                <a:latin typeface="Times New Roman"/>
                <a:ea typeface="+mn-lt"/>
                <a:cs typeface="+mn-lt"/>
              </a:rPr>
              <a:t>Đầu</a:t>
            </a:r>
            <a:r>
              <a:rPr lang="en-US" dirty="0">
                <a:latin typeface="Times New Roman"/>
                <a:ea typeface="+mn-lt"/>
                <a:cs typeface="+mn-lt"/>
              </a:rPr>
              <a:t> </a:t>
            </a:r>
            <a:r>
              <a:rPr lang="en-US" err="1">
                <a:latin typeface="Times New Roman"/>
                <a:ea typeface="+mn-lt"/>
                <a:cs typeface="+mn-lt"/>
              </a:rPr>
              <a:t>vào</a:t>
            </a:r>
            <a:r>
              <a:rPr lang="en-US">
                <a:latin typeface="Times New Roman"/>
                <a:ea typeface="+mn-lt"/>
                <a:cs typeface="+mn-lt"/>
              </a:rPr>
              <a:t>:</a:t>
            </a:r>
            <a:endParaRPr lang="en-US">
              <a:latin typeface="Times New Roman"/>
              <a:cs typeface="Times New Roman"/>
            </a:endParaRPr>
          </a:p>
          <a:p>
            <a:pPr lvl="1"/>
            <a:r>
              <a:rPr lang="en-US">
                <a:latin typeface="Times New Roman"/>
                <a:ea typeface="+mn-lt"/>
                <a:cs typeface="Times New Roman"/>
              </a:rPr>
              <a:t>Dataset được chuẩn bị sẵn từ khoảng 18.000 câu comment của người Việt đánh giá các sản phẩm điện thoại khi mua  hàng:</a:t>
            </a:r>
            <a:endParaRPr lang="en-US">
              <a:ea typeface="+mn-lt"/>
              <a:cs typeface="+mn-lt"/>
            </a:endParaRPr>
          </a:p>
          <a:p>
            <a:pPr lvl="2">
              <a:buFont typeface="Courier New" panose="020B0604020202020204" pitchFamily="34" charset="0"/>
              <a:buChar char="o"/>
            </a:pPr>
            <a:r>
              <a:rPr lang="en-US">
                <a:latin typeface="Times New Roman"/>
                <a:ea typeface="+mn-lt"/>
                <a:cs typeface="Times New Roman"/>
              </a:rPr>
              <a:t>0: </a:t>
            </a:r>
            <a:r>
              <a:rPr lang="en-US" err="1">
                <a:latin typeface="Times New Roman"/>
                <a:ea typeface="+mn-lt"/>
                <a:cs typeface="Times New Roman"/>
              </a:rPr>
              <a:t>Tốt</a:t>
            </a:r>
            <a:r>
              <a:rPr lang="en-US">
                <a:latin typeface="Times New Roman"/>
                <a:ea typeface="+mn-lt"/>
                <a:cs typeface="Times New Roman"/>
              </a:rPr>
              <a:t>, </a:t>
            </a:r>
            <a:r>
              <a:rPr lang="en-US" err="1">
                <a:latin typeface="Times New Roman"/>
                <a:ea typeface="+mn-lt"/>
                <a:cs typeface="Times New Roman"/>
              </a:rPr>
              <a:t>tích</a:t>
            </a:r>
            <a:r>
              <a:rPr lang="en-US" dirty="0">
                <a:latin typeface="Times New Roman"/>
                <a:ea typeface="+mn-lt"/>
                <a:cs typeface="Times New Roman"/>
              </a:rPr>
              <a:t> </a:t>
            </a:r>
            <a:r>
              <a:rPr lang="en-US" err="1">
                <a:latin typeface="Times New Roman"/>
                <a:ea typeface="+mn-lt"/>
                <a:cs typeface="Times New Roman"/>
              </a:rPr>
              <a:t>cực</a:t>
            </a:r>
            <a:r>
              <a:rPr lang="en-US" dirty="0">
                <a:latin typeface="Times New Roman"/>
                <a:ea typeface="+mn-lt"/>
                <a:cs typeface="Times New Roman"/>
              </a:rPr>
              <a:t> </a:t>
            </a:r>
            <a:r>
              <a:rPr lang="en-US" err="1">
                <a:latin typeface="Times New Roman"/>
                <a:ea typeface="+mn-lt"/>
                <a:cs typeface="Times New Roman"/>
              </a:rPr>
              <a:t>hoặc</a:t>
            </a:r>
            <a:r>
              <a:rPr lang="en-US" dirty="0">
                <a:latin typeface="Times New Roman"/>
                <a:ea typeface="+mn-lt"/>
                <a:cs typeface="Times New Roman"/>
              </a:rPr>
              <a:t> </a:t>
            </a:r>
            <a:r>
              <a:rPr lang="en-US" err="1">
                <a:latin typeface="Times New Roman"/>
                <a:ea typeface="+mn-lt"/>
                <a:cs typeface="Times New Roman"/>
              </a:rPr>
              <a:t>trung</a:t>
            </a:r>
            <a:r>
              <a:rPr lang="en-US" dirty="0">
                <a:latin typeface="Times New Roman"/>
                <a:ea typeface="+mn-lt"/>
                <a:cs typeface="Times New Roman"/>
              </a:rPr>
              <a:t> </a:t>
            </a:r>
            <a:r>
              <a:rPr lang="en-US" err="1">
                <a:latin typeface="Times New Roman"/>
                <a:ea typeface="+mn-lt"/>
                <a:cs typeface="Times New Roman"/>
              </a:rPr>
              <a:t>gian</a:t>
            </a:r>
            <a:r>
              <a:rPr lang="en-US">
                <a:latin typeface="Times New Roman"/>
                <a:ea typeface="+mn-lt"/>
                <a:cs typeface="Times New Roman"/>
              </a:rPr>
              <a:t>.</a:t>
            </a:r>
            <a:endParaRPr lang="en-US">
              <a:ea typeface="+mn-lt"/>
              <a:cs typeface="+mn-lt"/>
            </a:endParaRPr>
          </a:p>
          <a:p>
            <a:pPr lvl="2">
              <a:buFont typeface="Courier New,monospace" panose="020B0604020202020204" pitchFamily="34" charset="0"/>
              <a:buChar char="o"/>
            </a:pPr>
            <a:r>
              <a:rPr lang="en-US">
                <a:latin typeface="Times New Roman"/>
                <a:ea typeface="+mn-lt"/>
                <a:cs typeface="Times New Roman"/>
              </a:rPr>
              <a:t>1: </a:t>
            </a:r>
            <a:r>
              <a:rPr lang="en-US" err="1">
                <a:latin typeface="Times New Roman"/>
                <a:ea typeface="+mn-lt"/>
                <a:cs typeface="Times New Roman"/>
              </a:rPr>
              <a:t>Không</a:t>
            </a:r>
            <a:r>
              <a:rPr lang="en-US" dirty="0">
                <a:latin typeface="Times New Roman"/>
                <a:ea typeface="+mn-lt"/>
                <a:cs typeface="Times New Roman"/>
              </a:rPr>
              <a:t> </a:t>
            </a:r>
            <a:r>
              <a:rPr lang="en-US" err="1">
                <a:latin typeface="Times New Roman"/>
                <a:ea typeface="+mn-lt"/>
                <a:cs typeface="Times New Roman"/>
              </a:rPr>
              <a:t>tốt</a:t>
            </a:r>
            <a:r>
              <a:rPr lang="en-US">
                <a:latin typeface="Times New Roman"/>
                <a:ea typeface="+mn-lt"/>
                <a:cs typeface="Times New Roman"/>
              </a:rPr>
              <a:t>, </a:t>
            </a:r>
            <a:r>
              <a:rPr lang="en-US" err="1">
                <a:latin typeface="Times New Roman"/>
                <a:ea typeface="+mn-lt"/>
                <a:cs typeface="Times New Roman"/>
              </a:rPr>
              <a:t>tiêu</a:t>
            </a:r>
            <a:r>
              <a:rPr lang="en-US" dirty="0">
                <a:latin typeface="Times New Roman"/>
                <a:ea typeface="+mn-lt"/>
                <a:cs typeface="Times New Roman"/>
              </a:rPr>
              <a:t> </a:t>
            </a:r>
            <a:r>
              <a:rPr lang="en-US" err="1">
                <a:latin typeface="Times New Roman"/>
                <a:ea typeface="+mn-lt"/>
                <a:cs typeface="Times New Roman"/>
              </a:rPr>
              <a:t>cực</a:t>
            </a:r>
            <a:r>
              <a:rPr lang="en-US">
                <a:latin typeface="Times New Roman"/>
                <a:ea typeface="+mn-lt"/>
                <a:cs typeface="Times New Roman"/>
              </a:rPr>
              <a:t>.</a:t>
            </a:r>
            <a:endParaRPr lang="en-US">
              <a:ea typeface="+mn-lt"/>
              <a:cs typeface="+mn-lt"/>
            </a:endParaRPr>
          </a:p>
          <a:p>
            <a:pPr lvl="1"/>
            <a:r>
              <a:rPr lang="en-US">
                <a:latin typeface="Times New Roman"/>
                <a:ea typeface="+mn-lt"/>
                <a:cs typeface="Times New Roman"/>
              </a:rPr>
              <a:t>Các comment </a:t>
            </a:r>
            <a:r>
              <a:rPr lang="en-US" err="1">
                <a:latin typeface="Times New Roman"/>
                <a:ea typeface="+mn-lt"/>
                <a:cs typeface="Times New Roman"/>
              </a:rPr>
              <a:t>trên</a:t>
            </a:r>
            <a:r>
              <a:rPr lang="en-US" dirty="0">
                <a:latin typeface="Times New Roman"/>
                <a:ea typeface="+mn-lt"/>
                <a:cs typeface="Times New Roman"/>
              </a:rPr>
              <a:t> </a:t>
            </a:r>
            <a:r>
              <a:rPr lang="en-US" err="1">
                <a:latin typeface="Times New Roman"/>
                <a:ea typeface="+mn-lt"/>
                <a:cs typeface="Times New Roman"/>
              </a:rPr>
              <a:t>trang</a:t>
            </a:r>
            <a:r>
              <a:rPr lang="en-US" dirty="0">
                <a:latin typeface="Times New Roman"/>
                <a:ea typeface="+mn-lt"/>
                <a:cs typeface="Times New Roman"/>
              </a:rPr>
              <a:t> </a:t>
            </a:r>
            <a:r>
              <a:rPr lang="en-US" err="1">
                <a:latin typeface="Times New Roman"/>
                <a:ea typeface="+mn-lt"/>
                <a:cs typeface="Times New Roman"/>
              </a:rPr>
              <a:t>này</a:t>
            </a:r>
            <a:r>
              <a:rPr lang="en-US" dirty="0">
                <a:latin typeface="Times New Roman"/>
                <a:ea typeface="+mn-lt"/>
                <a:cs typeface="Times New Roman"/>
              </a:rPr>
              <a:t> </a:t>
            </a:r>
            <a:r>
              <a:rPr lang="en-US" err="1">
                <a:latin typeface="Times New Roman"/>
                <a:ea typeface="+mn-lt"/>
                <a:cs typeface="Times New Roman"/>
              </a:rPr>
              <a:t>sẽ</a:t>
            </a:r>
            <a:r>
              <a:rPr lang="en-US" dirty="0">
                <a:latin typeface="Times New Roman"/>
                <a:ea typeface="+mn-lt"/>
                <a:cs typeface="Times New Roman"/>
              </a:rPr>
              <a:t> </a:t>
            </a:r>
            <a:r>
              <a:rPr lang="en-US" err="1">
                <a:latin typeface="Times New Roman"/>
                <a:ea typeface="+mn-lt"/>
                <a:cs typeface="Times New Roman"/>
              </a:rPr>
              <a:t>được</a:t>
            </a:r>
            <a:r>
              <a:rPr lang="en-US">
                <a:latin typeface="Times New Roman"/>
                <a:ea typeface="+mn-lt"/>
                <a:cs typeface="Times New Roman"/>
              </a:rPr>
              <a:t> scrape </a:t>
            </a:r>
            <a:r>
              <a:rPr lang="en-US" err="1">
                <a:latin typeface="Times New Roman"/>
                <a:ea typeface="+mn-lt"/>
                <a:cs typeface="Times New Roman"/>
              </a:rPr>
              <a:t>về</a:t>
            </a:r>
            <a:r>
              <a:rPr lang="en-US">
                <a:latin typeface="Times New Roman"/>
                <a:ea typeface="+mn-lt"/>
                <a:cs typeface="Times New Roman"/>
              </a:rPr>
              <a:t>, </a:t>
            </a:r>
            <a:r>
              <a:rPr lang="en-US" err="1">
                <a:latin typeface="Times New Roman"/>
                <a:ea typeface="+mn-lt"/>
                <a:cs typeface="Times New Roman"/>
              </a:rPr>
              <a:t>sử</a:t>
            </a:r>
            <a:r>
              <a:rPr lang="en-US" dirty="0">
                <a:latin typeface="Times New Roman"/>
                <a:ea typeface="+mn-lt"/>
                <a:cs typeface="Times New Roman"/>
              </a:rPr>
              <a:t> </a:t>
            </a:r>
            <a:r>
              <a:rPr lang="en-US" err="1">
                <a:latin typeface="Times New Roman"/>
                <a:ea typeface="+mn-lt"/>
                <a:cs typeface="Times New Roman"/>
              </a:rPr>
              <a:t>dụng</a:t>
            </a:r>
            <a:r>
              <a:rPr lang="en-US" dirty="0">
                <a:latin typeface="Times New Roman"/>
                <a:ea typeface="+mn-lt"/>
                <a:cs typeface="Times New Roman"/>
              </a:rPr>
              <a:t> </a:t>
            </a:r>
            <a:r>
              <a:rPr lang="en-US" err="1">
                <a:latin typeface="Times New Roman"/>
                <a:ea typeface="+mn-lt"/>
                <a:cs typeface="Times New Roman"/>
              </a:rPr>
              <a:t>thư</a:t>
            </a:r>
            <a:r>
              <a:rPr lang="en-US" dirty="0">
                <a:latin typeface="Times New Roman"/>
                <a:ea typeface="+mn-lt"/>
                <a:cs typeface="Times New Roman"/>
              </a:rPr>
              <a:t>   </a:t>
            </a:r>
            <a:r>
              <a:rPr lang="en-US" err="1">
                <a:latin typeface="Times New Roman"/>
                <a:ea typeface="+mn-lt"/>
                <a:cs typeface="Times New Roman"/>
              </a:rPr>
              <a:t>viện</a:t>
            </a:r>
            <a:r>
              <a:rPr lang="en-US">
                <a:latin typeface="Times New Roman"/>
                <a:ea typeface="+mn-lt"/>
                <a:cs typeface="Times New Roman"/>
              </a:rPr>
              <a:t> selenium </a:t>
            </a:r>
            <a:r>
              <a:rPr lang="en-US" err="1">
                <a:latin typeface="Times New Roman"/>
                <a:ea typeface="+mn-lt"/>
                <a:cs typeface="Times New Roman"/>
              </a:rPr>
              <a:t>để</a:t>
            </a:r>
            <a:r>
              <a:rPr lang="en-US">
                <a:latin typeface="Times New Roman"/>
                <a:ea typeface="+mn-lt"/>
                <a:cs typeface="Times New Roman"/>
              </a:rPr>
              <a:t> scrape.</a:t>
            </a:r>
            <a:endParaRPr lang="en-US">
              <a:ea typeface="+mn-lt"/>
              <a:cs typeface="+mn-lt"/>
            </a:endParaRPr>
          </a:p>
          <a:p>
            <a:pPr marL="457200" indent="-457200">
              <a:buAutoNum type="arabicPeriod"/>
            </a:pPr>
            <a:r>
              <a:rPr lang="en-US" err="1">
                <a:latin typeface="Times New Roman"/>
                <a:ea typeface="+mn-lt"/>
                <a:cs typeface="+mn-lt"/>
              </a:rPr>
              <a:t>Đầu</a:t>
            </a:r>
            <a:r>
              <a:rPr lang="en-US">
                <a:latin typeface="Times New Roman"/>
                <a:ea typeface="+mn-lt"/>
                <a:cs typeface="+mn-lt"/>
              </a:rPr>
              <a:t> ra:</a:t>
            </a:r>
          </a:p>
          <a:p>
            <a:pPr marL="914400" lvl="1"/>
            <a:r>
              <a:rPr lang="en-US" err="1">
                <a:latin typeface="Times New Roman"/>
                <a:ea typeface="+mn-lt"/>
                <a:cs typeface="+mn-lt"/>
              </a:rPr>
              <a:t>Dựa</a:t>
            </a:r>
            <a:r>
              <a:rPr lang="en-US" dirty="0">
                <a:latin typeface="Times New Roman"/>
                <a:ea typeface="+mn-lt"/>
                <a:cs typeface="+mn-lt"/>
              </a:rPr>
              <a:t> </a:t>
            </a:r>
            <a:r>
              <a:rPr lang="en-US" err="1">
                <a:latin typeface="Times New Roman"/>
                <a:ea typeface="+mn-lt"/>
                <a:cs typeface="+mn-lt"/>
              </a:rPr>
              <a:t>vào</a:t>
            </a:r>
            <a:r>
              <a:rPr lang="en-US" dirty="0">
                <a:latin typeface="Times New Roman"/>
                <a:ea typeface="+mn-lt"/>
                <a:cs typeface="+mn-lt"/>
              </a:rPr>
              <a:t> </a:t>
            </a:r>
            <a:r>
              <a:rPr lang="en-US" err="1">
                <a:latin typeface="Times New Roman"/>
                <a:ea typeface="+mn-lt"/>
                <a:cs typeface="+mn-lt"/>
              </a:rPr>
              <a:t>tính</a:t>
            </a:r>
            <a:r>
              <a:rPr lang="en-US" dirty="0">
                <a:latin typeface="Times New Roman"/>
                <a:ea typeface="+mn-lt"/>
                <a:cs typeface="+mn-lt"/>
              </a:rPr>
              <a:t> </a:t>
            </a:r>
            <a:r>
              <a:rPr lang="en-US" err="1">
                <a:latin typeface="Times New Roman"/>
                <a:ea typeface="+mn-lt"/>
                <a:cs typeface="+mn-lt"/>
              </a:rPr>
              <a:t>toán</a:t>
            </a:r>
            <a:r>
              <a:rPr lang="en-US" dirty="0">
                <a:latin typeface="Times New Roman"/>
                <a:ea typeface="+mn-lt"/>
                <a:cs typeface="+mn-lt"/>
              </a:rPr>
              <a:t> </a:t>
            </a:r>
            <a:r>
              <a:rPr lang="en-US" err="1">
                <a:latin typeface="Times New Roman"/>
                <a:ea typeface="+mn-lt"/>
                <a:cs typeface="+mn-lt"/>
              </a:rPr>
              <a:t>số</a:t>
            </a:r>
            <a:r>
              <a:rPr lang="en-US">
                <a:latin typeface="Times New Roman"/>
                <a:ea typeface="+mn-lt"/>
                <a:cs typeface="+mn-lt"/>
              </a:rPr>
              <a:t> comment </a:t>
            </a:r>
            <a:r>
              <a:rPr lang="en-US" err="1">
                <a:latin typeface="Times New Roman"/>
                <a:ea typeface="+mn-lt"/>
                <a:cs typeface="+mn-lt"/>
              </a:rPr>
              <a:t>tốt</a:t>
            </a:r>
            <a:r>
              <a:rPr lang="en-US">
                <a:latin typeface="Times New Roman"/>
                <a:ea typeface="+mn-lt"/>
                <a:cs typeface="+mn-lt"/>
              </a:rPr>
              <a:t>/</a:t>
            </a:r>
            <a:r>
              <a:rPr lang="en-US" err="1">
                <a:latin typeface="Times New Roman"/>
                <a:ea typeface="+mn-lt"/>
                <a:cs typeface="+mn-lt"/>
              </a:rPr>
              <a:t>xấu</a:t>
            </a:r>
            <a:r>
              <a:rPr lang="en-US" dirty="0">
                <a:latin typeface="Times New Roman"/>
                <a:ea typeface="+mn-lt"/>
                <a:cs typeface="+mn-lt"/>
              </a:rPr>
              <a:t> </a:t>
            </a:r>
            <a:r>
              <a:rPr lang="en-US" err="1">
                <a:latin typeface="Times New Roman"/>
                <a:ea typeface="+mn-lt"/>
                <a:cs typeface="+mn-lt"/>
              </a:rPr>
              <a:t>của</a:t>
            </a:r>
            <a:r>
              <a:rPr lang="en-US" dirty="0">
                <a:latin typeface="Times New Roman"/>
                <a:ea typeface="+mn-lt"/>
                <a:cs typeface="+mn-lt"/>
              </a:rPr>
              <a:t> </a:t>
            </a:r>
            <a:r>
              <a:rPr lang="en-US" err="1">
                <a:latin typeface="Times New Roman"/>
                <a:ea typeface="+mn-lt"/>
                <a:cs typeface="+mn-lt"/>
              </a:rPr>
              <a:t>sản</a:t>
            </a:r>
            <a:r>
              <a:rPr lang="en-US" dirty="0">
                <a:latin typeface="Times New Roman"/>
                <a:ea typeface="+mn-lt"/>
                <a:cs typeface="+mn-lt"/>
              </a:rPr>
              <a:t> </a:t>
            </a:r>
            <a:r>
              <a:rPr lang="en-US" err="1">
                <a:latin typeface="Times New Roman"/>
                <a:ea typeface="+mn-lt"/>
                <a:cs typeface="+mn-lt"/>
              </a:rPr>
              <a:t>phẩm</a:t>
            </a:r>
            <a:r>
              <a:rPr lang="en-US" dirty="0">
                <a:latin typeface="Times New Roman"/>
                <a:ea typeface="+mn-lt"/>
                <a:cs typeface="+mn-lt"/>
              </a:rPr>
              <a:t> </a:t>
            </a:r>
            <a:r>
              <a:rPr lang="en-US" err="1">
                <a:latin typeface="Times New Roman"/>
                <a:ea typeface="+mn-lt"/>
                <a:cs typeface="+mn-lt"/>
              </a:rPr>
              <a:t>để</a:t>
            </a:r>
            <a:r>
              <a:rPr lang="en-US" dirty="0">
                <a:latin typeface="Times New Roman"/>
                <a:ea typeface="+mn-lt"/>
                <a:cs typeface="+mn-lt"/>
              </a:rPr>
              <a:t> </a:t>
            </a:r>
            <a:r>
              <a:rPr lang="en-US" err="1">
                <a:latin typeface="Times New Roman"/>
                <a:ea typeface="+mn-lt"/>
                <a:cs typeface="+mn-lt"/>
              </a:rPr>
              <a:t>đưa</a:t>
            </a:r>
            <a:r>
              <a:rPr lang="en-US">
                <a:latin typeface="Times New Roman"/>
                <a:ea typeface="+mn-lt"/>
                <a:cs typeface="+mn-lt"/>
              </a:rPr>
              <a:t> ra </a:t>
            </a:r>
            <a:r>
              <a:rPr lang="en-US" err="1">
                <a:latin typeface="Times New Roman"/>
                <a:ea typeface="+mn-lt"/>
                <a:cs typeface="+mn-lt"/>
              </a:rPr>
              <a:t>lời</a:t>
            </a:r>
            <a:r>
              <a:rPr lang="en-US" dirty="0">
                <a:latin typeface="Times New Roman"/>
                <a:ea typeface="+mn-lt"/>
                <a:cs typeface="+mn-lt"/>
              </a:rPr>
              <a:t> </a:t>
            </a:r>
            <a:r>
              <a:rPr lang="en-US" err="1">
                <a:latin typeface="Times New Roman"/>
                <a:ea typeface="+mn-lt"/>
                <a:cs typeface="+mn-lt"/>
              </a:rPr>
              <a:t>khuyên</a:t>
            </a:r>
            <a:r>
              <a:rPr lang="en-US" dirty="0">
                <a:latin typeface="Times New Roman"/>
                <a:ea typeface="+mn-lt"/>
                <a:cs typeface="+mn-lt"/>
              </a:rPr>
              <a:t> </a:t>
            </a:r>
            <a:r>
              <a:rPr lang="en-US" err="1">
                <a:latin typeface="Times New Roman"/>
                <a:ea typeface="+mn-lt"/>
                <a:cs typeface="+mn-lt"/>
              </a:rPr>
              <a:t>cho</a:t>
            </a:r>
            <a:r>
              <a:rPr lang="en-US" dirty="0">
                <a:latin typeface="Times New Roman"/>
                <a:ea typeface="+mn-lt"/>
                <a:cs typeface="+mn-lt"/>
              </a:rPr>
              <a:t> </a:t>
            </a:r>
            <a:r>
              <a:rPr lang="en-US" err="1">
                <a:latin typeface="Times New Roman"/>
                <a:ea typeface="+mn-lt"/>
                <a:cs typeface="+mn-lt"/>
              </a:rPr>
              <a:t>khách</a:t>
            </a:r>
            <a:r>
              <a:rPr lang="en-US" dirty="0">
                <a:latin typeface="Times New Roman"/>
                <a:ea typeface="+mn-lt"/>
                <a:cs typeface="+mn-lt"/>
              </a:rPr>
              <a:t> </a:t>
            </a:r>
            <a:r>
              <a:rPr lang="en-US" err="1">
                <a:latin typeface="Times New Roman"/>
                <a:ea typeface="+mn-lt"/>
                <a:cs typeface="+mn-lt"/>
              </a:rPr>
              <a:t>hàng</a:t>
            </a:r>
            <a:r>
              <a:rPr lang="en-US">
                <a:latin typeface="Times New Roman"/>
                <a:ea typeface="+mn-lt"/>
                <a:cs typeface="+mn-lt"/>
              </a:rPr>
              <a:t>.</a:t>
            </a:r>
            <a:br>
              <a:rPr lang="en-US" dirty="0"/>
            </a:b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25ABEE18-19CC-4A18-A985-0C736220908D}"/>
              </a:ext>
            </a:extLst>
          </p:cNvPr>
          <p:cNvSpPr>
            <a:spLocks noGrp="1"/>
          </p:cNvSpPr>
          <p:nvPr>
            <p:ph type="sldNum" sz="quarter" idx="12"/>
          </p:nvPr>
        </p:nvSpPr>
        <p:spPr/>
        <p:txBody>
          <a:bodyPr/>
          <a:lstStyle/>
          <a:p>
            <a:fld id="{4854181D-6920-4594-9A5D-6CE56DC9F8B2}" type="slidenum">
              <a:rPr lang="en-US" smtClean="0"/>
              <a:t>2</a:t>
            </a:fld>
            <a:endParaRPr lang="en-US"/>
          </a:p>
        </p:txBody>
      </p:sp>
    </p:spTree>
    <p:extLst>
      <p:ext uri="{BB962C8B-B14F-4D97-AF65-F5344CB8AC3E}">
        <p14:creationId xmlns:p14="http://schemas.microsoft.com/office/powerpoint/2010/main" val="1775580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19FAC6-5A63-4FE8-9056-560553B55E20}"/>
              </a:ext>
            </a:extLst>
          </p:cNvPr>
          <p:cNvSpPr>
            <a:spLocks noGrp="1"/>
          </p:cNvSpPr>
          <p:nvPr>
            <p:ph type="title"/>
          </p:nvPr>
        </p:nvSpPr>
        <p:spPr>
          <a:xfrm>
            <a:off x="686834" y="1153572"/>
            <a:ext cx="3200400" cy="4461163"/>
          </a:xfrm>
        </p:spPr>
        <p:txBody>
          <a:bodyPr>
            <a:normAutofit/>
          </a:bodyPr>
          <a:lstStyle/>
          <a:p>
            <a:r>
              <a:rPr lang="en-US">
                <a:solidFill>
                  <a:srgbClr val="FFFFFF"/>
                </a:solidFill>
                <a:latin typeface="Times New Roman"/>
                <a:cs typeface="Times New Roman"/>
              </a:rPr>
              <a:t>VIII. TÀI LIỆU THAM KHẢO</a:t>
            </a:r>
          </a:p>
        </p:txBody>
      </p:sp>
      <p:sp>
        <p:nvSpPr>
          <p:cNvPr id="3" name="Content Placeholder 2">
            <a:extLst>
              <a:ext uri="{FF2B5EF4-FFF2-40B4-BE49-F238E27FC236}">
                <a16:creationId xmlns:a16="http://schemas.microsoft.com/office/drawing/2014/main" id="{0019FF06-1485-4010-BE9E-D06DC3D510B3}"/>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ea typeface="+mn-lt"/>
                <a:cs typeface="+mn-lt"/>
              </a:rPr>
              <a:t>Tham khảo các tài liệu từ các notebook có sẳn trên </a:t>
            </a:r>
            <a:r>
              <a:rPr lang="en-US" dirty="0">
                <a:ea typeface="+mn-lt"/>
                <a:cs typeface="+mn-lt"/>
                <a:hlinkClick r:id="rId2"/>
              </a:rPr>
              <a:t>Kaggle</a:t>
            </a:r>
            <a:endParaRPr lang="en-US"/>
          </a:p>
          <a:p>
            <a:r>
              <a:rPr lang="en-US" dirty="0">
                <a:ea typeface="+mn-lt"/>
                <a:cs typeface="+mn-lt"/>
                <a:hlinkClick r:id="rId3"/>
              </a:rPr>
              <a:t>https://gate.ac.uk/sale/nle-svm/svm-ie.pdf</a:t>
            </a:r>
            <a:endParaRPr lang="en-US"/>
          </a:p>
          <a:p>
            <a:r>
              <a:rPr lang="en-US" dirty="0">
                <a:ea typeface="+mn-lt"/>
                <a:cs typeface="+mn-lt"/>
                <a:hlinkClick r:id="rId4"/>
              </a:rPr>
              <a:t>http://aurelieherbelot.net/resources/slides/teaching/SVMs.pdf</a:t>
            </a:r>
            <a:endParaRPr lang="en-US"/>
          </a:p>
          <a:p>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EEA6135E-A742-4455-8F2B-E17F5F08E295}"/>
              </a:ext>
            </a:extLst>
          </p:cNvPr>
          <p:cNvSpPr>
            <a:spLocks noGrp="1"/>
          </p:cNvSpPr>
          <p:nvPr>
            <p:ph type="sldNum" sz="quarter" idx="12"/>
          </p:nvPr>
        </p:nvSpPr>
        <p:spPr/>
        <p:txBody>
          <a:bodyPr/>
          <a:lstStyle/>
          <a:p>
            <a:fld id="{4854181D-6920-4594-9A5D-6CE56DC9F8B2}" type="slidenum">
              <a:rPr lang="en-US" smtClean="0"/>
              <a:t>20</a:t>
            </a:fld>
            <a:endParaRPr lang="en-US"/>
          </a:p>
        </p:txBody>
      </p:sp>
    </p:spTree>
    <p:extLst>
      <p:ext uri="{BB962C8B-B14F-4D97-AF65-F5344CB8AC3E}">
        <p14:creationId xmlns:p14="http://schemas.microsoft.com/office/powerpoint/2010/main" val="983874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EB2043-2882-4241-8789-F3D1CD9EF1F3}"/>
              </a:ext>
            </a:extLst>
          </p:cNvPr>
          <p:cNvSpPr>
            <a:spLocks noGrp="1"/>
          </p:cNvSpPr>
          <p:nvPr>
            <p:ph type="title"/>
          </p:nvPr>
        </p:nvSpPr>
        <p:spPr>
          <a:xfrm>
            <a:off x="3669935" y="1714781"/>
            <a:ext cx="4946076" cy="2513516"/>
          </a:xfrm>
        </p:spPr>
        <p:txBody>
          <a:bodyPr vert="horz" lIns="91440" tIns="45720" rIns="91440" bIns="45720" rtlCol="0" anchor="b">
            <a:normAutofit fontScale="90000"/>
          </a:bodyPr>
          <a:lstStyle/>
          <a:p>
            <a:pPr algn="ctr"/>
            <a:r>
              <a:rPr lang="en-US" sz="6000" kern="1200" dirty="0">
                <a:solidFill>
                  <a:srgbClr val="FFFFFF"/>
                </a:solidFill>
                <a:latin typeface="Times New Roman"/>
                <a:cs typeface="Times New Roman"/>
              </a:rPr>
              <a:t>CẢM ƠN </a:t>
            </a:r>
            <a:r>
              <a:rPr lang="en-US" sz="6000" dirty="0">
                <a:solidFill>
                  <a:srgbClr val="FFFFFF"/>
                </a:solidFill>
                <a:latin typeface="Times New Roman"/>
                <a:cs typeface="Times New Roman"/>
              </a:rPr>
              <a:t>MỌI NGƯỜI ĐÃ</a:t>
            </a:r>
            <a:r>
              <a:rPr lang="en-US" sz="6000" kern="1200" dirty="0">
                <a:solidFill>
                  <a:srgbClr val="FFFFFF"/>
                </a:solidFill>
                <a:latin typeface="Times New Roman"/>
                <a:cs typeface="Times New Roman"/>
              </a:rPr>
              <a:t> THEO DÕI</a:t>
            </a:r>
          </a:p>
        </p:txBody>
      </p:sp>
      <p:sp>
        <p:nvSpPr>
          <p:cNvPr id="37" name="Arc 36">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F8080E8F-A7C5-4B6A-BC5C-6737F65FCFAB}"/>
              </a:ext>
            </a:extLst>
          </p:cNvPr>
          <p:cNvSpPr>
            <a:spLocks noGrp="1"/>
          </p:cNvSpPr>
          <p:nvPr>
            <p:ph type="sldNum" sz="quarter" idx="12"/>
          </p:nvPr>
        </p:nvSpPr>
        <p:spPr/>
        <p:txBody>
          <a:bodyPr/>
          <a:lstStyle/>
          <a:p>
            <a:fld id="{4854181D-6920-4594-9A5D-6CE56DC9F8B2}" type="slidenum">
              <a:rPr lang="en-US" smtClean="0"/>
              <a:t>21</a:t>
            </a:fld>
            <a:endParaRPr lang="en-US"/>
          </a:p>
        </p:txBody>
      </p:sp>
    </p:spTree>
    <p:extLst>
      <p:ext uri="{BB962C8B-B14F-4D97-AF65-F5344CB8AC3E}">
        <p14:creationId xmlns:p14="http://schemas.microsoft.com/office/powerpoint/2010/main" val="1681328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Text&#10;&#10;Description automatically generated">
            <a:extLst>
              <a:ext uri="{FF2B5EF4-FFF2-40B4-BE49-F238E27FC236}">
                <a16:creationId xmlns:a16="http://schemas.microsoft.com/office/drawing/2014/main" id="{4B7E0C0D-DD8A-4586-A3DF-BFD93BA987B1}"/>
              </a:ext>
            </a:extLst>
          </p:cNvPr>
          <p:cNvPicPr>
            <a:picLocks noChangeAspect="1"/>
          </p:cNvPicPr>
          <p:nvPr/>
        </p:nvPicPr>
        <p:blipFill rotWithShape="1">
          <a:blip r:embed="rId2"/>
          <a:srcRect t="24731" r="-1" b="-1"/>
          <a:stretch/>
        </p:blipFill>
        <p:spPr>
          <a:xfrm>
            <a:off x="20" y="10"/>
            <a:ext cx="12188932" cy="6857990"/>
          </a:xfrm>
          <a:prstGeom prst="rect">
            <a:avLst/>
          </a:prstGeom>
        </p:spPr>
      </p:pic>
      <p:sp>
        <p:nvSpPr>
          <p:cNvPr id="19" name="Rectangle 18">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96A64-A633-4D3A-9784-76203ABCF39A}"/>
              </a:ext>
            </a:extLst>
          </p:cNvPr>
          <p:cNvSpPr>
            <a:spLocks noGrp="1"/>
          </p:cNvSpPr>
          <p:nvPr>
            <p:ph type="title"/>
          </p:nvPr>
        </p:nvSpPr>
        <p:spPr>
          <a:xfrm>
            <a:off x="1524000" y="4416721"/>
            <a:ext cx="9144000" cy="1152663"/>
          </a:xfrm>
        </p:spPr>
        <p:txBody>
          <a:bodyPr vert="horz" lIns="91440" tIns="45720" rIns="91440" bIns="45720" rtlCol="0" anchor="b">
            <a:normAutofit/>
          </a:bodyPr>
          <a:lstStyle/>
          <a:p>
            <a:pPr algn="ctr"/>
            <a:r>
              <a:rPr lang="en-US" sz="4800" kern="1200">
                <a:solidFill>
                  <a:schemeClr val="bg1"/>
                </a:solidFill>
                <a:latin typeface="Times New Roman"/>
                <a:cs typeface="Times New Roman"/>
              </a:rPr>
              <a:t>II. Craw comment </a:t>
            </a:r>
            <a:r>
              <a:rPr lang="en-US" sz="4800" kern="1200" err="1">
                <a:solidFill>
                  <a:schemeClr val="bg1"/>
                </a:solidFill>
                <a:latin typeface="Times New Roman"/>
                <a:cs typeface="Times New Roman"/>
              </a:rPr>
              <a:t>bằng</a:t>
            </a:r>
            <a:r>
              <a:rPr lang="en-US" sz="4800" kern="1200">
                <a:solidFill>
                  <a:schemeClr val="bg1"/>
                </a:solidFill>
                <a:latin typeface="Times New Roman"/>
                <a:cs typeface="Times New Roman"/>
              </a:rPr>
              <a:t> selenium</a:t>
            </a:r>
          </a:p>
        </p:txBody>
      </p:sp>
      <p:sp>
        <p:nvSpPr>
          <p:cNvPr id="7" name="Content Placeholder 6">
            <a:extLst>
              <a:ext uri="{FF2B5EF4-FFF2-40B4-BE49-F238E27FC236}">
                <a16:creationId xmlns:a16="http://schemas.microsoft.com/office/drawing/2014/main" id="{21C5299C-006D-452E-8118-F47AB40FBDB8}"/>
              </a:ext>
            </a:extLst>
          </p:cNvPr>
          <p:cNvSpPr>
            <a:spLocks noGrp="1"/>
          </p:cNvSpPr>
          <p:nvPr>
            <p:ph idx="1"/>
          </p:nvPr>
        </p:nvSpPr>
        <p:spPr>
          <a:xfrm>
            <a:off x="1524000" y="5636465"/>
            <a:ext cx="9144000" cy="646785"/>
          </a:xfrm>
        </p:spPr>
        <p:txBody>
          <a:bodyPr vert="horz" lIns="91440" tIns="45720" rIns="91440" bIns="45720" rtlCol="0">
            <a:normAutofit/>
          </a:bodyPr>
          <a:lstStyle/>
          <a:p>
            <a:pPr marL="0" indent="0" algn="ctr">
              <a:buNone/>
            </a:pPr>
            <a:r>
              <a:rPr lang="en-US" kern="1200">
                <a:solidFill>
                  <a:schemeClr val="bg1"/>
                </a:solidFill>
                <a:latin typeface="+mn-lt"/>
                <a:ea typeface="+mn-ea"/>
                <a:cs typeface="+mn-cs"/>
              </a:rPr>
              <a:t>Craw danh sách link các diện thoại có trong web.</a:t>
            </a:r>
          </a:p>
        </p:txBody>
      </p:sp>
      <p:sp>
        <p:nvSpPr>
          <p:cNvPr id="4" name="Slide Number Placeholder 3">
            <a:extLst>
              <a:ext uri="{FF2B5EF4-FFF2-40B4-BE49-F238E27FC236}">
                <a16:creationId xmlns:a16="http://schemas.microsoft.com/office/drawing/2014/main" id="{8BDE4CCA-0029-484A-9051-CD6493A9C58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4854181D-6920-4594-9A5D-6CE56DC9F8B2}" type="slidenum">
              <a:rPr lang="en-US" sz="1200">
                <a:solidFill>
                  <a:schemeClr val="bg1"/>
                </a:solidFill>
                <a:latin typeface="Calibri" panose="020F0502020204030204"/>
              </a:rPr>
              <a:pPr>
                <a:spcAft>
                  <a:spcPts val="600"/>
                </a:spcAft>
                <a:defRPr/>
              </a:pPr>
              <a:t>3</a:t>
            </a:fld>
            <a:endParaRPr lang="en-US" sz="1200">
              <a:solidFill>
                <a:schemeClr val="bg1"/>
              </a:solidFill>
              <a:latin typeface="Calibri" panose="020F0502020204030204"/>
            </a:endParaRPr>
          </a:p>
        </p:txBody>
      </p:sp>
    </p:spTree>
    <p:extLst>
      <p:ext uri="{BB962C8B-B14F-4D97-AF65-F5344CB8AC3E}">
        <p14:creationId xmlns:p14="http://schemas.microsoft.com/office/powerpoint/2010/main" val="390715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4CA4-CED0-481F-9FAB-3A9274E77DDB}"/>
              </a:ext>
            </a:extLst>
          </p:cNvPr>
          <p:cNvSpPr>
            <a:spLocks noGrp="1"/>
          </p:cNvSpPr>
          <p:nvPr>
            <p:ph type="title"/>
          </p:nvPr>
        </p:nvSpPr>
        <p:spPr/>
        <p:txBody>
          <a:bodyPr/>
          <a:lstStyle/>
          <a:p>
            <a:r>
              <a:rPr lang="en-US">
                <a:latin typeface="Times New Roman"/>
                <a:cs typeface="Times New Roman"/>
              </a:rPr>
              <a:t>II. Craw comment bằng selenium</a:t>
            </a:r>
            <a:endParaRPr lang="en-US"/>
          </a:p>
        </p:txBody>
      </p:sp>
      <p:sp>
        <p:nvSpPr>
          <p:cNvPr id="3" name="Content Placeholder 2">
            <a:extLst>
              <a:ext uri="{FF2B5EF4-FFF2-40B4-BE49-F238E27FC236}">
                <a16:creationId xmlns:a16="http://schemas.microsoft.com/office/drawing/2014/main" id="{98A0275A-DAFE-4DA9-A423-F71B703F78B6}"/>
              </a:ext>
            </a:extLst>
          </p:cNvPr>
          <p:cNvSpPr>
            <a:spLocks noGrp="1"/>
          </p:cNvSpPr>
          <p:nvPr>
            <p:ph idx="1"/>
          </p:nvPr>
        </p:nvSpPr>
        <p:spPr/>
        <p:txBody>
          <a:bodyPr vert="horz" lIns="91440" tIns="45720" rIns="91440" bIns="45720" rtlCol="0" anchor="t">
            <a:normAutofit/>
          </a:bodyPr>
          <a:lstStyle/>
          <a:p>
            <a:r>
              <a:rPr lang="en-US" dirty="0">
                <a:latin typeface="Times"/>
                <a:cs typeface="Times"/>
              </a:rPr>
              <a:t>Thư </a:t>
            </a:r>
            <a:r>
              <a:rPr lang="en-US" dirty="0" err="1">
                <a:latin typeface="Times"/>
                <a:cs typeface="Times"/>
              </a:rPr>
              <a:t>viện</a:t>
            </a:r>
            <a:r>
              <a:rPr lang="en-US" dirty="0">
                <a:latin typeface="Times"/>
                <a:cs typeface="Times"/>
              </a:rPr>
              <a:t> </a:t>
            </a:r>
            <a:r>
              <a:rPr lang="en-US" dirty="0">
                <a:latin typeface="Times"/>
                <a:ea typeface="+mn-lt"/>
                <a:cs typeface="+mn-lt"/>
              </a:rPr>
              <a:t>Selenium WebDriver  </a:t>
            </a:r>
            <a:r>
              <a:rPr lang="en-US" dirty="0" err="1">
                <a:latin typeface="Times"/>
                <a:ea typeface="+mn-lt"/>
                <a:cs typeface="+mn-lt"/>
              </a:rPr>
              <a:t>cung</a:t>
            </a:r>
            <a:r>
              <a:rPr lang="en-US" dirty="0">
                <a:latin typeface="Times"/>
                <a:ea typeface="+mn-lt"/>
                <a:cs typeface="+mn-lt"/>
              </a:rPr>
              <a:t> </a:t>
            </a:r>
            <a:r>
              <a:rPr lang="en-US" dirty="0" err="1">
                <a:latin typeface="Times"/>
                <a:ea typeface="+mn-lt"/>
                <a:cs typeface="+mn-lt"/>
              </a:rPr>
              <a:t>cấp</a:t>
            </a:r>
            <a:r>
              <a:rPr lang="en-US" dirty="0">
                <a:latin typeface="Times"/>
                <a:ea typeface="+mn-lt"/>
                <a:cs typeface="+mn-lt"/>
              </a:rPr>
              <a:t> </a:t>
            </a:r>
            <a:r>
              <a:rPr lang="en-US" dirty="0" err="1">
                <a:latin typeface="Times"/>
                <a:ea typeface="+mn-lt"/>
                <a:cs typeface="+mn-lt"/>
              </a:rPr>
              <a:t>tất</a:t>
            </a:r>
            <a:r>
              <a:rPr lang="en-US" dirty="0">
                <a:latin typeface="Times"/>
                <a:ea typeface="+mn-lt"/>
                <a:cs typeface="+mn-lt"/>
              </a:rPr>
              <a:t> </a:t>
            </a:r>
            <a:r>
              <a:rPr lang="en-US" dirty="0" err="1">
                <a:latin typeface="Times"/>
                <a:ea typeface="+mn-lt"/>
                <a:cs typeface="+mn-lt"/>
              </a:rPr>
              <a:t>cả</a:t>
            </a:r>
            <a:r>
              <a:rPr lang="en-US" dirty="0">
                <a:latin typeface="Times"/>
                <a:ea typeface="+mn-lt"/>
                <a:cs typeface="+mn-lt"/>
              </a:rPr>
              <a:t> </a:t>
            </a:r>
            <a:r>
              <a:rPr lang="en-US" dirty="0" err="1">
                <a:latin typeface="Times"/>
                <a:ea typeface="+mn-lt"/>
                <a:cs typeface="+mn-lt"/>
              </a:rPr>
              <a:t>các</a:t>
            </a:r>
            <a:r>
              <a:rPr lang="en-US" dirty="0">
                <a:latin typeface="Times"/>
                <a:ea typeface="+mn-lt"/>
                <a:cs typeface="+mn-lt"/>
              </a:rPr>
              <a:t> </a:t>
            </a:r>
            <a:r>
              <a:rPr lang="en-US" dirty="0" err="1">
                <a:latin typeface="Times"/>
                <a:ea typeface="+mn-lt"/>
                <a:cs typeface="+mn-lt"/>
              </a:rPr>
              <a:t>Webdriver</a:t>
            </a:r>
            <a:r>
              <a:rPr lang="en-US" dirty="0">
                <a:latin typeface="Times"/>
                <a:ea typeface="+mn-lt"/>
                <a:cs typeface="+mn-lt"/>
              </a:rPr>
              <a:t> implementations. Ở </a:t>
            </a:r>
            <a:r>
              <a:rPr lang="en-US" dirty="0" err="1">
                <a:latin typeface="Times"/>
                <a:ea typeface="+mn-lt"/>
                <a:cs typeface="+mn-lt"/>
              </a:rPr>
              <a:t>đây</a:t>
            </a:r>
            <a:r>
              <a:rPr lang="en-US" dirty="0">
                <a:latin typeface="Times"/>
                <a:ea typeface="+mn-lt"/>
                <a:cs typeface="+mn-lt"/>
              </a:rPr>
              <a:t> </a:t>
            </a:r>
            <a:r>
              <a:rPr lang="en-US" dirty="0" err="1">
                <a:latin typeface="Times"/>
                <a:ea typeface="+mn-lt"/>
                <a:cs typeface="+mn-lt"/>
              </a:rPr>
              <a:t>sử</a:t>
            </a:r>
            <a:r>
              <a:rPr lang="en-US" dirty="0">
                <a:latin typeface="Times"/>
                <a:ea typeface="+mn-lt"/>
                <a:cs typeface="+mn-lt"/>
              </a:rPr>
              <a:t> </a:t>
            </a:r>
            <a:r>
              <a:rPr lang="en-US" dirty="0" err="1">
                <a:latin typeface="Times"/>
                <a:ea typeface="+mn-lt"/>
                <a:cs typeface="+mn-lt"/>
              </a:rPr>
              <a:t>dụng</a:t>
            </a:r>
            <a:r>
              <a:rPr lang="en-US" dirty="0">
                <a:latin typeface="Times"/>
                <a:ea typeface="+mn-lt"/>
                <a:cs typeface="+mn-lt"/>
              </a:rPr>
              <a:t> </a:t>
            </a:r>
            <a:r>
              <a:rPr lang="en-US" dirty="0" err="1">
                <a:latin typeface="Times"/>
                <a:ea typeface="+mn-lt"/>
                <a:cs typeface="+mn-lt"/>
              </a:rPr>
              <a:t>Webdriver</a:t>
            </a:r>
            <a:r>
              <a:rPr lang="en-US" dirty="0">
                <a:latin typeface="Times"/>
                <a:ea typeface="+mn-lt"/>
                <a:cs typeface="+mn-lt"/>
              </a:rPr>
              <a:t> implementations </a:t>
            </a:r>
            <a:r>
              <a:rPr lang="en-US" dirty="0" err="1">
                <a:latin typeface="Times"/>
                <a:ea typeface="+mn-lt"/>
                <a:cs typeface="+mn-lt"/>
              </a:rPr>
              <a:t>là</a:t>
            </a:r>
            <a:r>
              <a:rPr lang="en-US" dirty="0">
                <a:latin typeface="Times"/>
                <a:ea typeface="+mn-lt"/>
                <a:cs typeface="+mn-lt"/>
              </a:rPr>
              <a:t> Chrome.</a:t>
            </a:r>
          </a:p>
          <a:p>
            <a:endParaRPr lang="en-US" dirty="0">
              <a:ea typeface="+mn-lt"/>
              <a:cs typeface="+mn-lt"/>
            </a:endParaRPr>
          </a:p>
          <a:p>
            <a:endParaRPr lang="en-US" dirty="0">
              <a:ea typeface="+mn-lt"/>
              <a:cs typeface="+mn-lt"/>
            </a:endParaRPr>
          </a:p>
          <a:p>
            <a:endParaRPr lang="en-US" dirty="0">
              <a:ea typeface="+mn-lt"/>
              <a:cs typeface="+mn-lt"/>
            </a:endParaRPr>
          </a:p>
          <a:p>
            <a:r>
              <a:rPr lang="en-US" dirty="0" err="1">
                <a:latin typeface="Times"/>
                <a:ea typeface="+mn-lt"/>
                <a:cs typeface="+mn-lt"/>
              </a:rPr>
              <a:t>Dùng</a:t>
            </a:r>
            <a:r>
              <a:rPr lang="en-US" dirty="0">
                <a:latin typeface="Times"/>
                <a:ea typeface="+mn-lt"/>
                <a:cs typeface="+mn-lt"/>
              </a:rPr>
              <a:t> </a:t>
            </a:r>
            <a:r>
              <a:rPr lang="en-US" dirty="0" err="1">
                <a:latin typeface="Times"/>
                <a:ea typeface="+mn-lt"/>
                <a:cs typeface="+mn-lt"/>
              </a:rPr>
              <a:t>phương</a:t>
            </a:r>
            <a:r>
              <a:rPr lang="en-US" dirty="0">
                <a:latin typeface="Times"/>
                <a:ea typeface="+mn-lt"/>
                <a:cs typeface="+mn-lt"/>
              </a:rPr>
              <a:t> </a:t>
            </a:r>
            <a:r>
              <a:rPr lang="en-US" dirty="0" err="1">
                <a:latin typeface="Times"/>
                <a:ea typeface="+mn-lt"/>
                <a:cs typeface="+mn-lt"/>
              </a:rPr>
              <a:t>thức</a:t>
            </a:r>
            <a:r>
              <a:rPr lang="en-US" dirty="0">
                <a:latin typeface="Times"/>
                <a:ea typeface="+mn-lt"/>
                <a:cs typeface="+mn-lt"/>
              </a:rPr>
              <a:t> Get </a:t>
            </a:r>
            <a:r>
              <a:rPr lang="en-US" dirty="0" err="1">
                <a:latin typeface="Times"/>
                <a:ea typeface="+mn-lt"/>
                <a:cs typeface="+mn-lt"/>
              </a:rPr>
              <a:t>để</a:t>
            </a:r>
            <a:r>
              <a:rPr lang="en-US" dirty="0">
                <a:latin typeface="Times"/>
                <a:ea typeface="+mn-lt"/>
                <a:cs typeface="+mn-lt"/>
              </a:rPr>
              <a:t> </a:t>
            </a:r>
            <a:r>
              <a:rPr lang="en-US" dirty="0" err="1">
                <a:latin typeface="Times"/>
                <a:ea typeface="+mn-lt"/>
                <a:cs typeface="+mn-lt"/>
              </a:rPr>
              <a:t>chuyển</a:t>
            </a:r>
            <a:r>
              <a:rPr lang="en-US" dirty="0">
                <a:latin typeface="Times"/>
                <a:ea typeface="+mn-lt"/>
                <a:cs typeface="+mn-lt"/>
              </a:rPr>
              <a:t> </a:t>
            </a:r>
            <a:r>
              <a:rPr lang="en-US" dirty="0" err="1">
                <a:latin typeface="Times"/>
                <a:ea typeface="+mn-lt"/>
                <a:cs typeface="+mn-lt"/>
              </a:rPr>
              <a:t>hướng</a:t>
            </a:r>
            <a:r>
              <a:rPr lang="en-US" dirty="0">
                <a:latin typeface="Times"/>
                <a:ea typeface="+mn-lt"/>
                <a:cs typeface="+mn-lt"/>
              </a:rPr>
              <a:t> </a:t>
            </a:r>
            <a:r>
              <a:rPr lang="en-US" dirty="0" err="1">
                <a:latin typeface="Times"/>
                <a:ea typeface="+mn-lt"/>
                <a:cs typeface="+mn-lt"/>
              </a:rPr>
              <a:t>đến</a:t>
            </a:r>
            <a:r>
              <a:rPr lang="en-US" dirty="0">
                <a:latin typeface="Times"/>
                <a:ea typeface="+mn-lt"/>
                <a:cs typeface="+mn-lt"/>
              </a:rPr>
              <a:t> </a:t>
            </a:r>
            <a:r>
              <a:rPr lang="en-US" dirty="0" err="1">
                <a:latin typeface="Times"/>
                <a:ea typeface="+mn-lt"/>
                <a:cs typeface="+mn-lt"/>
              </a:rPr>
              <a:t>trang</a:t>
            </a:r>
            <a:r>
              <a:rPr lang="en-US" dirty="0">
                <a:latin typeface="Times"/>
                <a:ea typeface="+mn-lt"/>
                <a:cs typeface="+mn-lt"/>
              </a:rPr>
              <a:t> </a:t>
            </a:r>
            <a:r>
              <a:rPr lang="en-US" b="1" i="1" dirty="0">
                <a:latin typeface="Times"/>
                <a:ea typeface="+mn-lt"/>
                <a:cs typeface="+mn-lt"/>
              </a:rPr>
              <a:t>https://www.thegioididong.com/dtdd#i:20</a:t>
            </a:r>
          </a:p>
        </p:txBody>
      </p:sp>
      <p:sp>
        <p:nvSpPr>
          <p:cNvPr id="4" name="Slide Number Placeholder 3">
            <a:extLst>
              <a:ext uri="{FF2B5EF4-FFF2-40B4-BE49-F238E27FC236}">
                <a16:creationId xmlns:a16="http://schemas.microsoft.com/office/drawing/2014/main" id="{1783358F-B388-48E7-BA2C-16677512A3D4}"/>
              </a:ext>
            </a:extLst>
          </p:cNvPr>
          <p:cNvSpPr>
            <a:spLocks noGrp="1"/>
          </p:cNvSpPr>
          <p:nvPr>
            <p:ph type="sldNum" sz="quarter" idx="12"/>
          </p:nvPr>
        </p:nvSpPr>
        <p:spPr/>
        <p:txBody>
          <a:bodyPr/>
          <a:lstStyle/>
          <a:p>
            <a:fld id="{4854181D-6920-4594-9A5D-6CE56DC9F8B2}" type="slidenum">
              <a:rPr lang="en-US" smtClean="0"/>
              <a:t>4</a:t>
            </a:fld>
            <a:endParaRPr lang="en-US"/>
          </a:p>
        </p:txBody>
      </p:sp>
      <p:pic>
        <p:nvPicPr>
          <p:cNvPr id="5" name="Picture 5" descr="Graphical user interface, text, application&#10;&#10;Description automatically generated">
            <a:extLst>
              <a:ext uri="{FF2B5EF4-FFF2-40B4-BE49-F238E27FC236}">
                <a16:creationId xmlns:a16="http://schemas.microsoft.com/office/drawing/2014/main" id="{4AB80F60-81BB-4D94-AAD6-7463782D4918}"/>
              </a:ext>
            </a:extLst>
          </p:cNvPr>
          <p:cNvPicPr>
            <a:picLocks noChangeAspect="1"/>
          </p:cNvPicPr>
          <p:nvPr/>
        </p:nvPicPr>
        <p:blipFill>
          <a:blip r:embed="rId2"/>
          <a:stretch>
            <a:fillRect/>
          </a:stretch>
        </p:blipFill>
        <p:spPr>
          <a:xfrm>
            <a:off x="2910115" y="2610942"/>
            <a:ext cx="6323389" cy="1261163"/>
          </a:xfrm>
          <a:prstGeom prst="rect">
            <a:avLst/>
          </a:prstGeom>
        </p:spPr>
      </p:pic>
    </p:spTree>
    <p:extLst>
      <p:ext uri="{BB962C8B-B14F-4D97-AF65-F5344CB8AC3E}">
        <p14:creationId xmlns:p14="http://schemas.microsoft.com/office/powerpoint/2010/main" val="426800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A4EB-3D95-47E8-A5EC-DBBFE0718686}"/>
              </a:ext>
            </a:extLst>
          </p:cNvPr>
          <p:cNvSpPr>
            <a:spLocks noGrp="1"/>
          </p:cNvSpPr>
          <p:nvPr>
            <p:ph type="title"/>
          </p:nvPr>
        </p:nvSpPr>
        <p:spPr/>
        <p:txBody>
          <a:bodyPr/>
          <a:lstStyle/>
          <a:p>
            <a:r>
              <a:rPr lang="en-US" dirty="0">
                <a:latin typeface="Times"/>
                <a:ea typeface="+mj-lt"/>
                <a:cs typeface="+mj-lt"/>
              </a:rPr>
              <a:t>II. Craw comment </a:t>
            </a:r>
            <a:r>
              <a:rPr lang="en-US" dirty="0" err="1">
                <a:latin typeface="Times"/>
                <a:ea typeface="+mj-lt"/>
                <a:cs typeface="+mj-lt"/>
              </a:rPr>
              <a:t>bằng</a:t>
            </a:r>
            <a:r>
              <a:rPr lang="en-US" dirty="0">
                <a:latin typeface="Times"/>
                <a:ea typeface="+mj-lt"/>
                <a:cs typeface="+mj-lt"/>
              </a:rPr>
              <a:t> selenium</a:t>
            </a:r>
          </a:p>
        </p:txBody>
      </p:sp>
      <p:sp>
        <p:nvSpPr>
          <p:cNvPr id="3" name="Content Placeholder 2">
            <a:extLst>
              <a:ext uri="{FF2B5EF4-FFF2-40B4-BE49-F238E27FC236}">
                <a16:creationId xmlns:a16="http://schemas.microsoft.com/office/drawing/2014/main" id="{C5F4C7AA-8593-4E8D-94F0-0088092FD161}"/>
              </a:ext>
            </a:extLst>
          </p:cNvPr>
          <p:cNvSpPr>
            <a:spLocks noGrp="1"/>
          </p:cNvSpPr>
          <p:nvPr>
            <p:ph idx="1"/>
          </p:nvPr>
        </p:nvSpPr>
        <p:spPr/>
        <p:txBody>
          <a:bodyPr vert="horz" lIns="91440" tIns="45720" rIns="91440" bIns="45720" rtlCol="0" anchor="t">
            <a:normAutofit/>
          </a:bodyPr>
          <a:lstStyle/>
          <a:p>
            <a:r>
              <a:rPr lang="en-US" dirty="0" err="1">
                <a:latin typeface="Times"/>
                <a:cs typeface="Times"/>
              </a:rPr>
              <a:t>Lấy</a:t>
            </a:r>
            <a:r>
              <a:rPr lang="en-US" dirty="0">
                <a:latin typeface="Times"/>
                <a:cs typeface="Times"/>
              </a:rPr>
              <a:t> </a:t>
            </a:r>
            <a:r>
              <a:rPr lang="en-US" dirty="0" err="1">
                <a:latin typeface="Times"/>
                <a:cs typeface="Times"/>
              </a:rPr>
              <a:t>danh</a:t>
            </a:r>
            <a:r>
              <a:rPr lang="en-US" dirty="0">
                <a:latin typeface="Times"/>
                <a:cs typeface="Times"/>
              </a:rPr>
              <a:t> </a:t>
            </a:r>
            <a:r>
              <a:rPr lang="en-US" dirty="0" err="1">
                <a:latin typeface="Times"/>
                <a:cs typeface="Times"/>
              </a:rPr>
              <a:t>sách</a:t>
            </a:r>
            <a:r>
              <a:rPr lang="en-US" dirty="0">
                <a:latin typeface="Times"/>
                <a:cs typeface="Times"/>
              </a:rPr>
              <a:t> Link </a:t>
            </a:r>
            <a:r>
              <a:rPr lang="en-US" dirty="0" err="1">
                <a:latin typeface="Times"/>
                <a:cs typeface="Times"/>
              </a:rPr>
              <a:t>sản</a:t>
            </a:r>
            <a:r>
              <a:rPr lang="en-US" dirty="0">
                <a:latin typeface="Times"/>
                <a:cs typeface="Times"/>
              </a:rPr>
              <a:t> </a:t>
            </a:r>
            <a:r>
              <a:rPr lang="en-US" dirty="0" err="1">
                <a:latin typeface="Times"/>
                <a:cs typeface="Times"/>
              </a:rPr>
              <a:t>phẩm</a:t>
            </a:r>
            <a:r>
              <a:rPr lang="en-US" dirty="0">
                <a:latin typeface="Times"/>
                <a:cs typeface="Times"/>
              </a:rPr>
              <a:t> </a:t>
            </a:r>
            <a:r>
              <a:rPr lang="en-US" dirty="0" err="1">
                <a:latin typeface="Times"/>
                <a:cs typeface="Times"/>
              </a:rPr>
              <a:t>trên</a:t>
            </a:r>
            <a:r>
              <a:rPr lang="en-US" dirty="0">
                <a:latin typeface="Times"/>
                <a:cs typeface="Times"/>
              </a:rPr>
              <a:t> </a:t>
            </a:r>
            <a:r>
              <a:rPr lang="en-US" dirty="0" err="1">
                <a:latin typeface="Times"/>
                <a:cs typeface="Times"/>
              </a:rPr>
              <a:t>trang</a:t>
            </a:r>
            <a:r>
              <a:rPr lang="en-US" dirty="0">
                <a:latin typeface="Times"/>
                <a:cs typeface="Times"/>
              </a:rPr>
              <a:t> </a:t>
            </a:r>
            <a:r>
              <a:rPr lang="en-US" dirty="0" err="1">
                <a:latin typeface="Times"/>
                <a:cs typeface="Times"/>
              </a:rPr>
              <a:t>thế</a:t>
            </a:r>
            <a:r>
              <a:rPr lang="en-US" dirty="0">
                <a:latin typeface="Times"/>
                <a:cs typeface="Times"/>
              </a:rPr>
              <a:t> </a:t>
            </a:r>
            <a:r>
              <a:rPr lang="en-US" dirty="0" err="1">
                <a:latin typeface="Times"/>
                <a:cs typeface="Times"/>
              </a:rPr>
              <a:t>giới</a:t>
            </a:r>
            <a:r>
              <a:rPr lang="en-US" dirty="0">
                <a:latin typeface="Times"/>
                <a:cs typeface="Times"/>
              </a:rPr>
              <a:t> di </a:t>
            </a:r>
            <a:r>
              <a:rPr lang="en-US" dirty="0" err="1">
                <a:latin typeface="Times"/>
                <a:cs typeface="Times"/>
              </a:rPr>
              <a:t>động</a:t>
            </a:r>
            <a:r>
              <a:rPr lang="en-US" dirty="0">
                <a:latin typeface="Times"/>
                <a:cs typeface="Times"/>
              </a:rPr>
              <a:t>.</a:t>
            </a:r>
          </a:p>
          <a:p>
            <a:pPr lvl="1"/>
            <a:r>
              <a:rPr lang="en-US" err="1">
                <a:latin typeface="Times"/>
                <a:cs typeface="Times"/>
              </a:rPr>
              <a:t>Dùng</a:t>
            </a:r>
            <a:r>
              <a:rPr lang="en-US" dirty="0">
                <a:latin typeface="Times"/>
                <a:cs typeface="Times"/>
              </a:rPr>
              <a:t> </a:t>
            </a:r>
            <a:r>
              <a:rPr lang="en-US" err="1">
                <a:latin typeface="Times"/>
                <a:cs typeface="Times"/>
              </a:rPr>
              <a:t>phương</a:t>
            </a:r>
            <a:r>
              <a:rPr lang="en-US" dirty="0">
                <a:latin typeface="Times"/>
                <a:cs typeface="Times"/>
              </a:rPr>
              <a:t> </a:t>
            </a:r>
            <a:r>
              <a:rPr lang="en-US" err="1">
                <a:latin typeface="Times"/>
                <a:cs typeface="Times"/>
              </a:rPr>
              <a:t>thức</a:t>
            </a:r>
            <a:r>
              <a:rPr lang="en-US" dirty="0">
                <a:latin typeface="Times"/>
                <a:cs typeface="Times"/>
              </a:rPr>
              <a:t> </a:t>
            </a:r>
            <a:r>
              <a:rPr lang="en-US" err="1">
                <a:latin typeface="Times"/>
                <a:cs typeface="Times"/>
              </a:rPr>
              <a:t>find_elements_by_xpath</a:t>
            </a:r>
            <a:r>
              <a:rPr lang="en-US" dirty="0">
                <a:latin typeface="Times"/>
                <a:cs typeface="Times"/>
              </a:rPr>
              <a:t> </a:t>
            </a:r>
            <a:r>
              <a:rPr lang="en-US" err="1">
                <a:latin typeface="Times"/>
                <a:cs typeface="Times"/>
              </a:rPr>
              <a:t>để</a:t>
            </a:r>
            <a:r>
              <a:rPr lang="en-US" dirty="0">
                <a:latin typeface="Times"/>
                <a:cs typeface="Times"/>
              </a:rPr>
              <a:t> </a:t>
            </a:r>
            <a:r>
              <a:rPr lang="en-US" err="1">
                <a:latin typeface="Times"/>
                <a:cs typeface="Times"/>
              </a:rPr>
              <a:t>tìm</a:t>
            </a:r>
            <a:r>
              <a:rPr lang="en-US" dirty="0">
                <a:latin typeface="Times"/>
                <a:cs typeface="Times"/>
              </a:rPr>
              <a:t> element </a:t>
            </a:r>
            <a:r>
              <a:rPr lang="en-US" err="1">
                <a:latin typeface="Times"/>
                <a:cs typeface="Times"/>
              </a:rPr>
              <a:t>chứa</a:t>
            </a:r>
            <a:r>
              <a:rPr lang="en-US" dirty="0">
                <a:latin typeface="Times"/>
                <a:cs typeface="Times"/>
              </a:rPr>
              <a:t> link </a:t>
            </a:r>
            <a:r>
              <a:rPr lang="en-US" err="1">
                <a:latin typeface="Times"/>
                <a:cs typeface="Times"/>
              </a:rPr>
              <a:t>sản</a:t>
            </a:r>
            <a:r>
              <a:rPr lang="en-US" dirty="0">
                <a:latin typeface="Times"/>
                <a:cs typeface="Times"/>
              </a:rPr>
              <a:t> </a:t>
            </a:r>
            <a:r>
              <a:rPr lang="en-US" err="1">
                <a:latin typeface="Times"/>
                <a:cs typeface="Times"/>
              </a:rPr>
              <a:t>phẩm</a:t>
            </a:r>
            <a:r>
              <a:rPr lang="en-US" dirty="0">
                <a:latin typeface="Times"/>
                <a:cs typeface="Times"/>
              </a:rPr>
              <a:t>.</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A28044E-AE53-4C80-85B2-A93762ABAF8A}"/>
              </a:ext>
            </a:extLst>
          </p:cNvPr>
          <p:cNvSpPr>
            <a:spLocks noGrp="1"/>
          </p:cNvSpPr>
          <p:nvPr>
            <p:ph type="sldNum" sz="quarter" idx="12"/>
          </p:nvPr>
        </p:nvSpPr>
        <p:spPr/>
        <p:txBody>
          <a:bodyPr/>
          <a:lstStyle/>
          <a:p>
            <a:fld id="{4854181D-6920-4594-9A5D-6CE56DC9F8B2}" type="slidenum">
              <a:rPr lang="en-US" smtClean="0"/>
              <a:t>5</a:t>
            </a:fld>
            <a:endParaRPr lang="en-US"/>
          </a:p>
        </p:txBody>
      </p:sp>
      <p:pic>
        <p:nvPicPr>
          <p:cNvPr id="5" name="Picture 5" descr="A picture containing text&#10;&#10;Description automatically generated">
            <a:extLst>
              <a:ext uri="{FF2B5EF4-FFF2-40B4-BE49-F238E27FC236}">
                <a16:creationId xmlns:a16="http://schemas.microsoft.com/office/drawing/2014/main" id="{5B76C556-7823-4D5D-95A0-F2C1A2B8D485}"/>
              </a:ext>
            </a:extLst>
          </p:cNvPr>
          <p:cNvPicPr>
            <a:picLocks noChangeAspect="1"/>
          </p:cNvPicPr>
          <p:nvPr/>
        </p:nvPicPr>
        <p:blipFill>
          <a:blip r:embed="rId2"/>
          <a:stretch>
            <a:fillRect/>
          </a:stretch>
        </p:blipFill>
        <p:spPr>
          <a:xfrm>
            <a:off x="1640114" y="2948284"/>
            <a:ext cx="5125961" cy="973525"/>
          </a:xfrm>
          <a:prstGeom prst="rect">
            <a:avLst/>
          </a:prstGeom>
        </p:spPr>
      </p:pic>
      <p:pic>
        <p:nvPicPr>
          <p:cNvPr id="6" name="Picture 6">
            <a:extLst>
              <a:ext uri="{FF2B5EF4-FFF2-40B4-BE49-F238E27FC236}">
                <a16:creationId xmlns:a16="http://schemas.microsoft.com/office/drawing/2014/main" id="{B1B57DAE-68AD-4703-B872-5251D55CA83E}"/>
              </a:ext>
            </a:extLst>
          </p:cNvPr>
          <p:cNvPicPr>
            <a:picLocks noChangeAspect="1"/>
          </p:cNvPicPr>
          <p:nvPr/>
        </p:nvPicPr>
        <p:blipFill>
          <a:blip r:embed="rId3"/>
          <a:stretch>
            <a:fillRect/>
          </a:stretch>
        </p:blipFill>
        <p:spPr>
          <a:xfrm>
            <a:off x="1579639" y="4271150"/>
            <a:ext cx="7919961" cy="734746"/>
          </a:xfrm>
          <a:prstGeom prst="rect">
            <a:avLst/>
          </a:prstGeom>
        </p:spPr>
      </p:pic>
    </p:spTree>
    <p:extLst>
      <p:ext uri="{BB962C8B-B14F-4D97-AF65-F5344CB8AC3E}">
        <p14:creationId xmlns:p14="http://schemas.microsoft.com/office/powerpoint/2010/main" val="409450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03CB-9725-45D4-AADE-0C9FD382B220}"/>
              </a:ext>
            </a:extLst>
          </p:cNvPr>
          <p:cNvSpPr>
            <a:spLocks noGrp="1"/>
          </p:cNvSpPr>
          <p:nvPr>
            <p:ph type="title"/>
          </p:nvPr>
        </p:nvSpPr>
        <p:spPr/>
        <p:txBody>
          <a:bodyPr/>
          <a:lstStyle/>
          <a:p>
            <a:r>
              <a:rPr lang="en-US" dirty="0">
                <a:ea typeface="+mj-lt"/>
                <a:cs typeface="+mj-lt"/>
              </a:rPr>
              <a:t>II. Craw comment </a:t>
            </a:r>
            <a:r>
              <a:rPr lang="en-US" dirty="0" err="1">
                <a:ea typeface="+mj-lt"/>
                <a:cs typeface="+mj-lt"/>
              </a:rPr>
              <a:t>bằng</a:t>
            </a:r>
            <a:r>
              <a:rPr lang="en-US" dirty="0">
                <a:ea typeface="+mj-lt"/>
                <a:cs typeface="+mj-lt"/>
              </a:rPr>
              <a:t> selenium</a:t>
            </a:r>
          </a:p>
        </p:txBody>
      </p:sp>
      <p:sp>
        <p:nvSpPr>
          <p:cNvPr id="3" name="Content Placeholder 2">
            <a:extLst>
              <a:ext uri="{FF2B5EF4-FFF2-40B4-BE49-F238E27FC236}">
                <a16:creationId xmlns:a16="http://schemas.microsoft.com/office/drawing/2014/main" id="{37CCD749-1D51-4ED8-B534-0493844CD44A}"/>
              </a:ext>
            </a:extLst>
          </p:cNvPr>
          <p:cNvSpPr>
            <a:spLocks noGrp="1"/>
          </p:cNvSpPr>
          <p:nvPr>
            <p:ph idx="1"/>
          </p:nvPr>
        </p:nvSpPr>
        <p:spPr/>
        <p:txBody>
          <a:bodyPr vert="horz" lIns="91440" tIns="45720" rIns="91440" bIns="45720" rtlCol="0" anchor="t">
            <a:normAutofit/>
          </a:bodyPr>
          <a:lstStyle/>
          <a:p>
            <a:r>
              <a:rPr lang="en-US" dirty="0"/>
              <a:t>Code </a:t>
            </a:r>
          </a:p>
          <a:p>
            <a:endParaRPr lang="en-US" dirty="0"/>
          </a:p>
        </p:txBody>
      </p:sp>
      <p:sp>
        <p:nvSpPr>
          <p:cNvPr id="4" name="Slide Number Placeholder 3">
            <a:extLst>
              <a:ext uri="{FF2B5EF4-FFF2-40B4-BE49-F238E27FC236}">
                <a16:creationId xmlns:a16="http://schemas.microsoft.com/office/drawing/2014/main" id="{ED63B802-44F6-47E7-80A9-90D6709FE15A}"/>
              </a:ext>
            </a:extLst>
          </p:cNvPr>
          <p:cNvSpPr>
            <a:spLocks noGrp="1"/>
          </p:cNvSpPr>
          <p:nvPr>
            <p:ph type="sldNum" sz="quarter" idx="12"/>
          </p:nvPr>
        </p:nvSpPr>
        <p:spPr/>
        <p:txBody>
          <a:bodyPr/>
          <a:lstStyle/>
          <a:p>
            <a:fld id="{4854181D-6920-4594-9A5D-6CE56DC9F8B2}" type="slidenum">
              <a:rPr lang="en-US" smtClean="0"/>
              <a:t>6</a:t>
            </a:fld>
            <a:endParaRPr lang="en-US"/>
          </a:p>
        </p:txBody>
      </p:sp>
      <p:pic>
        <p:nvPicPr>
          <p:cNvPr id="5" name="Picture 5" descr="Text&#10;&#10;Description automatically generated">
            <a:extLst>
              <a:ext uri="{FF2B5EF4-FFF2-40B4-BE49-F238E27FC236}">
                <a16:creationId xmlns:a16="http://schemas.microsoft.com/office/drawing/2014/main" id="{0496FE5B-59DB-422B-B230-879EE27E8C92}"/>
              </a:ext>
            </a:extLst>
          </p:cNvPr>
          <p:cNvPicPr>
            <a:picLocks noChangeAspect="1"/>
          </p:cNvPicPr>
          <p:nvPr/>
        </p:nvPicPr>
        <p:blipFill>
          <a:blip r:embed="rId2"/>
          <a:stretch>
            <a:fillRect/>
          </a:stretch>
        </p:blipFill>
        <p:spPr>
          <a:xfrm>
            <a:off x="2165230" y="1711432"/>
            <a:ext cx="8911085" cy="4474808"/>
          </a:xfrm>
          <a:prstGeom prst="rect">
            <a:avLst/>
          </a:prstGeom>
        </p:spPr>
      </p:pic>
    </p:spTree>
    <p:extLst>
      <p:ext uri="{BB962C8B-B14F-4D97-AF65-F5344CB8AC3E}">
        <p14:creationId xmlns:p14="http://schemas.microsoft.com/office/powerpoint/2010/main" val="212069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B615A-5611-4023-9674-4BC3BD9CD7E6}"/>
              </a:ext>
            </a:extLst>
          </p:cNvPr>
          <p:cNvSpPr>
            <a:spLocks noGrp="1"/>
          </p:cNvSpPr>
          <p:nvPr>
            <p:ph type="title"/>
          </p:nvPr>
        </p:nvSpPr>
        <p:spPr/>
        <p:txBody>
          <a:bodyPr/>
          <a:lstStyle/>
          <a:p>
            <a:r>
              <a:rPr lang="en-US">
                <a:latin typeface="Times New Roman"/>
                <a:cs typeface="Times New Roman"/>
              </a:rPr>
              <a:t>III. Khám phá dữ liệu</a:t>
            </a:r>
          </a:p>
        </p:txBody>
      </p:sp>
      <p:sp>
        <p:nvSpPr>
          <p:cNvPr id="3" name="Content Placeholder 2">
            <a:extLst>
              <a:ext uri="{FF2B5EF4-FFF2-40B4-BE49-F238E27FC236}">
                <a16:creationId xmlns:a16="http://schemas.microsoft.com/office/drawing/2014/main" id="{6B9A17BE-7D4B-4207-A2E6-506417A33B93}"/>
              </a:ext>
            </a:extLst>
          </p:cNvPr>
          <p:cNvSpPr>
            <a:spLocks noGrp="1"/>
          </p:cNvSpPr>
          <p:nvPr>
            <p:ph idx="1"/>
          </p:nvPr>
        </p:nvSpPr>
        <p:spPr>
          <a:xfrm>
            <a:off x="838200" y="1509323"/>
            <a:ext cx="10515600" cy="3859742"/>
          </a:xfrm>
        </p:spPr>
        <p:txBody>
          <a:bodyPr vert="horz" lIns="91440" tIns="45720" rIns="91440" bIns="45720" rtlCol="0" anchor="t">
            <a:normAutofit/>
          </a:bodyPr>
          <a:lstStyle/>
          <a:p>
            <a:r>
              <a:rPr lang="en-US" dirty="0" err="1">
                <a:latin typeface="Times"/>
                <a:cs typeface="Times"/>
              </a:rPr>
              <a:t>Đọc</a:t>
            </a:r>
            <a:r>
              <a:rPr lang="en-US" dirty="0">
                <a:latin typeface="Times"/>
                <a:cs typeface="Times"/>
              </a:rPr>
              <a:t> </a:t>
            </a:r>
            <a:r>
              <a:rPr lang="en-US" dirty="0" err="1">
                <a:latin typeface="Times"/>
                <a:cs typeface="Times"/>
              </a:rPr>
              <a:t>dữ</a:t>
            </a:r>
            <a:r>
              <a:rPr lang="en-US" dirty="0">
                <a:latin typeface="Times"/>
                <a:cs typeface="Times"/>
              </a:rPr>
              <a:t> </a:t>
            </a:r>
            <a:r>
              <a:rPr lang="en-US" dirty="0" err="1">
                <a:latin typeface="Times"/>
                <a:cs typeface="Times"/>
              </a:rPr>
              <a:t>liệu</a:t>
            </a:r>
            <a:r>
              <a:rPr lang="en-US" dirty="0">
                <a:latin typeface="Times"/>
                <a:cs typeface="Times"/>
              </a:rPr>
              <a:t> </a:t>
            </a:r>
            <a:r>
              <a:rPr lang="en-US" dirty="0" err="1">
                <a:latin typeface="Times"/>
                <a:cs typeface="Times"/>
              </a:rPr>
              <a:t>từ</a:t>
            </a:r>
            <a:r>
              <a:rPr lang="en-US" dirty="0">
                <a:latin typeface="Times"/>
                <a:cs typeface="Times"/>
              </a:rPr>
              <a:t> file</a:t>
            </a:r>
          </a:p>
          <a:p>
            <a:endParaRPr lang="en-US" dirty="0"/>
          </a:p>
        </p:txBody>
      </p:sp>
      <p:sp>
        <p:nvSpPr>
          <p:cNvPr id="4" name="Slide Number Placeholder 3">
            <a:extLst>
              <a:ext uri="{FF2B5EF4-FFF2-40B4-BE49-F238E27FC236}">
                <a16:creationId xmlns:a16="http://schemas.microsoft.com/office/drawing/2014/main" id="{16A08696-6B77-4490-9268-3B70DFB9EF88}"/>
              </a:ext>
            </a:extLst>
          </p:cNvPr>
          <p:cNvSpPr>
            <a:spLocks noGrp="1"/>
          </p:cNvSpPr>
          <p:nvPr>
            <p:ph type="sldNum" sz="quarter" idx="12"/>
          </p:nvPr>
        </p:nvSpPr>
        <p:spPr/>
        <p:txBody>
          <a:bodyPr/>
          <a:lstStyle/>
          <a:p>
            <a:fld id="{4854181D-6920-4594-9A5D-6CE56DC9F8B2}" type="slidenum">
              <a:rPr lang="en-US" smtClean="0"/>
              <a:t>7</a:t>
            </a:fld>
            <a:endParaRPr lang="en-US"/>
          </a:p>
        </p:txBody>
      </p:sp>
      <p:pic>
        <p:nvPicPr>
          <p:cNvPr id="5" name="Picture 5" descr="Graphical user interface, text, application&#10;&#10;Description automatically generated">
            <a:extLst>
              <a:ext uri="{FF2B5EF4-FFF2-40B4-BE49-F238E27FC236}">
                <a16:creationId xmlns:a16="http://schemas.microsoft.com/office/drawing/2014/main" id="{21E0C28B-D202-4A1D-AA4B-5B4B28D63C1A}"/>
              </a:ext>
            </a:extLst>
          </p:cNvPr>
          <p:cNvPicPr>
            <a:picLocks noChangeAspect="1"/>
          </p:cNvPicPr>
          <p:nvPr/>
        </p:nvPicPr>
        <p:blipFill>
          <a:blip r:embed="rId2"/>
          <a:stretch>
            <a:fillRect/>
          </a:stretch>
        </p:blipFill>
        <p:spPr>
          <a:xfrm>
            <a:off x="885645" y="1963458"/>
            <a:ext cx="10190671" cy="4282553"/>
          </a:xfrm>
          <a:prstGeom prst="rect">
            <a:avLst/>
          </a:prstGeom>
        </p:spPr>
      </p:pic>
    </p:spTree>
    <p:extLst>
      <p:ext uri="{BB962C8B-B14F-4D97-AF65-F5344CB8AC3E}">
        <p14:creationId xmlns:p14="http://schemas.microsoft.com/office/powerpoint/2010/main" val="2294661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5F8D-C44B-4995-AF71-824402D696E7}"/>
              </a:ext>
            </a:extLst>
          </p:cNvPr>
          <p:cNvSpPr>
            <a:spLocks noGrp="1"/>
          </p:cNvSpPr>
          <p:nvPr>
            <p:ph type="title"/>
          </p:nvPr>
        </p:nvSpPr>
        <p:spPr/>
        <p:txBody>
          <a:bodyPr/>
          <a:lstStyle/>
          <a:p>
            <a:r>
              <a:rPr lang="en-US" dirty="0">
                <a:ea typeface="+mj-lt"/>
                <a:cs typeface="+mj-lt"/>
              </a:rPr>
              <a:t>III. </a:t>
            </a:r>
            <a:r>
              <a:rPr lang="en-US" dirty="0" err="1">
                <a:latin typeface="Times"/>
                <a:ea typeface="+mj-lt"/>
                <a:cs typeface="+mj-lt"/>
              </a:rPr>
              <a:t>Khám</a:t>
            </a:r>
            <a:r>
              <a:rPr lang="en-US" dirty="0">
                <a:latin typeface="Times"/>
                <a:ea typeface="+mj-lt"/>
                <a:cs typeface="+mj-lt"/>
              </a:rPr>
              <a:t> </a:t>
            </a:r>
            <a:r>
              <a:rPr lang="en-US" dirty="0" err="1">
                <a:latin typeface="Times"/>
                <a:ea typeface="+mj-lt"/>
                <a:cs typeface="+mj-lt"/>
              </a:rPr>
              <a:t>phá</a:t>
            </a:r>
            <a:r>
              <a:rPr lang="en-US" dirty="0">
                <a:latin typeface="Times"/>
                <a:ea typeface="+mj-lt"/>
                <a:cs typeface="+mj-lt"/>
              </a:rPr>
              <a:t> </a:t>
            </a:r>
            <a:r>
              <a:rPr lang="en-US" dirty="0" err="1">
                <a:latin typeface="Times"/>
                <a:ea typeface="+mj-lt"/>
                <a:cs typeface="+mj-lt"/>
              </a:rPr>
              <a:t>dữ</a:t>
            </a:r>
            <a:r>
              <a:rPr lang="en-US" dirty="0">
                <a:latin typeface="Times"/>
                <a:ea typeface="+mj-lt"/>
                <a:cs typeface="+mj-lt"/>
              </a:rPr>
              <a:t> </a:t>
            </a:r>
            <a:r>
              <a:rPr lang="en-US" dirty="0" err="1">
                <a:latin typeface="Times"/>
                <a:ea typeface="+mj-lt"/>
                <a:cs typeface="+mj-lt"/>
              </a:rPr>
              <a:t>liệu</a:t>
            </a:r>
            <a:endParaRPr lang="en-US">
              <a:latin typeface="Times"/>
            </a:endParaRPr>
          </a:p>
        </p:txBody>
      </p:sp>
      <p:sp>
        <p:nvSpPr>
          <p:cNvPr id="3" name="Content Placeholder 2">
            <a:extLst>
              <a:ext uri="{FF2B5EF4-FFF2-40B4-BE49-F238E27FC236}">
                <a16:creationId xmlns:a16="http://schemas.microsoft.com/office/drawing/2014/main" id="{0E97295D-97AF-4B5C-8836-9840EEF4186E}"/>
              </a:ext>
            </a:extLst>
          </p:cNvPr>
          <p:cNvSpPr>
            <a:spLocks noGrp="1"/>
          </p:cNvSpPr>
          <p:nvPr>
            <p:ph idx="1"/>
          </p:nvPr>
        </p:nvSpPr>
        <p:spPr/>
        <p:txBody>
          <a:bodyPr vert="horz" lIns="91440" tIns="45720" rIns="91440" bIns="45720" rtlCol="0" anchor="t">
            <a:normAutofit/>
          </a:bodyPr>
          <a:lstStyle/>
          <a:p>
            <a:r>
              <a:rPr lang="en-US" dirty="0" err="1">
                <a:latin typeface="Times"/>
                <a:cs typeface="Times"/>
              </a:rPr>
              <a:t>Số</a:t>
            </a:r>
            <a:r>
              <a:rPr lang="en-US" dirty="0">
                <a:latin typeface="Times"/>
                <a:cs typeface="Times"/>
              </a:rPr>
              <a:t> </a:t>
            </a:r>
            <a:r>
              <a:rPr lang="en-US" dirty="0" err="1">
                <a:latin typeface="Times"/>
                <a:cs typeface="Times"/>
              </a:rPr>
              <a:t>lượng</a:t>
            </a:r>
            <a:r>
              <a:rPr lang="en-US" dirty="0">
                <a:latin typeface="Times"/>
                <a:cs typeface="Times"/>
              </a:rPr>
              <a:t> </a:t>
            </a:r>
            <a:r>
              <a:rPr lang="en-US" dirty="0" err="1">
                <a:latin typeface="Times"/>
                <a:cs typeface="Times"/>
              </a:rPr>
              <a:t>bản</a:t>
            </a:r>
            <a:r>
              <a:rPr lang="en-US" dirty="0">
                <a:latin typeface="Times"/>
                <a:cs typeface="Times"/>
              </a:rPr>
              <a:t> </a:t>
            </a:r>
            <a:r>
              <a:rPr lang="en-US" dirty="0" err="1">
                <a:latin typeface="Times"/>
                <a:cs typeface="Times"/>
              </a:rPr>
              <a:t>ghi</a:t>
            </a:r>
            <a:r>
              <a:rPr lang="en-US" dirty="0">
                <a:latin typeface="Times"/>
                <a:cs typeface="Times"/>
              </a:rPr>
              <a:t> </a:t>
            </a:r>
            <a:r>
              <a:rPr lang="en-US" dirty="0" err="1">
                <a:latin typeface="Times"/>
                <a:cs typeface="Times"/>
              </a:rPr>
              <a:t>và</a:t>
            </a:r>
            <a:r>
              <a:rPr lang="en-US" dirty="0">
                <a:latin typeface="Times"/>
                <a:cs typeface="Times"/>
              </a:rPr>
              <a:t> ý </a:t>
            </a:r>
            <a:r>
              <a:rPr lang="en-US" dirty="0" err="1">
                <a:latin typeface="Times"/>
                <a:cs typeface="Times"/>
              </a:rPr>
              <a:t>nghĩa</a:t>
            </a:r>
            <a:r>
              <a:rPr lang="en-US" dirty="0">
                <a:latin typeface="Times"/>
                <a:cs typeface="Times"/>
              </a:rPr>
              <a:t> </a:t>
            </a:r>
            <a:r>
              <a:rPr lang="en-US" dirty="0" err="1">
                <a:latin typeface="Times"/>
                <a:cs typeface="Times"/>
              </a:rPr>
              <a:t>trường</a:t>
            </a:r>
            <a:r>
              <a:rPr lang="en-US" dirty="0">
                <a:latin typeface="Times"/>
                <a:cs typeface="Times"/>
              </a:rPr>
              <a:t> </a:t>
            </a:r>
            <a:r>
              <a:rPr lang="en-US" dirty="0" err="1">
                <a:latin typeface="Times"/>
                <a:cs typeface="Times"/>
              </a:rPr>
              <a:t>dữ</a:t>
            </a:r>
            <a:r>
              <a:rPr lang="en-US" dirty="0">
                <a:latin typeface="Times"/>
                <a:cs typeface="Times"/>
              </a:rPr>
              <a:t> </a:t>
            </a:r>
            <a:r>
              <a:rPr lang="en-US" dirty="0" err="1">
                <a:latin typeface="Times"/>
                <a:cs typeface="Times"/>
              </a:rPr>
              <a:t>liệu</a:t>
            </a:r>
            <a:endParaRPr lang="en-US">
              <a:latin typeface="Times"/>
              <a:cs typeface="Times"/>
            </a:endParaRPr>
          </a:p>
          <a:p>
            <a:endParaRPr lang="en-US" dirty="0"/>
          </a:p>
          <a:p>
            <a:endParaRPr lang="en-US" dirty="0"/>
          </a:p>
        </p:txBody>
      </p:sp>
      <p:sp>
        <p:nvSpPr>
          <p:cNvPr id="4" name="Slide Number Placeholder 3">
            <a:extLst>
              <a:ext uri="{FF2B5EF4-FFF2-40B4-BE49-F238E27FC236}">
                <a16:creationId xmlns:a16="http://schemas.microsoft.com/office/drawing/2014/main" id="{99ED4DF4-47C1-4485-B293-56F0BF745D45}"/>
              </a:ext>
            </a:extLst>
          </p:cNvPr>
          <p:cNvSpPr>
            <a:spLocks noGrp="1"/>
          </p:cNvSpPr>
          <p:nvPr>
            <p:ph type="sldNum" sz="quarter" idx="12"/>
          </p:nvPr>
        </p:nvSpPr>
        <p:spPr/>
        <p:txBody>
          <a:bodyPr/>
          <a:lstStyle/>
          <a:p>
            <a:fld id="{4854181D-6920-4594-9A5D-6CE56DC9F8B2}" type="slidenum">
              <a:rPr lang="en-US" smtClean="0"/>
              <a:t>8</a:t>
            </a:fld>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DF2DBA67-C0AA-483C-88D8-DE8CDFFB63E4}"/>
              </a:ext>
            </a:extLst>
          </p:cNvPr>
          <p:cNvPicPr>
            <a:picLocks noChangeAspect="1"/>
          </p:cNvPicPr>
          <p:nvPr/>
        </p:nvPicPr>
        <p:blipFill>
          <a:blip r:embed="rId2"/>
          <a:stretch>
            <a:fillRect/>
          </a:stretch>
        </p:blipFill>
        <p:spPr>
          <a:xfrm>
            <a:off x="1518249" y="2299857"/>
            <a:ext cx="8321614" cy="3207189"/>
          </a:xfrm>
          <a:prstGeom prst="rect">
            <a:avLst/>
          </a:prstGeom>
        </p:spPr>
      </p:pic>
    </p:spTree>
    <p:extLst>
      <p:ext uri="{BB962C8B-B14F-4D97-AF65-F5344CB8AC3E}">
        <p14:creationId xmlns:p14="http://schemas.microsoft.com/office/powerpoint/2010/main" val="3240130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9D8B-0A31-49F1-87B6-2E06536DF529}"/>
              </a:ext>
            </a:extLst>
          </p:cNvPr>
          <p:cNvSpPr>
            <a:spLocks noGrp="1"/>
          </p:cNvSpPr>
          <p:nvPr>
            <p:ph type="title"/>
          </p:nvPr>
        </p:nvSpPr>
        <p:spPr/>
        <p:txBody>
          <a:bodyPr>
            <a:normAutofit/>
          </a:bodyPr>
          <a:lstStyle/>
          <a:p>
            <a:r>
              <a:rPr lang="en-US">
                <a:latin typeface="Times New Roman"/>
                <a:cs typeface="Times New Roman"/>
              </a:rPr>
              <a:t>IV. </a:t>
            </a:r>
            <a:r>
              <a:rPr lang="en-US">
                <a:latin typeface="Times New Roman"/>
                <a:ea typeface="+mj-lt"/>
                <a:cs typeface="+mj-lt"/>
              </a:rPr>
              <a:t>Tiền</a:t>
            </a:r>
            <a:r>
              <a:rPr lang="en-US" dirty="0">
                <a:latin typeface="Times New Roman"/>
                <a:ea typeface="+mj-lt"/>
                <a:cs typeface="+mj-lt"/>
              </a:rPr>
              <a:t> </a:t>
            </a:r>
            <a:r>
              <a:rPr lang="en-US" err="1">
                <a:latin typeface="Times New Roman"/>
                <a:ea typeface="+mj-lt"/>
                <a:cs typeface="+mj-lt"/>
              </a:rPr>
              <a:t>xử</a:t>
            </a:r>
            <a:r>
              <a:rPr lang="en-US" dirty="0">
                <a:latin typeface="Times New Roman"/>
                <a:ea typeface="+mj-lt"/>
                <a:cs typeface="+mj-lt"/>
              </a:rPr>
              <a:t> </a:t>
            </a:r>
            <a:r>
              <a:rPr lang="en-US" err="1">
                <a:latin typeface="Times New Roman"/>
                <a:ea typeface="+mj-lt"/>
                <a:cs typeface="+mj-lt"/>
              </a:rPr>
              <a:t>lí</a:t>
            </a:r>
            <a:r>
              <a:rPr lang="en-US" dirty="0">
                <a:latin typeface="Times New Roman"/>
                <a:ea typeface="+mj-lt"/>
                <a:cs typeface="+mj-lt"/>
              </a:rPr>
              <a:t> </a:t>
            </a:r>
            <a:r>
              <a:rPr lang="en-US" err="1">
                <a:latin typeface="Times New Roman"/>
                <a:ea typeface="+mj-lt"/>
                <a:cs typeface="+mj-lt"/>
              </a:rPr>
              <a:t>dữ</a:t>
            </a:r>
            <a:r>
              <a:rPr lang="en-US" dirty="0">
                <a:latin typeface="Times New Roman"/>
                <a:ea typeface="+mj-lt"/>
                <a:cs typeface="+mj-lt"/>
              </a:rPr>
              <a:t> </a:t>
            </a:r>
            <a:r>
              <a:rPr lang="en-US" err="1">
                <a:latin typeface="Times New Roman"/>
                <a:ea typeface="+mj-lt"/>
                <a:cs typeface="+mj-lt"/>
              </a:rPr>
              <a:t>liệu</a:t>
            </a:r>
            <a:endParaRPr lang="en-US">
              <a:latin typeface="Century Gothic"/>
              <a:ea typeface="+mj-lt"/>
              <a:cs typeface="+mj-lt"/>
            </a:endParaRPr>
          </a:p>
        </p:txBody>
      </p:sp>
      <p:sp>
        <p:nvSpPr>
          <p:cNvPr id="3" name="Content Placeholder 2">
            <a:extLst>
              <a:ext uri="{FF2B5EF4-FFF2-40B4-BE49-F238E27FC236}">
                <a16:creationId xmlns:a16="http://schemas.microsoft.com/office/drawing/2014/main" id="{2C599B81-775B-4A6B-8BCD-4548A2057F7F}"/>
              </a:ext>
            </a:extLst>
          </p:cNvPr>
          <p:cNvSpPr>
            <a:spLocks noGrp="1"/>
          </p:cNvSpPr>
          <p:nvPr>
            <p:ph idx="1"/>
          </p:nvPr>
        </p:nvSpPr>
        <p:spPr>
          <a:xfrm>
            <a:off x="838200" y="1825625"/>
            <a:ext cx="10515600" cy="2200044"/>
          </a:xfrm>
        </p:spPr>
        <p:txBody>
          <a:bodyPr vert="horz" lIns="91440" tIns="45720" rIns="91440" bIns="45720" rtlCol="0" anchor="t">
            <a:normAutofit/>
          </a:bodyPr>
          <a:lstStyle/>
          <a:p>
            <a:r>
              <a:rPr lang="en-US" sz="2800" err="1">
                <a:latin typeface="Times New Roman"/>
                <a:ea typeface="+mn-lt"/>
                <a:cs typeface="+mn-lt"/>
              </a:rPr>
              <a:t>Dữ</a:t>
            </a:r>
            <a:r>
              <a:rPr lang="en-US" sz="2800">
                <a:latin typeface="Times New Roman"/>
                <a:ea typeface="+mn-lt"/>
                <a:cs typeface="+mn-lt"/>
              </a:rPr>
              <a:t> </a:t>
            </a:r>
            <a:r>
              <a:rPr lang="en-US" sz="2800" err="1">
                <a:latin typeface="Times New Roman"/>
                <a:ea typeface="+mn-lt"/>
                <a:cs typeface="+mn-lt"/>
              </a:rPr>
              <a:t>liệu</a:t>
            </a:r>
            <a:r>
              <a:rPr lang="en-US" sz="2800">
                <a:latin typeface="Times New Roman"/>
                <a:ea typeface="+mn-lt"/>
                <a:cs typeface="+mn-lt"/>
              </a:rPr>
              <a:t> ở </a:t>
            </a:r>
            <a:r>
              <a:rPr lang="en-US" sz="2800" err="1">
                <a:latin typeface="Times New Roman"/>
                <a:ea typeface="+mn-lt"/>
                <a:cs typeface="+mn-lt"/>
              </a:rPr>
              <a:t>dạng</a:t>
            </a:r>
            <a:r>
              <a:rPr lang="en-US" sz="2800">
                <a:latin typeface="Times New Roman"/>
                <a:ea typeface="+mn-lt"/>
                <a:cs typeface="+mn-lt"/>
              </a:rPr>
              <a:t> </a:t>
            </a:r>
            <a:r>
              <a:rPr lang="en-US" sz="2800" err="1">
                <a:latin typeface="Times New Roman"/>
                <a:ea typeface="+mn-lt"/>
                <a:cs typeface="+mn-lt"/>
              </a:rPr>
              <a:t>thô</a:t>
            </a:r>
            <a:r>
              <a:rPr lang="en-US" sz="2800">
                <a:latin typeface="Times New Roman"/>
                <a:ea typeface="+mn-lt"/>
                <a:cs typeface="+mn-lt"/>
              </a:rPr>
              <a:t> </a:t>
            </a:r>
            <a:r>
              <a:rPr lang="en-US" sz="2800" err="1">
                <a:latin typeface="Times New Roman"/>
                <a:ea typeface="+mn-lt"/>
                <a:cs typeface="+mn-lt"/>
              </a:rPr>
              <a:t>là</a:t>
            </a:r>
            <a:r>
              <a:rPr lang="en-US" sz="2800">
                <a:latin typeface="Times New Roman"/>
                <a:ea typeface="+mn-lt"/>
                <a:cs typeface="+mn-lt"/>
              </a:rPr>
              <a:t> </a:t>
            </a:r>
            <a:r>
              <a:rPr lang="en-US" sz="2800" err="1">
                <a:latin typeface="Times New Roman"/>
                <a:ea typeface="+mn-lt"/>
                <a:cs typeface="+mn-lt"/>
              </a:rPr>
              <a:t>các</a:t>
            </a:r>
            <a:r>
              <a:rPr lang="en-US" sz="2800">
                <a:latin typeface="Times New Roman"/>
                <a:ea typeface="+mn-lt"/>
                <a:cs typeface="+mn-lt"/>
              </a:rPr>
              <a:t> </a:t>
            </a:r>
            <a:r>
              <a:rPr lang="en-US" sz="2800" err="1">
                <a:latin typeface="Times New Roman"/>
                <a:ea typeface="+mn-lt"/>
                <a:cs typeface="+mn-lt"/>
              </a:rPr>
              <a:t>câu</a:t>
            </a:r>
            <a:r>
              <a:rPr lang="en-US" sz="2800">
                <a:latin typeface="Times New Roman"/>
                <a:ea typeface="+mn-lt"/>
                <a:cs typeface="+mn-lt"/>
              </a:rPr>
              <a:t> comment </a:t>
            </a:r>
            <a:r>
              <a:rPr lang="en-US" sz="2800" err="1">
                <a:latin typeface="Times New Roman"/>
                <a:ea typeface="+mn-lt"/>
                <a:cs typeface="+mn-lt"/>
              </a:rPr>
              <a:t>chứa</a:t>
            </a:r>
            <a:r>
              <a:rPr lang="en-US" sz="2800">
                <a:latin typeface="Times New Roman"/>
                <a:ea typeface="+mn-lt"/>
                <a:cs typeface="+mn-lt"/>
              </a:rPr>
              <a:t>:</a:t>
            </a:r>
            <a:endParaRPr lang="en-US" sz="2800">
              <a:latin typeface="Times New Roman"/>
              <a:cs typeface="Times New Roman"/>
            </a:endParaRPr>
          </a:p>
          <a:p>
            <a:pPr lvl="1">
              <a:buFont typeface="Courier New" panose="020B0604020202020204" pitchFamily="34" charset="0"/>
              <a:buChar char="o"/>
            </a:pPr>
            <a:r>
              <a:rPr lang="en-US" sz="2800">
                <a:latin typeface="Times New Roman"/>
                <a:ea typeface="+mn-lt"/>
                <a:cs typeface="+mn-lt"/>
              </a:rPr>
              <a:t> </a:t>
            </a:r>
            <a:r>
              <a:rPr lang="en-US" sz="2800" err="1">
                <a:latin typeface="Times New Roman"/>
                <a:ea typeface="+mn-lt"/>
                <a:cs typeface="+mn-lt"/>
              </a:rPr>
              <a:t>Dấu</a:t>
            </a:r>
            <a:r>
              <a:rPr lang="en-US" sz="2800">
                <a:latin typeface="Times New Roman"/>
                <a:ea typeface="+mn-lt"/>
                <a:cs typeface="+mn-lt"/>
              </a:rPr>
              <a:t> </a:t>
            </a:r>
            <a:r>
              <a:rPr lang="en-US" sz="2800" err="1">
                <a:latin typeface="Times New Roman"/>
                <a:ea typeface="+mn-lt"/>
                <a:cs typeface="+mn-lt"/>
              </a:rPr>
              <a:t>câu</a:t>
            </a:r>
            <a:endParaRPr lang="en-US" sz="2800">
              <a:latin typeface="Times New Roman"/>
              <a:cs typeface="Times New Roman"/>
            </a:endParaRPr>
          </a:p>
          <a:p>
            <a:pPr lvl="1">
              <a:buFont typeface="Courier New" panose="020B0604020202020204" pitchFamily="34" charset="0"/>
              <a:buChar char="o"/>
            </a:pPr>
            <a:r>
              <a:rPr lang="en-US" sz="2800">
                <a:latin typeface="Times New Roman"/>
                <a:ea typeface="+mn-lt"/>
                <a:cs typeface="+mn-lt"/>
              </a:rPr>
              <a:t> Các </a:t>
            </a:r>
            <a:r>
              <a:rPr lang="en-US" sz="2800" err="1">
                <a:latin typeface="Times New Roman"/>
                <a:ea typeface="+mn-lt"/>
                <a:cs typeface="+mn-lt"/>
              </a:rPr>
              <a:t>tiếng</a:t>
            </a:r>
            <a:r>
              <a:rPr lang="en-US" sz="2800">
                <a:latin typeface="Times New Roman"/>
                <a:ea typeface="+mn-lt"/>
                <a:cs typeface="+mn-lt"/>
              </a:rPr>
              <a:t> </a:t>
            </a:r>
            <a:r>
              <a:rPr lang="en-US" sz="2800" err="1">
                <a:latin typeface="Times New Roman"/>
                <a:ea typeface="+mn-lt"/>
                <a:cs typeface="+mn-lt"/>
              </a:rPr>
              <a:t>rời</a:t>
            </a:r>
            <a:r>
              <a:rPr lang="en-US" sz="2800">
                <a:latin typeface="Times New Roman"/>
                <a:ea typeface="+mn-lt"/>
                <a:cs typeface="+mn-lt"/>
              </a:rPr>
              <a:t> </a:t>
            </a:r>
            <a:r>
              <a:rPr lang="en-US" sz="2800" err="1">
                <a:latin typeface="Times New Roman"/>
                <a:ea typeface="+mn-lt"/>
                <a:cs typeface="+mn-lt"/>
              </a:rPr>
              <a:t>rạc</a:t>
            </a:r>
            <a:endParaRPr lang="en-US" sz="2800">
              <a:latin typeface="Times New Roman"/>
              <a:cs typeface="Times New Roman"/>
            </a:endParaRPr>
          </a:p>
          <a:p>
            <a:pPr lvl="1">
              <a:buFont typeface="Courier New" panose="020B0604020202020204" pitchFamily="34" charset="0"/>
              <a:buChar char="o"/>
            </a:pPr>
            <a:r>
              <a:rPr lang="en-US" sz="2800">
                <a:latin typeface="Times New Roman"/>
                <a:ea typeface="+mn-lt"/>
                <a:cs typeface="+mn-lt"/>
              </a:rPr>
              <a:t>Các </a:t>
            </a:r>
            <a:r>
              <a:rPr lang="en-US" sz="2800" err="1">
                <a:latin typeface="Times New Roman"/>
                <a:ea typeface="+mn-lt"/>
                <a:cs typeface="+mn-lt"/>
              </a:rPr>
              <a:t>từ</a:t>
            </a:r>
            <a:r>
              <a:rPr lang="en-US" sz="2800">
                <a:latin typeface="Times New Roman"/>
                <a:ea typeface="+mn-lt"/>
                <a:cs typeface="+mn-lt"/>
              </a:rPr>
              <a:t> </a:t>
            </a:r>
            <a:r>
              <a:rPr lang="en-US" sz="2800" err="1">
                <a:latin typeface="Times New Roman"/>
                <a:ea typeface="+mn-lt"/>
                <a:cs typeface="+mn-lt"/>
              </a:rPr>
              <a:t>lặp</a:t>
            </a:r>
            <a:r>
              <a:rPr lang="en-US" sz="2800">
                <a:latin typeface="Times New Roman"/>
                <a:ea typeface="+mn-lt"/>
                <a:cs typeface="+mn-lt"/>
              </a:rPr>
              <a:t> </a:t>
            </a:r>
            <a:r>
              <a:rPr lang="en-US" sz="2800" err="1">
                <a:latin typeface="Times New Roman"/>
                <a:ea typeface="+mn-lt"/>
                <a:cs typeface="+mn-lt"/>
              </a:rPr>
              <a:t>lại</a:t>
            </a:r>
            <a:r>
              <a:rPr lang="en-US" sz="2800">
                <a:latin typeface="Times New Roman"/>
                <a:ea typeface="+mn-lt"/>
                <a:cs typeface="+mn-lt"/>
              </a:rPr>
              <a:t> </a:t>
            </a:r>
            <a:r>
              <a:rPr lang="en-US" sz="2800" err="1">
                <a:latin typeface="Times New Roman"/>
                <a:ea typeface="+mn-lt"/>
                <a:cs typeface="+mn-lt"/>
              </a:rPr>
              <a:t>nhiều</a:t>
            </a:r>
            <a:r>
              <a:rPr lang="en-US" sz="2800">
                <a:latin typeface="Times New Roman"/>
                <a:ea typeface="+mn-lt"/>
                <a:cs typeface="+mn-lt"/>
              </a:rPr>
              <a:t> </a:t>
            </a:r>
            <a:r>
              <a:rPr lang="en-US" sz="2800" err="1">
                <a:latin typeface="Times New Roman"/>
                <a:ea typeface="+mn-lt"/>
                <a:cs typeface="+mn-lt"/>
              </a:rPr>
              <a:t>lần</a:t>
            </a:r>
            <a:r>
              <a:rPr lang="en-US" sz="2800">
                <a:latin typeface="Times New Roman"/>
                <a:ea typeface="+mn-lt"/>
                <a:cs typeface="+mn-lt"/>
              </a:rPr>
              <a:t> </a:t>
            </a:r>
            <a:r>
              <a:rPr lang="en-US" sz="2800" err="1">
                <a:latin typeface="Times New Roman"/>
                <a:ea typeface="+mn-lt"/>
                <a:cs typeface="+mn-lt"/>
              </a:rPr>
              <a:t>nhưng</a:t>
            </a:r>
            <a:r>
              <a:rPr lang="en-US" sz="2800">
                <a:latin typeface="Times New Roman"/>
                <a:ea typeface="+mn-lt"/>
                <a:cs typeface="+mn-lt"/>
              </a:rPr>
              <a:t> </a:t>
            </a:r>
            <a:r>
              <a:rPr lang="en-US" sz="2800" err="1">
                <a:latin typeface="Times New Roman"/>
                <a:ea typeface="+mn-lt"/>
                <a:cs typeface="+mn-lt"/>
              </a:rPr>
              <a:t>không</a:t>
            </a:r>
            <a:r>
              <a:rPr lang="en-US" sz="2800">
                <a:latin typeface="Times New Roman"/>
                <a:ea typeface="+mn-lt"/>
                <a:cs typeface="+mn-lt"/>
              </a:rPr>
              <a:t> </a:t>
            </a:r>
            <a:r>
              <a:rPr lang="en-US" sz="2800" err="1">
                <a:latin typeface="Times New Roman"/>
                <a:ea typeface="+mn-lt"/>
                <a:cs typeface="+mn-lt"/>
              </a:rPr>
              <a:t>quan</a:t>
            </a:r>
            <a:r>
              <a:rPr lang="en-US" sz="2800">
                <a:latin typeface="Times New Roman"/>
                <a:ea typeface="+mn-lt"/>
                <a:cs typeface="+mn-lt"/>
              </a:rPr>
              <a:t> </a:t>
            </a:r>
            <a:r>
              <a:rPr lang="en-US" sz="2800" err="1">
                <a:latin typeface="Times New Roman"/>
                <a:ea typeface="+mn-lt"/>
                <a:cs typeface="+mn-lt"/>
              </a:rPr>
              <a:t>trọng</a:t>
            </a:r>
            <a:br>
              <a:rPr lang="en-US"/>
            </a:br>
            <a:endParaRPr lang="en-US">
              <a:latin typeface="Times New Roman"/>
              <a:cs typeface="Times New Roman"/>
            </a:endParaRPr>
          </a:p>
        </p:txBody>
      </p:sp>
      <p:sp>
        <p:nvSpPr>
          <p:cNvPr id="4" name="TextBox 3">
            <a:extLst>
              <a:ext uri="{FF2B5EF4-FFF2-40B4-BE49-F238E27FC236}">
                <a16:creationId xmlns:a16="http://schemas.microsoft.com/office/drawing/2014/main" id="{0EF56008-3033-42EC-9931-B953B7CE7AA2}"/>
              </a:ext>
            </a:extLst>
          </p:cNvPr>
          <p:cNvSpPr txBox="1"/>
          <p:nvPr/>
        </p:nvSpPr>
        <p:spPr>
          <a:xfrm>
            <a:off x="1634647" y="4025030"/>
            <a:ext cx="973689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3200" err="1">
                <a:latin typeface="Times New Roman"/>
                <a:cs typeface="Calibri"/>
              </a:rPr>
              <a:t>Cần</a:t>
            </a:r>
            <a:r>
              <a:rPr lang="en-US" sz="3200">
                <a:latin typeface="Times New Roman"/>
                <a:cs typeface="Calibri"/>
              </a:rPr>
              <a:t> </a:t>
            </a:r>
            <a:r>
              <a:rPr lang="en-US" sz="3200" err="1">
                <a:latin typeface="Times New Roman"/>
                <a:cs typeface="Calibri"/>
              </a:rPr>
              <a:t>thực</a:t>
            </a:r>
            <a:r>
              <a:rPr lang="en-US" sz="3200">
                <a:latin typeface="Times New Roman"/>
                <a:cs typeface="Calibri"/>
              </a:rPr>
              <a:t> </a:t>
            </a:r>
            <a:r>
              <a:rPr lang="en-US" sz="3200" err="1">
                <a:latin typeface="Times New Roman"/>
                <a:cs typeface="Calibri"/>
              </a:rPr>
              <a:t>hiện</a:t>
            </a:r>
            <a:r>
              <a:rPr lang="en-US" sz="3200">
                <a:latin typeface="Times New Roman"/>
                <a:cs typeface="Calibri"/>
              </a:rPr>
              <a:t>:</a:t>
            </a:r>
          </a:p>
          <a:p>
            <a:pPr marL="742950" lvl="1" indent="-285750">
              <a:buFont typeface="Wingdings"/>
              <a:buChar char="v"/>
            </a:pPr>
            <a:r>
              <a:rPr lang="en-US" sz="3200" err="1">
                <a:latin typeface="Times New Roman"/>
                <a:cs typeface="Calibri"/>
              </a:rPr>
              <a:t>Loại</a:t>
            </a:r>
            <a:r>
              <a:rPr lang="en-US" sz="3200">
                <a:latin typeface="Times New Roman"/>
                <a:cs typeface="Calibri"/>
              </a:rPr>
              <a:t> </a:t>
            </a:r>
            <a:r>
              <a:rPr lang="en-US" sz="3200" err="1">
                <a:latin typeface="Times New Roman"/>
                <a:cs typeface="Calibri"/>
              </a:rPr>
              <a:t>bỏ</a:t>
            </a:r>
            <a:r>
              <a:rPr lang="en-US" sz="3200">
                <a:latin typeface="Times New Roman"/>
                <a:cs typeface="Calibri"/>
              </a:rPr>
              <a:t> </a:t>
            </a:r>
            <a:r>
              <a:rPr lang="en-US" sz="3200" err="1">
                <a:latin typeface="Times New Roman"/>
                <a:cs typeface="Calibri"/>
              </a:rPr>
              <a:t>dấu</a:t>
            </a:r>
            <a:r>
              <a:rPr lang="en-US" sz="3200">
                <a:latin typeface="Times New Roman"/>
                <a:cs typeface="Calibri"/>
              </a:rPr>
              <a:t> </a:t>
            </a:r>
            <a:r>
              <a:rPr lang="en-US" sz="3200" err="1">
                <a:latin typeface="Times New Roman"/>
                <a:cs typeface="Calibri"/>
              </a:rPr>
              <a:t>câu</a:t>
            </a:r>
            <a:endParaRPr lang="en-US" sz="3200">
              <a:latin typeface="Times New Roman"/>
              <a:cs typeface="Times New Roman"/>
            </a:endParaRPr>
          </a:p>
          <a:p>
            <a:pPr marL="742950" lvl="1" indent="-285750">
              <a:buFont typeface="Wingdings"/>
              <a:buChar char="v"/>
            </a:pPr>
            <a:r>
              <a:rPr lang="en-US" sz="3200" err="1">
                <a:latin typeface="Times New Roman"/>
                <a:cs typeface="Calibri"/>
              </a:rPr>
              <a:t>Ghép</a:t>
            </a:r>
            <a:r>
              <a:rPr lang="en-US" sz="3200">
                <a:latin typeface="Times New Roman"/>
                <a:cs typeface="Calibri"/>
              </a:rPr>
              <a:t> </a:t>
            </a:r>
            <a:r>
              <a:rPr lang="en-US" sz="3200" err="1">
                <a:latin typeface="Times New Roman"/>
                <a:cs typeface="Calibri"/>
              </a:rPr>
              <a:t>các</a:t>
            </a:r>
            <a:r>
              <a:rPr lang="en-US" sz="3200">
                <a:latin typeface="Times New Roman"/>
                <a:cs typeface="Calibri"/>
              </a:rPr>
              <a:t> </a:t>
            </a:r>
            <a:r>
              <a:rPr lang="en-US" sz="3200" err="1">
                <a:latin typeface="Times New Roman"/>
                <a:cs typeface="Calibri"/>
              </a:rPr>
              <a:t>chữ</a:t>
            </a:r>
            <a:r>
              <a:rPr lang="en-US" sz="3200">
                <a:latin typeface="Times New Roman"/>
                <a:cs typeface="Calibri"/>
              </a:rPr>
              <a:t> </a:t>
            </a:r>
            <a:r>
              <a:rPr lang="en-US" sz="3200" err="1">
                <a:latin typeface="Times New Roman"/>
                <a:cs typeface="Calibri"/>
              </a:rPr>
              <a:t>rời</a:t>
            </a:r>
            <a:r>
              <a:rPr lang="en-US" sz="3200">
                <a:latin typeface="Times New Roman"/>
                <a:cs typeface="Calibri"/>
              </a:rPr>
              <a:t> </a:t>
            </a:r>
            <a:r>
              <a:rPr lang="en-US" sz="3200" err="1">
                <a:latin typeface="Times New Roman"/>
                <a:cs typeface="Calibri"/>
              </a:rPr>
              <a:t>rạc</a:t>
            </a:r>
            <a:r>
              <a:rPr lang="en-US" sz="3200">
                <a:latin typeface="Times New Roman"/>
                <a:cs typeface="Calibri"/>
              </a:rPr>
              <a:t> </a:t>
            </a:r>
            <a:r>
              <a:rPr lang="en-US" sz="3200" err="1">
                <a:latin typeface="Times New Roman"/>
                <a:cs typeface="Calibri"/>
              </a:rPr>
              <a:t>thành</a:t>
            </a:r>
            <a:r>
              <a:rPr lang="en-US" sz="3200">
                <a:latin typeface="Times New Roman"/>
                <a:cs typeface="Calibri"/>
              </a:rPr>
              <a:t> </a:t>
            </a:r>
            <a:r>
              <a:rPr lang="en-US" sz="3200" err="1">
                <a:latin typeface="Times New Roman"/>
                <a:cs typeface="Calibri"/>
              </a:rPr>
              <a:t>từ</a:t>
            </a:r>
            <a:r>
              <a:rPr lang="en-US" sz="3200">
                <a:latin typeface="Times New Roman"/>
                <a:cs typeface="Calibri"/>
              </a:rPr>
              <a:t> </a:t>
            </a:r>
            <a:r>
              <a:rPr lang="en-US" sz="3200" err="1">
                <a:latin typeface="Times New Roman"/>
                <a:cs typeface="Calibri"/>
              </a:rPr>
              <a:t>có</a:t>
            </a:r>
            <a:r>
              <a:rPr lang="en-US" sz="3200">
                <a:latin typeface="Times New Roman"/>
                <a:cs typeface="Calibri"/>
              </a:rPr>
              <a:t> </a:t>
            </a:r>
            <a:r>
              <a:rPr lang="en-US" sz="3200" err="1">
                <a:latin typeface="Times New Roman"/>
                <a:cs typeface="Calibri"/>
              </a:rPr>
              <a:t>nghĩa</a:t>
            </a:r>
          </a:p>
          <a:p>
            <a:pPr marL="742950" lvl="1" indent="-285750">
              <a:buFont typeface="Wingdings"/>
              <a:buChar char="v"/>
            </a:pPr>
            <a:r>
              <a:rPr lang="en-US" sz="3200" err="1">
                <a:latin typeface="Times New Roman"/>
                <a:cs typeface="Calibri"/>
              </a:rPr>
              <a:t>Tính</a:t>
            </a:r>
            <a:r>
              <a:rPr lang="en-US" sz="3200">
                <a:latin typeface="Times New Roman"/>
                <a:cs typeface="Calibri"/>
              </a:rPr>
              <a:t> </a:t>
            </a:r>
            <a:r>
              <a:rPr lang="en-US" sz="3200" err="1">
                <a:latin typeface="Times New Roman"/>
                <a:cs typeface="Calibri"/>
              </a:rPr>
              <a:t>tần</a:t>
            </a:r>
            <a:r>
              <a:rPr lang="en-US" sz="3200">
                <a:latin typeface="Times New Roman"/>
                <a:cs typeface="Calibri"/>
              </a:rPr>
              <a:t> </a:t>
            </a:r>
            <a:r>
              <a:rPr lang="en-US" sz="3200" err="1">
                <a:latin typeface="Times New Roman"/>
                <a:cs typeface="Calibri"/>
              </a:rPr>
              <a:t>số</a:t>
            </a:r>
            <a:r>
              <a:rPr lang="en-US" sz="3200">
                <a:latin typeface="Times New Roman"/>
                <a:cs typeface="Calibri"/>
              </a:rPr>
              <a:t> </a:t>
            </a:r>
            <a:r>
              <a:rPr lang="en-US" sz="3200" err="1">
                <a:latin typeface="Times New Roman"/>
                <a:cs typeface="Calibri"/>
              </a:rPr>
              <a:t>xuất</a:t>
            </a:r>
            <a:r>
              <a:rPr lang="en-US" sz="3200">
                <a:latin typeface="Times New Roman"/>
                <a:cs typeface="Calibri"/>
              </a:rPr>
              <a:t> </a:t>
            </a:r>
            <a:r>
              <a:rPr lang="en-US" sz="3200" err="1">
                <a:latin typeface="Times New Roman"/>
                <a:cs typeface="Calibri"/>
              </a:rPr>
              <a:t>hiện</a:t>
            </a:r>
            <a:r>
              <a:rPr lang="en-US" sz="3200">
                <a:latin typeface="Times New Roman"/>
                <a:cs typeface="Calibri"/>
              </a:rPr>
              <a:t> </a:t>
            </a:r>
            <a:r>
              <a:rPr lang="en-US" sz="3200" err="1">
                <a:latin typeface="Times New Roman"/>
                <a:cs typeface="Calibri"/>
              </a:rPr>
              <a:t>và</a:t>
            </a:r>
            <a:r>
              <a:rPr lang="en-US" sz="3200">
                <a:latin typeface="Times New Roman"/>
                <a:cs typeface="Calibri"/>
              </a:rPr>
              <a:t> </a:t>
            </a:r>
            <a:r>
              <a:rPr lang="en-US" sz="3200" err="1">
                <a:latin typeface="Times New Roman"/>
                <a:cs typeface="Calibri"/>
              </a:rPr>
              <a:t>độ</a:t>
            </a:r>
            <a:r>
              <a:rPr lang="en-US" sz="3200">
                <a:latin typeface="Times New Roman"/>
                <a:cs typeface="Calibri"/>
              </a:rPr>
              <a:t> </a:t>
            </a:r>
            <a:r>
              <a:rPr lang="en-US" sz="3200" err="1">
                <a:latin typeface="Times New Roman"/>
                <a:cs typeface="Calibri"/>
              </a:rPr>
              <a:t>quan</a:t>
            </a:r>
            <a:r>
              <a:rPr lang="en-US" sz="3200">
                <a:latin typeface="Times New Roman"/>
                <a:cs typeface="Calibri"/>
              </a:rPr>
              <a:t> </a:t>
            </a:r>
            <a:r>
              <a:rPr lang="en-US" sz="3200" err="1">
                <a:latin typeface="Times New Roman"/>
                <a:cs typeface="Calibri"/>
              </a:rPr>
              <a:t>trọng</a:t>
            </a:r>
            <a:r>
              <a:rPr lang="en-US" sz="3200">
                <a:latin typeface="Times New Roman"/>
                <a:cs typeface="Calibri"/>
              </a:rPr>
              <a:t> </a:t>
            </a:r>
            <a:r>
              <a:rPr lang="en-US" sz="3200" err="1">
                <a:latin typeface="Times New Roman"/>
                <a:cs typeface="Calibri"/>
              </a:rPr>
              <a:t>của</a:t>
            </a:r>
            <a:r>
              <a:rPr lang="en-US" sz="3200">
                <a:latin typeface="Times New Roman"/>
                <a:cs typeface="Calibri"/>
              </a:rPr>
              <a:t> </a:t>
            </a:r>
            <a:r>
              <a:rPr lang="en-US" sz="3200" err="1">
                <a:latin typeface="Times New Roman"/>
                <a:cs typeface="Calibri"/>
              </a:rPr>
              <a:t>từ</a:t>
            </a:r>
            <a:endParaRPr lang="en-US" sz="3200">
              <a:latin typeface="Times New Roman"/>
              <a:cs typeface="Calibri"/>
            </a:endParaRPr>
          </a:p>
        </p:txBody>
      </p:sp>
      <p:sp>
        <p:nvSpPr>
          <p:cNvPr id="5" name="Slide Number Placeholder 4">
            <a:extLst>
              <a:ext uri="{FF2B5EF4-FFF2-40B4-BE49-F238E27FC236}">
                <a16:creationId xmlns:a16="http://schemas.microsoft.com/office/drawing/2014/main" id="{FF094092-A9D0-4F1B-8A1B-006A2F9B41B8}"/>
              </a:ext>
            </a:extLst>
          </p:cNvPr>
          <p:cNvSpPr>
            <a:spLocks noGrp="1"/>
          </p:cNvSpPr>
          <p:nvPr>
            <p:ph type="sldNum" sz="quarter" idx="12"/>
          </p:nvPr>
        </p:nvSpPr>
        <p:spPr/>
        <p:txBody>
          <a:bodyPr/>
          <a:lstStyle/>
          <a:p>
            <a:fld id="{4854181D-6920-4594-9A5D-6CE56DC9F8B2}" type="slidenum">
              <a:rPr lang="en-US" smtClean="0"/>
              <a:t>9</a:t>
            </a:fld>
            <a:endParaRPr lang="en-US"/>
          </a:p>
        </p:txBody>
      </p:sp>
    </p:spTree>
    <p:extLst>
      <p:ext uri="{BB962C8B-B14F-4D97-AF65-F5344CB8AC3E}">
        <p14:creationId xmlns:p14="http://schemas.microsoft.com/office/powerpoint/2010/main" val="2642934052"/>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ShapesVTI</vt:lpstr>
      <vt:lpstr>ĐỒ ÁN NHẬP MÔN KHOA HỌC DỮ LIỆU</vt:lpstr>
      <vt:lpstr>I. Trình bày bài toán</vt:lpstr>
      <vt:lpstr>II. Craw comment bằng selenium</vt:lpstr>
      <vt:lpstr>II. Craw comment bằng selenium</vt:lpstr>
      <vt:lpstr>II. Craw comment bằng selenium</vt:lpstr>
      <vt:lpstr>II. Craw comment bằng selenium</vt:lpstr>
      <vt:lpstr>III. Khám phá dữ liệu</vt:lpstr>
      <vt:lpstr>III. Khám phá dữ liệu</vt:lpstr>
      <vt:lpstr>IV. Tiền xử lí dữ liệu</vt:lpstr>
      <vt:lpstr>Loại bỏ dấu câu</vt:lpstr>
      <vt:lpstr>Ghép các chữ rời rạc thành từ có nghĩa</vt:lpstr>
      <vt:lpstr>Tần số xuất hiện và độ quan trọng của từ</vt:lpstr>
      <vt:lpstr>V. huấn luyện mô hình</vt:lpstr>
      <vt:lpstr>2. Trực quan kết quả</vt:lpstr>
      <vt:lpstr>3. Huấn luyện lại mô hình trên toàn bộ tập dữ liệu train</vt:lpstr>
      <vt:lpstr>4. Kết quả trên tập test</vt:lpstr>
      <vt:lpstr>5. Đánh giá </vt:lpstr>
      <vt:lpstr>VI. KÌ VỌNG TRONG TƯƠNG LAI</vt:lpstr>
      <vt:lpstr>VII. NHÌN LẠI QUÁ TRÌNH LÀM ĐỐ ÁN</vt:lpstr>
      <vt:lpstr>VIII. TÀI LIỆU THAM KHẢO</vt:lpstr>
      <vt:lpstr>CẢM ƠN MỌI NGƯỜI ĐÃ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244</cp:revision>
  <dcterms:created xsi:type="dcterms:W3CDTF">2021-01-13T14:58:48Z</dcterms:created>
  <dcterms:modified xsi:type="dcterms:W3CDTF">2021-01-14T17:47:19Z</dcterms:modified>
</cp:coreProperties>
</file>