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lexandria" panose="020B0604020202020204" charset="-78"/>
      <p:regular r:id="rId8"/>
    </p:embeddedFont>
    <p:embeddedFont>
      <p:font typeface="Alexandria Bold" panose="020B0604020202020204" charset="-78"/>
      <p:regular r:id="rId9"/>
    </p:embeddedFont>
    <p:embeddedFont>
      <p:font typeface="Canva Sans" panose="020B0604020202020204" charset="0"/>
      <p:regular r:id="rId10"/>
    </p:embeddedFont>
    <p:embeddedFont>
      <p:font typeface="Canva Sans Bold" panose="020B0604020202020204" charset="0"/>
      <p:regular r:id="rId11"/>
    </p:embeddedFont>
    <p:embeddedFont>
      <p:font typeface="Cinzel Bold" panose="020B0604020202020204" charset="0"/>
      <p:regular r:id="rId12"/>
    </p:embeddedFont>
    <p:embeddedFont>
      <p:font typeface="Garet" panose="020B060402020202020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5400000" flipH="1" flipV="1">
            <a:off x="13890343" y="5516388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4840371" y="6758253"/>
                </a:moveTo>
                <a:lnTo>
                  <a:pt x="0" y="6758253"/>
                </a:lnTo>
                <a:lnTo>
                  <a:pt x="0" y="0"/>
                </a:lnTo>
                <a:lnTo>
                  <a:pt x="4840371" y="0"/>
                </a:lnTo>
                <a:lnTo>
                  <a:pt x="4840371" y="675825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rot="-212327" flipH="1">
            <a:off x="-1633813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flipH="1">
            <a:off x="-2020970" y="4706943"/>
            <a:ext cx="7684967" cy="7684967"/>
          </a:xfrm>
          <a:custGeom>
            <a:avLst/>
            <a:gdLst/>
            <a:ahLst/>
            <a:cxnLst/>
            <a:rect l="l" t="t" r="r" b="b"/>
            <a:pathLst>
              <a:path w="7684967" h="7684967">
                <a:moveTo>
                  <a:pt x="7684968" y="0"/>
                </a:moveTo>
                <a:lnTo>
                  <a:pt x="0" y="0"/>
                </a:lnTo>
                <a:lnTo>
                  <a:pt x="0" y="7684968"/>
                </a:lnTo>
                <a:lnTo>
                  <a:pt x="7684968" y="7684968"/>
                </a:lnTo>
                <a:lnTo>
                  <a:pt x="7684968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176744" flipV="1">
            <a:off x="12281842" y="-3234705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 flipV="1">
            <a:off x="12348517" y="-3496396"/>
            <a:ext cx="6992792" cy="6992792"/>
          </a:xfrm>
          <a:custGeom>
            <a:avLst/>
            <a:gdLst/>
            <a:ahLst/>
            <a:cxnLst/>
            <a:rect l="l" t="t" r="r" b="b"/>
            <a:pathLst>
              <a:path w="6992792" h="6992792">
                <a:moveTo>
                  <a:pt x="0" y="6992792"/>
                </a:moveTo>
                <a:lnTo>
                  <a:pt x="6992792" y="6992792"/>
                </a:lnTo>
                <a:lnTo>
                  <a:pt x="6992792" y="0"/>
                </a:lnTo>
                <a:lnTo>
                  <a:pt x="0" y="0"/>
                </a:lnTo>
                <a:lnTo>
                  <a:pt x="0" y="699279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TextBox 8"/>
          <p:cNvSpPr txBox="1"/>
          <p:nvPr/>
        </p:nvSpPr>
        <p:spPr>
          <a:xfrm>
            <a:off x="0" y="3528089"/>
            <a:ext cx="18288000" cy="1793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5500" b="1" dirty="0">
                <a:solidFill>
                  <a:srgbClr val="3F3D3E"/>
                </a:solidFill>
                <a:latin typeface="Cinzel Bold"/>
                <a:ea typeface="Cinzel Bold"/>
                <a:cs typeface="Cinzel Bold"/>
                <a:sym typeface="Cinzel Bold"/>
              </a:rPr>
              <a:t>AI-POWERERED</a:t>
            </a:r>
          </a:p>
          <a:p>
            <a:pPr algn="ctr">
              <a:lnSpc>
                <a:spcPts val="6720"/>
              </a:lnSpc>
            </a:pPr>
            <a:r>
              <a:rPr lang="en-US" sz="4800" b="1" dirty="0">
                <a:solidFill>
                  <a:srgbClr val="3F3D3E"/>
                </a:solidFill>
                <a:latin typeface="Cinzel Bold"/>
                <a:ea typeface="Cinzel Bold"/>
                <a:cs typeface="Cinzel Bold"/>
                <a:sym typeface="Cinzel Bold"/>
              </a:rPr>
              <a:t>SKILLMATCHER &amp; SKILL RECOMMENDATION SYSTEM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686742" y="6733290"/>
            <a:ext cx="4077258" cy="28150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666"/>
              </a:lnSpc>
            </a:pPr>
            <a:r>
              <a:rPr lang="en-US" sz="2618" dirty="0">
                <a:solidFill>
                  <a:srgbClr val="3F3D3E"/>
                </a:solidFill>
                <a:latin typeface="Canva Sans"/>
                <a:ea typeface="Canva Sans"/>
                <a:cs typeface="Canva Sans"/>
                <a:sym typeface="Canva Sans"/>
              </a:rPr>
              <a:t>By –</a:t>
            </a:r>
          </a:p>
          <a:p>
            <a:pPr algn="l">
              <a:lnSpc>
                <a:spcPts val="3666"/>
              </a:lnSpc>
            </a:pPr>
            <a:r>
              <a:rPr lang="en-US" sz="2618" dirty="0">
                <a:solidFill>
                  <a:srgbClr val="3F3D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Arudra Vihar Bommana</a:t>
            </a:r>
          </a:p>
          <a:p>
            <a:pPr algn="l">
              <a:lnSpc>
                <a:spcPts val="3666"/>
              </a:lnSpc>
            </a:pPr>
            <a:r>
              <a:rPr lang="en-US" sz="2618" dirty="0">
                <a:solidFill>
                  <a:srgbClr val="3F3D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Purojita Singh</a:t>
            </a:r>
          </a:p>
          <a:p>
            <a:pPr algn="l">
              <a:lnSpc>
                <a:spcPts val="3666"/>
              </a:lnSpc>
            </a:pPr>
            <a:r>
              <a:rPr lang="en-US" sz="2618" dirty="0">
                <a:solidFill>
                  <a:srgbClr val="3F3D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Aditya Samal</a:t>
            </a:r>
          </a:p>
          <a:p>
            <a:pPr algn="l">
              <a:lnSpc>
                <a:spcPts val="3666"/>
              </a:lnSpc>
            </a:pPr>
            <a:r>
              <a:rPr lang="en-US" sz="2618" dirty="0">
                <a:solidFill>
                  <a:srgbClr val="3F3D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Harsh Kumar</a:t>
            </a:r>
          </a:p>
          <a:p>
            <a:pPr algn="l">
              <a:lnSpc>
                <a:spcPts val="3666"/>
              </a:lnSpc>
            </a:pPr>
            <a:r>
              <a:rPr lang="en-US" sz="2618" dirty="0">
                <a:solidFill>
                  <a:srgbClr val="3F3D3E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Deekshith 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941287" y="1108610"/>
            <a:ext cx="15318013" cy="12753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54"/>
              </a:lnSpc>
            </a:pPr>
            <a:r>
              <a:rPr lang="en-US" sz="7467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PROBLEM STATEMENT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34775" y="2677455"/>
            <a:ext cx="13731036" cy="2685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9593" lvl="1" indent="-329797" algn="l">
              <a:lnSpc>
                <a:spcPts val="4277"/>
              </a:lnSpc>
              <a:buFont typeface="Arial"/>
              <a:buChar char="•"/>
            </a:pPr>
            <a:r>
              <a:rPr lang="en-US" sz="305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Difficulty for candidates to understand skill gaps in job applications</a:t>
            </a:r>
          </a:p>
          <a:p>
            <a:pPr marL="659593" lvl="1" indent="-329797" algn="l">
              <a:lnSpc>
                <a:spcPts val="4277"/>
              </a:lnSpc>
              <a:buFont typeface="Arial"/>
              <a:buChar char="•"/>
            </a:pPr>
            <a:r>
              <a:rPr lang="en-US" sz="305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Recruiters spend time manually comparing resumes to job descriptions</a:t>
            </a:r>
          </a:p>
          <a:p>
            <a:pPr marL="659593" lvl="1" indent="-329797" algn="l">
              <a:lnSpc>
                <a:spcPts val="4277"/>
              </a:lnSpc>
              <a:buFont typeface="Arial"/>
              <a:buChar char="•"/>
            </a:pPr>
            <a:r>
              <a:rPr lang="en-US" sz="3055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Lack of intelligent recommendations for alternate job fits</a:t>
            </a: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3769747" y="5624955"/>
            <a:ext cx="11571053" cy="1277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53"/>
              </a:lnSpc>
            </a:pPr>
            <a:r>
              <a:rPr lang="en-US" sz="7466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SOLUTION OVERVIEW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34775" y="7135609"/>
            <a:ext cx="12029193" cy="2658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60621" lvl="1" indent="-330310" algn="l">
              <a:lnSpc>
                <a:spcPts val="4283"/>
              </a:lnSpc>
              <a:buFont typeface="Arial"/>
              <a:buChar char="•"/>
            </a:pPr>
            <a:r>
              <a:rPr lang="en-US" sz="305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SkillMatcher automates skill extraction and comparison</a:t>
            </a:r>
          </a:p>
          <a:p>
            <a:pPr marL="660621" lvl="1" indent="-330310" algn="l">
              <a:lnSpc>
                <a:spcPts val="4283"/>
              </a:lnSpc>
              <a:buFont typeface="Arial"/>
              <a:buChar char="•"/>
            </a:pPr>
            <a:r>
              <a:rPr lang="en-US" sz="305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Highlights matches, weak areas, and missing skills</a:t>
            </a:r>
          </a:p>
          <a:p>
            <a:pPr marL="660621" lvl="1" indent="-330310" algn="l">
              <a:lnSpc>
                <a:spcPts val="4283"/>
              </a:lnSpc>
              <a:buFont typeface="Arial"/>
              <a:buChar char="•"/>
            </a:pPr>
            <a:r>
              <a:rPr lang="en-US" sz="305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Recommends suitable job roles based on resume alone</a:t>
            </a:r>
          </a:p>
          <a:p>
            <a:pPr marL="660621" lvl="1" indent="-330310" algn="l">
              <a:lnSpc>
                <a:spcPts val="4283"/>
              </a:lnSpc>
              <a:buFont typeface="Arial"/>
              <a:buChar char="•"/>
            </a:pPr>
            <a:r>
              <a:rPr lang="en-US" sz="3059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Keeps historical data for tracking growth and applications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2920693" y="1172254"/>
            <a:ext cx="12446615" cy="139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CORE FEATURES</a:t>
            </a:r>
          </a:p>
        </p:txBody>
      </p:sp>
      <p:sp>
        <p:nvSpPr>
          <p:cNvPr id="4" name="Freeform 4"/>
          <p:cNvSpPr/>
          <p:nvPr/>
        </p:nvSpPr>
        <p:spPr>
          <a:xfrm rot="-574333">
            <a:off x="128689" y="6243932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1" y="0"/>
                </a:lnTo>
                <a:lnTo>
                  <a:pt x="4840371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3434332" y="3239888"/>
            <a:ext cx="11400286" cy="57938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SkillMatcher automates skill extraction and comparison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Custom AI &amp; NLP-Powered Skill Extraction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Intelligent Skill Comparison &amp; Gap Analysis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Highlights matches, weak areas, and missing skills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Recommends suitable job roles based on resume alone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Keeps historical data for tracking growth and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rot="-574333">
            <a:off x="128689" y="6243932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1" y="0"/>
                </a:lnTo>
                <a:lnTo>
                  <a:pt x="4840371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TextBox 4"/>
          <p:cNvSpPr txBox="1"/>
          <p:nvPr/>
        </p:nvSpPr>
        <p:spPr>
          <a:xfrm>
            <a:off x="2920693" y="886504"/>
            <a:ext cx="13144426" cy="139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SYSTEM ARCHITECTURE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642015" y="2750646"/>
            <a:ext cx="7003971" cy="6840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217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[USER UPLOADS RESUME &amp; JOB DESCRIPTION]</a:t>
            </a:r>
          </a:p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217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 │</a:t>
            </a:r>
          </a:p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217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 ▼</a:t>
            </a:r>
          </a:p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217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   CLIENT PREPROCESSING (PARSE PDF/TEXT)</a:t>
            </a:r>
          </a:p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217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 │</a:t>
            </a:r>
          </a:p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217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 ▼</a:t>
            </a:r>
          </a:p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217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 SUPABASE EDGE FUNCTIONS INVOCATION</a:t>
            </a:r>
          </a:p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217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   (ANALYZE-RESUME / RECOMMEND-JOB)</a:t>
            </a:r>
          </a:p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217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  │</a:t>
            </a:r>
          </a:p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217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  ▼</a:t>
            </a:r>
          </a:p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217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  SKILL EXTRACTION &amp; COMPARISON LOGIC</a:t>
            </a:r>
          </a:p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217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   │</a:t>
            </a:r>
          </a:p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217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   ▼</a:t>
            </a:r>
          </a:p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217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    JSON RESPONSE → BROWSER STORAGE</a:t>
            </a:r>
          </a:p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217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   │</a:t>
            </a:r>
          </a:p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217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   ▼</a:t>
            </a:r>
          </a:p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217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       REACT UI RENDERING</a:t>
            </a:r>
          </a:p>
          <a:p>
            <a:pPr algn="ctr">
              <a:lnSpc>
                <a:spcPts val="3048"/>
              </a:lnSpc>
              <a:spcBef>
                <a:spcPct val="0"/>
              </a:spcBef>
            </a:pPr>
            <a:r>
              <a:rPr lang="en-US" sz="2177">
                <a:solidFill>
                  <a:srgbClr val="3F3D3E"/>
                </a:solidFill>
                <a:latin typeface="Alexandria"/>
                <a:ea typeface="Alexandria"/>
                <a:cs typeface="Alexandria"/>
                <a:sym typeface="Alexandria"/>
              </a:rPr>
              <a:t>(RESULTSDISPLAY → HISTORY → JOBSUGGESTIONS)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65535" y="3378499"/>
            <a:ext cx="3821356" cy="3517529"/>
            <a:chOff x="0" y="0"/>
            <a:chExt cx="1006448" cy="92642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06448" cy="926427"/>
            </a:xfrm>
            <a:custGeom>
              <a:avLst/>
              <a:gdLst/>
              <a:ahLst/>
              <a:cxnLst/>
              <a:rect l="l" t="t" r="r" b="b"/>
              <a:pathLst>
                <a:path w="1006448" h="926427">
                  <a:moveTo>
                    <a:pt x="103324" y="0"/>
                  </a:moveTo>
                  <a:lnTo>
                    <a:pt x="903124" y="0"/>
                  </a:lnTo>
                  <a:cubicBezTo>
                    <a:pt x="960188" y="0"/>
                    <a:pt x="1006448" y="46260"/>
                    <a:pt x="1006448" y="103324"/>
                  </a:cubicBezTo>
                  <a:lnTo>
                    <a:pt x="1006448" y="823103"/>
                  </a:lnTo>
                  <a:cubicBezTo>
                    <a:pt x="1006448" y="880167"/>
                    <a:pt x="960188" y="926427"/>
                    <a:pt x="903124" y="926427"/>
                  </a:cubicBezTo>
                  <a:lnTo>
                    <a:pt x="103324" y="926427"/>
                  </a:lnTo>
                  <a:cubicBezTo>
                    <a:pt x="75921" y="926427"/>
                    <a:pt x="49640" y="915541"/>
                    <a:pt x="30263" y="896164"/>
                  </a:cubicBezTo>
                  <a:cubicBezTo>
                    <a:pt x="10886" y="876787"/>
                    <a:pt x="0" y="850507"/>
                    <a:pt x="0" y="823103"/>
                  </a:cubicBezTo>
                  <a:lnTo>
                    <a:pt x="0" y="103324"/>
                  </a:lnTo>
                  <a:cubicBezTo>
                    <a:pt x="0" y="46260"/>
                    <a:pt x="46260" y="0"/>
                    <a:pt x="103324" y="0"/>
                  </a:cubicBezTo>
                  <a:close/>
                </a:path>
              </a:pathLst>
            </a:custGeom>
            <a:solidFill>
              <a:srgbClr val="EAEAEA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006448" cy="9645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 rot="-574333">
            <a:off x="128689" y="6243932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1" y="0"/>
                </a:lnTo>
                <a:lnTo>
                  <a:pt x="4840371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Freeform 7"/>
          <p:cNvSpPr/>
          <p:nvPr/>
        </p:nvSpPr>
        <p:spPr>
          <a:xfrm>
            <a:off x="429959" y="3687563"/>
            <a:ext cx="1486805" cy="1323256"/>
          </a:xfrm>
          <a:custGeom>
            <a:avLst/>
            <a:gdLst/>
            <a:ahLst/>
            <a:cxnLst/>
            <a:rect l="l" t="t" r="r" b="b"/>
            <a:pathLst>
              <a:path w="1486805" h="1323256">
                <a:moveTo>
                  <a:pt x="0" y="0"/>
                </a:moveTo>
                <a:lnTo>
                  <a:pt x="1486805" y="0"/>
                </a:lnTo>
                <a:lnTo>
                  <a:pt x="1486805" y="1323256"/>
                </a:lnTo>
                <a:lnTo>
                  <a:pt x="0" y="13232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8" name="Freeform 8"/>
          <p:cNvSpPr/>
          <p:nvPr/>
        </p:nvSpPr>
        <p:spPr>
          <a:xfrm>
            <a:off x="2092524" y="3799821"/>
            <a:ext cx="1797531" cy="1098741"/>
          </a:xfrm>
          <a:custGeom>
            <a:avLst/>
            <a:gdLst/>
            <a:ahLst/>
            <a:cxnLst/>
            <a:rect l="l" t="t" r="r" b="b"/>
            <a:pathLst>
              <a:path w="1797531" h="1098741">
                <a:moveTo>
                  <a:pt x="0" y="0"/>
                </a:moveTo>
                <a:lnTo>
                  <a:pt x="1797531" y="0"/>
                </a:lnTo>
                <a:lnTo>
                  <a:pt x="1797531" y="1098740"/>
                </a:lnTo>
                <a:lnTo>
                  <a:pt x="0" y="10987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9" name="Freeform 9"/>
          <p:cNvSpPr/>
          <p:nvPr/>
        </p:nvSpPr>
        <p:spPr>
          <a:xfrm>
            <a:off x="1227713" y="5062022"/>
            <a:ext cx="1729621" cy="1729621"/>
          </a:xfrm>
          <a:custGeom>
            <a:avLst/>
            <a:gdLst/>
            <a:ahLst/>
            <a:cxnLst/>
            <a:rect l="l" t="t" r="r" b="b"/>
            <a:pathLst>
              <a:path w="1729621" h="1729621">
                <a:moveTo>
                  <a:pt x="0" y="0"/>
                </a:moveTo>
                <a:lnTo>
                  <a:pt x="1729621" y="0"/>
                </a:lnTo>
                <a:lnTo>
                  <a:pt x="1729621" y="1729621"/>
                </a:lnTo>
                <a:lnTo>
                  <a:pt x="0" y="172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10" name="Group 10"/>
          <p:cNvGrpSpPr/>
          <p:nvPr/>
        </p:nvGrpSpPr>
        <p:grpSpPr>
          <a:xfrm>
            <a:off x="14690209" y="3814708"/>
            <a:ext cx="2853153" cy="2657584"/>
            <a:chOff x="0" y="0"/>
            <a:chExt cx="751448" cy="6999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51448" cy="699940"/>
            </a:xfrm>
            <a:custGeom>
              <a:avLst/>
              <a:gdLst/>
              <a:ahLst/>
              <a:cxnLst/>
              <a:rect l="l" t="t" r="r" b="b"/>
              <a:pathLst>
                <a:path w="751448" h="699940">
                  <a:moveTo>
                    <a:pt x="138387" y="0"/>
                  </a:moveTo>
                  <a:lnTo>
                    <a:pt x="613061" y="0"/>
                  </a:lnTo>
                  <a:cubicBezTo>
                    <a:pt x="649764" y="0"/>
                    <a:pt x="684963" y="14580"/>
                    <a:pt x="710915" y="40532"/>
                  </a:cubicBezTo>
                  <a:cubicBezTo>
                    <a:pt x="736868" y="66485"/>
                    <a:pt x="751448" y="101684"/>
                    <a:pt x="751448" y="138387"/>
                  </a:cubicBezTo>
                  <a:lnTo>
                    <a:pt x="751448" y="561553"/>
                  </a:lnTo>
                  <a:cubicBezTo>
                    <a:pt x="751448" y="598256"/>
                    <a:pt x="736868" y="633455"/>
                    <a:pt x="710915" y="659407"/>
                  </a:cubicBezTo>
                  <a:cubicBezTo>
                    <a:pt x="684963" y="685360"/>
                    <a:pt x="649764" y="699940"/>
                    <a:pt x="613061" y="699940"/>
                  </a:cubicBezTo>
                  <a:lnTo>
                    <a:pt x="138387" y="699940"/>
                  </a:lnTo>
                  <a:cubicBezTo>
                    <a:pt x="61958" y="699940"/>
                    <a:pt x="0" y="637982"/>
                    <a:pt x="0" y="561553"/>
                  </a:cubicBezTo>
                  <a:lnTo>
                    <a:pt x="0" y="138387"/>
                  </a:lnTo>
                  <a:cubicBezTo>
                    <a:pt x="0" y="101684"/>
                    <a:pt x="14580" y="66485"/>
                    <a:pt x="40532" y="40532"/>
                  </a:cubicBezTo>
                  <a:cubicBezTo>
                    <a:pt x="66485" y="14580"/>
                    <a:pt x="101684" y="0"/>
                    <a:pt x="138387" y="0"/>
                  </a:cubicBezTo>
                  <a:close/>
                </a:path>
              </a:pathLst>
            </a:custGeom>
            <a:solidFill>
              <a:srgbClr val="EAEAEA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751448" cy="7380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4974270" y="4364129"/>
            <a:ext cx="2285030" cy="1524397"/>
          </a:xfrm>
          <a:custGeom>
            <a:avLst/>
            <a:gdLst/>
            <a:ahLst/>
            <a:cxnLst/>
            <a:rect l="l" t="t" r="r" b="b"/>
            <a:pathLst>
              <a:path w="2285030" h="1524397">
                <a:moveTo>
                  <a:pt x="0" y="0"/>
                </a:moveTo>
                <a:lnTo>
                  <a:pt x="2285030" y="0"/>
                </a:lnTo>
                <a:lnTo>
                  <a:pt x="2285030" y="1524397"/>
                </a:lnTo>
                <a:lnTo>
                  <a:pt x="0" y="15243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4267851" y="3311824"/>
            <a:ext cx="10525458" cy="52128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Frontend: React + TypeScript + Tailwind + shadcn/ui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Backend: Supabase Edge Functions (Deno)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Core Modules:</a:t>
            </a:r>
          </a:p>
          <a:p>
            <a:pPr marL="1411494" lvl="2" indent="-470498" algn="l">
              <a:lnSpc>
                <a:spcPts val="4576"/>
              </a:lnSpc>
              <a:buFont typeface="Arial"/>
              <a:buChar char="⚬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CustomSkillExtractor</a:t>
            </a:r>
          </a:p>
          <a:p>
            <a:pPr marL="1411494" lvl="2" indent="-470498" algn="l">
              <a:lnSpc>
                <a:spcPts val="4576"/>
              </a:lnSpc>
              <a:buFont typeface="Arial"/>
              <a:buChar char="⚬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CustomJobMatcher</a:t>
            </a:r>
          </a:p>
          <a:p>
            <a:pPr marL="1411494" lvl="2" indent="-470498" algn="l">
              <a:lnSpc>
                <a:spcPts val="4576"/>
              </a:lnSpc>
              <a:buFont typeface="Arial"/>
              <a:buChar char="⚬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generateRecommendations</a:t>
            </a:r>
          </a:p>
          <a:p>
            <a:pPr marL="1411494" lvl="2" indent="-470498" algn="l">
              <a:lnSpc>
                <a:spcPts val="4576"/>
              </a:lnSpc>
              <a:buFont typeface="Arial"/>
              <a:buChar char="⚬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scoreJobFit</a:t>
            </a:r>
          </a:p>
          <a:p>
            <a:pPr marL="705747" lvl="1" indent="-352873" algn="l">
              <a:lnSpc>
                <a:spcPts val="4576"/>
              </a:lnSpc>
              <a:buFont typeface="Arial"/>
              <a:buChar char="•"/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Tools: string-similarity-js, ESLint, React Query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553774" y="1483557"/>
            <a:ext cx="15180452" cy="1392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8"/>
              </a:lnSpc>
            </a:pPr>
            <a:r>
              <a:rPr lang="en-US" sz="8177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TECHNICAL ARCHITECTURE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9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-598671" y="-1743170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4358631" y="1589133"/>
            <a:ext cx="10304081" cy="956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753"/>
              </a:lnSpc>
            </a:pPr>
            <a:r>
              <a:rPr lang="en-US" sz="5538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FUTURE ENHANCEMENTS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852829" y="2859847"/>
            <a:ext cx="15315687" cy="2219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0545" lvl="1" indent="-340272" algn="l">
              <a:lnSpc>
                <a:spcPts val="4412"/>
              </a:lnSpc>
              <a:buFont typeface="Arial"/>
              <a:buChar char="•"/>
            </a:pPr>
            <a:r>
              <a:rPr lang="en-US" sz="3152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OAuth Authentication &amp; Cloud Sync</a:t>
            </a:r>
          </a:p>
          <a:p>
            <a:pPr marL="680545" lvl="1" indent="-340272" algn="l">
              <a:lnSpc>
                <a:spcPts val="4412"/>
              </a:lnSpc>
              <a:buFont typeface="Arial"/>
              <a:buChar char="•"/>
            </a:pPr>
            <a:r>
              <a:rPr lang="en-US" sz="3152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Admin Analytics Dashboard</a:t>
            </a:r>
          </a:p>
          <a:p>
            <a:pPr marL="680545" lvl="1" indent="-340272" algn="l">
              <a:lnSpc>
                <a:spcPts val="4412"/>
              </a:lnSpc>
              <a:buFont typeface="Arial"/>
              <a:buChar char="•"/>
            </a:pPr>
            <a:r>
              <a:rPr lang="en-US" sz="3152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Custom Skill Database per Organization</a:t>
            </a:r>
          </a:p>
          <a:p>
            <a:pPr marL="680545" lvl="1" indent="-340272" algn="l">
              <a:lnSpc>
                <a:spcPts val="4412"/>
              </a:lnSpc>
              <a:buFont typeface="Arial"/>
              <a:buChar char="•"/>
            </a:pPr>
            <a:r>
              <a:rPr lang="en-US" sz="3152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Exportable Reports (PDF/CSV)</a:t>
            </a:r>
          </a:p>
        </p:txBody>
      </p:sp>
      <p:sp>
        <p:nvSpPr>
          <p:cNvPr id="5" name="Freeform 5"/>
          <p:cNvSpPr/>
          <p:nvPr/>
        </p:nvSpPr>
        <p:spPr>
          <a:xfrm rot="-574333">
            <a:off x="-598671" y="5498906"/>
            <a:ext cx="4840370" cy="6758253"/>
          </a:xfrm>
          <a:custGeom>
            <a:avLst/>
            <a:gdLst/>
            <a:ahLst/>
            <a:cxnLst/>
            <a:rect l="l" t="t" r="r" b="b"/>
            <a:pathLst>
              <a:path w="4840370" h="6758253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4358631" y="5431873"/>
            <a:ext cx="9271616" cy="9563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753"/>
              </a:lnSpc>
              <a:spcBef>
                <a:spcPct val="0"/>
              </a:spcBef>
            </a:pPr>
            <a:r>
              <a:rPr lang="en-US" sz="5538" b="1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KEY TAKEWAYS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852829" y="6787934"/>
            <a:ext cx="13417440" cy="16449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1605" lvl="1" indent="-340803" algn="l">
              <a:lnSpc>
                <a:spcPts val="4419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Bridges the gap between resumes and job requirements</a:t>
            </a:r>
          </a:p>
          <a:p>
            <a:pPr marL="681605" lvl="1" indent="-340803" algn="l">
              <a:lnSpc>
                <a:spcPts val="4419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Empowers candidates with actionable insights</a:t>
            </a:r>
          </a:p>
          <a:p>
            <a:pPr marL="681605" lvl="1" indent="-340803" algn="l">
              <a:lnSpc>
                <a:spcPts val="4419"/>
              </a:lnSpc>
              <a:buFont typeface="Arial"/>
              <a:buChar char="•"/>
            </a:pPr>
            <a:r>
              <a:rPr lang="en-US" sz="3157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Scalable architecture ready for enterprise integration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278</Words>
  <Application>Microsoft Office PowerPoint</Application>
  <PresentationFormat>Custom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Cinzel Bold</vt:lpstr>
      <vt:lpstr>Arial</vt:lpstr>
      <vt:lpstr>Canva Sans Bold</vt:lpstr>
      <vt:lpstr>Calibri</vt:lpstr>
      <vt:lpstr>Alexandria Bold</vt:lpstr>
      <vt:lpstr>Garet</vt:lpstr>
      <vt:lpstr>Canva Sans</vt:lpstr>
      <vt:lpstr>Alexandria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SkillMatcher – AI-Powered Career Copilot</dc:title>
  <cp:lastModifiedBy>VIHAR BOMMANA</cp:lastModifiedBy>
  <cp:revision>2</cp:revision>
  <dcterms:created xsi:type="dcterms:W3CDTF">2006-08-16T00:00:00Z</dcterms:created>
  <dcterms:modified xsi:type="dcterms:W3CDTF">2025-10-06T09:26:10Z</dcterms:modified>
  <dc:identifier>DAG0_2hiR_I</dc:identifier>
</cp:coreProperties>
</file>