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/>
    <p:restoredTop sz="94471"/>
  </p:normalViewPr>
  <p:slideViewPr>
    <p:cSldViewPr snapToGrid="0" snapToObjects="1">
      <p:cViewPr varScale="1">
        <p:scale>
          <a:sx n="141" d="100"/>
          <a:sy n="14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hiwa/Research/06_Antarctica/10_OtherProject/NankyokuBlue/CompDepthLakeShumarina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83748031496062"/>
          <c:y val="0.17844422905417226"/>
          <c:w val="0.78525858267716531"/>
          <c:h val="0.68168464187703059"/>
        </c:manualLayout>
      </c:layout>
      <c:scatterChart>
        <c:scatterStyle val="lineMarker"/>
        <c:varyColors val="0"/>
        <c:ser>
          <c:idx val="0"/>
          <c:order val="0"/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Sheet1!$K$2:$K$6</c:f>
              <c:numCache>
                <c:formatCode>General</c:formatCode>
                <c:ptCount val="5"/>
                <c:pt idx="0">
                  <c:v>-9.6</c:v>
                </c:pt>
                <c:pt idx="1">
                  <c:v>-8.6999999999999993</c:v>
                </c:pt>
                <c:pt idx="2">
                  <c:v>-12.95</c:v>
                </c:pt>
                <c:pt idx="3">
                  <c:v>-13.2</c:v>
                </c:pt>
                <c:pt idx="4">
                  <c:v>-13.8</c:v>
                </c:pt>
              </c:numCache>
            </c:numRef>
          </c:xVal>
          <c:yVal>
            <c:numRef>
              <c:f>Sheet1!$L$2:$L$6</c:f>
              <c:numCache>
                <c:formatCode>General</c:formatCode>
                <c:ptCount val="5"/>
                <c:pt idx="0">
                  <c:v>-10.10019</c:v>
                </c:pt>
                <c:pt idx="1">
                  <c:v>-9.4642499999999998</c:v>
                </c:pt>
                <c:pt idx="2">
                  <c:v>-12.6557</c:v>
                </c:pt>
                <c:pt idx="3">
                  <c:v>-13.17239</c:v>
                </c:pt>
                <c:pt idx="4">
                  <c:v>-12.146190000000001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B9-584E-AC95-3DB1884FA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528991"/>
        <c:axId val="839533023"/>
      </c:scatterChart>
      <c:valAx>
        <c:axId val="839528991"/>
        <c:scaling>
          <c:orientation val="minMax"/>
          <c:max val="-8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+mn-cs"/>
                  </a:defRPr>
                </a:pPr>
                <a:r>
                  <a:rPr lang="en-US"/>
                  <a:t>depth (m) measured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0.40366664566929134"/>
              <c:y val="1.794414445932421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pPr>
            <a:endParaRPr lang="ja-JP"/>
          </a:p>
        </c:txPr>
        <c:crossAx val="839533023"/>
        <c:crosses val="autoZero"/>
        <c:crossBetween val="midCat"/>
      </c:valAx>
      <c:valAx>
        <c:axId val="839533023"/>
        <c:scaling>
          <c:orientation val="minMax"/>
          <c:max val="-8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+mn-cs"/>
                  </a:defRPr>
                </a:pPr>
                <a:r>
                  <a:rPr lang="en-US"/>
                  <a:t>depth (m) ROV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3.6864000000000001E-2"/>
              <c:y val="0.3681825872258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pPr>
            <a:endParaRPr lang="ja-JP"/>
          </a:p>
        </c:txPr>
        <c:crossAx val="839528991"/>
        <c:crossesAt val="-15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800" b="0" i="0">
          <a:latin typeface="Meiryo UI" panose="020B0604030504040204" pitchFamily="34" charset="-128"/>
          <a:ea typeface="Meiryo UI" panose="020B0604030504040204" pitchFamily="34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53A2B-2FDD-F446-9CA3-4D51C3684085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BC9C8-E3BA-C14F-956E-626C5945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44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C9C8-E3BA-C14F-956E-626C59452A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3258F-4B7A-C147-A9FE-5A7C43B1C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C52609-B689-0E46-AE68-2C79C061E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7503D-5CD5-F749-B5F6-A573AE47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E92734-58DE-EC41-9979-F54DD500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8357F-25D3-0446-AD98-E9A2B0B8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41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9EF33-19F0-2E49-B804-BAEE0498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110223-B079-B94F-8824-96D780B9F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16B6B2-763A-154B-9DC4-93BC502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0FF85-1C19-094E-B4E2-E353ACC9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CD5C8-680D-5E43-B462-B81911D5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63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1EE5CB-F173-6745-9F19-06F4E1454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BDFFAA-C045-6B40-95E2-C9A29362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6970B-744D-624C-9514-9889AF88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F1C1C-7D00-FA48-98AA-0F77794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ECEE8F-B8EA-BE45-ADDB-5B9E9C80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39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5E04D-CB93-EE48-8653-816A4E6E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A15D4-4A14-A749-8528-8A69AAA3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902ED2-F175-FA48-B77C-6106C0AF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148AB-5474-0041-9A6E-AF45BCFE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1B1F9-AC4E-A242-B5A4-7CA82FA6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6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FA85F-B3DA-6844-BA4D-8C562EBC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00ACB9-5A5E-294D-94B5-FB848B69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32F1D-1308-9F44-B85F-6FEC38C4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E78E23-0F53-7643-9C1A-E9BF8BC8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27EE9E-4DD4-494D-B30B-0B345187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65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6702F-158F-9449-BCD3-957CD950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C4C53-D1A7-D44D-9969-CB72EDF90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275BE0-5AE4-3F43-91BA-5A5B49C5E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579045-1990-F54D-817E-466DFF7D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32D25A-5091-BF48-AF62-3F73C134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E51C0-8AB2-E44B-849F-689A9F7E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3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E440D-4F7F-5847-87BD-43ACC155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7CB2F9-F1B5-AD4A-9678-00C9A84F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DE9244-9835-E64D-8A7D-102EC9347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B5CC45-34D5-CC4B-9A73-BABCCB66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224D94-74B7-A64D-AB2C-B62E9EDE9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98FB1D-00BD-0E47-AF11-0FD1DE76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BCDCF9-4331-494F-8EA7-5D57BA26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D816E8-5DBD-1C43-BE0A-3A82EAE8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6980A-61B8-D44F-8464-62464D6D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B6F874-961B-D04E-B5B8-CED847B7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6F4C0A-EF8A-E24F-96C8-4982F7E9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50EDB9-4BE6-9448-A5C2-3CE579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59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F8FD33-678B-F845-9E40-F348A07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38EEAC-E1B7-7B42-B83F-B04E6DE0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04998-7EE6-9B4A-853F-65755C37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9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005EF-C174-6948-923E-35C45A88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24D16-CEE0-DC4D-B8D9-9FAFFB79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CEF300-1C01-9F48-9E8F-4C2B603D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51DE92-D99C-3F44-842A-C0D97C14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083D78-8277-D245-98C6-61E818F8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D194DD-FA7E-4F4D-939D-1663E3B4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8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8F07C-D91F-724D-8916-5C474E27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8D6931-636A-6841-AB8A-BE515421D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345845-1A1F-2D41-AAD0-8197AB02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B700C4-2369-8A4D-B26C-A33162F8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16C26-B0EE-3D47-8713-19361E63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06C7B-E19C-B743-B14B-85AD4183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3BC3F1-3514-3545-A70F-DC27D4E0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529D7-FD80-1A4C-A9F8-21C955B7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99E4F-61BB-A546-84CA-AC7C10B0B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5361-FBC2-A742-B2C8-3FED07220526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D80C3-AC08-164B-BBBA-00058A037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485BE1-8C45-9543-BF5A-864106D1A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F913-5920-BD46-8E42-7E33F8150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92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3AB41710-03F3-FB47-BB09-62E7800C68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201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360000" tIns="180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Meiryo"/>
                <a:cs typeface="+mj-cs"/>
              </a:rPr>
              <a:t>南極ブルー試験：北海道朱鞠内湖　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Meiryo"/>
                <a:cs typeface="+mj-cs"/>
              </a:rPr>
              <a:t>2022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Meiryo"/>
                <a:cs typeface="+mj-cs"/>
              </a:rPr>
              <a:t>年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Meiryo"/>
                <a:cs typeface="+mj-cs"/>
              </a:rPr>
              <a:t>2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Meiryo"/>
                <a:cs typeface="+mj-cs"/>
              </a:rPr>
              <a:t>月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6D12A1D-C53A-BD47-9E7A-565B55C03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15360"/>
              </p:ext>
            </p:extLst>
          </p:nvPr>
        </p:nvGraphicFramePr>
        <p:xfrm>
          <a:off x="6668386" y="2795745"/>
          <a:ext cx="5002252" cy="4032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81665">
                  <a:extLst>
                    <a:ext uri="{9D8B030D-6E8A-4147-A177-3AD203B41FA5}">
                      <a16:colId xmlns:a16="http://schemas.microsoft.com/office/drawing/2014/main" val="3543832330"/>
                    </a:ext>
                  </a:extLst>
                </a:gridCol>
                <a:gridCol w="1088020">
                  <a:extLst>
                    <a:ext uri="{9D8B030D-6E8A-4147-A177-3AD203B41FA5}">
                      <a16:colId xmlns:a16="http://schemas.microsoft.com/office/drawing/2014/main" val="2572998449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635188079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64651716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4921557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PointName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MesureDepth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Lat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BlueDepth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1319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G01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-9.60 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142:11.979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44:18.308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-10.10019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154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G02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-8.70 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142:11.973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44:18.297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-9.46425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0354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G03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-10.90 </a:t>
                      </a:r>
                      <a:endParaRPr lang="en-US" altLang="ja-JP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142:11.983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44:18.295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859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G04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-11.50 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142:11.99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44:18.293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5453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G05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-12.25 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142:12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44:18.29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0030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G06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-12.95 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142:12.011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44:18.286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-12.6557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269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G07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-13.20 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142:12.019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44:18.294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-13.17239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838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G08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-13.80 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142:12.023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44:18.304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-12.14619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857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G09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-7.50 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142:12.01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44:18.309</a:t>
                      </a:r>
                      <a:endParaRPr lang="en-US" altLang="ja-JP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742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G10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-10.80 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142:11.998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44:18.314</a:t>
                      </a:r>
                      <a:endParaRPr lang="en-US" altLang="ja-JP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483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G11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-9.45 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142:11.987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44:18.318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994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G12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-10.50 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142:11.985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44:18.306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180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G14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-13.20 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142:12.005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44:18.306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4913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G15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-9.95 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142:12.01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44:18.307</a:t>
                      </a:r>
                      <a:endParaRPr lang="en-US" altLang="ja-JP" sz="1100" b="0" i="0" u="none" strike="noStrike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887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G16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-6.70 </a:t>
                      </a:r>
                      <a:endParaRPr lang="en-US" altLang="ja-JP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142:12.013</a:t>
                      </a:r>
                      <a:endParaRPr lang="en-US" altLang="ja-JP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u="none" strike="noStrike" dirty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44:18.31</a:t>
                      </a:r>
                      <a:endParaRPr lang="en-US" altLang="ja-JP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C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61181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8D40C2-CD13-4544-AB3A-15ED7776BD91}"/>
              </a:ext>
            </a:extLst>
          </p:cNvPr>
          <p:cNvSpPr txBox="1"/>
          <p:nvPr/>
        </p:nvSpPr>
        <p:spPr>
          <a:xfrm>
            <a:off x="6195306" y="966766"/>
            <a:ext cx="3173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水深（南極ブルー）が水深（実測）より深くなる傾向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データ処理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探索半径：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10 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解像度：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 m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E415F1-DD52-574B-8495-05BBFD483AD0}"/>
              </a:ext>
            </a:extLst>
          </p:cNvPr>
          <p:cNvGrpSpPr/>
          <p:nvPr/>
        </p:nvGrpSpPr>
        <p:grpSpPr>
          <a:xfrm>
            <a:off x="104606" y="1089124"/>
            <a:ext cx="5991394" cy="5656779"/>
            <a:chOff x="138896" y="1004451"/>
            <a:chExt cx="6159034" cy="575516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D9D02EA-D914-BF48-9B1C-A65AF3B8D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38896" y="1004451"/>
              <a:ext cx="6159034" cy="5755164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F9B0C35-8928-324D-8E0A-4A25BCB9D01E}"/>
                </a:ext>
              </a:extLst>
            </p:cNvPr>
            <p:cNvSpPr txBox="1"/>
            <p:nvPr/>
          </p:nvSpPr>
          <p:spPr>
            <a:xfrm>
              <a:off x="1130879" y="5270041"/>
              <a:ext cx="2145139" cy="6463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　</a:t>
              </a:r>
              <a:r>
                <a:rPr lang="ja-JP" altLang="en-US" sz="1200" b="1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：拠点</a:t>
              </a:r>
              <a:endParaRPr lang="en-US" altLang="ja-JP" sz="1200" b="1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lang="ja-JP" altLang="en-US" sz="1200" b="1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　：測深箇所</a:t>
              </a:r>
              <a:endParaRPr lang="en-US" altLang="ja-JP" sz="1200" b="1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ja-JP" altLang="en-US" sz="1200" b="1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　：南極ブルーによる観測箇所</a:t>
              </a: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4DD8BB43-4AE5-4F41-9C1E-5E06ACE47F2A}"/>
                </a:ext>
              </a:extLst>
            </p:cNvPr>
            <p:cNvSpPr/>
            <p:nvPr/>
          </p:nvSpPr>
          <p:spPr>
            <a:xfrm>
              <a:off x="1187245" y="5727537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A793674B-C6A3-6C44-9112-A4852716BA3F}"/>
                </a:ext>
              </a:extLst>
            </p:cNvPr>
            <p:cNvSpPr/>
            <p:nvPr/>
          </p:nvSpPr>
          <p:spPr>
            <a:xfrm>
              <a:off x="1187245" y="554593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十字形 14">
              <a:extLst>
                <a:ext uri="{FF2B5EF4-FFF2-40B4-BE49-F238E27FC236}">
                  <a16:creationId xmlns:a16="http://schemas.microsoft.com/office/drawing/2014/main" id="{DBE2711F-0261-9840-B077-88A2774E3CF8}"/>
                </a:ext>
              </a:extLst>
            </p:cNvPr>
            <p:cNvSpPr/>
            <p:nvPr/>
          </p:nvSpPr>
          <p:spPr>
            <a:xfrm rot="2700000">
              <a:off x="1187245" y="5357599"/>
              <a:ext cx="108000" cy="108000"/>
            </a:xfrm>
            <a:prstGeom prst="plus">
              <a:avLst>
                <a:gd name="adj" fmla="val 351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6" name="グラフ 15">
            <a:extLst>
              <a:ext uri="{FF2B5EF4-FFF2-40B4-BE49-F238E27FC236}">
                <a16:creationId xmlns:a16="http://schemas.microsoft.com/office/drawing/2014/main" id="{C06E195E-F1AB-6D4B-8092-D7A0B8B6A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546903"/>
              </p:ext>
            </p:extLst>
          </p:nvPr>
        </p:nvGraphicFramePr>
        <p:xfrm>
          <a:off x="9258097" y="30255"/>
          <a:ext cx="2871609" cy="269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450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162</Words>
  <Application>Microsoft Macintosh PowerPoint</Application>
  <PresentationFormat>ワイド画面</PresentationFormat>
  <Paragraphs>91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Segoe UI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石輪健樹</dc:creator>
  <cp:lastModifiedBy>石輪健樹</cp:lastModifiedBy>
  <cp:revision>16</cp:revision>
  <dcterms:created xsi:type="dcterms:W3CDTF">2022-03-08T06:43:36Z</dcterms:created>
  <dcterms:modified xsi:type="dcterms:W3CDTF">2022-04-04T04:19:57Z</dcterms:modified>
</cp:coreProperties>
</file>