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7"/>
  </p:notesMasterIdLst>
  <p:sldIdLst>
    <p:sldId id="256" r:id="rId2"/>
    <p:sldId id="260" r:id="rId3"/>
    <p:sldId id="257" r:id="rId4"/>
    <p:sldId id="261" r:id="rId5"/>
    <p:sldId id="269" r:id="rId6"/>
    <p:sldId id="258" r:id="rId7"/>
    <p:sldId id="264" r:id="rId8"/>
    <p:sldId id="265" r:id="rId9"/>
    <p:sldId id="262" r:id="rId10"/>
    <p:sldId id="266" r:id="rId11"/>
    <p:sldId id="267" r:id="rId12"/>
    <p:sldId id="268" r:id="rId13"/>
    <p:sldId id="271" r:id="rId14"/>
    <p:sldId id="263"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78010" autoAdjust="0"/>
  </p:normalViewPr>
  <p:slideViewPr>
    <p:cSldViewPr>
      <p:cViewPr varScale="1">
        <p:scale>
          <a:sx n="58" d="100"/>
          <a:sy n="58" d="100"/>
        </p:scale>
        <p:origin x="186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322034-1053-4DFB-BFC9-BD08B4388D36}" type="datetimeFigureOut">
              <a:rPr lang="en-US" smtClean="0"/>
              <a:t>6/24/2017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753D2-444A-4913-B366-3A358588C302}" type="slidenum">
              <a:rPr lang="en-US" smtClean="0"/>
              <a:t>‹#›</a:t>
            </a:fld>
            <a:endParaRPr lang="en-US"/>
          </a:p>
        </p:txBody>
      </p:sp>
    </p:spTree>
    <p:extLst>
      <p:ext uri="{BB962C8B-B14F-4D97-AF65-F5344CB8AC3E}">
        <p14:creationId xmlns:p14="http://schemas.microsoft.com/office/powerpoint/2010/main" val="78454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V8</a:t>
            </a:r>
            <a:r>
              <a:rPr lang="en-US" baseline="0" dirty="0" smtClean="0"/>
              <a:t> is for browser, but how it is working in server side. It may be mostly due to enhanced API’s.</a:t>
            </a:r>
          </a:p>
          <a:p>
            <a:r>
              <a:rPr lang="en-US" baseline="0" dirty="0" smtClean="0"/>
              <a:t>Use case: explain a scenario how the call back is handled to achieve non blocking.  Ex a web request for a data.</a:t>
            </a:r>
          </a:p>
          <a:p>
            <a:endParaRPr lang="en-US" baseline="0" dirty="0" smtClean="0"/>
          </a:p>
        </p:txBody>
      </p:sp>
      <p:sp>
        <p:nvSpPr>
          <p:cNvPr id="4" name="Slide Number Placeholder 3"/>
          <p:cNvSpPr>
            <a:spLocks noGrp="1"/>
          </p:cNvSpPr>
          <p:nvPr>
            <p:ph type="sldNum" sz="quarter" idx="10"/>
          </p:nvPr>
        </p:nvSpPr>
        <p:spPr/>
        <p:txBody>
          <a:bodyPr/>
          <a:lstStyle/>
          <a:p>
            <a:fld id="{308753D2-444A-4913-B366-3A358588C302}" type="slidenum">
              <a:rPr lang="en-US" smtClean="0"/>
              <a:t>3</a:t>
            </a:fld>
            <a:endParaRPr lang="en-US"/>
          </a:p>
        </p:txBody>
      </p:sp>
    </p:spTree>
    <p:extLst>
      <p:ext uri="{BB962C8B-B14F-4D97-AF65-F5344CB8AC3E}">
        <p14:creationId xmlns:p14="http://schemas.microsoft.com/office/powerpoint/2010/main" val="289266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Node at</a:t>
            </a:r>
            <a:r>
              <a:rPr lang="en-US" baseline="0" dirty="0" smtClean="0"/>
              <a:t> the high level</a:t>
            </a:r>
            <a:endParaRPr dirty="0"/>
          </a:p>
        </p:txBody>
      </p:sp>
    </p:spTree>
    <p:extLst>
      <p:ext uri="{BB962C8B-B14F-4D97-AF65-F5344CB8AC3E}">
        <p14:creationId xmlns:p14="http://schemas.microsoft.com/office/powerpoint/2010/main" val="104081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with one process</a:t>
            </a:r>
            <a:r>
              <a:rPr lang="en-US" baseline="0" dirty="0" smtClean="0"/>
              <a:t> -&gt; multi thread -&gt;single thread and polling -&gt; single thread event loop</a:t>
            </a:r>
            <a:endParaRPr lang="en-US" dirty="0"/>
          </a:p>
        </p:txBody>
      </p:sp>
      <p:sp>
        <p:nvSpPr>
          <p:cNvPr id="4" name="Slide Number Placeholder 3"/>
          <p:cNvSpPr>
            <a:spLocks noGrp="1"/>
          </p:cNvSpPr>
          <p:nvPr>
            <p:ph type="sldNum" sz="quarter" idx="10"/>
          </p:nvPr>
        </p:nvSpPr>
        <p:spPr/>
        <p:txBody>
          <a:bodyPr/>
          <a:lstStyle/>
          <a:p>
            <a:fld id="{308753D2-444A-4913-B366-3A358588C302}" type="slidenum">
              <a:rPr lang="en-US" smtClean="0"/>
              <a:t>7</a:t>
            </a:fld>
            <a:endParaRPr lang="en-US"/>
          </a:p>
        </p:txBody>
      </p:sp>
    </p:spTree>
    <p:extLst>
      <p:ext uri="{BB962C8B-B14F-4D97-AF65-F5344CB8AC3E}">
        <p14:creationId xmlns:p14="http://schemas.microsoft.com/office/powerpoint/2010/main" val="55952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6373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each thread is</a:t>
            </a:r>
            <a:r>
              <a:rPr lang="en-US" baseline="0" dirty="0" smtClean="0"/>
              <a:t> idle for some time to complete the execution</a:t>
            </a:r>
            <a:endParaRPr lang="en-US" dirty="0"/>
          </a:p>
        </p:txBody>
      </p:sp>
      <p:sp>
        <p:nvSpPr>
          <p:cNvPr id="4" name="Slide Number Placeholder 3"/>
          <p:cNvSpPr>
            <a:spLocks noGrp="1"/>
          </p:cNvSpPr>
          <p:nvPr>
            <p:ph type="sldNum" sz="quarter" idx="10"/>
          </p:nvPr>
        </p:nvSpPr>
        <p:spPr/>
        <p:txBody>
          <a:bodyPr/>
          <a:lstStyle/>
          <a:p>
            <a:fld id="{308753D2-444A-4913-B366-3A358588C302}" type="slidenum">
              <a:rPr lang="en-US" smtClean="0"/>
              <a:t>10</a:t>
            </a:fld>
            <a:endParaRPr lang="en-US"/>
          </a:p>
        </p:txBody>
      </p:sp>
    </p:spTree>
    <p:extLst>
      <p:ext uri="{BB962C8B-B14F-4D97-AF65-F5344CB8AC3E}">
        <p14:creationId xmlns:p14="http://schemas.microsoft.com/office/powerpoint/2010/main" val="404222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1. The application generates a new I/O operation by submitting a request to</a:t>
            </a:r>
          </a:p>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Event </a:t>
            </a:r>
            <a:r>
              <a:rPr lang="en-US" sz="1200" b="1" i="0" u="none" strike="noStrike" kern="1200" baseline="0" dirty="0" err="1" smtClean="0">
                <a:solidFill>
                  <a:schemeClr val="tx1"/>
                </a:solidFill>
                <a:latin typeface="+mn-lt"/>
                <a:ea typeface="+mn-ea"/>
                <a:cs typeface="+mn-cs"/>
              </a:rPr>
              <a:t>Demultiplexer</a:t>
            </a:r>
            <a:r>
              <a:rPr lang="en-US" sz="1200" b="0" i="0" u="none" strike="noStrike" kern="1200" baseline="0" dirty="0" smtClean="0">
                <a:solidFill>
                  <a:schemeClr val="tx1"/>
                </a:solidFill>
                <a:latin typeface="+mn-lt"/>
                <a:ea typeface="+mn-ea"/>
                <a:cs typeface="+mn-cs"/>
              </a:rPr>
              <a:t>. The application also specifies a handler, which will</a:t>
            </a:r>
          </a:p>
          <a:p>
            <a:r>
              <a:rPr lang="en-US" sz="1200" b="0" i="0" u="none" strike="noStrike" kern="1200" baseline="0" dirty="0" smtClean="0">
                <a:solidFill>
                  <a:schemeClr val="tx1"/>
                </a:solidFill>
                <a:latin typeface="+mn-lt"/>
                <a:ea typeface="+mn-ea"/>
                <a:cs typeface="+mn-cs"/>
              </a:rPr>
              <a:t>be invoked when the operation completes. Submitting a new request to the</a:t>
            </a:r>
          </a:p>
          <a:p>
            <a:r>
              <a:rPr lang="en-US" sz="1200" b="0" i="0" u="none" strike="noStrike" kern="1200" baseline="0" dirty="0" smtClean="0">
                <a:solidFill>
                  <a:schemeClr val="tx1"/>
                </a:solidFill>
                <a:latin typeface="+mn-lt"/>
                <a:ea typeface="+mn-ea"/>
                <a:cs typeface="+mn-cs"/>
              </a:rPr>
              <a:t>Event </a:t>
            </a:r>
            <a:r>
              <a:rPr lang="en-US" sz="1200" b="0" i="0" u="none" strike="noStrike" kern="1200" baseline="0" dirty="0" err="1" smtClean="0">
                <a:solidFill>
                  <a:schemeClr val="tx1"/>
                </a:solidFill>
                <a:latin typeface="+mn-lt"/>
                <a:ea typeface="+mn-ea"/>
                <a:cs typeface="+mn-cs"/>
              </a:rPr>
              <a:t>Demultiplexer</a:t>
            </a:r>
            <a:r>
              <a:rPr lang="en-US" sz="1200" b="0" i="0" u="none" strike="noStrike" kern="1200" baseline="0" dirty="0" smtClean="0">
                <a:solidFill>
                  <a:schemeClr val="tx1"/>
                </a:solidFill>
                <a:latin typeface="+mn-lt"/>
                <a:ea typeface="+mn-ea"/>
                <a:cs typeface="+mn-cs"/>
              </a:rPr>
              <a:t> is a non-blocking call and it immediately returns the</a:t>
            </a:r>
          </a:p>
          <a:p>
            <a:r>
              <a:rPr lang="en-US" sz="1200" b="0" i="0" u="none" strike="noStrike" kern="1200" baseline="0" dirty="0" smtClean="0">
                <a:solidFill>
                  <a:schemeClr val="tx1"/>
                </a:solidFill>
                <a:latin typeface="+mn-lt"/>
                <a:ea typeface="+mn-ea"/>
                <a:cs typeface="+mn-cs"/>
              </a:rPr>
              <a:t>control back to the application.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When a set of I/O operations completes, the Event </a:t>
            </a:r>
            <a:r>
              <a:rPr lang="en-US" sz="1200" b="0" i="0" u="none" strike="noStrike" kern="1200" baseline="0" dirty="0" err="1" smtClean="0">
                <a:solidFill>
                  <a:schemeClr val="tx1"/>
                </a:solidFill>
                <a:latin typeface="+mn-lt"/>
                <a:ea typeface="+mn-ea"/>
                <a:cs typeface="+mn-cs"/>
              </a:rPr>
              <a:t>Demultiplexer</a:t>
            </a:r>
            <a:r>
              <a:rPr lang="en-US" sz="1200" b="0" i="0" u="none" strike="noStrike" kern="1200" baseline="0" dirty="0" smtClean="0">
                <a:solidFill>
                  <a:schemeClr val="tx1"/>
                </a:solidFill>
                <a:latin typeface="+mn-lt"/>
                <a:ea typeface="+mn-ea"/>
                <a:cs typeface="+mn-cs"/>
              </a:rPr>
              <a:t> pushes the</a:t>
            </a:r>
          </a:p>
          <a:p>
            <a:r>
              <a:rPr lang="en-US" sz="1200" b="0" i="0" u="none" strike="noStrike" kern="1200" baseline="0" dirty="0" smtClean="0">
                <a:solidFill>
                  <a:schemeClr val="tx1"/>
                </a:solidFill>
                <a:latin typeface="+mn-lt"/>
                <a:ea typeface="+mn-ea"/>
                <a:cs typeface="+mn-cs"/>
              </a:rPr>
              <a:t>new events into the </a:t>
            </a:r>
            <a:r>
              <a:rPr lang="en-US" sz="1200" b="1" i="0" u="none" strike="noStrike" kern="1200" baseline="0" dirty="0" smtClean="0">
                <a:solidFill>
                  <a:schemeClr val="tx1"/>
                </a:solidFill>
                <a:latin typeface="+mn-lt"/>
                <a:ea typeface="+mn-ea"/>
                <a:cs typeface="+mn-cs"/>
              </a:rPr>
              <a:t>Event Queue</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3. At this point, the Event Loop iterates over the items of the Event Queue.</a:t>
            </a:r>
          </a:p>
          <a:p>
            <a:r>
              <a:rPr lang="en-US" sz="1200" b="0" i="0" u="none" strike="noStrike" kern="1200" baseline="0" dirty="0" smtClean="0">
                <a:solidFill>
                  <a:schemeClr val="tx1"/>
                </a:solidFill>
                <a:latin typeface="+mn-lt"/>
                <a:ea typeface="+mn-ea"/>
                <a:cs typeface="+mn-cs"/>
              </a:rPr>
              <a:t>4. For each event, the associated handler is invoked.</a:t>
            </a:r>
          </a:p>
          <a:p>
            <a:r>
              <a:rPr lang="en-US" sz="1200" b="0" i="0" u="none" strike="noStrike" kern="1200" baseline="0" dirty="0" smtClean="0">
                <a:solidFill>
                  <a:schemeClr val="tx1"/>
                </a:solidFill>
                <a:latin typeface="+mn-lt"/>
                <a:ea typeface="+mn-ea"/>
                <a:cs typeface="+mn-cs"/>
              </a:rPr>
              <a:t>5. The handler, which is part of the application code, will give back the</a:t>
            </a:r>
          </a:p>
          <a:p>
            <a:r>
              <a:rPr lang="en-US" sz="1200" b="0" i="0" u="none" strike="noStrike" kern="1200" baseline="0" dirty="0" smtClean="0">
                <a:solidFill>
                  <a:schemeClr val="tx1"/>
                </a:solidFill>
                <a:latin typeface="+mn-lt"/>
                <a:ea typeface="+mn-ea"/>
                <a:cs typeface="+mn-cs"/>
              </a:rPr>
              <a:t>control to the Event Loop when its execution completes (</a:t>
            </a:r>
            <a:r>
              <a:rPr lang="en-US" sz="1200" b="1" i="0" u="none" strike="noStrike" kern="1200" baseline="0" dirty="0" smtClean="0">
                <a:solidFill>
                  <a:schemeClr val="tx1"/>
                </a:solidFill>
                <a:latin typeface="+mn-lt"/>
                <a:ea typeface="+mn-ea"/>
                <a:cs typeface="+mn-cs"/>
              </a:rPr>
              <a:t>5a</a:t>
            </a:r>
            <a:r>
              <a:rPr lang="en-US" sz="1200" b="0" i="0" u="none" strike="noStrike" kern="1200" baseline="0" dirty="0" smtClean="0">
                <a:solidFill>
                  <a:schemeClr val="tx1"/>
                </a:solidFill>
                <a:latin typeface="+mn-lt"/>
                <a:ea typeface="+mn-ea"/>
                <a:cs typeface="+mn-cs"/>
              </a:rPr>
              <a:t>). However,</a:t>
            </a:r>
          </a:p>
          <a:p>
            <a:r>
              <a:rPr lang="en-US" sz="1200" b="0" i="0" u="none" strike="noStrike" kern="1200" baseline="0" dirty="0" smtClean="0">
                <a:solidFill>
                  <a:schemeClr val="tx1"/>
                </a:solidFill>
                <a:latin typeface="+mn-lt"/>
                <a:ea typeface="+mn-ea"/>
                <a:cs typeface="+mn-cs"/>
              </a:rPr>
              <a:t>new asynchronous operations might be requested during the execution</a:t>
            </a:r>
          </a:p>
          <a:p>
            <a:r>
              <a:rPr lang="en-US" sz="1200" b="0" i="0" u="none" strike="noStrike" kern="1200" baseline="0" dirty="0" smtClean="0">
                <a:solidFill>
                  <a:schemeClr val="tx1"/>
                </a:solidFill>
                <a:latin typeface="+mn-lt"/>
                <a:ea typeface="+mn-ea"/>
                <a:cs typeface="+mn-cs"/>
              </a:rPr>
              <a:t>of the handler (</a:t>
            </a:r>
            <a:r>
              <a:rPr lang="en-US" sz="1200" b="1" i="0" u="none" strike="noStrike" kern="1200" baseline="0" dirty="0" smtClean="0">
                <a:solidFill>
                  <a:schemeClr val="tx1"/>
                </a:solidFill>
                <a:latin typeface="+mn-lt"/>
                <a:ea typeface="+mn-ea"/>
                <a:cs typeface="+mn-cs"/>
              </a:rPr>
              <a:t>5b</a:t>
            </a:r>
            <a:r>
              <a:rPr lang="en-US" sz="1200" b="0" i="0" u="none" strike="noStrike" kern="1200" baseline="0" dirty="0" smtClean="0">
                <a:solidFill>
                  <a:schemeClr val="tx1"/>
                </a:solidFill>
                <a:latin typeface="+mn-lt"/>
                <a:ea typeface="+mn-ea"/>
                <a:cs typeface="+mn-cs"/>
              </a:rPr>
              <a:t>), causing new operations to be inserted in the Event</a:t>
            </a:r>
          </a:p>
          <a:p>
            <a:r>
              <a:rPr lang="en-US" sz="1200" b="0" i="0" u="none" strike="noStrike" kern="1200" baseline="0" dirty="0" err="1" smtClean="0">
                <a:solidFill>
                  <a:schemeClr val="tx1"/>
                </a:solidFill>
                <a:latin typeface="+mn-lt"/>
                <a:ea typeface="+mn-ea"/>
                <a:cs typeface="+mn-cs"/>
              </a:rPr>
              <a:t>Demultiplexer</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1</a:t>
            </a:r>
            <a:r>
              <a:rPr lang="en-US" sz="1200" b="0" i="0" u="none" strike="noStrike" kern="1200" baseline="0" dirty="0" smtClean="0">
                <a:solidFill>
                  <a:schemeClr val="tx1"/>
                </a:solidFill>
                <a:latin typeface="+mn-lt"/>
                <a:ea typeface="+mn-ea"/>
                <a:cs typeface="+mn-cs"/>
              </a:rPr>
              <a:t>), before the control is given back to the Event Loop.</a:t>
            </a:r>
          </a:p>
          <a:p>
            <a:r>
              <a:rPr lang="en-US" sz="1200" b="0" i="0" u="none" strike="noStrike" kern="1200" baseline="0" dirty="0" smtClean="0">
                <a:solidFill>
                  <a:schemeClr val="tx1"/>
                </a:solidFill>
                <a:latin typeface="+mn-lt"/>
                <a:ea typeface="+mn-ea"/>
                <a:cs typeface="+mn-cs"/>
              </a:rPr>
              <a:t>6. When all the items in the Event Queue are processed, the loop will block</a:t>
            </a:r>
          </a:p>
          <a:p>
            <a:r>
              <a:rPr lang="en-US" sz="1200" b="0" i="0" u="none" strike="noStrike" kern="1200" baseline="0" dirty="0" smtClean="0">
                <a:solidFill>
                  <a:schemeClr val="tx1"/>
                </a:solidFill>
                <a:latin typeface="+mn-lt"/>
                <a:ea typeface="+mn-ea"/>
                <a:cs typeface="+mn-cs"/>
              </a:rPr>
              <a:t>again on the Event </a:t>
            </a:r>
            <a:r>
              <a:rPr lang="en-US" sz="1200" b="0" i="0" u="none" strike="noStrike" kern="1200" baseline="0" dirty="0" err="1" smtClean="0">
                <a:solidFill>
                  <a:schemeClr val="tx1"/>
                </a:solidFill>
                <a:latin typeface="+mn-lt"/>
                <a:ea typeface="+mn-ea"/>
                <a:cs typeface="+mn-cs"/>
              </a:rPr>
              <a:t>Demultiplexer</a:t>
            </a:r>
            <a:r>
              <a:rPr lang="en-US" sz="1200" b="0" i="0" u="none" strike="noStrike" kern="1200" baseline="0" dirty="0" smtClean="0">
                <a:solidFill>
                  <a:schemeClr val="tx1"/>
                </a:solidFill>
                <a:latin typeface="+mn-lt"/>
                <a:ea typeface="+mn-ea"/>
                <a:cs typeface="+mn-cs"/>
              </a:rPr>
              <a:t> which will then trigger another cycle.</a:t>
            </a:r>
            <a:endParaRPr lang="en-US" dirty="0"/>
          </a:p>
        </p:txBody>
      </p:sp>
      <p:sp>
        <p:nvSpPr>
          <p:cNvPr id="4" name="Slide Number Placeholder 3"/>
          <p:cNvSpPr>
            <a:spLocks noGrp="1"/>
          </p:cNvSpPr>
          <p:nvPr>
            <p:ph type="sldNum" sz="quarter" idx="10"/>
          </p:nvPr>
        </p:nvSpPr>
        <p:spPr/>
        <p:txBody>
          <a:bodyPr/>
          <a:lstStyle/>
          <a:p>
            <a:fld id="{308753D2-444A-4913-B366-3A358588C302}" type="slidenum">
              <a:rPr lang="en-US" smtClean="0"/>
              <a:t>12</a:t>
            </a:fld>
            <a:endParaRPr lang="en-US"/>
          </a:p>
        </p:txBody>
      </p:sp>
    </p:spTree>
    <p:extLst>
      <p:ext uri="{BB962C8B-B14F-4D97-AF65-F5344CB8AC3E}">
        <p14:creationId xmlns:p14="http://schemas.microsoft.com/office/powerpoint/2010/main" val="421129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128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57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858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3480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730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4451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9003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8917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2" y="6333133"/>
            <a:ext cx="548699" cy="524699"/>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3642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77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298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133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86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04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570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134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38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6/24/2017</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6814215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Architecture and Patterns</a:t>
            </a:r>
            <a:endParaRPr lang="en-US" dirty="0"/>
          </a:p>
        </p:txBody>
      </p:sp>
      <p:sp>
        <p:nvSpPr>
          <p:cNvPr id="3" name="Subtitle 2"/>
          <p:cNvSpPr>
            <a:spLocks noGrp="1"/>
          </p:cNvSpPr>
          <p:nvPr>
            <p:ph type="subTitle" idx="1"/>
          </p:nvPr>
        </p:nvSpPr>
        <p:spPr/>
        <p:txBody>
          <a:bodyPr/>
          <a:lstStyle/>
          <a:p>
            <a:pPr marL="457200" indent="-457200">
              <a:buFontTx/>
              <a:buChar char="-"/>
            </a:pPr>
            <a:r>
              <a:rPr lang="en-US" dirty="0" smtClean="0"/>
              <a:t>Puttaiah Arugunta</a:t>
            </a:r>
            <a:endParaRPr lang="en-US" dirty="0" smtClean="0"/>
          </a:p>
          <a:p>
            <a:pPr marL="457200" indent="-457200">
              <a:buFontTx/>
              <a:buChar char="-"/>
            </a:pPr>
            <a:r>
              <a:rPr lang="en-US" dirty="0" smtClean="0"/>
              <a:t>Arugunta Soft Solutions Ltd.,</a:t>
            </a:r>
            <a:endParaRPr lang="en-US" dirty="0"/>
          </a:p>
        </p:txBody>
      </p:sp>
    </p:spTree>
    <p:extLst>
      <p:ext uri="{BB962C8B-B14F-4D97-AF65-F5344CB8AC3E}">
        <p14:creationId xmlns:p14="http://schemas.microsoft.com/office/powerpoint/2010/main" val="945221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Blocking IO Model</a:t>
            </a:r>
            <a:endParaRPr lang="en-US" sz="3600"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799" y="2133600"/>
            <a:ext cx="7858417" cy="2971800"/>
          </a:xfrm>
        </p:spPr>
      </p:pic>
    </p:spTree>
    <p:extLst>
      <p:ext uri="{BB962C8B-B14F-4D97-AF65-F5344CB8AC3E}">
        <p14:creationId xmlns:p14="http://schemas.microsoft.com/office/powerpoint/2010/main" val="1604420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Non Blocking IO Model</a:t>
            </a:r>
            <a:endParaRPr lang="en-US" sz="3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981200"/>
            <a:ext cx="8024602" cy="2590800"/>
          </a:xfrm>
        </p:spPr>
      </p:pic>
    </p:spTree>
    <p:extLst>
      <p:ext uri="{BB962C8B-B14F-4D97-AF65-F5344CB8AC3E}">
        <p14:creationId xmlns:p14="http://schemas.microsoft.com/office/powerpoint/2010/main" val="350155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Reactor Pattern</a:t>
            </a:r>
            <a:endParaRPr lang="en-US" sz="3600"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000" y="1981199"/>
            <a:ext cx="6172200" cy="4290047"/>
          </a:xfrm>
        </p:spPr>
      </p:pic>
    </p:spTree>
    <p:extLst>
      <p:ext uri="{BB962C8B-B14F-4D97-AF65-F5344CB8AC3E}">
        <p14:creationId xmlns:p14="http://schemas.microsoft.com/office/powerpoint/2010/main" val="390971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EventEmitter</a:t>
            </a:r>
            <a:r>
              <a:rPr lang="en-US" sz="3600" dirty="0" smtClean="0"/>
              <a:t> Vs Callbacks</a:t>
            </a:r>
            <a:endParaRPr lang="en-US" sz="3600" dirty="0"/>
          </a:p>
        </p:txBody>
      </p:sp>
      <p:sp>
        <p:nvSpPr>
          <p:cNvPr id="3" name="Content Placeholder 2"/>
          <p:cNvSpPr>
            <a:spLocks noGrp="1"/>
          </p:cNvSpPr>
          <p:nvPr>
            <p:ph idx="1"/>
          </p:nvPr>
        </p:nvSpPr>
        <p:spPr/>
        <p:txBody>
          <a:bodyPr>
            <a:normAutofit/>
          </a:bodyPr>
          <a:lstStyle/>
          <a:p>
            <a:r>
              <a:rPr lang="en-US" sz="1800" dirty="0"/>
              <a:t>A common dilemma when defining an asynchronous API is to check whether</a:t>
            </a:r>
          </a:p>
          <a:p>
            <a:r>
              <a:rPr lang="en-US" sz="1800" dirty="0"/>
              <a:t>to use an </a:t>
            </a:r>
            <a:r>
              <a:rPr lang="en-US" sz="1800" dirty="0" err="1"/>
              <a:t>EventEmitter</a:t>
            </a:r>
            <a:r>
              <a:rPr lang="en-US" sz="1800" dirty="0"/>
              <a:t> or simply accept a callback. The general differentiating</a:t>
            </a:r>
          </a:p>
          <a:p>
            <a:r>
              <a:rPr lang="en-US" sz="1800" dirty="0"/>
              <a:t>rule is semantic: callbacks should be used when a result must be returned in</a:t>
            </a:r>
          </a:p>
          <a:p>
            <a:r>
              <a:rPr lang="en-US" sz="1800" dirty="0"/>
              <a:t>an asynchronous way; events should instead be used when there is a need to</a:t>
            </a:r>
          </a:p>
          <a:p>
            <a:r>
              <a:rPr lang="en-US" sz="1800" dirty="0"/>
              <a:t>communicate that something has just happened.</a:t>
            </a:r>
          </a:p>
        </p:txBody>
      </p:sp>
    </p:spTree>
    <p:extLst>
      <p:ext uri="{BB962C8B-B14F-4D97-AF65-F5344CB8AC3E}">
        <p14:creationId xmlns:p14="http://schemas.microsoft.com/office/powerpoint/2010/main" val="1430232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Node Principles</a:t>
            </a:r>
            <a:endParaRPr lang="en-US" sz="3600" dirty="0"/>
          </a:p>
        </p:txBody>
      </p:sp>
      <p:sp>
        <p:nvSpPr>
          <p:cNvPr id="3" name="Text Placeholder 2"/>
          <p:cNvSpPr>
            <a:spLocks noGrp="1"/>
          </p:cNvSpPr>
          <p:nvPr>
            <p:ph type="body" idx="1"/>
          </p:nvPr>
        </p:nvSpPr>
        <p:spPr/>
        <p:txBody>
          <a:bodyPr>
            <a:normAutofit/>
          </a:bodyPr>
          <a:lstStyle/>
          <a:p>
            <a:r>
              <a:rPr lang="en-US" sz="1800" dirty="0" smtClean="0"/>
              <a:t>Simple and light core functionalities should be part of node, rest of the functionalities added by modules.</a:t>
            </a:r>
          </a:p>
          <a:p>
            <a:r>
              <a:rPr lang="en-US" sz="1800" dirty="0" smtClean="0"/>
              <a:t>Simple and small modules, which we can use directly instead of extending and re implementing. Share and re use even a smallest piece of code (DRY).</a:t>
            </a:r>
          </a:p>
          <a:p>
            <a:r>
              <a:rPr lang="en-US" sz="1800" dirty="0" smtClean="0"/>
              <a:t>Expose only a minimum set of functionalities in a module.</a:t>
            </a:r>
          </a:p>
          <a:p>
            <a:r>
              <a:rPr lang="en-US" sz="1800" dirty="0" smtClean="0"/>
              <a:t>“Do the simplest think that could possibly work” instead of implementing a complete software package .</a:t>
            </a:r>
          </a:p>
          <a:p>
            <a:r>
              <a:rPr lang="en-US" sz="1800" dirty="0" smtClean="0"/>
              <a:t>Keep it Simple and Stupid(KISS).</a:t>
            </a:r>
          </a:p>
          <a:p>
            <a:endParaRPr lang="en-US" sz="1600" dirty="0"/>
          </a:p>
        </p:txBody>
      </p:sp>
    </p:spTree>
    <p:extLst>
      <p:ext uri="{BB962C8B-B14F-4D97-AF65-F5344CB8AC3E}">
        <p14:creationId xmlns:p14="http://schemas.microsoft.com/office/powerpoint/2010/main" val="335935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Questions?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5455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971800"/>
            <a:ext cx="4495800" cy="1143000"/>
          </a:xfrm>
        </p:spPr>
        <p:txBody>
          <a:bodyPr>
            <a:normAutofit/>
          </a:bodyPr>
          <a:lstStyle/>
          <a:p>
            <a:r>
              <a:rPr lang="en-US" sz="3600" dirty="0" smtClean="0"/>
              <a:t>What is Node?</a:t>
            </a:r>
            <a:endParaRPr lang="en-US" sz="3600" dirty="0"/>
          </a:p>
        </p:txBody>
      </p:sp>
    </p:spTree>
    <p:extLst>
      <p:ext uri="{BB962C8B-B14F-4D97-AF65-F5344CB8AC3E}">
        <p14:creationId xmlns:p14="http://schemas.microsoft.com/office/powerpoint/2010/main" val="2560250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Basics of Node</a:t>
            </a:r>
            <a:endParaRPr lang="en-US" sz="3600" dirty="0"/>
          </a:p>
        </p:txBody>
      </p:sp>
      <p:sp>
        <p:nvSpPr>
          <p:cNvPr id="3" name="Content Placeholder 2"/>
          <p:cNvSpPr>
            <a:spLocks noGrp="1"/>
          </p:cNvSpPr>
          <p:nvPr>
            <p:ph idx="1"/>
          </p:nvPr>
        </p:nvSpPr>
        <p:spPr/>
        <p:txBody>
          <a:bodyPr>
            <a:normAutofit fontScale="85000" lnSpcReduction="20000"/>
          </a:bodyPr>
          <a:lstStyle/>
          <a:p>
            <a:r>
              <a:rPr lang="en-US" sz="1800" dirty="0" smtClean="0"/>
              <a:t>Node is a wrapper around high performance V8 JavaScript runtime from google and </a:t>
            </a:r>
            <a:r>
              <a:rPr lang="en-US" sz="1800" dirty="0" err="1" smtClean="0"/>
              <a:t>Libuv</a:t>
            </a:r>
            <a:r>
              <a:rPr lang="en-US" sz="1800" dirty="0" smtClean="0"/>
              <a:t> library.</a:t>
            </a:r>
          </a:p>
          <a:p>
            <a:r>
              <a:rPr lang="en-US" sz="1800" dirty="0"/>
              <a:t>J</a:t>
            </a:r>
            <a:r>
              <a:rPr lang="en-US" sz="1800" dirty="0" smtClean="0"/>
              <a:t>avaScript is a event driven language, and node uses this mechanism to produce highly scalable servers. This Architecture is called event loop.</a:t>
            </a:r>
          </a:p>
          <a:p>
            <a:r>
              <a:rPr lang="en-US" sz="1800" dirty="0" smtClean="0"/>
              <a:t>To support a event driven approach node supplies a set of “non blocking” libraries. Theses are basically interfaces to file system or database which operate in a non blocking way.</a:t>
            </a:r>
          </a:p>
          <a:p>
            <a:r>
              <a:rPr lang="en-US" sz="1800" dirty="0" smtClean="0"/>
              <a:t>Only one thing will happen at a time. </a:t>
            </a:r>
            <a:r>
              <a:rPr lang="en-US" sz="1800" dirty="0" err="1" smtClean="0"/>
              <a:t>i.e</a:t>
            </a:r>
            <a:r>
              <a:rPr lang="en-US" sz="1800" dirty="0" smtClean="0"/>
              <a:t> only event is handled at a time.</a:t>
            </a:r>
          </a:p>
          <a:p>
            <a:r>
              <a:rPr lang="en-US" sz="1800" dirty="0" smtClean="0"/>
              <a:t>Concurrency is a problem in </a:t>
            </a:r>
            <a:r>
              <a:rPr lang="en-US" sz="1800" dirty="0" err="1" smtClean="0"/>
              <a:t>nodejs</a:t>
            </a:r>
            <a:r>
              <a:rPr lang="en-US" sz="1800" dirty="0" smtClean="0"/>
              <a:t>. A node program can’t use all of its CPU’s.</a:t>
            </a:r>
          </a:p>
          <a:p>
            <a:r>
              <a:rPr lang="en-US" sz="1800" dirty="0" smtClean="0"/>
              <a:t>As everything is non blocking, the time between an event is emitted and an event is handled is very short.</a:t>
            </a:r>
          </a:p>
          <a:p>
            <a:r>
              <a:rPr lang="en-US" sz="1800" dirty="0" smtClean="0"/>
              <a:t>Rule of thumb: All actions should be event driven.</a:t>
            </a:r>
            <a:endParaRPr lang="en-US" sz="1800" dirty="0"/>
          </a:p>
        </p:txBody>
      </p:sp>
    </p:spTree>
    <p:extLst>
      <p:ext uri="{BB962C8B-B14F-4D97-AF65-F5344CB8AC3E}">
        <p14:creationId xmlns:p14="http://schemas.microsoft.com/office/powerpoint/2010/main" val="96805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p:nvPr/>
        </p:nvSpPr>
        <p:spPr>
          <a:xfrm>
            <a:off x="1022300" y="880534"/>
            <a:ext cx="7086600" cy="5401599"/>
          </a:xfrm>
          <a:prstGeom prst="rect">
            <a:avLst/>
          </a:prstGeom>
          <a:solidFill>
            <a:srgbClr val="CFE2F3"/>
          </a:solidFill>
          <a:ln w="19050" cap="flat" cmpd="sng">
            <a:solidFill>
              <a:srgbClr val="D9D9D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1" name="Shape 81"/>
          <p:cNvSpPr/>
          <p:nvPr/>
        </p:nvSpPr>
        <p:spPr>
          <a:xfrm>
            <a:off x="1511300" y="1371600"/>
            <a:ext cx="6108600" cy="1456400"/>
          </a:xfrm>
          <a:prstGeom prst="rect">
            <a:avLst/>
          </a:prstGeom>
          <a:solidFill>
            <a:srgbClr val="A4C2F4"/>
          </a:solidFill>
          <a:ln w="19050" cap="flat" cmpd="sng">
            <a:solidFill>
              <a:srgbClr val="EFEFE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2" name="Shape 82"/>
          <p:cNvSpPr/>
          <p:nvPr/>
        </p:nvSpPr>
        <p:spPr>
          <a:xfrm>
            <a:off x="1511300" y="2844800"/>
            <a:ext cx="6108600" cy="1456400"/>
          </a:xfrm>
          <a:prstGeom prst="rect">
            <a:avLst/>
          </a:prstGeom>
          <a:solidFill>
            <a:srgbClr val="6FA8DC"/>
          </a:solidFill>
          <a:ln w="19050" cap="flat" cmpd="sng">
            <a:solidFill>
              <a:srgbClr val="EFEFE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Shape 83"/>
          <p:cNvSpPr/>
          <p:nvPr/>
        </p:nvSpPr>
        <p:spPr>
          <a:xfrm>
            <a:off x="1511300" y="4318000"/>
            <a:ext cx="3048000" cy="1456400"/>
          </a:xfrm>
          <a:prstGeom prst="rect">
            <a:avLst/>
          </a:prstGeom>
          <a:solidFill>
            <a:srgbClr val="B6D7A8"/>
          </a:solidFill>
          <a:ln w="19050" cap="flat" cmpd="sng">
            <a:solidFill>
              <a:srgbClr val="EFEFE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4" name="Shape 84"/>
          <p:cNvSpPr/>
          <p:nvPr/>
        </p:nvSpPr>
        <p:spPr>
          <a:xfrm>
            <a:off x="4572000" y="4318000"/>
            <a:ext cx="3048000" cy="1456400"/>
          </a:xfrm>
          <a:prstGeom prst="rect">
            <a:avLst/>
          </a:prstGeom>
          <a:solidFill>
            <a:srgbClr val="EA9999"/>
          </a:solidFill>
          <a:ln w="19050" cap="flat" cmpd="sng">
            <a:solidFill>
              <a:srgbClr val="EFEFE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5" name="Shape 85"/>
          <p:cNvSpPr txBox="1"/>
          <p:nvPr/>
        </p:nvSpPr>
        <p:spPr>
          <a:xfrm>
            <a:off x="1041401" y="880533"/>
            <a:ext cx="3340199" cy="491200"/>
          </a:xfrm>
          <a:prstGeom prst="rect">
            <a:avLst/>
          </a:prstGeom>
          <a:noFill/>
          <a:ln>
            <a:noFill/>
          </a:ln>
        </p:spPr>
        <p:txBody>
          <a:bodyPr lIns="91425" tIns="91425" rIns="91425" bIns="91425" anchor="t" anchorCtr="0">
            <a:noAutofit/>
          </a:bodyPr>
          <a:lstStyle/>
          <a:p>
            <a:pPr>
              <a:spcBef>
                <a:spcPts val="0"/>
              </a:spcBef>
              <a:buNone/>
            </a:pPr>
            <a:r>
              <a:rPr lang="en"/>
              <a:t>Node.js</a:t>
            </a:r>
          </a:p>
        </p:txBody>
      </p:sp>
      <p:sp>
        <p:nvSpPr>
          <p:cNvPr id="86" name="Shape 86"/>
          <p:cNvSpPr txBox="1"/>
          <p:nvPr/>
        </p:nvSpPr>
        <p:spPr>
          <a:xfrm>
            <a:off x="3035301" y="1786467"/>
            <a:ext cx="3340199" cy="643599"/>
          </a:xfrm>
          <a:prstGeom prst="rect">
            <a:avLst/>
          </a:prstGeom>
          <a:noFill/>
          <a:ln>
            <a:noFill/>
          </a:ln>
        </p:spPr>
        <p:txBody>
          <a:bodyPr lIns="91425" tIns="91425" rIns="91425" bIns="91425" anchor="t" anchorCtr="0">
            <a:noAutofit/>
          </a:bodyPr>
          <a:lstStyle/>
          <a:p>
            <a:pPr>
              <a:spcBef>
                <a:spcPts val="0"/>
              </a:spcBef>
              <a:buNone/>
            </a:pPr>
            <a:r>
              <a:rPr lang="en"/>
              <a:t>Node.js Core Library (JavaScript)</a:t>
            </a:r>
          </a:p>
        </p:txBody>
      </p:sp>
      <p:sp>
        <p:nvSpPr>
          <p:cNvPr id="87" name="Shape 87"/>
          <p:cNvSpPr txBox="1"/>
          <p:nvPr/>
        </p:nvSpPr>
        <p:spPr>
          <a:xfrm>
            <a:off x="3511500" y="3251201"/>
            <a:ext cx="2121000" cy="643599"/>
          </a:xfrm>
          <a:prstGeom prst="rect">
            <a:avLst/>
          </a:prstGeom>
          <a:noFill/>
          <a:ln>
            <a:noFill/>
          </a:ln>
        </p:spPr>
        <p:txBody>
          <a:bodyPr lIns="91425" tIns="91425" rIns="91425" bIns="91425" anchor="t" anchorCtr="0">
            <a:noAutofit/>
          </a:bodyPr>
          <a:lstStyle/>
          <a:p>
            <a:pPr lvl="0" rtl="0">
              <a:spcBef>
                <a:spcPts val="0"/>
              </a:spcBef>
              <a:buNone/>
            </a:pPr>
            <a:r>
              <a:rPr lang="en"/>
              <a:t>Node.js Bindings (C++)</a:t>
            </a:r>
          </a:p>
        </p:txBody>
      </p:sp>
      <p:sp>
        <p:nvSpPr>
          <p:cNvPr id="88" name="Shape 88"/>
          <p:cNvSpPr txBox="1"/>
          <p:nvPr/>
        </p:nvSpPr>
        <p:spPr>
          <a:xfrm>
            <a:off x="2254251" y="4715934"/>
            <a:ext cx="1562099" cy="643599"/>
          </a:xfrm>
          <a:prstGeom prst="rect">
            <a:avLst/>
          </a:prstGeom>
          <a:noFill/>
          <a:ln>
            <a:noFill/>
          </a:ln>
        </p:spPr>
        <p:txBody>
          <a:bodyPr lIns="91425" tIns="91425" rIns="91425" bIns="91425" anchor="t" anchorCtr="0">
            <a:noAutofit/>
          </a:bodyPr>
          <a:lstStyle/>
          <a:p>
            <a:pPr lvl="0" rtl="0">
              <a:spcBef>
                <a:spcPts val="0"/>
              </a:spcBef>
              <a:buNone/>
            </a:pPr>
            <a:r>
              <a:rPr lang="en"/>
              <a:t>Google V8 (C++)</a:t>
            </a:r>
          </a:p>
        </p:txBody>
      </p:sp>
      <p:sp>
        <p:nvSpPr>
          <p:cNvPr id="89" name="Shape 89"/>
          <p:cNvSpPr txBox="1"/>
          <p:nvPr/>
        </p:nvSpPr>
        <p:spPr>
          <a:xfrm>
            <a:off x="5616601" y="4715934"/>
            <a:ext cx="958799" cy="643599"/>
          </a:xfrm>
          <a:prstGeom prst="rect">
            <a:avLst/>
          </a:prstGeom>
          <a:noFill/>
          <a:ln>
            <a:noFill/>
          </a:ln>
        </p:spPr>
        <p:txBody>
          <a:bodyPr lIns="91425" tIns="91425" rIns="91425" bIns="91425" anchor="t" anchorCtr="0">
            <a:noAutofit/>
          </a:bodyPr>
          <a:lstStyle/>
          <a:p>
            <a:pPr lvl="0" rtl="0">
              <a:spcBef>
                <a:spcPts val="0"/>
              </a:spcBef>
              <a:buNone/>
            </a:pPr>
            <a:r>
              <a:rPr lang="en"/>
              <a:t>Libuv (C)</a:t>
            </a:r>
          </a:p>
        </p:txBody>
      </p:sp>
    </p:spTree>
    <p:extLst>
      <p:ext uri="{BB962C8B-B14F-4D97-AF65-F5344CB8AC3E}">
        <p14:creationId xmlns:p14="http://schemas.microsoft.com/office/powerpoint/2010/main" val="427479046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Node </a:t>
            </a:r>
            <a:r>
              <a:rPr lang="en-US" sz="3600" dirty="0" err="1"/>
              <a:t>J</a:t>
            </a:r>
            <a:r>
              <a:rPr lang="en-US" sz="3600" dirty="0" err="1" smtClean="0"/>
              <a:t>s</a:t>
            </a:r>
            <a:r>
              <a:rPr lang="en-US" sz="3600" dirty="0" smtClean="0"/>
              <a:t> Architecture</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905000"/>
            <a:ext cx="8590804" cy="3657600"/>
          </a:xfrm>
        </p:spPr>
      </p:pic>
    </p:spTree>
    <p:extLst>
      <p:ext uri="{BB962C8B-B14F-4D97-AF65-F5344CB8AC3E}">
        <p14:creationId xmlns:p14="http://schemas.microsoft.com/office/powerpoint/2010/main" val="233038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Working of Node</a:t>
            </a:r>
            <a:endParaRPr lang="en-US" sz="3600" dirty="0"/>
          </a:p>
        </p:txBody>
      </p:sp>
      <p:sp>
        <p:nvSpPr>
          <p:cNvPr id="3" name="Content Placeholder 2"/>
          <p:cNvSpPr>
            <a:spLocks noGrp="1"/>
          </p:cNvSpPr>
          <p:nvPr>
            <p:ph idx="1"/>
          </p:nvPr>
        </p:nvSpPr>
        <p:spPr/>
        <p:txBody>
          <a:bodyPr>
            <a:normAutofit lnSpcReduction="10000"/>
          </a:bodyPr>
          <a:lstStyle/>
          <a:p>
            <a:r>
              <a:rPr lang="en-US" sz="1800" dirty="0" smtClean="0"/>
              <a:t>Simple Server program in Node</a:t>
            </a:r>
          </a:p>
          <a:p>
            <a:r>
              <a:rPr lang="en-US" sz="1800" b="1" dirty="0" err="1"/>
              <a:t>var</a:t>
            </a:r>
            <a:r>
              <a:rPr lang="en-US" sz="1800" b="1" dirty="0"/>
              <a:t> http = require("http");</a:t>
            </a:r>
          </a:p>
          <a:p>
            <a:r>
              <a:rPr lang="en-US" sz="1800" b="1" dirty="0" err="1"/>
              <a:t>var</a:t>
            </a:r>
            <a:r>
              <a:rPr lang="en-US" sz="1800" b="1" dirty="0"/>
              <a:t> server = </a:t>
            </a:r>
            <a:r>
              <a:rPr lang="en-US" sz="1800" b="1" dirty="0" err="1"/>
              <a:t>http.createServer</a:t>
            </a:r>
            <a:r>
              <a:rPr lang="en-US" sz="1800" b="1" dirty="0"/>
              <a:t>(function(</a:t>
            </a:r>
            <a:r>
              <a:rPr lang="en-US" sz="1800" b="1" dirty="0" err="1"/>
              <a:t>request,response</a:t>
            </a:r>
            <a:r>
              <a:rPr lang="en-US" sz="1800" b="1" dirty="0"/>
              <a:t>){</a:t>
            </a:r>
          </a:p>
          <a:p>
            <a:endParaRPr lang="en-US" sz="1800" dirty="0"/>
          </a:p>
          <a:p>
            <a:r>
              <a:rPr lang="en-US" sz="1800" dirty="0" err="1"/>
              <a:t>response.end</a:t>
            </a:r>
            <a:r>
              <a:rPr lang="en-US" sz="1800" dirty="0"/>
              <a:t>("</a:t>
            </a:r>
            <a:r>
              <a:rPr lang="en-US" sz="1800" dirty="0" err="1"/>
              <a:t>Requeset</a:t>
            </a:r>
            <a:r>
              <a:rPr lang="en-US" sz="1800" dirty="0"/>
              <a:t> Received...")</a:t>
            </a:r>
          </a:p>
          <a:p>
            <a:r>
              <a:rPr lang="en-US" sz="1800" dirty="0"/>
              <a:t>}).listen(3000);</a:t>
            </a:r>
          </a:p>
          <a:p>
            <a:r>
              <a:rPr lang="en-US" sz="1800" dirty="0"/>
              <a:t>console.log("Server started on 3000</a:t>
            </a:r>
            <a:r>
              <a:rPr lang="en-US" sz="1800" dirty="0" smtClean="0"/>
              <a:t>...")</a:t>
            </a:r>
          </a:p>
          <a:p>
            <a:endParaRPr lang="en-US" sz="1800" dirty="0"/>
          </a:p>
          <a:p>
            <a:r>
              <a:rPr lang="en-US" sz="1800" dirty="0" smtClean="0"/>
              <a:t>In the set up phase node </a:t>
            </a:r>
            <a:r>
              <a:rPr lang="en-US" sz="1800" dirty="0" err="1" smtClean="0"/>
              <a:t>js</a:t>
            </a:r>
            <a:r>
              <a:rPr lang="en-US" sz="1800" dirty="0" smtClean="0"/>
              <a:t> registers all the events. And then waits for the events to occur.</a:t>
            </a:r>
          </a:p>
        </p:txBody>
      </p:sp>
    </p:spTree>
    <p:extLst>
      <p:ext uri="{BB962C8B-B14F-4D97-AF65-F5344CB8AC3E}">
        <p14:creationId xmlns:p14="http://schemas.microsoft.com/office/powerpoint/2010/main" val="201311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Node Patterns</a:t>
            </a:r>
            <a:endParaRPr lang="en-US" sz="3600" dirty="0"/>
          </a:p>
        </p:txBody>
      </p:sp>
      <p:sp>
        <p:nvSpPr>
          <p:cNvPr id="3" name="Text Placeholder 2"/>
          <p:cNvSpPr>
            <a:spLocks noGrp="1"/>
          </p:cNvSpPr>
          <p:nvPr>
            <p:ph type="body" idx="1"/>
          </p:nvPr>
        </p:nvSpPr>
        <p:spPr/>
        <p:txBody>
          <a:bodyPr>
            <a:normAutofit/>
          </a:bodyPr>
          <a:lstStyle/>
          <a:p>
            <a:r>
              <a:rPr lang="en-US" sz="1800" dirty="0" smtClean="0"/>
              <a:t>Single threaded</a:t>
            </a:r>
          </a:p>
          <a:p>
            <a:r>
              <a:rPr lang="en-US" sz="1800" dirty="0" smtClean="0"/>
              <a:t>Non blocking</a:t>
            </a:r>
          </a:p>
          <a:p>
            <a:r>
              <a:rPr lang="en-US" sz="1800" b="1" dirty="0" smtClean="0"/>
              <a:t>Above two lead to asynchronous</a:t>
            </a:r>
          </a:p>
          <a:p>
            <a:r>
              <a:rPr lang="en-US" sz="1800" b="1" dirty="0" smtClean="0"/>
              <a:t>Synchronous event de multiplexer or Event loop thread will be used to synchronously collect all events from a set of watchable resources. And these events will be queued for further processing. And event loop will wait for next set of events which are going to generated from watched resources.</a:t>
            </a:r>
          </a:p>
          <a:p>
            <a:r>
              <a:rPr lang="en-US" sz="1800" dirty="0"/>
              <a:t>Pattern (reactor): handles I/O by blocking until new events are</a:t>
            </a:r>
          </a:p>
          <a:p>
            <a:pPr marL="0" indent="0">
              <a:buNone/>
            </a:pPr>
            <a:r>
              <a:rPr lang="en-US" sz="1800" dirty="0" smtClean="0"/>
              <a:t>	available </a:t>
            </a:r>
            <a:r>
              <a:rPr lang="en-US" sz="1800" dirty="0"/>
              <a:t>from a set of observed resources, and then reacting by</a:t>
            </a:r>
          </a:p>
          <a:p>
            <a:pPr marL="0" indent="0">
              <a:buNone/>
            </a:pPr>
            <a:r>
              <a:rPr lang="en-US" sz="1800" dirty="0" smtClean="0"/>
              <a:t>	dispatching </a:t>
            </a:r>
            <a:r>
              <a:rPr lang="en-US" sz="1800" dirty="0"/>
              <a:t>each event to an associated handler.</a:t>
            </a:r>
            <a:endParaRPr lang="en-US" sz="1800" b="1" dirty="0" smtClean="0"/>
          </a:p>
          <a:p>
            <a:endParaRPr lang="en-US" sz="1600" b="1" dirty="0" smtClean="0"/>
          </a:p>
          <a:p>
            <a:endParaRPr lang="en-US" sz="1600" b="1" dirty="0" smtClean="0"/>
          </a:p>
          <a:p>
            <a:endParaRPr lang="en-US" sz="1600" b="1" dirty="0"/>
          </a:p>
        </p:txBody>
      </p:sp>
    </p:spTree>
    <p:extLst>
      <p:ext uri="{BB962C8B-B14F-4D97-AF65-F5344CB8AC3E}">
        <p14:creationId xmlns:p14="http://schemas.microsoft.com/office/powerpoint/2010/main" val="376634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Single Thread Model</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331" y="2620169"/>
            <a:ext cx="6076950" cy="2962275"/>
          </a:xfrm>
        </p:spPr>
      </p:pic>
    </p:spTree>
    <p:extLst>
      <p:ext uri="{BB962C8B-B14F-4D97-AF65-F5344CB8AC3E}">
        <p14:creationId xmlns:p14="http://schemas.microsoft.com/office/powerpoint/2010/main" val="313824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1919288" y="1193800"/>
            <a:ext cx="5305425" cy="4470400"/>
          </a:xfrm>
          <a:prstGeom prst="rect">
            <a:avLst/>
          </a:prstGeom>
          <a:noFill/>
          <a:ln>
            <a:noFill/>
          </a:ln>
        </p:spPr>
      </p:pic>
    </p:spTree>
    <p:extLst>
      <p:ext uri="{BB962C8B-B14F-4D97-AF65-F5344CB8AC3E}">
        <p14:creationId xmlns:p14="http://schemas.microsoft.com/office/powerpoint/2010/main" val="23937835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13141</TotalTime>
  <Words>775</Words>
  <Application>Microsoft Office PowerPoint</Application>
  <PresentationFormat>On-screen Show (4:3)</PresentationFormat>
  <Paragraphs>80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Node Architecture and Patterns</vt:lpstr>
      <vt:lpstr>What is Node?</vt:lpstr>
      <vt:lpstr>Basics of Node</vt:lpstr>
      <vt:lpstr>PowerPoint Presentation</vt:lpstr>
      <vt:lpstr>Node Js Architecture</vt:lpstr>
      <vt:lpstr>Working of Node</vt:lpstr>
      <vt:lpstr>Node Patterns</vt:lpstr>
      <vt:lpstr>Single Thread Model</vt:lpstr>
      <vt:lpstr>PowerPoint Presentation</vt:lpstr>
      <vt:lpstr>Blocking IO Model</vt:lpstr>
      <vt:lpstr>Non Blocking IO Model</vt:lpstr>
      <vt:lpstr>Reactor Pattern</vt:lpstr>
      <vt:lpstr>EventEmitter Vs Callbacks</vt:lpstr>
      <vt:lpstr>Node Principles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parugunta@sapient.com</dc:creator>
  <cp:lastModifiedBy>Puttaiah Arugunta</cp:lastModifiedBy>
  <cp:revision>94</cp:revision>
  <dcterms:created xsi:type="dcterms:W3CDTF">2006-08-16T00:00:00Z</dcterms:created>
  <dcterms:modified xsi:type="dcterms:W3CDTF">2017-06-24T20:20:58Z</dcterms:modified>
</cp:coreProperties>
</file>