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Lst>
  <p:notesMasterIdLst>
    <p:notesMasterId r:id="rId27"/>
  </p:notesMasterIdLst>
  <p:sldIdLst>
    <p:sldId id="293" r:id="rId2"/>
    <p:sldId id="295" r:id="rId3"/>
    <p:sldId id="296" r:id="rId4"/>
    <p:sldId id="297" r:id="rId5"/>
    <p:sldId id="353" r:id="rId6"/>
    <p:sldId id="306" r:id="rId7"/>
    <p:sldId id="308" r:id="rId8"/>
    <p:sldId id="314" r:id="rId9"/>
    <p:sldId id="317" r:id="rId10"/>
    <p:sldId id="299" r:id="rId11"/>
    <p:sldId id="342" r:id="rId12"/>
    <p:sldId id="338" r:id="rId13"/>
    <p:sldId id="340" r:id="rId14"/>
    <p:sldId id="352" r:id="rId15"/>
    <p:sldId id="330" r:id="rId16"/>
    <p:sldId id="349" r:id="rId17"/>
    <p:sldId id="348" r:id="rId18"/>
    <p:sldId id="346" r:id="rId19"/>
    <p:sldId id="350" r:id="rId20"/>
    <p:sldId id="319" r:id="rId21"/>
    <p:sldId id="331" r:id="rId22"/>
    <p:sldId id="332" r:id="rId23"/>
    <p:sldId id="351" r:id="rId24"/>
    <p:sldId id="347" r:id="rId25"/>
    <p:sldId id="327" r:id="rId26"/>
  </p:sldIdLst>
  <p:sldSz cx="9144000" cy="6858000" type="screen4x3"/>
  <p:notesSz cx="6858000" cy="9144000"/>
  <p:embeddedFontLst>
    <p:embeddedFont>
      <p:font typeface="Calisto MT" panose="02040603050505030304" pitchFamily="18" charset="0"/>
      <p:regular r:id="rId28"/>
      <p:bold r:id="rId29"/>
      <p:italic r:id="rId30"/>
      <p:boldItalic r:id="rId31"/>
    </p:embeddedFont>
    <p:embeddedFont>
      <p:font typeface="Wingdings 2" panose="05020102010507070707" pitchFamily="18" charset="2"/>
      <p:regular r:id="rId32"/>
    </p:embeddedFont>
    <p:embeddedFont>
      <p:font typeface="Trebuchet MS" panose="020B060302020202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27B1D543-BEAC-1243-82E9-58B0321420E8}">
          <p14:sldIdLst>
            <p14:sldId id="293"/>
            <p14:sldId id="295"/>
            <p14:sldId id="296"/>
            <p14:sldId id="297"/>
          </p14:sldIdLst>
        </p14:section>
        <p14:section name="Untitled Section" id="{7865BFA4-CD1E-D84B-A577-B316D9C1EDC1}">
          <p14:sldIdLst>
            <p14:sldId id="353"/>
            <p14:sldId id="306"/>
            <p14:sldId id="308"/>
            <p14:sldId id="314"/>
            <p14:sldId id="317"/>
            <p14:sldId id="299"/>
            <p14:sldId id="342"/>
            <p14:sldId id="338"/>
            <p14:sldId id="340"/>
            <p14:sldId id="352"/>
            <p14:sldId id="330"/>
            <p14:sldId id="349"/>
            <p14:sldId id="348"/>
            <p14:sldId id="346"/>
            <p14:sldId id="350"/>
            <p14:sldId id="319"/>
            <p14:sldId id="331"/>
            <p14:sldId id="332"/>
            <p14:sldId id="351"/>
            <p14:sldId id="347"/>
            <p14:sldId id="32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83124" autoAdjust="0"/>
  </p:normalViewPr>
  <p:slideViewPr>
    <p:cSldViewPr>
      <p:cViewPr varScale="1">
        <p:scale>
          <a:sx n="62" d="100"/>
          <a:sy n="62" d="100"/>
        </p:scale>
        <p:origin x="162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3C7A5-4E0C-1B45-BA4E-7F89805AC66E}" type="datetimeFigureOut">
              <a:rPr lang="en-US" smtClean="0"/>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DA34B-4DC3-5347-80D1-D21B53EC1690}" type="slidenum">
              <a:rPr lang="en-US" smtClean="0"/>
              <a:t>‹#›</a:t>
            </a:fld>
            <a:endParaRPr lang="en-US"/>
          </a:p>
        </p:txBody>
      </p:sp>
    </p:spTree>
    <p:extLst>
      <p:ext uri="{BB962C8B-B14F-4D97-AF65-F5344CB8AC3E}">
        <p14:creationId xmlns:p14="http://schemas.microsoft.com/office/powerpoint/2010/main" val="38799249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my name is </a:t>
            </a:r>
            <a:r>
              <a:rPr lang="en-US" sz="1200" kern="1200" dirty="0" smtClean="0">
                <a:solidFill>
                  <a:schemeClr val="tx1"/>
                </a:solidFill>
                <a:effectLst/>
                <a:latin typeface="+mn-lt"/>
                <a:ea typeface="+mn-ea"/>
                <a:cs typeface="+mn-cs"/>
              </a:rPr>
              <a:t>Puttaiah and </a:t>
            </a:r>
            <a:r>
              <a:rPr lang="en-US" sz="1200" kern="1200" dirty="0" smtClean="0">
                <a:solidFill>
                  <a:schemeClr val="tx1"/>
                </a:solidFill>
                <a:effectLst/>
                <a:latin typeface="+mn-lt"/>
                <a:ea typeface="+mn-ea"/>
                <a:cs typeface="+mn-cs"/>
              </a:rPr>
              <a:t>I am going to catch you up with my excitement about the </a:t>
            </a:r>
            <a:r>
              <a:rPr lang="en-US" sz="1200" kern="1200" dirty="0" err="1" smtClean="0">
                <a:solidFill>
                  <a:schemeClr val="tx1"/>
                </a:solidFill>
                <a:effectLst/>
                <a:latin typeface="+mn-lt"/>
                <a:ea typeface="+mn-ea"/>
                <a:cs typeface="+mn-cs"/>
              </a:rPr>
              <a:t>nodejs</a:t>
            </a:r>
            <a:r>
              <a:rPr lang="en-US" sz="1200" kern="1200" dirty="0" smtClean="0">
                <a:solidFill>
                  <a:schemeClr val="tx1"/>
                </a:solidFill>
                <a:effectLst/>
                <a:latin typeface="+mn-lt"/>
                <a:ea typeface="+mn-ea"/>
                <a:cs typeface="+mn-cs"/>
              </a:rPr>
              <a:t> framework</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a:t>
            </a:fld>
            <a:endParaRPr lang="en-US"/>
          </a:p>
        </p:txBody>
      </p:sp>
    </p:spTree>
    <p:extLst>
      <p:ext uri="{BB962C8B-B14F-4D97-AF65-F5344CB8AC3E}">
        <p14:creationId xmlns:p14="http://schemas.microsoft.com/office/powerpoint/2010/main" val="341309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center of swagger there is a JSON. You can use JSON to specify the API version, API base URL and other Meta attributes. You can build another JSON that will specify the API structure: what are the API operations and their attributes. Swagger adopts another emerging standard called JSON schema. JSON schema is a standard for specification entities. It is similar to XSD in the XML world. You write a JSON in which you specify the field type, name, whether it is required etc. And swagger uses this standard for specification of the API model: the parameters and return types of a certain operation. The fact that it is all about JSON allows swagger specification to be machine-readable a language agnostic: there is no language these days that is not capable to deal with JSON.</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10</a:t>
            </a:fld>
            <a:endParaRPr lang="en-US"/>
          </a:p>
        </p:txBody>
      </p:sp>
    </p:spTree>
    <p:extLst>
      <p:ext uri="{BB962C8B-B14F-4D97-AF65-F5344CB8AC3E}">
        <p14:creationId xmlns:p14="http://schemas.microsoft.com/office/powerpoint/2010/main" val="235125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was an introduction. The rest of the talk I will dive deeper into swagger, will briefly describe the technology, will describe what swagger was not meant to be and what are the alternatives. I believe that the more interesting part of this talk is a discussion about the methodology: both development and deployment.</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11</a:t>
            </a:fld>
            <a:endParaRPr lang="en-US"/>
          </a:p>
        </p:txBody>
      </p:sp>
    </p:spTree>
    <p:extLst>
      <p:ext uri="{BB962C8B-B14F-4D97-AF65-F5344CB8AC3E}">
        <p14:creationId xmlns:p14="http://schemas.microsoft.com/office/powerpoint/2010/main" val="411456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the technical perspective swagger is implemented with </a:t>
            </a:r>
            <a:r>
              <a:rPr lang="en-US" sz="1200" kern="1200" dirty="0" err="1" smtClean="0">
                <a:solidFill>
                  <a:schemeClr val="tx1"/>
                </a:solidFill>
                <a:effectLst/>
                <a:latin typeface="+mn-lt"/>
                <a:ea typeface="+mn-ea"/>
                <a:cs typeface="+mn-cs"/>
              </a:rPr>
              <a:t>scala</a:t>
            </a:r>
            <a:r>
              <a:rPr lang="en-US" sz="1200" kern="1200" dirty="0" smtClean="0">
                <a:solidFill>
                  <a:schemeClr val="tx1"/>
                </a:solidFill>
                <a:effectLst/>
                <a:latin typeface="+mn-lt"/>
                <a:ea typeface="+mn-ea"/>
                <a:cs typeface="+mn-cs"/>
              </a:rPr>
              <a:t> language. There three main building blocks: swagger-core is the actual implementation of the framework; </a:t>
            </a:r>
            <a:r>
              <a:rPr lang="en-US" sz="1200" kern="1200" dirty="0" err="1" smtClean="0">
                <a:solidFill>
                  <a:schemeClr val="tx1"/>
                </a:solidFill>
                <a:effectLst/>
                <a:latin typeface="+mn-lt"/>
                <a:ea typeface="+mn-ea"/>
                <a:cs typeface="+mn-cs"/>
              </a:rPr>
              <a:t>swager-codegen</a:t>
            </a:r>
            <a:r>
              <a:rPr lang="en-US" sz="1200" kern="1200" dirty="0" smtClean="0">
                <a:solidFill>
                  <a:schemeClr val="tx1"/>
                </a:solidFill>
                <a:effectLst/>
                <a:latin typeface="+mn-lt"/>
                <a:ea typeface="+mn-ea"/>
                <a:cs typeface="+mn-cs"/>
              </a:rPr>
              <a:t> deals with all the client generations and swagger-</a:t>
            </a:r>
            <a:r>
              <a:rPr lang="en-US" sz="1200" kern="1200" dirty="0" err="1" smtClean="0">
                <a:solidFill>
                  <a:schemeClr val="tx1"/>
                </a:solidFill>
                <a:effectLst/>
                <a:latin typeface="+mn-lt"/>
                <a:ea typeface="+mn-ea"/>
                <a:cs typeface="+mn-cs"/>
              </a:rPr>
              <a:t>ui</a:t>
            </a:r>
            <a:r>
              <a:rPr lang="en-US" sz="1200" kern="1200" dirty="0" smtClean="0">
                <a:solidFill>
                  <a:schemeClr val="tx1"/>
                </a:solidFill>
                <a:effectLst/>
                <a:latin typeface="+mn-lt"/>
                <a:ea typeface="+mn-ea"/>
                <a:cs typeface="+mn-cs"/>
              </a:rPr>
              <a:t> is the same default UI that come out of the box.</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13</a:t>
            </a:fld>
            <a:endParaRPr lang="en-US"/>
          </a:p>
        </p:txBody>
      </p:sp>
    </p:spTree>
    <p:extLst>
      <p:ext uri="{BB962C8B-B14F-4D97-AF65-F5344CB8AC3E}">
        <p14:creationId xmlns:p14="http://schemas.microsoft.com/office/powerpoint/2010/main" val="1637229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Swagger is integrated with a bunch of server side frameworks on many programming languages. You have python </a:t>
            </a:r>
            <a:r>
              <a:rPr lang="en-US" sz="1200" kern="1200" dirty="0" err="1" smtClean="0">
                <a:solidFill>
                  <a:schemeClr val="tx1"/>
                </a:solidFill>
                <a:effectLst/>
                <a:latin typeface="+mn-lt"/>
                <a:ea typeface="+mn-ea"/>
                <a:cs typeface="+mn-cs"/>
              </a:rPr>
              <a:t>django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Node.js</a:t>
            </a:r>
            <a:r>
              <a:rPr lang="en-US" sz="1200" kern="1200" dirty="0" smtClean="0">
                <a:solidFill>
                  <a:schemeClr val="tx1"/>
                </a:solidFill>
                <a:effectLst/>
                <a:latin typeface="+mn-lt"/>
                <a:ea typeface="+mn-ea"/>
                <a:cs typeface="+mn-cs"/>
              </a:rPr>
              <a:t>, many JVM based frameworks: JAX_RS, Grails, </a:t>
            </a:r>
            <a:r>
              <a:rPr lang="en-US" sz="1200" kern="1200" dirty="0" err="1" smtClean="0">
                <a:solidFill>
                  <a:schemeClr val="tx1"/>
                </a:solidFill>
                <a:effectLst/>
                <a:latin typeface="+mn-lt"/>
                <a:ea typeface="+mn-ea"/>
                <a:cs typeface="+mn-cs"/>
              </a:rPr>
              <a:t>Scala</a:t>
            </a:r>
            <a:r>
              <a:rPr lang="en-US" sz="1200" kern="1200" dirty="0" smtClean="0">
                <a:solidFill>
                  <a:schemeClr val="tx1"/>
                </a:solidFill>
                <a:effectLst/>
                <a:latin typeface="+mn-lt"/>
                <a:ea typeface="+mn-ea"/>
                <a:cs typeface="+mn-cs"/>
              </a:rPr>
              <a:t> and many more.</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14</a:t>
            </a:fld>
            <a:endParaRPr lang="en-US"/>
          </a:p>
        </p:txBody>
      </p:sp>
    </p:spTree>
    <p:extLst>
      <p:ext uri="{BB962C8B-B14F-4D97-AF65-F5344CB8AC3E}">
        <p14:creationId xmlns:p14="http://schemas.microsoft.com/office/powerpoint/2010/main" val="80939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client code generation swagger uses mustache templates. There are already template for generating Java, </a:t>
            </a:r>
            <a:r>
              <a:rPr lang="en-US" sz="1200" kern="1200" dirty="0" err="1" smtClean="0">
                <a:solidFill>
                  <a:schemeClr val="tx1"/>
                </a:solidFill>
                <a:effectLst/>
                <a:latin typeface="+mn-lt"/>
                <a:ea typeface="+mn-ea"/>
                <a:cs typeface="+mn-cs"/>
              </a:rPr>
              <a:t>Scala</a:t>
            </a:r>
            <a:r>
              <a:rPr lang="en-US" sz="1200" kern="1200" dirty="0" smtClean="0">
                <a:solidFill>
                  <a:schemeClr val="tx1"/>
                </a:solidFill>
                <a:effectLst/>
                <a:latin typeface="+mn-lt"/>
                <a:ea typeface="+mn-ea"/>
                <a:cs typeface="+mn-cs"/>
              </a:rPr>
              <a:t>, C#, ruby code. You can implement your own. Recently I’ve contributed templates for generating a groovy code based on a wonderful groovy </a:t>
            </a:r>
            <a:r>
              <a:rPr lang="en-US" sz="1200" kern="1200" dirty="0" err="1" smtClean="0">
                <a:solidFill>
                  <a:schemeClr val="tx1"/>
                </a:solidFill>
                <a:effectLst/>
                <a:latin typeface="+mn-lt"/>
                <a:ea typeface="+mn-ea"/>
                <a:cs typeface="+mn-cs"/>
              </a:rPr>
              <a:t>HttpBuilder</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15</a:t>
            </a:fld>
            <a:endParaRPr lang="en-US"/>
          </a:p>
        </p:txBody>
      </p:sp>
    </p:spTree>
    <p:extLst>
      <p:ext uri="{BB962C8B-B14F-4D97-AF65-F5344CB8AC3E}">
        <p14:creationId xmlns:p14="http://schemas.microsoft.com/office/powerpoint/2010/main" val="206821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are API development aspects that swagger does not deal with. For example swagger does not support multiple API versions. I believe it can be extended for this purpose, however. There are many debates in the industry about what are REST APIs and what is a right way of doing them. There is a ‘REST by the book’ and a ‘Pragmatic REST’. Swagger will work any way you will choose to implement your API. Swagger philosophy is not try to solve all the problems for all the APIs.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17</a:t>
            </a:fld>
            <a:endParaRPr lang="en-US"/>
          </a:p>
        </p:txBody>
      </p:sp>
    </p:spTree>
    <p:extLst>
      <p:ext uri="{BB962C8B-B14F-4D97-AF65-F5344CB8AC3E}">
        <p14:creationId xmlns:p14="http://schemas.microsoft.com/office/powerpoint/2010/main" val="2054898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traditional web services world there is SOAP and a WSDL. Actually it is quite similar to swagger, but more complicated. WADL is an attempt to build a standard for the REST APIs similar to WSDL. As it tries to solve too many problems it is not adopted that well today. </a:t>
            </a:r>
            <a:r>
              <a:rPr lang="en-US" sz="1200" kern="1200" dirty="0" err="1" smtClean="0">
                <a:solidFill>
                  <a:schemeClr val="tx1"/>
                </a:solidFill>
                <a:effectLst/>
                <a:latin typeface="+mn-lt"/>
                <a:ea typeface="+mn-ea"/>
                <a:cs typeface="+mn-cs"/>
              </a:rPr>
              <a:t>Mashery</a:t>
            </a:r>
            <a:r>
              <a:rPr lang="en-US" sz="1200" kern="1200" dirty="0" smtClean="0">
                <a:solidFill>
                  <a:schemeClr val="tx1"/>
                </a:solidFill>
                <a:effectLst/>
                <a:latin typeface="+mn-lt"/>
                <a:ea typeface="+mn-ea"/>
                <a:cs typeface="+mn-cs"/>
              </a:rPr>
              <a:t> IO-Docs is a commercial product that does similar job: provides a UI for that describes the APIs. There is an open source license as well. The product looks interesting but could not find much documentation about it. Yes, you do need documentation about the tool that generates the documentation. Apiary is another commercial tool. And you always can build it by yourself.</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19</a:t>
            </a:fld>
            <a:endParaRPr lang="en-US"/>
          </a:p>
        </p:txBody>
      </p:sp>
    </p:spTree>
    <p:extLst>
      <p:ext uri="{BB962C8B-B14F-4D97-AF65-F5344CB8AC3E}">
        <p14:creationId xmlns:p14="http://schemas.microsoft.com/office/powerpoint/2010/main" val="1408701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rest of this talk are suggestions for the development and deployment processes. I actually invite for a discussion and would be glad what do you think is the right way to go.</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20</a:t>
            </a:fld>
            <a:endParaRPr lang="en-US"/>
          </a:p>
        </p:txBody>
      </p:sp>
    </p:spTree>
    <p:extLst>
      <p:ext uri="{BB962C8B-B14F-4D97-AF65-F5344CB8AC3E}">
        <p14:creationId xmlns:p14="http://schemas.microsoft.com/office/powerpoint/2010/main" val="2859897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for the development phase there the two approaches make sense. You can start with the API specification. You can write the JSON specs first. Then you may have two teams progressing in parallel. The client side team will use the specs and generate the client code. Then it will use this code in the client application. The server side team, that responsible for the actual API implementation may use the specs to generate the API stubs and then implements the API. Then this API will be published and become available together with its documentation.</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21</a:t>
            </a:fld>
            <a:endParaRPr lang="en-US"/>
          </a:p>
        </p:txBody>
      </p:sp>
    </p:spTree>
    <p:extLst>
      <p:ext uri="{BB962C8B-B14F-4D97-AF65-F5344CB8AC3E}">
        <p14:creationId xmlns:p14="http://schemas.microsoft.com/office/powerpoint/2010/main" val="1693790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second approach is to start with the API implementation. The annotations can be placed on top of the API and the documentation will be generated.</a:t>
            </a:r>
          </a:p>
          <a:p>
            <a:r>
              <a:rPr lang="en-US" sz="1200" kern="1200" dirty="0" smtClean="0">
                <a:solidFill>
                  <a:schemeClr val="tx1"/>
                </a:solidFill>
                <a:effectLst/>
                <a:latin typeface="+mn-lt"/>
                <a:ea typeface="+mn-ea"/>
                <a:cs typeface="+mn-cs"/>
              </a:rPr>
              <a:t>The ideas are not new, similar approaches are relevant for the traditional SOAP based web services.</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22</a:t>
            </a:fld>
            <a:endParaRPr lang="en-US"/>
          </a:p>
        </p:txBody>
      </p:sp>
    </p:spTree>
    <p:extLst>
      <p:ext uri="{BB962C8B-B14F-4D97-AF65-F5344CB8AC3E}">
        <p14:creationId xmlns:p14="http://schemas.microsoft.com/office/powerpoint/2010/main" val="118276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also understood that although APIs are consumed by machines, the real API users are human – developers. The successful API is the one that it is easy to implement a client application. And the crucial part of this is the documentation.</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2</a:t>
            </a:fld>
            <a:endParaRPr lang="en-US"/>
          </a:p>
        </p:txBody>
      </p:sp>
    </p:spTree>
    <p:extLst>
      <p:ext uri="{BB962C8B-B14F-4D97-AF65-F5344CB8AC3E}">
        <p14:creationId xmlns:p14="http://schemas.microsoft.com/office/powerpoint/2010/main" val="1643778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rest of this talk are suggestions for the development and deployment processes. I actually invite for a discussion and would be glad what do you think is the right way to go.</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23</a:t>
            </a:fld>
            <a:endParaRPr lang="en-US"/>
          </a:p>
        </p:txBody>
      </p:sp>
    </p:spTree>
    <p:extLst>
      <p:ext uri="{BB962C8B-B14F-4D97-AF65-F5344CB8AC3E}">
        <p14:creationId xmlns:p14="http://schemas.microsoft.com/office/powerpoint/2010/main" val="288524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with these insights we’ve started our journey and defined our own proprietary documentation format. We are using confluence, so we defined a page for each and every API. There are API description, HTTP method, API parameters, return types etc. I believe you had similar pages in your organization as well. </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3</a:t>
            </a:fld>
            <a:endParaRPr lang="en-US"/>
          </a:p>
        </p:txBody>
      </p:sp>
    </p:spTree>
    <p:extLst>
      <p:ext uri="{BB962C8B-B14F-4D97-AF65-F5344CB8AC3E}">
        <p14:creationId xmlns:p14="http://schemas.microsoft.com/office/powerpoint/2010/main" val="226779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problem was that there was no standard to these pages. I mean, we tried to achieve one, but more and more attributed were added that were required in one API, but not needed in others. We managed the documentation manually. Every time the API signature was changed we needed to open the confluence page and update the doc. Guess what: we did not do it enough: fast the documentation became not synchronized with the actual live API: a nightmare.</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4</a:t>
            </a:fld>
            <a:endParaRPr lang="en-US"/>
          </a:p>
        </p:txBody>
      </p:sp>
    </p:spTree>
    <p:extLst>
      <p:ext uri="{BB962C8B-B14F-4D97-AF65-F5344CB8AC3E}">
        <p14:creationId xmlns:p14="http://schemas.microsoft.com/office/powerpoint/2010/main" val="18317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also understood that although APIs are consumed by machines, the real API users are human – developers. The successful API is the one that it is easy to implement a client application. And the crucial part of this is the documentation.</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5</a:t>
            </a:fld>
            <a:endParaRPr lang="en-US"/>
          </a:p>
        </p:txBody>
      </p:sp>
    </p:spTree>
    <p:extLst>
      <p:ext uri="{BB962C8B-B14F-4D97-AF65-F5344CB8AC3E}">
        <p14:creationId xmlns:p14="http://schemas.microsoft.com/office/powerpoint/2010/main" val="102064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I started to look for a better solution. I wish I had a UI in which I could see the list of my APIs and a description about each and every one of them.</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6</a:t>
            </a:fld>
            <a:endParaRPr lang="en-US"/>
          </a:p>
        </p:txBody>
      </p:sp>
    </p:spTree>
    <p:extLst>
      <p:ext uri="{BB962C8B-B14F-4D97-AF65-F5344CB8AC3E}">
        <p14:creationId xmlns:p14="http://schemas.microsoft.com/office/powerpoint/2010/main" val="172405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wish I could drill down to a specific API and see the list of the operations and their descriptions.</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7</a:t>
            </a:fld>
            <a:endParaRPr lang="en-US"/>
          </a:p>
        </p:txBody>
      </p:sp>
    </p:spTree>
    <p:extLst>
      <p:ext uri="{BB962C8B-B14F-4D97-AF65-F5344CB8AC3E}">
        <p14:creationId xmlns:p14="http://schemas.microsoft.com/office/powerpoint/2010/main" val="419441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drill further I will see the details of the parameters and return types. I also wish that the documentation will be synchronized with my application code.</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8</a:t>
            </a:fld>
            <a:endParaRPr lang="en-US"/>
          </a:p>
        </p:txBody>
      </p:sp>
    </p:spTree>
    <p:extLst>
      <p:ext uri="{BB962C8B-B14F-4D97-AF65-F5344CB8AC3E}">
        <p14:creationId xmlns:p14="http://schemas.microsoft.com/office/powerpoint/2010/main" val="303380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I found swagger! Swagger is a technology. It is a framework that helps implementing APIs both server side and client side. But from the other side, and this side I find much more important it is a specification for describing and eventually documenting the APIs and I believe it allows to build a methodology for API development.</a:t>
            </a:r>
          </a:p>
          <a:p>
            <a:endParaRPr lang="en-US" dirty="0"/>
          </a:p>
        </p:txBody>
      </p:sp>
      <p:sp>
        <p:nvSpPr>
          <p:cNvPr id="4" name="Slide Number Placeholder 3"/>
          <p:cNvSpPr>
            <a:spLocks noGrp="1"/>
          </p:cNvSpPr>
          <p:nvPr>
            <p:ph type="sldNum" sz="quarter" idx="10"/>
          </p:nvPr>
        </p:nvSpPr>
        <p:spPr/>
        <p:txBody>
          <a:bodyPr/>
          <a:lstStyle/>
          <a:p>
            <a:fld id="{15ADA34B-4DC3-5347-80D1-D21B53EC1690}" type="slidenum">
              <a:rPr lang="en-US" smtClean="0"/>
              <a:t>9</a:t>
            </a:fld>
            <a:endParaRPr lang="en-US"/>
          </a:p>
        </p:txBody>
      </p:sp>
    </p:spTree>
    <p:extLst>
      <p:ext uri="{BB962C8B-B14F-4D97-AF65-F5344CB8AC3E}">
        <p14:creationId xmlns:p14="http://schemas.microsoft.com/office/powerpoint/2010/main" val="330731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76CE31C-2BD6-4C26-82F7-8497530378F2}" type="datetimeFigureOut">
              <a:rPr lang="en-US" smtClean="0"/>
              <a:pPr>
                <a:defRPr/>
              </a:pPr>
              <a:t>6/14/2017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E0A7BC1-03B9-4B02-9AA1-D38D64CA73EC}" type="slidenum">
              <a:rPr lang="en-US" smtClean="0"/>
              <a:pPr>
                <a:defRPr/>
              </a:pPr>
              <a:t>‹#›</a:t>
            </a:fld>
            <a:endParaRPr lang="en-US"/>
          </a:p>
        </p:txBody>
      </p:sp>
    </p:spTree>
    <p:extLst>
      <p:ext uri="{BB962C8B-B14F-4D97-AF65-F5344CB8AC3E}">
        <p14:creationId xmlns:p14="http://schemas.microsoft.com/office/powerpoint/2010/main" val="117158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B122741-D27B-459B-95B9-B0228EC9CFBA}"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242AF5-CFC1-441C-9AD8-94033ED832BF}" type="slidenum">
              <a:rPr lang="en-US" smtClean="0"/>
              <a:pPr>
                <a:defRPr/>
              </a:pPr>
              <a:t>‹#›</a:t>
            </a:fld>
            <a:endParaRPr lang="en-US"/>
          </a:p>
        </p:txBody>
      </p:sp>
    </p:spTree>
    <p:extLst>
      <p:ext uri="{BB962C8B-B14F-4D97-AF65-F5344CB8AC3E}">
        <p14:creationId xmlns:p14="http://schemas.microsoft.com/office/powerpoint/2010/main" val="64702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B122741-D27B-459B-95B9-B0228EC9CFBA}"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242AF5-CFC1-441C-9AD8-94033ED832BF}" type="slidenum">
              <a:rPr lang="en-US" smtClean="0"/>
              <a:pPr>
                <a:defRPr/>
              </a:pPr>
              <a:t>‹#›</a:t>
            </a:fld>
            <a:endParaRPr lang="en-US"/>
          </a:p>
        </p:txBody>
      </p:sp>
    </p:spTree>
    <p:extLst>
      <p:ext uri="{BB962C8B-B14F-4D97-AF65-F5344CB8AC3E}">
        <p14:creationId xmlns:p14="http://schemas.microsoft.com/office/powerpoint/2010/main" val="362413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B122741-D27B-459B-95B9-B0228EC9CFBA}"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242AF5-CFC1-441C-9AD8-94033ED832BF}" type="slidenum">
              <a:rPr lang="en-US" smtClean="0"/>
              <a:pPr>
                <a:defRPr/>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9965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B122741-D27B-459B-95B9-B0228EC9CFBA}"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242AF5-CFC1-441C-9AD8-94033ED832BF}" type="slidenum">
              <a:rPr lang="en-US" smtClean="0"/>
              <a:pPr>
                <a:defRPr/>
              </a:pPr>
              <a:t>‹#›</a:t>
            </a:fld>
            <a:endParaRPr lang="en-US"/>
          </a:p>
        </p:txBody>
      </p:sp>
    </p:spTree>
    <p:extLst>
      <p:ext uri="{BB962C8B-B14F-4D97-AF65-F5344CB8AC3E}">
        <p14:creationId xmlns:p14="http://schemas.microsoft.com/office/powerpoint/2010/main" val="235600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fld id="{DB122741-D27B-459B-95B9-B0228EC9CFBA}" type="datetimeFigureOut">
              <a:rPr lang="en-US" smtClean="0"/>
              <a:pPr>
                <a:defRPr/>
              </a:pPr>
              <a:t>6/14/2017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242AF5-CFC1-441C-9AD8-94033ED832BF}" type="slidenum">
              <a:rPr lang="en-US" smtClean="0"/>
              <a:pPr>
                <a:defRPr/>
              </a:pPr>
              <a:t>‹#›</a:t>
            </a:fld>
            <a:endParaRPr lang="en-US"/>
          </a:p>
        </p:txBody>
      </p:sp>
    </p:spTree>
    <p:extLst>
      <p:ext uri="{BB962C8B-B14F-4D97-AF65-F5344CB8AC3E}">
        <p14:creationId xmlns:p14="http://schemas.microsoft.com/office/powerpoint/2010/main" val="3196819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fld id="{DB122741-D27B-459B-95B9-B0228EC9CFBA}" type="datetimeFigureOut">
              <a:rPr lang="en-US" smtClean="0"/>
              <a:pPr>
                <a:defRPr/>
              </a:pPr>
              <a:t>6/14/2017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242AF5-CFC1-441C-9AD8-94033ED832BF}" type="slidenum">
              <a:rPr lang="en-US" smtClean="0"/>
              <a:pPr>
                <a:defRPr/>
              </a:pPr>
              <a:t>‹#›</a:t>
            </a:fld>
            <a:endParaRPr lang="en-US"/>
          </a:p>
        </p:txBody>
      </p:sp>
    </p:spTree>
    <p:extLst>
      <p:ext uri="{BB962C8B-B14F-4D97-AF65-F5344CB8AC3E}">
        <p14:creationId xmlns:p14="http://schemas.microsoft.com/office/powerpoint/2010/main" val="1975265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33CE2D8-405B-47CC-8A7D-AD8552C2B1EA}" type="datetimeFigureOut">
              <a:rPr lang="en-US" smtClean="0"/>
              <a:pPr>
                <a:defRPr/>
              </a:pPr>
              <a:t>6/14/2017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E78129-C843-4073-904F-D2D7C6C30DDD}" type="slidenum">
              <a:rPr lang="en-US" smtClean="0"/>
              <a:pPr>
                <a:defRPr/>
              </a:pPr>
              <a:t>‹#›</a:t>
            </a:fld>
            <a:endParaRPr lang="en-US"/>
          </a:p>
        </p:txBody>
      </p:sp>
    </p:spTree>
    <p:extLst>
      <p:ext uri="{BB962C8B-B14F-4D97-AF65-F5344CB8AC3E}">
        <p14:creationId xmlns:p14="http://schemas.microsoft.com/office/powerpoint/2010/main" val="2982994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78A7CAD-CE7B-4167-8133-F5E46F32E853}" type="datetimeFigureOut">
              <a:rPr lang="en-US" smtClean="0"/>
              <a:pPr>
                <a:defRPr/>
              </a:pPr>
              <a:t>6/14/2017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506CFD-8781-4B43-B5AA-F77B7EBB6B8A}" type="slidenum">
              <a:rPr lang="en-US" smtClean="0"/>
              <a:pPr>
                <a:defRPr/>
              </a:pPr>
              <a:t>‹#›</a:t>
            </a:fld>
            <a:endParaRPr lang="en-US"/>
          </a:p>
        </p:txBody>
      </p:sp>
    </p:spTree>
    <p:extLst>
      <p:ext uri="{BB962C8B-B14F-4D97-AF65-F5344CB8AC3E}">
        <p14:creationId xmlns:p14="http://schemas.microsoft.com/office/powerpoint/2010/main" val="127830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823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6D8EE18-41D0-4155-B2D9-970B9FEDCD6D}" type="datetimeFigureOut">
              <a:rPr lang="en-US" smtClean="0"/>
              <a:pPr>
                <a:defRPr/>
              </a:pPr>
              <a:t>6/14/2017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357E74-0435-420B-9A7C-593DB147C824}" type="slidenum">
              <a:rPr lang="en-US" smtClean="0"/>
              <a:pPr>
                <a:defRPr/>
              </a:pPr>
              <a:t>‹#›</a:t>
            </a:fld>
            <a:endParaRPr lang="en-US"/>
          </a:p>
        </p:txBody>
      </p:sp>
    </p:spTree>
    <p:extLst>
      <p:ext uri="{BB962C8B-B14F-4D97-AF65-F5344CB8AC3E}">
        <p14:creationId xmlns:p14="http://schemas.microsoft.com/office/powerpoint/2010/main" val="424821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70F197AA-A269-4115-9F3A-41124B119303}"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71F82C-8CAF-414A-8AB3-FCC5FAB9E4D3}" type="slidenum">
              <a:rPr lang="en-US" smtClean="0"/>
              <a:pPr>
                <a:defRPr/>
              </a:pPr>
              <a:t>‹#›</a:t>
            </a:fld>
            <a:endParaRPr lang="en-US"/>
          </a:p>
        </p:txBody>
      </p:sp>
    </p:spTree>
    <p:extLst>
      <p:ext uri="{BB962C8B-B14F-4D97-AF65-F5344CB8AC3E}">
        <p14:creationId xmlns:p14="http://schemas.microsoft.com/office/powerpoint/2010/main" val="52208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13DC19A-D07A-46BE-9464-581CF2DBF25F}" type="datetimeFigureOut">
              <a:rPr lang="en-US" smtClean="0"/>
              <a:pPr>
                <a:defRPr/>
              </a:pPr>
              <a:t>6/14/2017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DDEF96F-33ED-44AF-8DD5-5DFF7B536144}" type="slidenum">
              <a:rPr lang="en-US" smtClean="0"/>
              <a:pPr>
                <a:defRPr/>
              </a:pPr>
              <a:t>‹#›</a:t>
            </a:fld>
            <a:endParaRPr lang="en-US"/>
          </a:p>
        </p:txBody>
      </p:sp>
    </p:spTree>
    <p:extLst>
      <p:ext uri="{BB962C8B-B14F-4D97-AF65-F5344CB8AC3E}">
        <p14:creationId xmlns:p14="http://schemas.microsoft.com/office/powerpoint/2010/main" val="113068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11E6A065-A99A-4B96-A920-4B3796B253D8}" type="datetimeFigureOut">
              <a:rPr lang="en-US" smtClean="0"/>
              <a:pPr>
                <a:defRPr/>
              </a:pPr>
              <a:t>6/14/2017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CE10E02-D27D-4572-A7A2-C3805A5D14E6}" type="slidenum">
              <a:rPr lang="en-US" smtClean="0"/>
              <a:pPr>
                <a:defRPr/>
              </a:pPr>
              <a:t>‹#›</a:t>
            </a:fld>
            <a:endParaRPr lang="en-US"/>
          </a:p>
        </p:txBody>
      </p:sp>
    </p:spTree>
    <p:extLst>
      <p:ext uri="{BB962C8B-B14F-4D97-AF65-F5344CB8AC3E}">
        <p14:creationId xmlns:p14="http://schemas.microsoft.com/office/powerpoint/2010/main" val="108027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6C90F40-7694-4A29-B1FC-A25A851298F7}" type="datetimeFigureOut">
              <a:rPr lang="en-US" smtClean="0"/>
              <a:pPr>
                <a:defRPr/>
              </a:pPr>
              <a:t>6/14/2017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418A5AD-895E-4124-A7B5-C79E5126D0EB}" type="slidenum">
              <a:rPr lang="en-US" smtClean="0"/>
              <a:pPr>
                <a:defRPr/>
              </a:pPr>
              <a:t>‹#›</a:t>
            </a:fld>
            <a:endParaRPr lang="en-US"/>
          </a:p>
        </p:txBody>
      </p:sp>
    </p:spTree>
    <p:extLst>
      <p:ext uri="{BB962C8B-B14F-4D97-AF65-F5344CB8AC3E}">
        <p14:creationId xmlns:p14="http://schemas.microsoft.com/office/powerpoint/2010/main" val="428612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99CE739-F979-43C7-B451-27EFEFFA8D47}"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D1B8C12-B08F-427D-AE83-E68018CF2FCF}" type="slidenum">
              <a:rPr lang="en-US" smtClean="0"/>
              <a:pPr>
                <a:defRPr/>
              </a:pPr>
              <a:t>‹#›</a:t>
            </a:fld>
            <a:endParaRPr lang="en-US"/>
          </a:p>
        </p:txBody>
      </p:sp>
    </p:spTree>
    <p:extLst>
      <p:ext uri="{BB962C8B-B14F-4D97-AF65-F5344CB8AC3E}">
        <p14:creationId xmlns:p14="http://schemas.microsoft.com/office/powerpoint/2010/main" val="298054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7A25824-793F-48F8-A948-DA87E04406FD}"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12407B7-11BF-4F71-9739-2FD99F2500B7}" type="slidenum">
              <a:rPr lang="en-US" smtClean="0"/>
              <a:pPr>
                <a:defRPr/>
              </a:pPr>
              <a:t>‹#›</a:t>
            </a:fld>
            <a:endParaRPr lang="en-US"/>
          </a:p>
        </p:txBody>
      </p:sp>
    </p:spTree>
    <p:extLst>
      <p:ext uri="{BB962C8B-B14F-4D97-AF65-F5344CB8AC3E}">
        <p14:creationId xmlns:p14="http://schemas.microsoft.com/office/powerpoint/2010/main" val="312059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defRPr/>
            </a:pPr>
            <a:fld id="{DB122741-D27B-459B-95B9-B0228EC9CFBA}" type="datetimeFigureOut">
              <a:rPr lang="en-US" smtClean="0"/>
              <a:pPr>
                <a:defRPr/>
              </a:pPr>
              <a:t>6/14/2017</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defRPr/>
            </a:pPr>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defRPr/>
            </a:pPr>
            <a:fld id="{F0242AF5-CFC1-441C-9AD8-94033ED832BF}" type="slidenum">
              <a:rPr lang="en-US" smtClean="0"/>
              <a:pPr>
                <a:defRPr/>
              </a:pPr>
              <a:t>‹#›</a:t>
            </a:fld>
            <a:endParaRPr lang="en-US"/>
          </a:p>
        </p:txBody>
      </p:sp>
    </p:spTree>
    <p:extLst>
      <p:ext uri="{BB962C8B-B14F-4D97-AF65-F5344CB8AC3E}">
        <p14:creationId xmlns:p14="http://schemas.microsoft.com/office/powerpoint/2010/main" val="15060577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892425"/>
            <a:ext cx="7772400" cy="1755775"/>
          </a:xfrm>
        </p:spPr>
        <p:txBody>
          <a:bodyPr>
            <a:normAutofit fontScale="90000"/>
          </a:bodyPr>
          <a:lstStyle/>
          <a:p>
            <a:r>
              <a:rPr lang="en-US" sz="6000" b="1" dirty="0" smtClean="0">
                <a:solidFill>
                  <a:srgbClr val="FFFF00"/>
                </a:solidFill>
              </a:rPr>
              <a:t>Swagger</a:t>
            </a:r>
            <a:br>
              <a:rPr lang="en-US" sz="6000" b="1" dirty="0" smtClean="0">
                <a:solidFill>
                  <a:srgbClr val="FFFF00"/>
                </a:solidFill>
              </a:rPr>
            </a:br>
            <a:r>
              <a:rPr lang="en-US" b="1" dirty="0" smtClean="0">
                <a:solidFill>
                  <a:srgbClr val="FFFF00"/>
                </a:solidFill>
              </a:rPr>
              <a:t/>
            </a:r>
            <a:br>
              <a:rPr lang="en-US" b="1" dirty="0" smtClean="0">
                <a:solidFill>
                  <a:srgbClr val="FFFF00"/>
                </a:solidFill>
              </a:rPr>
            </a:br>
            <a:r>
              <a:rPr lang="en-US" b="1" dirty="0" smtClean="0">
                <a:solidFill>
                  <a:srgbClr val="FFFF00"/>
                </a:solidFill>
              </a:rPr>
              <a:t>Make your API accessible</a:t>
            </a:r>
            <a:endParaRPr lang="en-US" b="1" dirty="0">
              <a:solidFill>
                <a:srgbClr val="FFFF00"/>
              </a:solidFill>
            </a:endParaRPr>
          </a:p>
        </p:txBody>
      </p:sp>
      <p:sp>
        <p:nvSpPr>
          <p:cNvPr id="5" name="Subtitle 4"/>
          <p:cNvSpPr>
            <a:spLocks noGrp="1"/>
          </p:cNvSpPr>
          <p:nvPr>
            <p:ph type="subTitle" idx="1"/>
          </p:nvPr>
        </p:nvSpPr>
        <p:spPr>
          <a:xfrm>
            <a:off x="1371600" y="4648200"/>
            <a:ext cx="6400800" cy="838200"/>
          </a:xfrm>
        </p:spPr>
        <p:txBody>
          <a:bodyPr/>
          <a:lstStyle/>
          <a:p>
            <a:endParaRPr lang="en-US" sz="2000" dirty="0" smtClean="0">
              <a:solidFill>
                <a:schemeClr val="bg1"/>
              </a:solidFill>
            </a:endParaRPr>
          </a:p>
          <a:p>
            <a:endParaRPr lang="en-US" dirty="0" smtClean="0">
              <a:solidFill>
                <a:schemeClr val="bg1"/>
              </a:solidFill>
            </a:endParaRPr>
          </a:p>
          <a:p>
            <a:endParaRPr lang="en-US" dirty="0">
              <a:solidFill>
                <a:schemeClr val="bg1"/>
              </a:solidFill>
            </a:endParaRPr>
          </a:p>
        </p:txBody>
      </p:sp>
      <p:pic>
        <p:nvPicPr>
          <p:cNvPr id="2" name="Picture 1"/>
          <p:cNvPicPr>
            <a:picLocks noChangeAspect="1"/>
          </p:cNvPicPr>
          <p:nvPr/>
        </p:nvPicPr>
        <p:blipFill>
          <a:blip r:embed="rId3"/>
          <a:stretch>
            <a:fillRect/>
          </a:stretch>
        </p:blipFill>
        <p:spPr>
          <a:xfrm>
            <a:off x="4222750" y="985838"/>
            <a:ext cx="1003300" cy="1028700"/>
          </a:xfrm>
          <a:prstGeom prst="rect">
            <a:avLst/>
          </a:prstGeom>
        </p:spPr>
      </p:pic>
    </p:spTree>
    <p:extLst>
      <p:ext uri="{BB962C8B-B14F-4D97-AF65-F5344CB8AC3E}">
        <p14:creationId xmlns:p14="http://schemas.microsoft.com/office/powerpoint/2010/main" val="1114073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dirty="0" smtClean="0"/>
              <a:t>The Swagger Specification</a:t>
            </a:r>
          </a:p>
        </p:txBody>
      </p:sp>
      <p:sp>
        <p:nvSpPr>
          <p:cNvPr id="2051" name="Content Placeholder 2"/>
          <p:cNvSpPr>
            <a:spLocks noGrp="1"/>
          </p:cNvSpPr>
          <p:nvPr>
            <p:ph idx="1"/>
          </p:nvPr>
        </p:nvSpPr>
        <p:spPr>
          <a:xfrm>
            <a:off x="457200" y="1295400"/>
            <a:ext cx="8229600" cy="4648200"/>
          </a:xfrm>
        </p:spPr>
        <p:txBody>
          <a:bodyPr>
            <a:normAutofit lnSpcReduction="10000"/>
          </a:bodyPr>
          <a:lstStyle/>
          <a:p>
            <a:pPr marL="0" indent="0" algn="ctr">
              <a:buNone/>
            </a:pPr>
            <a:r>
              <a:rPr lang="en-US" sz="4800" dirty="0" smtClean="0">
                <a:solidFill>
                  <a:srgbClr val="FFFF00"/>
                </a:solidFill>
              </a:rPr>
              <a:t>It’s a spec!</a:t>
            </a:r>
          </a:p>
          <a:p>
            <a:r>
              <a:rPr lang="en-US" sz="3600" dirty="0" smtClean="0"/>
              <a:t>JSON to specify metadata</a:t>
            </a:r>
          </a:p>
          <a:p>
            <a:r>
              <a:rPr lang="en-US" sz="3600" dirty="0" smtClean="0"/>
              <a:t>JSON to specify API structure</a:t>
            </a:r>
          </a:p>
          <a:p>
            <a:r>
              <a:rPr lang="en-US" sz="3600" dirty="0" smtClean="0"/>
              <a:t>JSON schema for the model specification</a:t>
            </a:r>
          </a:p>
          <a:p>
            <a:r>
              <a:rPr lang="en-US" sz="3600" dirty="0" smtClean="0"/>
              <a:t>Machine readable</a:t>
            </a:r>
          </a:p>
          <a:p>
            <a:r>
              <a:rPr lang="en-US" sz="3600" dirty="0" smtClean="0"/>
              <a:t>Language agnostic</a:t>
            </a:r>
          </a:p>
        </p:txBody>
      </p:sp>
      <p:pic>
        <p:nvPicPr>
          <p:cNvPr id="14" name="Picture 13"/>
          <p:cNvPicPr>
            <a:picLocks noChangeAspect="1"/>
          </p:cNvPicPr>
          <p:nvPr/>
        </p:nvPicPr>
        <p:blipFill>
          <a:blip r:embed="rId3"/>
          <a:stretch>
            <a:fillRect/>
          </a:stretch>
        </p:blipFill>
        <p:spPr>
          <a:xfrm>
            <a:off x="6692900" y="1295400"/>
            <a:ext cx="1003300" cy="1028700"/>
          </a:xfrm>
          <a:prstGeom prst="rect">
            <a:avLst/>
          </a:prstGeom>
        </p:spPr>
      </p:pic>
    </p:spTree>
    <p:extLst>
      <p:ext uri="{BB962C8B-B14F-4D97-AF65-F5344CB8AC3E}">
        <p14:creationId xmlns:p14="http://schemas.microsoft.com/office/powerpoint/2010/main" val="17183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dirty="0" smtClean="0"/>
              <a:t>Agenda</a:t>
            </a:r>
          </a:p>
        </p:txBody>
      </p:sp>
      <p:sp>
        <p:nvSpPr>
          <p:cNvPr id="2051" name="Content Placeholder 2"/>
          <p:cNvSpPr>
            <a:spLocks noGrp="1"/>
          </p:cNvSpPr>
          <p:nvPr>
            <p:ph idx="1"/>
          </p:nvPr>
        </p:nvSpPr>
        <p:spPr>
          <a:xfrm>
            <a:off x="457200" y="1295400"/>
            <a:ext cx="8229600" cy="5257800"/>
          </a:xfrm>
        </p:spPr>
        <p:txBody>
          <a:bodyPr>
            <a:normAutofit/>
          </a:bodyPr>
          <a:lstStyle/>
          <a:p>
            <a:r>
              <a:rPr lang="en-US" sz="3600" dirty="0" smtClean="0"/>
              <a:t>Introduction</a:t>
            </a:r>
          </a:p>
          <a:p>
            <a:r>
              <a:rPr lang="en-US" sz="3600" dirty="0" smtClean="0"/>
              <a:t>The Technology</a:t>
            </a:r>
          </a:p>
          <a:p>
            <a:r>
              <a:rPr lang="en-US" sz="3600" dirty="0"/>
              <a:t>S</a:t>
            </a:r>
            <a:r>
              <a:rPr lang="en-US" sz="3600" dirty="0" smtClean="0"/>
              <a:t>wagger is not…</a:t>
            </a:r>
          </a:p>
          <a:p>
            <a:r>
              <a:rPr lang="en-US" sz="3600" dirty="0" smtClean="0"/>
              <a:t>Alternatives</a:t>
            </a:r>
          </a:p>
          <a:p>
            <a:r>
              <a:rPr lang="en-US" sz="3600" dirty="0" smtClean="0"/>
              <a:t>Approach</a:t>
            </a:r>
          </a:p>
          <a:p>
            <a:r>
              <a:rPr lang="en-US" sz="3600" dirty="0" smtClean="0"/>
              <a:t>Demo</a:t>
            </a:r>
          </a:p>
          <a:p>
            <a:r>
              <a:rPr lang="en-US" sz="3600" dirty="0"/>
              <a:t>R</a:t>
            </a:r>
            <a:r>
              <a:rPr lang="en-US" sz="3600" dirty="0" smtClean="0"/>
              <a:t>eferences</a:t>
            </a:r>
          </a:p>
        </p:txBody>
      </p:sp>
    </p:spTree>
    <p:extLst>
      <p:ext uri="{BB962C8B-B14F-4D97-AF65-F5344CB8AC3E}">
        <p14:creationId xmlns:p14="http://schemas.microsoft.com/office/powerpoint/2010/main" val="1934877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2057400"/>
            <a:ext cx="8229600" cy="1600200"/>
          </a:xfrm>
        </p:spPr>
        <p:txBody>
          <a:bodyPr/>
          <a:lstStyle/>
          <a:p>
            <a:pPr marL="0" indent="0" algn="ctr">
              <a:buNone/>
            </a:pPr>
            <a:r>
              <a:rPr lang="en-US" sz="6600" dirty="0">
                <a:solidFill>
                  <a:srgbClr val="92D050"/>
                </a:solidFill>
                <a:latin typeface="+mj-lt"/>
                <a:ea typeface="+mj-ea"/>
                <a:cs typeface="+mj-cs"/>
              </a:rPr>
              <a:t>The</a:t>
            </a:r>
            <a:r>
              <a:rPr lang="en-US" sz="6600" dirty="0" smtClean="0"/>
              <a:t> </a:t>
            </a:r>
            <a:r>
              <a:rPr lang="en-US" sz="6600" dirty="0" smtClean="0">
                <a:solidFill>
                  <a:srgbClr val="92D050"/>
                </a:solidFill>
                <a:latin typeface="+mj-lt"/>
                <a:ea typeface="+mj-ea"/>
                <a:cs typeface="+mj-cs"/>
              </a:rPr>
              <a:t>Technology</a:t>
            </a:r>
            <a:endParaRPr lang="en-US" sz="6600" dirty="0">
              <a:solidFill>
                <a:srgbClr val="92D050"/>
              </a:solidFill>
              <a:latin typeface="+mj-lt"/>
              <a:ea typeface="+mj-ea"/>
              <a:cs typeface="+mj-cs"/>
            </a:endParaRPr>
          </a:p>
        </p:txBody>
      </p:sp>
    </p:spTree>
    <p:extLst>
      <p:ext uri="{BB962C8B-B14F-4D97-AF65-F5344CB8AC3E}">
        <p14:creationId xmlns:p14="http://schemas.microsoft.com/office/powerpoint/2010/main" val="3037131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762000"/>
            <a:ext cx="8229600" cy="914400"/>
          </a:xfrm>
        </p:spPr>
        <p:txBody>
          <a:bodyPr>
            <a:normAutofit/>
          </a:bodyPr>
          <a:lstStyle/>
          <a:p>
            <a:pPr marL="0" indent="0" algn="ctr">
              <a:buNone/>
            </a:pPr>
            <a:r>
              <a:rPr lang="en-US" sz="4800" dirty="0">
                <a:solidFill>
                  <a:srgbClr val="92D050"/>
                </a:solidFill>
                <a:latin typeface="+mj-lt"/>
                <a:ea typeface="+mj-ea"/>
                <a:cs typeface="+mj-cs"/>
              </a:rPr>
              <a:t>The</a:t>
            </a:r>
            <a:r>
              <a:rPr lang="en-US" sz="4800" dirty="0" smtClean="0"/>
              <a:t> </a:t>
            </a:r>
            <a:r>
              <a:rPr lang="en-US" sz="4800" dirty="0" smtClean="0">
                <a:solidFill>
                  <a:srgbClr val="92D050"/>
                </a:solidFill>
                <a:latin typeface="+mj-lt"/>
                <a:ea typeface="+mj-ea"/>
                <a:cs typeface="+mj-cs"/>
              </a:rPr>
              <a:t>Technology</a:t>
            </a:r>
            <a:endParaRPr lang="en-US" sz="4800" dirty="0">
              <a:solidFill>
                <a:srgbClr val="92D050"/>
              </a:solidFill>
              <a:latin typeface="+mj-lt"/>
              <a:ea typeface="+mj-ea"/>
              <a:cs typeface="+mj-cs"/>
            </a:endParaRPr>
          </a:p>
        </p:txBody>
      </p:sp>
      <p:sp>
        <p:nvSpPr>
          <p:cNvPr id="4" name="Content Placeholder 2"/>
          <p:cNvSpPr txBox="1">
            <a:spLocks/>
          </p:cNvSpPr>
          <p:nvPr/>
        </p:nvSpPr>
        <p:spPr bwMode="auto">
          <a:xfrm>
            <a:off x="457200" y="2057400"/>
            <a:ext cx="8229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06000" defTabSz="457200" eaLnBrk="1" hangingPunct="1">
              <a:spcAft>
                <a:spcPts val="600"/>
              </a:spcAft>
              <a:buClr>
                <a:schemeClr val="tx2"/>
              </a:buClr>
              <a:buSzPct val="70000"/>
              <a:buFont typeface="Wingdings 2" charset="2"/>
              <a:buChar char=""/>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Swagger-editor</a:t>
            </a:r>
          </a:p>
          <a:p>
            <a:pPr indent="-306000" defTabSz="457200" eaLnBrk="1" hangingPunct="1">
              <a:spcAft>
                <a:spcPts val="600"/>
              </a:spcAft>
              <a:buClr>
                <a:schemeClr val="tx2"/>
              </a:buClr>
              <a:buSzPct val="70000"/>
              <a:buFont typeface="Wingdings 2" charset="2"/>
              <a:buChar char=""/>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swagger-</a:t>
            </a:r>
            <a:r>
              <a:rPr lang="en-US" sz="3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codegen</a:t>
            </a:r>
            <a:endPar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indent="-306000" defTabSz="457200" eaLnBrk="1" hangingPunct="1">
              <a:spcAft>
                <a:spcPts val="600"/>
              </a:spcAft>
              <a:buClr>
                <a:schemeClr val="tx2"/>
              </a:buClr>
              <a:buSzPct val="70000"/>
              <a:buFont typeface="Wingdings 2" charset="2"/>
              <a:buChar char=""/>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swagger-</a:t>
            </a:r>
            <a:r>
              <a:rPr lang="en-US" sz="3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ui</a:t>
            </a:r>
            <a:endPar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459541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Server side integrations</a:t>
            </a:r>
            <a:endParaRPr lang="en-US" dirty="0"/>
          </a:p>
        </p:txBody>
      </p:sp>
      <p:pic>
        <p:nvPicPr>
          <p:cNvPr id="5" name="Content Placeholder 4"/>
          <p:cNvPicPr>
            <a:picLocks noGrp="1" noChangeAspect="1"/>
          </p:cNvPicPr>
          <p:nvPr>
            <p:ph sz="half" idx="1"/>
          </p:nvPr>
        </p:nvPicPr>
        <p:blipFill>
          <a:blip r:embed="rId3"/>
          <a:stretch>
            <a:fillRect/>
          </a:stretch>
        </p:blipFill>
        <p:spPr>
          <a:xfrm>
            <a:off x="0" y="1828800"/>
            <a:ext cx="9492300" cy="4038600"/>
          </a:xfrm>
          <a:prstGeom prst="rect">
            <a:avLst/>
          </a:prstGeom>
        </p:spPr>
      </p:pic>
    </p:spTree>
    <p:extLst>
      <p:ext uri="{BB962C8B-B14F-4D97-AF65-F5344CB8AC3E}">
        <p14:creationId xmlns:p14="http://schemas.microsoft.com/office/powerpoint/2010/main" val="789843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code generation</a:t>
            </a:r>
            <a:endParaRPr lang="en-US" dirty="0"/>
          </a:p>
        </p:txBody>
      </p:sp>
      <p:sp>
        <p:nvSpPr>
          <p:cNvPr id="9" name="Content Placeholder 2"/>
          <p:cNvSpPr txBox="1">
            <a:spLocks/>
          </p:cNvSpPr>
          <p:nvPr/>
        </p:nvSpPr>
        <p:spPr bwMode="auto">
          <a:xfrm>
            <a:off x="457200" y="1371600"/>
            <a:ext cx="7696200" cy="914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solidFill>
                <a:srgbClr val="FFFF00"/>
              </a:solidFill>
            </a:endParaRPr>
          </a:p>
        </p:txBody>
      </p:sp>
      <p:pic>
        <p:nvPicPr>
          <p:cNvPr id="5" name="Picture 4"/>
          <p:cNvPicPr>
            <a:picLocks noChangeAspect="1"/>
          </p:cNvPicPr>
          <p:nvPr/>
        </p:nvPicPr>
        <p:blipFill>
          <a:blip r:embed="rId3"/>
          <a:stretch>
            <a:fillRect/>
          </a:stretch>
        </p:blipFill>
        <p:spPr>
          <a:xfrm>
            <a:off x="457200" y="1604589"/>
            <a:ext cx="8380737" cy="5031269"/>
          </a:xfrm>
          <a:prstGeom prst="rect">
            <a:avLst/>
          </a:prstGeom>
        </p:spPr>
      </p:pic>
    </p:spTree>
    <p:extLst>
      <p:ext uri="{BB962C8B-B14F-4D97-AF65-F5344CB8AC3E}">
        <p14:creationId xmlns:p14="http://schemas.microsoft.com/office/powerpoint/2010/main" val="3918836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2133600"/>
            <a:ext cx="8229600" cy="1524000"/>
          </a:xfrm>
        </p:spPr>
        <p:txBody>
          <a:bodyPr/>
          <a:lstStyle/>
          <a:p>
            <a:pPr marL="0" indent="0" algn="ctr">
              <a:buNone/>
            </a:pPr>
            <a:r>
              <a:rPr lang="en-US" sz="6600" dirty="0" smtClean="0">
                <a:solidFill>
                  <a:srgbClr val="92D050"/>
                </a:solidFill>
                <a:latin typeface="+mj-lt"/>
                <a:ea typeface="+mj-ea"/>
                <a:cs typeface="+mj-cs"/>
              </a:rPr>
              <a:t>Swagger is not</a:t>
            </a:r>
            <a:endParaRPr lang="en-US" sz="6600" dirty="0">
              <a:solidFill>
                <a:srgbClr val="92D050"/>
              </a:solidFill>
              <a:latin typeface="+mj-lt"/>
              <a:ea typeface="+mj-ea"/>
              <a:cs typeface="+mj-cs"/>
            </a:endParaRPr>
          </a:p>
        </p:txBody>
      </p:sp>
    </p:spTree>
    <p:extLst>
      <p:ext uri="{BB962C8B-B14F-4D97-AF65-F5344CB8AC3E}">
        <p14:creationId xmlns:p14="http://schemas.microsoft.com/office/powerpoint/2010/main" val="3398222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57200" y="1600200"/>
            <a:ext cx="82296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06000" defTabSz="457200" eaLnBrk="1" hangingPunct="1">
              <a:spcAft>
                <a:spcPts val="600"/>
              </a:spcAft>
              <a:buClr>
                <a:schemeClr val="tx2"/>
              </a:buClr>
              <a:buSzPct val="70000"/>
              <a:buFont typeface="Wingdings 2" charset="2"/>
              <a:buChar char=""/>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Does not support multiple API versions</a:t>
            </a:r>
          </a:p>
          <a:p>
            <a:pPr indent="-306000" defTabSz="457200" eaLnBrk="1" hangingPunct="1">
              <a:spcAft>
                <a:spcPts val="600"/>
              </a:spcAft>
              <a:buClr>
                <a:schemeClr val="tx2"/>
              </a:buClr>
              <a:buSzPct val="70000"/>
              <a:buFont typeface="Wingdings 2" charset="2"/>
              <a:buChar char=""/>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Does not tell how to write the API</a:t>
            </a:r>
          </a:p>
          <a:p>
            <a:pPr marL="742950" lvl="2" indent="-306000" defTabSz="457200" eaLnBrk="1" hangingPunct="1">
              <a:spcAft>
                <a:spcPts val="600"/>
              </a:spcAft>
              <a:buClr>
                <a:schemeClr val="tx2"/>
              </a:buClr>
              <a:buSzPct val="70000"/>
              <a:buFont typeface="Wingdings 2" charset="2"/>
              <a:buChar char=""/>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Delete an object by HTTP DELETE or via HTTP GET with query </a:t>
            </a:r>
            <a:r>
              <a:rPr lang="en-US" sz="3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param</a:t>
            </a:r>
            <a:endPar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indent="-306000" defTabSz="457200" eaLnBrk="1" hangingPunct="1">
              <a:spcAft>
                <a:spcPts val="600"/>
              </a:spcAft>
              <a:buClr>
                <a:schemeClr val="tx2"/>
              </a:buClr>
              <a:buSzPct val="70000"/>
              <a:buFont typeface="Wingdings 2" charset="2"/>
              <a:buChar char=""/>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Is not trying to solve all problems for all APIs</a:t>
            </a:r>
          </a:p>
        </p:txBody>
      </p:sp>
    </p:spTree>
    <p:extLst>
      <p:ext uri="{BB962C8B-B14F-4D97-AF65-F5344CB8AC3E}">
        <p14:creationId xmlns:p14="http://schemas.microsoft.com/office/powerpoint/2010/main" val="142528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2133600"/>
            <a:ext cx="8229600" cy="1524000"/>
          </a:xfrm>
        </p:spPr>
        <p:txBody>
          <a:bodyPr/>
          <a:lstStyle/>
          <a:p>
            <a:pPr marL="0" indent="0" algn="ctr">
              <a:buNone/>
            </a:pPr>
            <a:r>
              <a:rPr lang="en-US" sz="6600" dirty="0" smtClean="0">
                <a:solidFill>
                  <a:srgbClr val="92D050"/>
                </a:solidFill>
                <a:latin typeface="+mj-lt"/>
                <a:ea typeface="+mj-ea"/>
                <a:cs typeface="+mj-cs"/>
              </a:rPr>
              <a:t>Alternatives</a:t>
            </a:r>
            <a:endParaRPr lang="en-US" sz="6600" dirty="0">
              <a:solidFill>
                <a:srgbClr val="92D050"/>
              </a:solidFill>
              <a:latin typeface="+mj-lt"/>
              <a:ea typeface="+mj-ea"/>
              <a:cs typeface="+mj-cs"/>
            </a:endParaRPr>
          </a:p>
        </p:txBody>
      </p:sp>
    </p:spTree>
    <p:extLst>
      <p:ext uri="{BB962C8B-B14F-4D97-AF65-F5344CB8AC3E}">
        <p14:creationId xmlns:p14="http://schemas.microsoft.com/office/powerpoint/2010/main" val="3147348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57200" y="609600"/>
            <a:ext cx="8229600" cy="609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mj-lt"/>
                <a:ea typeface="+mj-ea"/>
                <a:cs typeface="+mj-cs"/>
              </a:rPr>
              <a:t>SOAP/WSDL</a:t>
            </a:r>
          </a:p>
          <a:p>
            <a:pPr lvl="1"/>
            <a:r>
              <a:rPr lang="en-US" dirty="0">
                <a:solidFill>
                  <a:schemeClr val="accent4">
                    <a:lumMod val="40000"/>
                    <a:lumOff val="60000"/>
                  </a:schemeClr>
                </a:solidFill>
                <a:latin typeface="+mj-lt"/>
                <a:ea typeface="+mj-ea"/>
                <a:cs typeface="+mj-cs"/>
              </a:rPr>
              <a:t>http://www.w3.org/TR/</a:t>
            </a:r>
            <a:r>
              <a:rPr lang="en-US" dirty="0" err="1">
                <a:solidFill>
                  <a:schemeClr val="accent4">
                    <a:lumMod val="40000"/>
                    <a:lumOff val="60000"/>
                  </a:schemeClr>
                </a:solidFill>
                <a:latin typeface="+mj-lt"/>
                <a:ea typeface="+mj-ea"/>
                <a:cs typeface="+mj-cs"/>
              </a:rPr>
              <a:t>wsdl</a:t>
            </a:r>
            <a:endParaRPr lang="en-US" dirty="0">
              <a:solidFill>
                <a:schemeClr val="accent4">
                  <a:lumMod val="40000"/>
                  <a:lumOff val="60000"/>
                </a:schemeClr>
              </a:solidFill>
              <a:latin typeface="+mj-lt"/>
              <a:ea typeface="+mj-ea"/>
              <a:cs typeface="+mj-cs"/>
            </a:endParaRPr>
          </a:p>
          <a:p>
            <a:r>
              <a:rPr lang="en-US" dirty="0" smtClean="0">
                <a:latin typeface="+mj-lt"/>
                <a:ea typeface="+mj-ea"/>
                <a:cs typeface="+mj-cs"/>
              </a:rPr>
              <a:t>WADL</a:t>
            </a:r>
          </a:p>
          <a:p>
            <a:pPr lvl="1"/>
            <a:r>
              <a:rPr lang="en-US" dirty="0">
                <a:solidFill>
                  <a:schemeClr val="accent4">
                    <a:lumMod val="40000"/>
                    <a:lumOff val="60000"/>
                  </a:schemeClr>
                </a:solidFill>
                <a:latin typeface="+mj-lt"/>
                <a:ea typeface="+mj-ea"/>
                <a:cs typeface="+mj-cs"/>
              </a:rPr>
              <a:t>http://en.wikipedia.org/wiki/Web_Application_Description_Language</a:t>
            </a:r>
          </a:p>
          <a:p>
            <a:r>
              <a:rPr lang="en-US" dirty="0" err="1">
                <a:latin typeface="+mj-lt"/>
                <a:ea typeface="+mj-ea"/>
                <a:cs typeface="+mj-cs"/>
              </a:rPr>
              <a:t>Mashery</a:t>
            </a:r>
            <a:r>
              <a:rPr lang="en-US" dirty="0">
                <a:latin typeface="+mj-lt"/>
                <a:ea typeface="+mj-ea"/>
                <a:cs typeface="+mj-cs"/>
              </a:rPr>
              <a:t> IO-Docs </a:t>
            </a:r>
          </a:p>
          <a:p>
            <a:pPr lvl="1"/>
            <a:r>
              <a:rPr lang="en-US" dirty="0">
                <a:solidFill>
                  <a:schemeClr val="accent4">
                    <a:lumMod val="40000"/>
                    <a:lumOff val="60000"/>
                  </a:schemeClr>
                </a:solidFill>
                <a:latin typeface="+mj-lt"/>
                <a:ea typeface="+mj-ea"/>
                <a:cs typeface="+mj-cs"/>
              </a:rPr>
              <a:t>http://www.mashery.com/product/io-docs</a:t>
            </a:r>
          </a:p>
          <a:p>
            <a:pPr lvl="1"/>
            <a:r>
              <a:rPr lang="en-US" dirty="0">
                <a:solidFill>
                  <a:schemeClr val="accent4">
                    <a:lumMod val="40000"/>
                    <a:lumOff val="60000"/>
                  </a:schemeClr>
                </a:solidFill>
                <a:latin typeface="+mj-lt"/>
                <a:ea typeface="+mj-ea"/>
                <a:cs typeface="+mj-cs"/>
              </a:rPr>
              <a:t>https://github.com/mashery/iodocs</a:t>
            </a:r>
          </a:p>
          <a:p>
            <a:r>
              <a:rPr lang="en-US" dirty="0">
                <a:latin typeface="+mj-lt"/>
                <a:ea typeface="+mj-ea"/>
                <a:cs typeface="+mj-cs"/>
              </a:rPr>
              <a:t>http://apiary.io/</a:t>
            </a:r>
          </a:p>
          <a:p>
            <a:r>
              <a:rPr lang="en-US" dirty="0" smtClean="0">
                <a:latin typeface="+mj-lt"/>
                <a:ea typeface="+mj-ea"/>
                <a:cs typeface="+mj-cs"/>
              </a:rPr>
              <a:t>Homegrown</a:t>
            </a:r>
            <a:endParaRPr lang="en-US" dirty="0">
              <a:latin typeface="+mj-lt"/>
              <a:ea typeface="+mj-ea"/>
              <a:cs typeface="+mj-cs"/>
            </a:endParaRPr>
          </a:p>
          <a:p>
            <a:pPr lvl="1"/>
            <a:endParaRPr lang="en-US" sz="2800" dirty="0" smtClean="0">
              <a:latin typeface="+mj-lt"/>
              <a:ea typeface="+mj-ea"/>
              <a:cs typeface="+mj-cs"/>
            </a:endParaRPr>
          </a:p>
          <a:p>
            <a:endParaRPr lang="en-US" sz="3600" dirty="0" smtClean="0">
              <a:solidFill>
                <a:srgbClr val="FFFF00"/>
              </a:solidFill>
              <a:latin typeface="+mj-lt"/>
              <a:ea typeface="+mj-ea"/>
              <a:cs typeface="+mj-cs"/>
            </a:endParaRPr>
          </a:p>
          <a:p>
            <a:pPr lvl="1"/>
            <a:endParaRPr lang="en-US" sz="2800" dirty="0">
              <a:solidFill>
                <a:srgbClr val="FFFF00"/>
              </a:solidFill>
              <a:latin typeface="+mj-lt"/>
              <a:ea typeface="+mj-ea"/>
              <a:cs typeface="+mj-cs"/>
            </a:endParaRPr>
          </a:p>
        </p:txBody>
      </p:sp>
    </p:spTree>
    <p:extLst>
      <p:ext uri="{BB962C8B-B14F-4D97-AF65-F5344CB8AC3E}">
        <p14:creationId xmlns:p14="http://schemas.microsoft.com/office/powerpoint/2010/main" val="37932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dirty="0" smtClean="0"/>
              <a:t>Architecture</a:t>
            </a:r>
          </a:p>
        </p:txBody>
      </p:sp>
      <p:sp>
        <p:nvSpPr>
          <p:cNvPr id="2051" name="Content Placeholder 2"/>
          <p:cNvSpPr>
            <a:spLocks noGrp="1"/>
          </p:cNvSpPr>
          <p:nvPr>
            <p:ph idx="1"/>
          </p:nvPr>
        </p:nvSpPr>
        <p:spPr>
          <a:xfrm>
            <a:off x="457200" y="1600200"/>
            <a:ext cx="5334000" cy="1143001"/>
          </a:xfrm>
        </p:spPr>
        <p:txBody>
          <a:bodyPr>
            <a:normAutofit fontScale="92500"/>
          </a:bodyPr>
          <a:lstStyle/>
          <a:p>
            <a:pPr marL="0" indent="0">
              <a:buNone/>
            </a:pPr>
            <a:r>
              <a:rPr lang="en-US" sz="4800" dirty="0" smtClean="0"/>
              <a:t>APIs are for humans</a:t>
            </a:r>
          </a:p>
        </p:txBody>
      </p:sp>
      <p:sp>
        <p:nvSpPr>
          <p:cNvPr id="13" name="Content Placeholder 2"/>
          <p:cNvSpPr txBox="1">
            <a:spLocks/>
          </p:cNvSpPr>
          <p:nvPr/>
        </p:nvSpPr>
        <p:spPr bwMode="auto">
          <a:xfrm>
            <a:off x="533400" y="44196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800" dirty="0" smtClean="0"/>
              <a:t>Why?</a:t>
            </a:r>
            <a:endParaRPr lang="en-US" sz="4800" dirty="0"/>
          </a:p>
        </p:txBody>
      </p:sp>
      <p:pic>
        <p:nvPicPr>
          <p:cNvPr id="8" name="Picture 7" descr="api-huma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00200"/>
            <a:ext cx="2700326" cy="2438400"/>
          </a:xfrm>
          <a:prstGeom prst="rect">
            <a:avLst/>
          </a:prstGeom>
        </p:spPr>
      </p:pic>
      <p:sp>
        <p:nvSpPr>
          <p:cNvPr id="17" name="Content Placeholder 2"/>
          <p:cNvSpPr txBox="1">
            <a:spLocks/>
          </p:cNvSpPr>
          <p:nvPr/>
        </p:nvSpPr>
        <p:spPr bwMode="auto">
          <a:xfrm>
            <a:off x="533400" y="6019800"/>
            <a:ext cx="8229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solidFill>
                  <a:srgbClr val="3366FF"/>
                </a:solidFill>
              </a:rPr>
              <a:t>http://</a:t>
            </a:r>
            <a:r>
              <a:rPr lang="en-US" sz="1600" dirty="0" err="1">
                <a:solidFill>
                  <a:srgbClr val="3366FF"/>
                </a:solidFill>
              </a:rPr>
              <a:t>www.infoq.com</a:t>
            </a:r>
            <a:r>
              <a:rPr lang="en-US" sz="1600" dirty="0">
                <a:solidFill>
                  <a:srgbClr val="3366FF"/>
                </a:solidFill>
              </a:rPr>
              <a:t>/resource/presentations/API-Humans/en/slides/sl23.jpg</a:t>
            </a:r>
          </a:p>
        </p:txBody>
      </p:sp>
    </p:spTree>
    <p:extLst>
      <p:ext uri="{BB962C8B-B14F-4D97-AF65-F5344CB8AC3E}">
        <p14:creationId xmlns:p14="http://schemas.microsoft.com/office/powerpoint/2010/main" val="17183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13"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2057400"/>
            <a:ext cx="8229600" cy="1600200"/>
          </a:xfrm>
        </p:spPr>
        <p:txBody>
          <a:bodyPr/>
          <a:lstStyle/>
          <a:p>
            <a:pPr marL="0" indent="0" algn="ctr">
              <a:buNone/>
            </a:pPr>
            <a:r>
              <a:rPr lang="en-US" sz="6600" dirty="0" smtClean="0">
                <a:solidFill>
                  <a:srgbClr val="92D050"/>
                </a:solidFill>
                <a:latin typeface="+mj-lt"/>
                <a:ea typeface="+mj-ea"/>
                <a:cs typeface="+mj-cs"/>
              </a:rPr>
              <a:t>Approach</a:t>
            </a:r>
            <a:endParaRPr lang="en-US" sz="6600" dirty="0">
              <a:solidFill>
                <a:srgbClr val="92D050"/>
              </a:solidFill>
              <a:latin typeface="+mj-lt"/>
              <a:ea typeface="+mj-ea"/>
              <a:cs typeface="+mj-cs"/>
            </a:endParaRPr>
          </a:p>
        </p:txBody>
      </p:sp>
    </p:spTree>
    <p:extLst>
      <p:ext uri="{BB962C8B-B14F-4D97-AF65-F5344CB8AC3E}">
        <p14:creationId xmlns:p14="http://schemas.microsoft.com/office/powerpoint/2010/main" val="3283400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dirty="0" smtClean="0"/>
              <a:t>API development approaches</a:t>
            </a:r>
          </a:p>
        </p:txBody>
      </p:sp>
      <p:sp>
        <p:nvSpPr>
          <p:cNvPr id="2051" name="Content Placeholder 2"/>
          <p:cNvSpPr>
            <a:spLocks noGrp="1"/>
          </p:cNvSpPr>
          <p:nvPr>
            <p:ph idx="1"/>
          </p:nvPr>
        </p:nvSpPr>
        <p:spPr>
          <a:xfrm>
            <a:off x="457200" y="1600200"/>
            <a:ext cx="8229600" cy="4724399"/>
          </a:xfrm>
        </p:spPr>
        <p:txBody>
          <a:bodyPr/>
          <a:lstStyle/>
          <a:p>
            <a:pPr marL="0" indent="0" algn="ctr">
              <a:buNone/>
            </a:pPr>
            <a:r>
              <a:rPr lang="en-US" sz="4800" dirty="0" smtClean="0"/>
              <a:t>API specification first</a:t>
            </a:r>
          </a:p>
          <a:p>
            <a:pPr marL="0" indent="0" algn="ctr">
              <a:buNone/>
            </a:pPr>
            <a:endParaRPr lang="en-US" sz="3600" dirty="0" smtClean="0"/>
          </a:p>
          <a:p>
            <a:pPr lvl="1"/>
            <a:r>
              <a:rPr lang="en-US" sz="3600" dirty="0" smtClean="0"/>
              <a:t>Write the JSON spec</a:t>
            </a:r>
          </a:p>
          <a:p>
            <a:pPr lvl="1"/>
            <a:r>
              <a:rPr lang="en-US" sz="3600" dirty="0" smtClean="0"/>
              <a:t>Generate the API stubs</a:t>
            </a:r>
          </a:p>
          <a:p>
            <a:pPr lvl="1"/>
            <a:r>
              <a:rPr lang="en-US" sz="3600" dirty="0" smtClean="0"/>
              <a:t>Implement the APIs</a:t>
            </a:r>
          </a:p>
          <a:p>
            <a:pPr lvl="1"/>
            <a:r>
              <a:rPr lang="en-US" sz="3600" dirty="0" smtClean="0"/>
              <a:t>Publish</a:t>
            </a:r>
          </a:p>
        </p:txBody>
      </p:sp>
      <p:sp>
        <p:nvSpPr>
          <p:cNvPr id="7" name="TextBox 6"/>
          <p:cNvSpPr txBox="1"/>
          <p:nvPr/>
        </p:nvSpPr>
        <p:spPr>
          <a:xfrm>
            <a:off x="762000" y="15287685"/>
            <a:ext cx="11506200" cy="1615827"/>
          </a:xfrm>
          <a:prstGeom prst="rect">
            <a:avLst/>
          </a:prstGeom>
          <a:solidFill>
            <a:srgbClr val="002060"/>
          </a:solidFill>
        </p:spPr>
        <p:txBody>
          <a:bodyPr wrap="square" rtlCol="1">
            <a:spAutoFit/>
          </a:bodyPr>
          <a:lstStyle/>
          <a:p>
            <a:r>
              <a:rPr lang="en-US" sz="900" dirty="0" smtClean="0">
                <a:solidFill>
                  <a:schemeClr val="bg1"/>
                </a:solidFill>
                <a:latin typeface="Courier New" pitchFamily="49" charset="0"/>
                <a:cs typeface="Courier New" pitchFamily="49" charset="0"/>
              </a:rPr>
              <a:t> </a:t>
            </a:r>
          </a:p>
          <a:p>
            <a:r>
              <a:rPr lang="en-US" sz="900" b="1" dirty="0" smtClean="0">
                <a:solidFill>
                  <a:schemeClr val="bg1"/>
                </a:solidFill>
                <a:latin typeface="Courier New" pitchFamily="49" charset="0"/>
                <a:cs typeface="Courier New" pitchFamily="49" charset="0"/>
              </a:rPr>
              <a:t>public</a:t>
            </a:r>
            <a:r>
              <a:rPr lang="en-US" sz="900" dirty="0" smtClean="0">
                <a:solidFill>
                  <a:schemeClr val="bg1"/>
                </a:solidFill>
                <a:latin typeface="Courier New" pitchFamily="49" charset="0"/>
                <a:cs typeface="Courier New" pitchFamily="49" charset="0"/>
              </a:rPr>
              <a:t> </a:t>
            </a:r>
            <a:r>
              <a:rPr lang="en-US" sz="900" b="1" dirty="0" smtClean="0">
                <a:solidFill>
                  <a:schemeClr val="bg1"/>
                </a:solidFill>
                <a:latin typeface="Courier New" pitchFamily="49" charset="0"/>
                <a:cs typeface="Courier New" pitchFamily="49" charset="0"/>
              </a:rPr>
              <a:t>aspect</a:t>
            </a:r>
            <a:r>
              <a:rPr lang="en-US" sz="900" dirty="0" smtClean="0">
                <a:solidFill>
                  <a:schemeClr val="bg1"/>
                </a:solidFill>
                <a:latin typeface="Courier New" pitchFamily="49" charset="0"/>
                <a:cs typeface="Courier New" pitchFamily="49" charset="0"/>
              </a:rPr>
              <a:t> </a:t>
            </a:r>
            <a:r>
              <a:rPr lang="en-US" sz="900" dirty="0" err="1" smtClean="0">
                <a:solidFill>
                  <a:schemeClr val="bg1"/>
                </a:solidFill>
                <a:latin typeface="Courier New" pitchFamily="49" charset="0"/>
                <a:cs typeface="Courier New" pitchFamily="49" charset="0"/>
              </a:rPr>
              <a:t>MyPertargetAspect</a:t>
            </a:r>
            <a:r>
              <a:rPr lang="en-US" sz="900" dirty="0" smtClean="0">
                <a:solidFill>
                  <a:schemeClr val="bg1"/>
                </a:solidFill>
                <a:latin typeface="Courier New" pitchFamily="49" charset="0"/>
                <a:cs typeface="Courier New" pitchFamily="49" charset="0"/>
              </a:rPr>
              <a:t>          (myPointcut()){</a:t>
            </a:r>
          </a:p>
          <a:p>
            <a:r>
              <a:rPr lang="en-US" sz="900" dirty="0" smtClean="0">
                <a:solidFill>
                  <a:schemeClr val="bg1"/>
                </a:solidFill>
                <a:latin typeface="Courier New" pitchFamily="49" charset="0"/>
                <a:cs typeface="Courier New" pitchFamily="49" charset="0"/>
              </a:rPr>
              <a:t> </a:t>
            </a:r>
            <a:r>
              <a:rPr lang="en-US" sz="900" b="1" dirty="0" smtClean="0">
                <a:solidFill>
                  <a:schemeClr val="bg1"/>
                </a:solidFill>
                <a:latin typeface="Courier New" pitchFamily="49" charset="0"/>
                <a:cs typeface="Courier New" pitchFamily="49" charset="0"/>
              </a:rPr>
              <a:t>private</a:t>
            </a:r>
            <a:r>
              <a:rPr lang="en-US" sz="900" dirty="0" smtClean="0">
                <a:solidFill>
                  <a:schemeClr val="bg1"/>
                </a:solidFill>
                <a:latin typeface="Courier New" pitchFamily="49" charset="0"/>
                <a:cs typeface="Courier New" pitchFamily="49" charset="0"/>
              </a:rPr>
              <a:t> </a:t>
            </a:r>
            <a:r>
              <a:rPr lang="en-US" sz="900" b="1" dirty="0" err="1" smtClean="0">
                <a:solidFill>
                  <a:schemeClr val="bg1"/>
                </a:solidFill>
                <a:latin typeface="Courier New" pitchFamily="49" charset="0"/>
                <a:cs typeface="Courier New" pitchFamily="49" charset="0"/>
              </a:rPr>
              <a:t>int</a:t>
            </a:r>
            <a:r>
              <a:rPr lang="en-US" sz="900" dirty="0" smtClean="0">
                <a:solidFill>
                  <a:schemeClr val="bg1"/>
                </a:solidFill>
                <a:latin typeface="Courier New" pitchFamily="49" charset="0"/>
                <a:cs typeface="Courier New" pitchFamily="49" charset="0"/>
              </a:rPr>
              <a:t> counter = 0;</a:t>
            </a:r>
          </a:p>
          <a:p>
            <a:r>
              <a:rPr lang="en-US" sz="900" b="1" dirty="0" smtClean="0">
                <a:solidFill>
                  <a:schemeClr val="bg1"/>
                </a:solidFill>
                <a:latin typeface="Courier New" pitchFamily="49" charset="0"/>
                <a:cs typeface="Courier New" pitchFamily="49" charset="0"/>
              </a:rPr>
              <a:t> pointcut</a:t>
            </a:r>
            <a:r>
              <a:rPr lang="en-US" sz="900" dirty="0" smtClean="0">
                <a:solidFill>
                  <a:schemeClr val="bg1"/>
                </a:solidFill>
                <a:latin typeface="Courier New" pitchFamily="49" charset="0"/>
                <a:cs typeface="Courier New" pitchFamily="49" charset="0"/>
              </a:rPr>
              <a:t> myPointcut() : </a:t>
            </a:r>
            <a:r>
              <a:rPr lang="en-US" sz="900" b="1" dirty="0" smtClean="0">
                <a:solidFill>
                  <a:schemeClr val="bg1"/>
                </a:solidFill>
                <a:latin typeface="Courier New" pitchFamily="49" charset="0"/>
                <a:cs typeface="Courier New" pitchFamily="49" charset="0"/>
              </a:rPr>
              <a:t>call</a:t>
            </a:r>
            <a:r>
              <a:rPr lang="en-US" sz="900" dirty="0" smtClean="0">
                <a:solidFill>
                  <a:schemeClr val="bg1"/>
                </a:solidFill>
                <a:latin typeface="Courier New" pitchFamily="49" charset="0"/>
                <a:cs typeface="Courier New" pitchFamily="49" charset="0"/>
              </a:rPr>
              <a:t> (* </a:t>
            </a:r>
            <a:r>
              <a:rPr lang="en-US" sz="900" dirty="0" err="1" smtClean="0">
                <a:solidFill>
                  <a:schemeClr val="bg1"/>
                </a:solidFill>
                <a:latin typeface="Courier New" pitchFamily="49" charset="0"/>
                <a:cs typeface="Courier New" pitchFamily="49" charset="0"/>
              </a:rPr>
              <a:t>myMethod</a:t>
            </a:r>
            <a:r>
              <a:rPr lang="en-US" sz="900" dirty="0" smtClean="0">
                <a:solidFill>
                  <a:schemeClr val="bg1"/>
                </a:solidFill>
                <a:latin typeface="Courier New" pitchFamily="49" charset="0"/>
                <a:cs typeface="Courier New" pitchFamily="49" charset="0"/>
              </a:rPr>
              <a:t> ());</a:t>
            </a:r>
          </a:p>
          <a:p>
            <a:r>
              <a:rPr lang="en-US" sz="900" b="1" dirty="0" smtClean="0">
                <a:solidFill>
                  <a:schemeClr val="bg1"/>
                </a:solidFill>
                <a:latin typeface="Courier New" pitchFamily="49" charset="0"/>
                <a:cs typeface="Courier New" pitchFamily="49" charset="0"/>
              </a:rPr>
              <a:t>  after</a:t>
            </a:r>
            <a:r>
              <a:rPr lang="en-US" sz="900" dirty="0" smtClean="0">
                <a:solidFill>
                  <a:schemeClr val="bg1"/>
                </a:solidFill>
                <a:latin typeface="Courier New" pitchFamily="49" charset="0"/>
                <a:cs typeface="Courier New" pitchFamily="49" charset="0"/>
              </a:rPr>
              <a:t>() </a:t>
            </a:r>
            <a:r>
              <a:rPr lang="en-US" sz="900" b="1" dirty="0" smtClean="0">
                <a:solidFill>
                  <a:schemeClr val="bg1"/>
                </a:solidFill>
                <a:latin typeface="Courier New" pitchFamily="49" charset="0"/>
                <a:cs typeface="Courier New" pitchFamily="49" charset="0"/>
              </a:rPr>
              <a:t>returning</a:t>
            </a:r>
            <a:r>
              <a:rPr lang="en-US" sz="900" dirty="0" smtClean="0">
                <a:solidFill>
                  <a:schemeClr val="bg1"/>
                </a:solidFill>
                <a:latin typeface="Courier New" pitchFamily="49" charset="0"/>
                <a:cs typeface="Courier New" pitchFamily="49" charset="0"/>
              </a:rPr>
              <a:t>() : myPointcut() {</a:t>
            </a:r>
          </a:p>
          <a:p>
            <a:r>
              <a:rPr lang="en-US" sz="900" dirty="0" smtClean="0">
                <a:solidFill>
                  <a:schemeClr val="bg1"/>
                </a:solidFill>
                <a:latin typeface="Courier New" pitchFamily="49" charset="0"/>
                <a:cs typeface="Courier New" pitchFamily="49" charset="0"/>
              </a:rPr>
              <a:t>    counter++;</a:t>
            </a:r>
          </a:p>
          <a:p>
            <a:r>
              <a:rPr lang="en-US" sz="900" dirty="0" smtClean="0">
                <a:solidFill>
                  <a:schemeClr val="bg1"/>
                </a:solidFill>
                <a:latin typeface="Courier New" pitchFamily="49" charset="0"/>
                <a:cs typeface="Courier New" pitchFamily="49" charset="0"/>
              </a:rPr>
              <a:t>    </a:t>
            </a:r>
            <a:r>
              <a:rPr lang="en-US" sz="900" dirty="0" err="1" smtClean="0">
                <a:solidFill>
                  <a:schemeClr val="bg1"/>
                </a:solidFill>
                <a:latin typeface="Courier New" pitchFamily="49" charset="0"/>
                <a:cs typeface="Courier New" pitchFamily="49" charset="0"/>
              </a:rPr>
              <a:t>System.out.println</a:t>
            </a:r>
            <a:r>
              <a:rPr lang="en-US" sz="900" dirty="0" smtClean="0">
                <a:solidFill>
                  <a:schemeClr val="bg1"/>
                </a:solidFill>
                <a:latin typeface="Courier New" pitchFamily="49" charset="0"/>
                <a:cs typeface="Courier New" pitchFamily="49" charset="0"/>
              </a:rPr>
              <a:t>("after </a:t>
            </a:r>
            <a:r>
              <a:rPr lang="en-US" sz="900" dirty="0" err="1" smtClean="0">
                <a:solidFill>
                  <a:schemeClr val="bg1"/>
                </a:solidFill>
                <a:latin typeface="Courier New" pitchFamily="49" charset="0"/>
                <a:cs typeface="Courier New" pitchFamily="49" charset="0"/>
              </a:rPr>
              <a:t>pertarget</a:t>
            </a:r>
            <a:r>
              <a:rPr lang="en-US" sz="900" dirty="0" smtClean="0">
                <a:solidFill>
                  <a:schemeClr val="bg1"/>
                </a:solidFill>
                <a:latin typeface="Courier New" pitchFamily="49" charset="0"/>
                <a:cs typeface="Courier New" pitchFamily="49" charset="0"/>
              </a:rPr>
              <a:t> “+counter+" “+</a:t>
            </a:r>
            <a:r>
              <a:rPr lang="en-US" sz="900" b="1" dirty="0" smtClean="0">
                <a:solidFill>
                  <a:schemeClr val="bg1"/>
                </a:solidFill>
                <a:latin typeface="Courier New" pitchFamily="49" charset="0"/>
                <a:cs typeface="Courier New" pitchFamily="49" charset="0"/>
              </a:rPr>
              <a:t>this</a:t>
            </a:r>
            <a:r>
              <a:rPr lang="en-US" sz="900" dirty="0" smtClean="0">
                <a:solidFill>
                  <a:schemeClr val="bg1"/>
                </a:solidFill>
                <a:latin typeface="Courier New" pitchFamily="49" charset="0"/>
                <a:cs typeface="Courier New" pitchFamily="49" charset="0"/>
              </a:rPr>
              <a:t>);</a:t>
            </a:r>
          </a:p>
          <a:p>
            <a:r>
              <a:rPr lang="en-US" sz="900" dirty="0" smtClean="0">
                <a:solidFill>
                  <a:schemeClr val="bg1"/>
                </a:solidFill>
                <a:latin typeface="Courier New" pitchFamily="49" charset="0"/>
                <a:cs typeface="Courier New" pitchFamily="49" charset="0"/>
              </a:rPr>
              <a:t> }</a:t>
            </a:r>
          </a:p>
          <a:p>
            <a:r>
              <a:rPr lang="en-US" sz="900" dirty="0" smtClean="0">
                <a:solidFill>
                  <a:schemeClr val="bg1"/>
                </a:solidFill>
                <a:latin typeface="Courier New" pitchFamily="49" charset="0"/>
                <a:cs typeface="Courier New" pitchFamily="49" charset="0"/>
              </a:rPr>
              <a:t>}</a:t>
            </a:r>
          </a:p>
          <a:p>
            <a:r>
              <a:rPr lang="en-US" sz="900" dirty="0" smtClean="0">
                <a:solidFill>
                  <a:schemeClr val="bg1"/>
                </a:solidFill>
                <a:latin typeface="Courier New" pitchFamily="49" charset="0"/>
                <a:cs typeface="Courier New" pitchFamily="49" charset="0"/>
              </a:rPr>
              <a:t> </a:t>
            </a:r>
          </a:p>
          <a:p>
            <a:endParaRPr lang="he-IL" sz="900" dirty="0">
              <a:solidFill>
                <a:schemeClr val="bg1"/>
              </a:solidFill>
              <a:latin typeface="Courier New" pitchFamily="49" charset="0"/>
              <a:cs typeface="Courier New" pitchFamily="49" charset="0"/>
            </a:endParaRPr>
          </a:p>
        </p:txBody>
      </p:sp>
      <p:sp>
        <p:nvSpPr>
          <p:cNvPr id="9" name="Rectangle 8"/>
          <p:cNvSpPr/>
          <p:nvPr/>
        </p:nvSpPr>
        <p:spPr bwMode="auto">
          <a:xfrm>
            <a:off x="6705600" y="15697200"/>
            <a:ext cx="1447800" cy="304800"/>
          </a:xfrm>
          <a:prstGeom prst="rect">
            <a:avLst/>
          </a:prstGeom>
          <a:solidFill>
            <a:schemeClr val="bg1"/>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he-IL" sz="900" b="0" i="0" u="none" strike="noStrike" cap="none" normalizeH="0" baseline="0" smtClean="0">
              <a:ln>
                <a:noFill/>
              </a:ln>
              <a:solidFill>
                <a:schemeClr val="tx1"/>
              </a:solidFill>
              <a:effectLst/>
              <a:latin typeface="Times New Roman" pitchFamily="18" charset="0"/>
            </a:endParaRPr>
          </a:p>
        </p:txBody>
      </p:sp>
      <p:sp>
        <p:nvSpPr>
          <p:cNvPr id="10" name="Rounded Rectangular Callout 9"/>
          <p:cNvSpPr/>
          <p:nvPr/>
        </p:nvSpPr>
        <p:spPr bwMode="auto">
          <a:xfrm>
            <a:off x="4749964" y="14377094"/>
            <a:ext cx="828384" cy="255389"/>
          </a:xfrm>
          <a:prstGeom prst="wedgeRoundRectCallout">
            <a:avLst>
              <a:gd name="adj1" fmla="val 46547"/>
              <a:gd name="adj2" fmla="val 190519"/>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spAutoFit/>
          </a:bodyPr>
          <a:lstStyle/>
          <a:p>
            <a:r>
              <a:rPr lang="en-US" sz="900" b="1" dirty="0" err="1" smtClean="0">
                <a:latin typeface="Courier New" pitchFamily="49" charset="0"/>
                <a:cs typeface="Courier New" pitchFamily="49" charset="0"/>
              </a:rPr>
              <a:t>pertarget</a:t>
            </a:r>
            <a:endParaRPr kumimoji="0" lang="he-IL" sz="900" b="1" i="0" u="none" strike="noStrike" cap="none" normalizeH="0" baseline="0" dirty="0" smtClean="0">
              <a:ln>
                <a:noFill/>
              </a:ln>
              <a:effectLst/>
              <a:latin typeface="Times New Roman" pitchFamily="18" charset="0"/>
            </a:endParaRPr>
          </a:p>
        </p:txBody>
      </p:sp>
      <p:sp>
        <p:nvSpPr>
          <p:cNvPr id="11" name="Rounded Rectangular Callout 10"/>
          <p:cNvSpPr/>
          <p:nvPr/>
        </p:nvSpPr>
        <p:spPr bwMode="auto">
          <a:xfrm>
            <a:off x="7924800" y="14377094"/>
            <a:ext cx="757456" cy="255389"/>
          </a:xfrm>
          <a:prstGeom prst="wedgeRoundRectCallout">
            <a:avLst>
              <a:gd name="adj1" fmla="val -52896"/>
              <a:gd name="adj2" fmla="val 243411"/>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spAutoFit/>
          </a:bodyPr>
          <a:lstStyle/>
          <a:p>
            <a:r>
              <a:rPr lang="en-US" sz="900" b="1" dirty="0" err="1" smtClean="0">
                <a:latin typeface="Courier New" pitchFamily="49" charset="0"/>
                <a:cs typeface="Courier New" pitchFamily="49" charset="0"/>
              </a:rPr>
              <a:t>percflow</a:t>
            </a:r>
            <a:endParaRPr kumimoji="0" lang="he-IL" sz="900" b="1" i="0" u="none" strike="noStrike" cap="none" normalizeH="0" baseline="0" dirty="0" smtClean="0">
              <a:ln>
                <a:noFill/>
              </a:ln>
              <a:effectLst/>
              <a:latin typeface="Times New Roman" pitchFamily="18" charset="0"/>
            </a:endParaRPr>
          </a:p>
        </p:txBody>
      </p:sp>
      <p:sp>
        <p:nvSpPr>
          <p:cNvPr id="12" name="Rounded Rectangular Callout 11"/>
          <p:cNvSpPr/>
          <p:nvPr/>
        </p:nvSpPr>
        <p:spPr bwMode="auto">
          <a:xfrm>
            <a:off x="7018479" y="14377094"/>
            <a:ext cx="344359" cy="255389"/>
          </a:xfrm>
          <a:prstGeom prst="wedgeRoundRectCallout">
            <a:avLst>
              <a:gd name="adj1" fmla="val -19397"/>
              <a:gd name="adj2" fmla="val 247562"/>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spAutoFit/>
          </a:bodyPr>
          <a:lstStyle/>
          <a:p>
            <a:r>
              <a:rPr lang="en-US" sz="900" b="1" dirty="0" smtClean="0">
                <a:latin typeface="Courier New" pitchFamily="49" charset="0"/>
                <a:cs typeface="Courier New" pitchFamily="49" charset="0"/>
              </a:rPr>
              <a:t>……</a:t>
            </a:r>
            <a:endParaRPr kumimoji="0" lang="he-IL" sz="900" b="1" i="0" u="none" strike="noStrike" cap="none" normalizeH="0" baseline="0" dirty="0" smtClean="0">
              <a:ln>
                <a:noFill/>
              </a:ln>
              <a:effectLst/>
              <a:latin typeface="Times New Roman" pitchFamily="18" charset="0"/>
            </a:endParaRPr>
          </a:p>
        </p:txBody>
      </p:sp>
    </p:spTree>
    <p:extLst>
      <p:ext uri="{BB962C8B-B14F-4D97-AF65-F5344CB8AC3E}">
        <p14:creationId xmlns:p14="http://schemas.microsoft.com/office/powerpoint/2010/main" val="294117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dirty="0" smtClean="0"/>
              <a:t>API development approaches</a:t>
            </a:r>
          </a:p>
        </p:txBody>
      </p:sp>
      <p:sp>
        <p:nvSpPr>
          <p:cNvPr id="2051" name="Content Placeholder 2"/>
          <p:cNvSpPr>
            <a:spLocks noGrp="1"/>
          </p:cNvSpPr>
          <p:nvPr>
            <p:ph idx="1"/>
          </p:nvPr>
        </p:nvSpPr>
        <p:spPr>
          <a:xfrm>
            <a:off x="457200" y="1600200"/>
            <a:ext cx="8229600" cy="4724399"/>
          </a:xfrm>
        </p:spPr>
        <p:txBody>
          <a:bodyPr/>
          <a:lstStyle/>
          <a:p>
            <a:pPr marL="0" indent="0" algn="ctr">
              <a:buNone/>
            </a:pPr>
            <a:r>
              <a:rPr lang="en-US" sz="4800" dirty="0" smtClean="0"/>
              <a:t>API implementation first</a:t>
            </a:r>
          </a:p>
          <a:p>
            <a:pPr marL="0" indent="0" algn="ctr">
              <a:buNone/>
            </a:pPr>
            <a:endParaRPr lang="en-US" sz="4800" dirty="0" smtClean="0"/>
          </a:p>
          <a:p>
            <a:pPr lvl="1"/>
            <a:r>
              <a:rPr lang="en-US" sz="3600" dirty="0" smtClean="0"/>
              <a:t>Implement the API</a:t>
            </a:r>
          </a:p>
          <a:p>
            <a:pPr lvl="1"/>
            <a:r>
              <a:rPr lang="en-US" sz="3600" dirty="0" smtClean="0"/>
              <a:t>Publish</a:t>
            </a:r>
          </a:p>
          <a:p>
            <a:pPr lvl="1"/>
            <a:r>
              <a:rPr lang="en-US" sz="3600" dirty="0" smtClean="0"/>
              <a:t>Share with client for consumption</a:t>
            </a:r>
          </a:p>
        </p:txBody>
      </p:sp>
      <p:sp>
        <p:nvSpPr>
          <p:cNvPr id="7" name="TextBox 6"/>
          <p:cNvSpPr txBox="1"/>
          <p:nvPr/>
        </p:nvSpPr>
        <p:spPr>
          <a:xfrm>
            <a:off x="762000" y="15287685"/>
            <a:ext cx="11506200" cy="1615827"/>
          </a:xfrm>
          <a:prstGeom prst="rect">
            <a:avLst/>
          </a:prstGeom>
          <a:solidFill>
            <a:srgbClr val="002060"/>
          </a:solidFill>
        </p:spPr>
        <p:txBody>
          <a:bodyPr wrap="square" rtlCol="1">
            <a:spAutoFit/>
          </a:bodyPr>
          <a:lstStyle/>
          <a:p>
            <a:r>
              <a:rPr lang="en-US" sz="900" dirty="0" smtClean="0">
                <a:solidFill>
                  <a:schemeClr val="bg1"/>
                </a:solidFill>
                <a:latin typeface="Courier New" pitchFamily="49" charset="0"/>
                <a:cs typeface="Courier New" pitchFamily="49" charset="0"/>
              </a:rPr>
              <a:t> </a:t>
            </a:r>
          </a:p>
          <a:p>
            <a:r>
              <a:rPr lang="en-US" sz="900" b="1" dirty="0" smtClean="0">
                <a:solidFill>
                  <a:schemeClr val="bg1"/>
                </a:solidFill>
                <a:latin typeface="Courier New" pitchFamily="49" charset="0"/>
                <a:cs typeface="Courier New" pitchFamily="49" charset="0"/>
              </a:rPr>
              <a:t>public</a:t>
            </a:r>
            <a:r>
              <a:rPr lang="en-US" sz="900" dirty="0" smtClean="0">
                <a:solidFill>
                  <a:schemeClr val="bg1"/>
                </a:solidFill>
                <a:latin typeface="Courier New" pitchFamily="49" charset="0"/>
                <a:cs typeface="Courier New" pitchFamily="49" charset="0"/>
              </a:rPr>
              <a:t> </a:t>
            </a:r>
            <a:r>
              <a:rPr lang="en-US" sz="900" b="1" dirty="0" smtClean="0">
                <a:solidFill>
                  <a:schemeClr val="bg1"/>
                </a:solidFill>
                <a:latin typeface="Courier New" pitchFamily="49" charset="0"/>
                <a:cs typeface="Courier New" pitchFamily="49" charset="0"/>
              </a:rPr>
              <a:t>aspect</a:t>
            </a:r>
            <a:r>
              <a:rPr lang="en-US" sz="900" dirty="0" smtClean="0">
                <a:solidFill>
                  <a:schemeClr val="bg1"/>
                </a:solidFill>
                <a:latin typeface="Courier New" pitchFamily="49" charset="0"/>
                <a:cs typeface="Courier New" pitchFamily="49" charset="0"/>
              </a:rPr>
              <a:t> </a:t>
            </a:r>
            <a:r>
              <a:rPr lang="en-US" sz="900" dirty="0" err="1" smtClean="0">
                <a:solidFill>
                  <a:schemeClr val="bg1"/>
                </a:solidFill>
                <a:latin typeface="Courier New" pitchFamily="49" charset="0"/>
                <a:cs typeface="Courier New" pitchFamily="49" charset="0"/>
              </a:rPr>
              <a:t>MyPertargetAspect</a:t>
            </a:r>
            <a:r>
              <a:rPr lang="en-US" sz="900" dirty="0" smtClean="0">
                <a:solidFill>
                  <a:schemeClr val="bg1"/>
                </a:solidFill>
                <a:latin typeface="Courier New" pitchFamily="49" charset="0"/>
                <a:cs typeface="Courier New" pitchFamily="49" charset="0"/>
              </a:rPr>
              <a:t>          (myPointcut()){</a:t>
            </a:r>
          </a:p>
          <a:p>
            <a:r>
              <a:rPr lang="en-US" sz="900" dirty="0" smtClean="0">
                <a:solidFill>
                  <a:schemeClr val="bg1"/>
                </a:solidFill>
                <a:latin typeface="Courier New" pitchFamily="49" charset="0"/>
                <a:cs typeface="Courier New" pitchFamily="49" charset="0"/>
              </a:rPr>
              <a:t> </a:t>
            </a:r>
            <a:r>
              <a:rPr lang="en-US" sz="900" b="1" dirty="0" smtClean="0">
                <a:solidFill>
                  <a:schemeClr val="bg1"/>
                </a:solidFill>
                <a:latin typeface="Courier New" pitchFamily="49" charset="0"/>
                <a:cs typeface="Courier New" pitchFamily="49" charset="0"/>
              </a:rPr>
              <a:t>private</a:t>
            </a:r>
            <a:r>
              <a:rPr lang="en-US" sz="900" dirty="0" smtClean="0">
                <a:solidFill>
                  <a:schemeClr val="bg1"/>
                </a:solidFill>
                <a:latin typeface="Courier New" pitchFamily="49" charset="0"/>
                <a:cs typeface="Courier New" pitchFamily="49" charset="0"/>
              </a:rPr>
              <a:t> </a:t>
            </a:r>
            <a:r>
              <a:rPr lang="en-US" sz="900" b="1" dirty="0" err="1" smtClean="0">
                <a:solidFill>
                  <a:schemeClr val="bg1"/>
                </a:solidFill>
                <a:latin typeface="Courier New" pitchFamily="49" charset="0"/>
                <a:cs typeface="Courier New" pitchFamily="49" charset="0"/>
              </a:rPr>
              <a:t>int</a:t>
            </a:r>
            <a:r>
              <a:rPr lang="en-US" sz="900" dirty="0" smtClean="0">
                <a:solidFill>
                  <a:schemeClr val="bg1"/>
                </a:solidFill>
                <a:latin typeface="Courier New" pitchFamily="49" charset="0"/>
                <a:cs typeface="Courier New" pitchFamily="49" charset="0"/>
              </a:rPr>
              <a:t> counter = 0;</a:t>
            </a:r>
          </a:p>
          <a:p>
            <a:r>
              <a:rPr lang="en-US" sz="900" b="1" dirty="0" smtClean="0">
                <a:solidFill>
                  <a:schemeClr val="bg1"/>
                </a:solidFill>
                <a:latin typeface="Courier New" pitchFamily="49" charset="0"/>
                <a:cs typeface="Courier New" pitchFamily="49" charset="0"/>
              </a:rPr>
              <a:t> pointcut</a:t>
            </a:r>
            <a:r>
              <a:rPr lang="en-US" sz="900" dirty="0" smtClean="0">
                <a:solidFill>
                  <a:schemeClr val="bg1"/>
                </a:solidFill>
                <a:latin typeface="Courier New" pitchFamily="49" charset="0"/>
                <a:cs typeface="Courier New" pitchFamily="49" charset="0"/>
              </a:rPr>
              <a:t> myPointcut() : </a:t>
            </a:r>
            <a:r>
              <a:rPr lang="en-US" sz="900" b="1" dirty="0" smtClean="0">
                <a:solidFill>
                  <a:schemeClr val="bg1"/>
                </a:solidFill>
                <a:latin typeface="Courier New" pitchFamily="49" charset="0"/>
                <a:cs typeface="Courier New" pitchFamily="49" charset="0"/>
              </a:rPr>
              <a:t>call</a:t>
            </a:r>
            <a:r>
              <a:rPr lang="en-US" sz="900" dirty="0" smtClean="0">
                <a:solidFill>
                  <a:schemeClr val="bg1"/>
                </a:solidFill>
                <a:latin typeface="Courier New" pitchFamily="49" charset="0"/>
                <a:cs typeface="Courier New" pitchFamily="49" charset="0"/>
              </a:rPr>
              <a:t> (* </a:t>
            </a:r>
            <a:r>
              <a:rPr lang="en-US" sz="900" dirty="0" err="1" smtClean="0">
                <a:solidFill>
                  <a:schemeClr val="bg1"/>
                </a:solidFill>
                <a:latin typeface="Courier New" pitchFamily="49" charset="0"/>
                <a:cs typeface="Courier New" pitchFamily="49" charset="0"/>
              </a:rPr>
              <a:t>myMethod</a:t>
            </a:r>
            <a:r>
              <a:rPr lang="en-US" sz="900" dirty="0" smtClean="0">
                <a:solidFill>
                  <a:schemeClr val="bg1"/>
                </a:solidFill>
                <a:latin typeface="Courier New" pitchFamily="49" charset="0"/>
                <a:cs typeface="Courier New" pitchFamily="49" charset="0"/>
              </a:rPr>
              <a:t> ());</a:t>
            </a:r>
          </a:p>
          <a:p>
            <a:r>
              <a:rPr lang="en-US" sz="900" b="1" dirty="0" smtClean="0">
                <a:solidFill>
                  <a:schemeClr val="bg1"/>
                </a:solidFill>
                <a:latin typeface="Courier New" pitchFamily="49" charset="0"/>
                <a:cs typeface="Courier New" pitchFamily="49" charset="0"/>
              </a:rPr>
              <a:t>  after</a:t>
            </a:r>
            <a:r>
              <a:rPr lang="en-US" sz="900" dirty="0" smtClean="0">
                <a:solidFill>
                  <a:schemeClr val="bg1"/>
                </a:solidFill>
                <a:latin typeface="Courier New" pitchFamily="49" charset="0"/>
                <a:cs typeface="Courier New" pitchFamily="49" charset="0"/>
              </a:rPr>
              <a:t>() </a:t>
            </a:r>
            <a:r>
              <a:rPr lang="en-US" sz="900" b="1" dirty="0" smtClean="0">
                <a:solidFill>
                  <a:schemeClr val="bg1"/>
                </a:solidFill>
                <a:latin typeface="Courier New" pitchFamily="49" charset="0"/>
                <a:cs typeface="Courier New" pitchFamily="49" charset="0"/>
              </a:rPr>
              <a:t>returning</a:t>
            </a:r>
            <a:r>
              <a:rPr lang="en-US" sz="900" dirty="0" smtClean="0">
                <a:solidFill>
                  <a:schemeClr val="bg1"/>
                </a:solidFill>
                <a:latin typeface="Courier New" pitchFamily="49" charset="0"/>
                <a:cs typeface="Courier New" pitchFamily="49" charset="0"/>
              </a:rPr>
              <a:t>() : myPointcut() {</a:t>
            </a:r>
          </a:p>
          <a:p>
            <a:r>
              <a:rPr lang="en-US" sz="900" dirty="0" smtClean="0">
                <a:solidFill>
                  <a:schemeClr val="bg1"/>
                </a:solidFill>
                <a:latin typeface="Courier New" pitchFamily="49" charset="0"/>
                <a:cs typeface="Courier New" pitchFamily="49" charset="0"/>
              </a:rPr>
              <a:t>    counter++;</a:t>
            </a:r>
          </a:p>
          <a:p>
            <a:r>
              <a:rPr lang="en-US" sz="900" dirty="0" smtClean="0">
                <a:solidFill>
                  <a:schemeClr val="bg1"/>
                </a:solidFill>
                <a:latin typeface="Courier New" pitchFamily="49" charset="0"/>
                <a:cs typeface="Courier New" pitchFamily="49" charset="0"/>
              </a:rPr>
              <a:t>    </a:t>
            </a:r>
            <a:r>
              <a:rPr lang="en-US" sz="900" dirty="0" err="1" smtClean="0">
                <a:solidFill>
                  <a:schemeClr val="bg1"/>
                </a:solidFill>
                <a:latin typeface="Courier New" pitchFamily="49" charset="0"/>
                <a:cs typeface="Courier New" pitchFamily="49" charset="0"/>
              </a:rPr>
              <a:t>System.out.println</a:t>
            </a:r>
            <a:r>
              <a:rPr lang="en-US" sz="900" dirty="0" smtClean="0">
                <a:solidFill>
                  <a:schemeClr val="bg1"/>
                </a:solidFill>
                <a:latin typeface="Courier New" pitchFamily="49" charset="0"/>
                <a:cs typeface="Courier New" pitchFamily="49" charset="0"/>
              </a:rPr>
              <a:t>("after </a:t>
            </a:r>
            <a:r>
              <a:rPr lang="en-US" sz="900" dirty="0" err="1" smtClean="0">
                <a:solidFill>
                  <a:schemeClr val="bg1"/>
                </a:solidFill>
                <a:latin typeface="Courier New" pitchFamily="49" charset="0"/>
                <a:cs typeface="Courier New" pitchFamily="49" charset="0"/>
              </a:rPr>
              <a:t>pertarget</a:t>
            </a:r>
            <a:r>
              <a:rPr lang="en-US" sz="900" dirty="0" smtClean="0">
                <a:solidFill>
                  <a:schemeClr val="bg1"/>
                </a:solidFill>
                <a:latin typeface="Courier New" pitchFamily="49" charset="0"/>
                <a:cs typeface="Courier New" pitchFamily="49" charset="0"/>
              </a:rPr>
              <a:t> “+counter+" “+</a:t>
            </a:r>
            <a:r>
              <a:rPr lang="en-US" sz="900" b="1" dirty="0" smtClean="0">
                <a:solidFill>
                  <a:schemeClr val="bg1"/>
                </a:solidFill>
                <a:latin typeface="Courier New" pitchFamily="49" charset="0"/>
                <a:cs typeface="Courier New" pitchFamily="49" charset="0"/>
              </a:rPr>
              <a:t>this</a:t>
            </a:r>
            <a:r>
              <a:rPr lang="en-US" sz="900" dirty="0" smtClean="0">
                <a:solidFill>
                  <a:schemeClr val="bg1"/>
                </a:solidFill>
                <a:latin typeface="Courier New" pitchFamily="49" charset="0"/>
                <a:cs typeface="Courier New" pitchFamily="49" charset="0"/>
              </a:rPr>
              <a:t>);</a:t>
            </a:r>
          </a:p>
          <a:p>
            <a:r>
              <a:rPr lang="en-US" sz="900" dirty="0" smtClean="0">
                <a:solidFill>
                  <a:schemeClr val="bg1"/>
                </a:solidFill>
                <a:latin typeface="Courier New" pitchFamily="49" charset="0"/>
                <a:cs typeface="Courier New" pitchFamily="49" charset="0"/>
              </a:rPr>
              <a:t> }</a:t>
            </a:r>
          </a:p>
          <a:p>
            <a:r>
              <a:rPr lang="en-US" sz="900" dirty="0" smtClean="0">
                <a:solidFill>
                  <a:schemeClr val="bg1"/>
                </a:solidFill>
                <a:latin typeface="Courier New" pitchFamily="49" charset="0"/>
                <a:cs typeface="Courier New" pitchFamily="49" charset="0"/>
              </a:rPr>
              <a:t>}</a:t>
            </a:r>
          </a:p>
          <a:p>
            <a:r>
              <a:rPr lang="en-US" sz="900" dirty="0" smtClean="0">
                <a:solidFill>
                  <a:schemeClr val="bg1"/>
                </a:solidFill>
                <a:latin typeface="Courier New" pitchFamily="49" charset="0"/>
                <a:cs typeface="Courier New" pitchFamily="49" charset="0"/>
              </a:rPr>
              <a:t> </a:t>
            </a:r>
          </a:p>
          <a:p>
            <a:endParaRPr lang="he-IL" sz="900" dirty="0">
              <a:solidFill>
                <a:schemeClr val="bg1"/>
              </a:solidFill>
              <a:latin typeface="Courier New" pitchFamily="49" charset="0"/>
              <a:cs typeface="Courier New" pitchFamily="49" charset="0"/>
            </a:endParaRPr>
          </a:p>
        </p:txBody>
      </p:sp>
      <p:sp>
        <p:nvSpPr>
          <p:cNvPr id="9" name="Rectangle 8"/>
          <p:cNvSpPr/>
          <p:nvPr/>
        </p:nvSpPr>
        <p:spPr bwMode="auto">
          <a:xfrm>
            <a:off x="6705600" y="15697200"/>
            <a:ext cx="1447800" cy="304800"/>
          </a:xfrm>
          <a:prstGeom prst="rect">
            <a:avLst/>
          </a:prstGeom>
          <a:solidFill>
            <a:schemeClr val="bg1"/>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he-IL" sz="900" b="0" i="0" u="none" strike="noStrike" cap="none" normalizeH="0" baseline="0" smtClean="0">
              <a:ln>
                <a:noFill/>
              </a:ln>
              <a:solidFill>
                <a:schemeClr val="tx1"/>
              </a:solidFill>
              <a:effectLst/>
              <a:latin typeface="Times New Roman" pitchFamily="18" charset="0"/>
            </a:endParaRPr>
          </a:p>
        </p:txBody>
      </p:sp>
      <p:sp>
        <p:nvSpPr>
          <p:cNvPr id="10" name="Rounded Rectangular Callout 9"/>
          <p:cNvSpPr/>
          <p:nvPr/>
        </p:nvSpPr>
        <p:spPr bwMode="auto">
          <a:xfrm>
            <a:off x="4749964" y="14377094"/>
            <a:ext cx="828384" cy="255389"/>
          </a:xfrm>
          <a:prstGeom prst="wedgeRoundRectCallout">
            <a:avLst>
              <a:gd name="adj1" fmla="val 46547"/>
              <a:gd name="adj2" fmla="val 190519"/>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spAutoFit/>
          </a:bodyPr>
          <a:lstStyle/>
          <a:p>
            <a:r>
              <a:rPr lang="en-US" sz="900" b="1" dirty="0" err="1" smtClean="0">
                <a:latin typeface="Courier New" pitchFamily="49" charset="0"/>
                <a:cs typeface="Courier New" pitchFamily="49" charset="0"/>
              </a:rPr>
              <a:t>pertarget</a:t>
            </a:r>
            <a:endParaRPr kumimoji="0" lang="he-IL" sz="900" b="1" i="0" u="none" strike="noStrike" cap="none" normalizeH="0" baseline="0" dirty="0" smtClean="0">
              <a:ln>
                <a:noFill/>
              </a:ln>
              <a:effectLst/>
              <a:latin typeface="Times New Roman" pitchFamily="18" charset="0"/>
            </a:endParaRPr>
          </a:p>
        </p:txBody>
      </p:sp>
      <p:sp>
        <p:nvSpPr>
          <p:cNvPr id="11" name="Rounded Rectangular Callout 10"/>
          <p:cNvSpPr/>
          <p:nvPr/>
        </p:nvSpPr>
        <p:spPr bwMode="auto">
          <a:xfrm>
            <a:off x="7924800" y="14377094"/>
            <a:ext cx="757456" cy="255389"/>
          </a:xfrm>
          <a:prstGeom prst="wedgeRoundRectCallout">
            <a:avLst>
              <a:gd name="adj1" fmla="val -52896"/>
              <a:gd name="adj2" fmla="val 243411"/>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spAutoFit/>
          </a:bodyPr>
          <a:lstStyle/>
          <a:p>
            <a:r>
              <a:rPr lang="en-US" sz="900" b="1" dirty="0" err="1" smtClean="0">
                <a:latin typeface="Courier New" pitchFamily="49" charset="0"/>
                <a:cs typeface="Courier New" pitchFamily="49" charset="0"/>
              </a:rPr>
              <a:t>percflow</a:t>
            </a:r>
            <a:endParaRPr kumimoji="0" lang="he-IL" sz="900" b="1" i="0" u="none" strike="noStrike" cap="none" normalizeH="0" baseline="0" dirty="0" smtClean="0">
              <a:ln>
                <a:noFill/>
              </a:ln>
              <a:effectLst/>
              <a:latin typeface="Times New Roman" pitchFamily="18" charset="0"/>
            </a:endParaRPr>
          </a:p>
        </p:txBody>
      </p:sp>
      <p:sp>
        <p:nvSpPr>
          <p:cNvPr id="12" name="Rounded Rectangular Callout 11"/>
          <p:cNvSpPr/>
          <p:nvPr/>
        </p:nvSpPr>
        <p:spPr bwMode="auto">
          <a:xfrm>
            <a:off x="7018479" y="14377094"/>
            <a:ext cx="344359" cy="255389"/>
          </a:xfrm>
          <a:prstGeom prst="wedgeRoundRectCallout">
            <a:avLst>
              <a:gd name="adj1" fmla="val -19397"/>
              <a:gd name="adj2" fmla="val 247562"/>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1" anchor="ctr" anchorCtr="0" compatLnSpc="1">
            <a:prstTxWarp prst="textNoShape">
              <a:avLst/>
            </a:prstTxWarp>
            <a:spAutoFit/>
          </a:bodyPr>
          <a:lstStyle/>
          <a:p>
            <a:r>
              <a:rPr lang="en-US" sz="900" b="1" dirty="0" smtClean="0">
                <a:latin typeface="Courier New" pitchFamily="49" charset="0"/>
                <a:cs typeface="Courier New" pitchFamily="49" charset="0"/>
              </a:rPr>
              <a:t>……</a:t>
            </a:r>
            <a:endParaRPr kumimoji="0" lang="he-IL" sz="900" b="1" i="0" u="none" strike="noStrike" cap="none" normalizeH="0" baseline="0" dirty="0" smtClean="0">
              <a:ln>
                <a:noFill/>
              </a:ln>
              <a:effectLst/>
              <a:latin typeface="Times New Roman" pitchFamily="18" charset="0"/>
            </a:endParaRPr>
          </a:p>
        </p:txBody>
      </p:sp>
      <p:sp>
        <p:nvSpPr>
          <p:cNvPr id="2" name="TextBox 1"/>
          <p:cNvSpPr txBox="1"/>
          <p:nvPr/>
        </p:nvSpPr>
        <p:spPr>
          <a:xfrm>
            <a:off x="1421324" y="5899681"/>
            <a:ext cx="6019800" cy="369332"/>
          </a:xfrm>
          <a:prstGeom prst="rect">
            <a:avLst/>
          </a:prstGeom>
          <a:noFill/>
        </p:spPr>
        <p:txBody>
          <a:bodyPr wrap="square" rtlCol="0">
            <a:spAutoFit/>
          </a:bodyPr>
          <a:lstStyle/>
          <a:p>
            <a:r>
              <a:rPr lang="en-US" dirty="0" smtClean="0">
                <a:solidFill>
                  <a:schemeClr val="accent4">
                    <a:lumMod val="40000"/>
                    <a:lumOff val="60000"/>
                  </a:schemeClr>
                </a:solidFill>
              </a:rPr>
              <a:t>More waterfall model</a:t>
            </a:r>
            <a:endParaRPr lang="en-US" dirty="0">
              <a:solidFill>
                <a:schemeClr val="accent4">
                  <a:lumMod val="40000"/>
                  <a:lumOff val="60000"/>
                </a:schemeClr>
              </a:solidFill>
            </a:endParaRPr>
          </a:p>
        </p:txBody>
      </p:sp>
    </p:spTree>
    <p:extLst>
      <p:ext uri="{BB962C8B-B14F-4D97-AF65-F5344CB8AC3E}">
        <p14:creationId xmlns:p14="http://schemas.microsoft.com/office/powerpoint/2010/main" val="179205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2057400"/>
            <a:ext cx="8229600" cy="1600200"/>
          </a:xfrm>
        </p:spPr>
        <p:txBody>
          <a:bodyPr/>
          <a:lstStyle/>
          <a:p>
            <a:pPr marL="0" indent="0" algn="ctr">
              <a:buNone/>
            </a:pPr>
            <a:r>
              <a:rPr lang="en-US" sz="6600" dirty="0" smtClean="0">
                <a:solidFill>
                  <a:srgbClr val="92D050"/>
                </a:solidFill>
                <a:latin typeface="+mj-lt"/>
                <a:ea typeface="+mj-ea"/>
                <a:cs typeface="+mj-cs"/>
              </a:rPr>
              <a:t>Demo</a:t>
            </a:r>
            <a:endParaRPr lang="en-US" sz="6600" dirty="0">
              <a:solidFill>
                <a:srgbClr val="92D050"/>
              </a:solidFill>
              <a:latin typeface="+mj-lt"/>
              <a:ea typeface="+mj-ea"/>
              <a:cs typeface="+mj-cs"/>
            </a:endParaRPr>
          </a:p>
        </p:txBody>
      </p:sp>
    </p:spTree>
    <p:extLst>
      <p:ext uri="{BB962C8B-B14F-4D97-AF65-F5344CB8AC3E}">
        <p14:creationId xmlns:p14="http://schemas.microsoft.com/office/powerpoint/2010/main" val="838460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762000"/>
            <a:ext cx="8229600" cy="914400"/>
          </a:xfrm>
        </p:spPr>
        <p:txBody>
          <a:bodyPr/>
          <a:lstStyle/>
          <a:p>
            <a:pPr marL="0" indent="0" algn="ctr">
              <a:buNone/>
            </a:pPr>
            <a:r>
              <a:rPr lang="en-US" sz="4800" dirty="0" smtClean="0">
                <a:solidFill>
                  <a:srgbClr val="92D050"/>
                </a:solidFill>
                <a:latin typeface="+mj-lt"/>
                <a:ea typeface="+mj-ea"/>
                <a:cs typeface="+mj-cs"/>
              </a:rPr>
              <a:t>References</a:t>
            </a:r>
            <a:endParaRPr lang="en-US" sz="4800" dirty="0">
              <a:solidFill>
                <a:srgbClr val="92D050"/>
              </a:solidFill>
              <a:latin typeface="+mj-lt"/>
              <a:ea typeface="+mj-ea"/>
              <a:cs typeface="+mj-cs"/>
            </a:endParaRPr>
          </a:p>
        </p:txBody>
      </p:sp>
      <p:sp>
        <p:nvSpPr>
          <p:cNvPr id="4" name="Content Placeholder 2"/>
          <p:cNvSpPr txBox="1">
            <a:spLocks/>
          </p:cNvSpPr>
          <p:nvPr/>
        </p:nvSpPr>
        <p:spPr bwMode="auto">
          <a:xfrm>
            <a:off x="457200" y="2057400"/>
            <a:ext cx="8305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ea typeface="+mj-ea"/>
                <a:cs typeface="+mj-cs"/>
              </a:rPr>
              <a:t>Swagger home: </a:t>
            </a:r>
            <a:endParaRPr lang="en-US" dirty="0" smtClean="0">
              <a:latin typeface="+mj-lt"/>
              <a:ea typeface="+mj-ea"/>
              <a:cs typeface="+mj-cs"/>
            </a:endParaRPr>
          </a:p>
          <a:p>
            <a:pPr lvl="1"/>
            <a:r>
              <a:rPr lang="en-US" dirty="0" smtClean="0">
                <a:solidFill>
                  <a:srgbClr val="FFFF00"/>
                </a:solidFill>
                <a:latin typeface="+mj-lt"/>
                <a:ea typeface="+mj-ea"/>
                <a:cs typeface="+mj-cs"/>
              </a:rPr>
              <a:t>https://swagger.io/</a:t>
            </a:r>
          </a:p>
          <a:p>
            <a:r>
              <a:rPr lang="en-US" dirty="0" smtClean="0">
                <a:latin typeface="+mj-lt"/>
                <a:ea typeface="+mj-ea"/>
                <a:cs typeface="+mj-cs"/>
              </a:rPr>
              <a:t>Swagger specification</a:t>
            </a:r>
          </a:p>
          <a:p>
            <a:pPr lvl="1"/>
            <a:r>
              <a:rPr lang="en-US" dirty="0" smtClean="0">
                <a:solidFill>
                  <a:srgbClr val="FFFF00"/>
                </a:solidFill>
                <a:latin typeface="+mj-lt"/>
                <a:ea typeface="+mj-ea"/>
                <a:cs typeface="+mj-cs"/>
              </a:rPr>
              <a:t>http</a:t>
            </a:r>
            <a:r>
              <a:rPr lang="en-US" dirty="0">
                <a:solidFill>
                  <a:srgbClr val="FFFF00"/>
                </a:solidFill>
                <a:latin typeface="+mj-lt"/>
                <a:ea typeface="+mj-ea"/>
                <a:cs typeface="+mj-cs"/>
              </a:rPr>
              <a:t>://</a:t>
            </a:r>
            <a:r>
              <a:rPr lang="en-US" dirty="0" smtClean="0">
                <a:solidFill>
                  <a:srgbClr val="FFFF00"/>
                </a:solidFill>
                <a:latin typeface="+mj-lt"/>
                <a:ea typeface="+mj-ea"/>
                <a:cs typeface="+mj-cs"/>
              </a:rPr>
              <a:t>swagger.io/specification/</a:t>
            </a:r>
            <a:endParaRPr lang="en-US" dirty="0">
              <a:solidFill>
                <a:srgbClr val="FFFF00"/>
              </a:solidFill>
              <a:latin typeface="+mj-lt"/>
              <a:ea typeface="+mj-ea"/>
              <a:cs typeface="+mj-cs"/>
            </a:endParaRPr>
          </a:p>
          <a:p>
            <a:r>
              <a:rPr lang="en-US" dirty="0" smtClean="0">
                <a:latin typeface="+mj-lt"/>
                <a:ea typeface="+mj-ea"/>
                <a:cs typeface="+mj-cs"/>
              </a:rPr>
              <a:t>Swagger Demo</a:t>
            </a:r>
          </a:p>
          <a:p>
            <a:pPr lvl="1"/>
            <a:r>
              <a:rPr lang="en-US" dirty="0">
                <a:solidFill>
                  <a:srgbClr val="FFFF00"/>
                </a:solidFill>
                <a:latin typeface="+mj-lt"/>
                <a:ea typeface="+mj-ea"/>
                <a:cs typeface="+mj-cs"/>
              </a:rPr>
              <a:t>http://petstore.swagger.io</a:t>
            </a:r>
            <a:r>
              <a:rPr lang="en-US" dirty="0" smtClean="0">
                <a:solidFill>
                  <a:srgbClr val="FFFF00"/>
                </a:solidFill>
                <a:latin typeface="+mj-lt"/>
                <a:ea typeface="+mj-ea"/>
                <a:cs typeface="+mj-cs"/>
              </a:rPr>
              <a:t>/</a:t>
            </a:r>
          </a:p>
          <a:p>
            <a:r>
              <a:rPr lang="en-US" dirty="0" smtClean="0">
                <a:latin typeface="+mj-lt"/>
                <a:ea typeface="+mj-ea"/>
                <a:cs typeface="+mj-cs"/>
              </a:rPr>
              <a:t>Swagger Editor</a:t>
            </a:r>
          </a:p>
          <a:p>
            <a:pPr lvl="1"/>
            <a:r>
              <a:rPr lang="en-US" dirty="0">
                <a:solidFill>
                  <a:srgbClr val="FFFF00"/>
                </a:solidFill>
                <a:latin typeface="+mj-lt"/>
                <a:ea typeface="+mj-ea"/>
                <a:cs typeface="+mj-cs"/>
              </a:rPr>
              <a:t>http://</a:t>
            </a:r>
            <a:r>
              <a:rPr lang="en-US" dirty="0" smtClean="0">
                <a:solidFill>
                  <a:srgbClr val="FFFF00"/>
                </a:solidFill>
                <a:latin typeface="+mj-lt"/>
                <a:ea typeface="+mj-ea"/>
                <a:cs typeface="+mj-cs"/>
              </a:rPr>
              <a:t>editor.swagger.io/</a:t>
            </a:r>
          </a:p>
          <a:p>
            <a:pPr lvl="1"/>
            <a:endParaRPr lang="en-US" dirty="0">
              <a:solidFill>
                <a:srgbClr val="FFFF00"/>
              </a:solidFill>
              <a:latin typeface="+mj-lt"/>
              <a:ea typeface="+mj-ea"/>
              <a:cs typeface="+mj-cs"/>
            </a:endParaRPr>
          </a:p>
        </p:txBody>
      </p:sp>
    </p:spTree>
    <p:extLst>
      <p:ext uri="{BB962C8B-B14F-4D97-AF65-F5344CB8AC3E}">
        <p14:creationId xmlns:p14="http://schemas.microsoft.com/office/powerpoint/2010/main" val="3524535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2"/>
                </a:solidFill>
              </a:rPr>
              <a:t>Make your API accessible</a:t>
            </a:r>
            <a:endParaRPr lang="en-US" dirty="0">
              <a:solidFill>
                <a:schemeClr val="bg2"/>
              </a:solidFill>
            </a:endParaRPr>
          </a:p>
        </p:txBody>
      </p:sp>
      <p:sp>
        <p:nvSpPr>
          <p:cNvPr id="3" name="Subtitle 2"/>
          <p:cNvSpPr>
            <a:spLocks noGrp="1"/>
          </p:cNvSpPr>
          <p:nvPr>
            <p:ph type="subTitle" idx="1"/>
          </p:nvPr>
        </p:nvSpPr>
        <p:spPr/>
        <p:txBody>
          <a:bodyPr>
            <a:normAutofit/>
          </a:bodyPr>
          <a:lstStyle/>
          <a:p>
            <a:r>
              <a:rPr lang="en-US" sz="5400" dirty="0" smtClean="0">
                <a:solidFill>
                  <a:srgbClr val="FFFF00"/>
                </a:solidFill>
              </a:rPr>
              <a:t>Use Swagger!</a:t>
            </a:r>
            <a:endParaRPr lang="en-US" sz="5400" dirty="0">
              <a:solidFill>
                <a:srgbClr val="FFFF00"/>
              </a:solidFill>
            </a:endParaRPr>
          </a:p>
        </p:txBody>
      </p:sp>
    </p:spTree>
    <p:extLst>
      <p:ext uri="{BB962C8B-B14F-4D97-AF65-F5344CB8AC3E}">
        <p14:creationId xmlns:p14="http://schemas.microsoft.com/office/powerpoint/2010/main" val="1692848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dirty="0" smtClean="0"/>
              <a:t>Documentation</a:t>
            </a:r>
          </a:p>
        </p:txBody>
      </p:sp>
      <p:pic>
        <p:nvPicPr>
          <p:cNvPr id="4" name="Picture 3"/>
          <p:cNvPicPr>
            <a:picLocks noChangeAspect="1"/>
          </p:cNvPicPr>
          <p:nvPr/>
        </p:nvPicPr>
        <p:blipFill>
          <a:blip r:embed="rId3"/>
          <a:stretch>
            <a:fillRect/>
          </a:stretch>
        </p:blipFill>
        <p:spPr>
          <a:xfrm>
            <a:off x="533400" y="1310805"/>
            <a:ext cx="8153400" cy="5166195"/>
          </a:xfrm>
          <a:prstGeom prst="rect">
            <a:avLst/>
          </a:prstGeom>
        </p:spPr>
      </p:pic>
    </p:spTree>
    <p:extLst>
      <p:ext uri="{BB962C8B-B14F-4D97-AF65-F5344CB8AC3E}">
        <p14:creationId xmlns:p14="http://schemas.microsoft.com/office/powerpoint/2010/main" val="1718396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dirty="0" smtClean="0"/>
              <a:t>Documentation</a:t>
            </a:r>
          </a:p>
        </p:txBody>
      </p:sp>
      <p:sp>
        <p:nvSpPr>
          <p:cNvPr id="2051" name="Content Placeholder 2"/>
          <p:cNvSpPr>
            <a:spLocks noGrp="1"/>
          </p:cNvSpPr>
          <p:nvPr>
            <p:ph idx="1"/>
          </p:nvPr>
        </p:nvSpPr>
        <p:spPr>
          <a:xfrm>
            <a:off x="457200" y="1371601"/>
            <a:ext cx="8229600" cy="4572000"/>
          </a:xfrm>
        </p:spPr>
        <p:txBody>
          <a:bodyPr/>
          <a:lstStyle/>
          <a:p>
            <a:r>
              <a:rPr lang="en-US" sz="3600" dirty="0" smtClean="0"/>
              <a:t>No standard</a:t>
            </a:r>
          </a:p>
          <a:p>
            <a:r>
              <a:rPr lang="en-US" sz="3600" dirty="0" smtClean="0"/>
              <a:t>Ad-hoc attributes</a:t>
            </a:r>
          </a:p>
          <a:p>
            <a:r>
              <a:rPr lang="en-US" sz="3600" dirty="0" smtClean="0"/>
              <a:t>Managed manually</a:t>
            </a:r>
          </a:p>
          <a:p>
            <a:r>
              <a:rPr lang="en-US" sz="3600" dirty="0" smtClean="0"/>
              <a:t>Not up to date</a:t>
            </a:r>
          </a:p>
          <a:p>
            <a:r>
              <a:rPr lang="en-US" sz="3600" dirty="0" smtClean="0"/>
              <a:t>Not testable</a:t>
            </a:r>
          </a:p>
          <a:p>
            <a:r>
              <a:rPr lang="en-US" sz="3600" dirty="0" smtClean="0"/>
              <a:t>…..</a:t>
            </a:r>
            <a:endParaRPr lang="en-US" sz="3600" dirty="0"/>
          </a:p>
          <a:p>
            <a:endParaRPr lang="en-US" sz="3600" dirty="0" smtClean="0"/>
          </a:p>
          <a:p>
            <a:endParaRPr lang="en-US" sz="3600" dirty="0" smtClean="0"/>
          </a:p>
        </p:txBody>
      </p:sp>
      <p:pic>
        <p:nvPicPr>
          <p:cNvPr id="14" name="Picture 13" descr="Document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892300"/>
            <a:ext cx="3048000" cy="1993900"/>
          </a:xfrm>
          <a:prstGeom prst="rect">
            <a:avLst/>
          </a:prstGeom>
        </p:spPr>
      </p:pic>
      <p:sp>
        <p:nvSpPr>
          <p:cNvPr id="15" name="Content Placeholder 2"/>
          <p:cNvSpPr txBox="1">
            <a:spLocks/>
          </p:cNvSpPr>
          <p:nvPr/>
        </p:nvSpPr>
        <p:spPr bwMode="auto">
          <a:xfrm>
            <a:off x="609600" y="5943600"/>
            <a:ext cx="8229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solidFill>
                  <a:srgbClr val="3366FF"/>
                </a:solidFill>
              </a:rPr>
              <a:t>http://</a:t>
            </a:r>
            <a:r>
              <a:rPr lang="en-US" sz="1600" dirty="0" err="1">
                <a:solidFill>
                  <a:srgbClr val="3366FF"/>
                </a:solidFill>
              </a:rPr>
              <a:t>www.imagineyourreality.com</a:t>
            </a:r>
            <a:r>
              <a:rPr lang="en-US" sz="1600" dirty="0">
                <a:solidFill>
                  <a:srgbClr val="3366FF"/>
                </a:solidFill>
              </a:rPr>
              <a:t>/business-coaching/</a:t>
            </a:r>
            <a:r>
              <a:rPr lang="en-US" sz="1600" dirty="0" err="1">
                <a:solidFill>
                  <a:srgbClr val="3366FF"/>
                </a:solidFill>
              </a:rPr>
              <a:t>documentation.html</a:t>
            </a:r>
            <a:endParaRPr lang="en-US" sz="1600" dirty="0">
              <a:solidFill>
                <a:srgbClr val="3366FF"/>
              </a:solidFill>
            </a:endParaRPr>
          </a:p>
        </p:txBody>
      </p:sp>
    </p:spTree>
    <p:extLst>
      <p:ext uri="{BB962C8B-B14F-4D97-AF65-F5344CB8AC3E}">
        <p14:creationId xmlns:p14="http://schemas.microsoft.com/office/powerpoint/2010/main" val="17183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533400" y="625364"/>
            <a:ext cx="5334000" cy="1143001"/>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fontAlgn="auto">
              <a:buFont typeface="Wingdings 2" charset="2"/>
              <a:buNone/>
            </a:pPr>
            <a:r>
              <a:rPr lang="en-US" sz="4800" dirty="0" smtClean="0"/>
              <a:t>APIs are for humans</a:t>
            </a:r>
          </a:p>
        </p:txBody>
      </p:sp>
      <p:sp>
        <p:nvSpPr>
          <p:cNvPr id="10" name="Content Placeholder 2"/>
          <p:cNvSpPr txBox="1">
            <a:spLocks/>
          </p:cNvSpPr>
          <p:nvPr/>
        </p:nvSpPr>
        <p:spPr bwMode="auto">
          <a:xfrm>
            <a:off x="533400" y="44196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3200" b="1" kern="1200" dirty="0" smtClean="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smtClean="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800" dirty="0" smtClean="0"/>
              <a:t>But, How?</a:t>
            </a:r>
            <a:endParaRPr lang="en-US" sz="48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1447800"/>
            <a:ext cx="3720768" cy="3711465"/>
          </a:xfrm>
          <a:prstGeom prst="rect">
            <a:avLst/>
          </a:prstGeom>
        </p:spPr>
      </p:pic>
    </p:spTree>
    <p:extLst>
      <p:ext uri="{BB962C8B-B14F-4D97-AF65-F5344CB8AC3E}">
        <p14:creationId xmlns:p14="http://schemas.microsoft.com/office/powerpoint/2010/main" val="166490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92D050"/>
                </a:solidFill>
              </a:rPr>
              <a:t>API </a:t>
            </a:r>
            <a:r>
              <a:rPr lang="en-US" sz="4000" b="1" dirty="0">
                <a:solidFill>
                  <a:srgbClr val="92D050"/>
                </a:solidFill>
              </a:rPr>
              <a:t>Listing</a:t>
            </a:r>
          </a:p>
        </p:txBody>
      </p:sp>
      <p:pic>
        <p:nvPicPr>
          <p:cNvPr id="4" name="Picture 3"/>
          <p:cNvPicPr>
            <a:picLocks noChangeAspect="1"/>
          </p:cNvPicPr>
          <p:nvPr/>
        </p:nvPicPr>
        <p:blipFill>
          <a:blip r:embed="rId3"/>
          <a:stretch>
            <a:fillRect/>
          </a:stretch>
        </p:blipFill>
        <p:spPr>
          <a:xfrm>
            <a:off x="381542" y="2209800"/>
            <a:ext cx="8372929" cy="2497657"/>
          </a:xfrm>
          <a:prstGeom prst="rect">
            <a:avLst/>
          </a:prstGeom>
        </p:spPr>
      </p:pic>
    </p:spTree>
    <p:extLst>
      <p:ext uri="{BB962C8B-B14F-4D97-AF65-F5344CB8AC3E}">
        <p14:creationId xmlns:p14="http://schemas.microsoft.com/office/powerpoint/2010/main" val="3226043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API Operations</a:t>
            </a:r>
            <a:endParaRPr lang="en-US" dirty="0"/>
          </a:p>
        </p:txBody>
      </p:sp>
      <p:pic>
        <p:nvPicPr>
          <p:cNvPr id="4" name="Picture 3"/>
          <p:cNvPicPr>
            <a:picLocks noChangeAspect="1"/>
          </p:cNvPicPr>
          <p:nvPr/>
        </p:nvPicPr>
        <p:blipFill>
          <a:blip r:embed="rId3"/>
          <a:stretch>
            <a:fillRect/>
          </a:stretch>
        </p:blipFill>
        <p:spPr>
          <a:xfrm>
            <a:off x="532525" y="1828800"/>
            <a:ext cx="7906519" cy="4663250"/>
          </a:xfrm>
          <a:prstGeom prst="rect">
            <a:avLst/>
          </a:prstGeom>
        </p:spPr>
      </p:pic>
    </p:spTree>
    <p:extLst>
      <p:ext uri="{BB962C8B-B14F-4D97-AF65-F5344CB8AC3E}">
        <p14:creationId xmlns:p14="http://schemas.microsoft.com/office/powerpoint/2010/main" val="3380803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rgbClr val="92D050"/>
                </a:solidFill>
              </a:rPr>
              <a:t>API parameters and return types</a:t>
            </a:r>
            <a:endParaRPr lang="en-US" dirty="0"/>
          </a:p>
        </p:txBody>
      </p:sp>
      <p:pic>
        <p:nvPicPr>
          <p:cNvPr id="4" name="Picture 3"/>
          <p:cNvPicPr>
            <a:picLocks noChangeAspect="1"/>
          </p:cNvPicPr>
          <p:nvPr/>
        </p:nvPicPr>
        <p:blipFill>
          <a:blip r:embed="rId3"/>
          <a:stretch>
            <a:fillRect/>
          </a:stretch>
        </p:blipFill>
        <p:spPr>
          <a:xfrm>
            <a:off x="176212" y="1447800"/>
            <a:ext cx="8791575" cy="4676775"/>
          </a:xfrm>
          <a:prstGeom prst="rect">
            <a:avLst/>
          </a:prstGeom>
        </p:spPr>
      </p:pic>
    </p:spTree>
    <p:extLst>
      <p:ext uri="{BB962C8B-B14F-4D97-AF65-F5344CB8AC3E}">
        <p14:creationId xmlns:p14="http://schemas.microsoft.com/office/powerpoint/2010/main" val="3928021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bg1"/>
                </a:solidFill>
                <a:latin typeface="+mn-lt"/>
                <a:ea typeface="+mn-ea"/>
                <a:cs typeface="+mn-cs"/>
              </a:rPr>
              <a:t>Swagger</a:t>
            </a:r>
            <a:r>
              <a:rPr lang="en-US" sz="5400" dirty="0" smtClean="0"/>
              <a:t> </a:t>
            </a:r>
            <a:r>
              <a:rPr lang="en-US" sz="5400" b="1" dirty="0">
                <a:solidFill>
                  <a:schemeClr val="bg1"/>
                </a:solidFill>
                <a:latin typeface="+mn-lt"/>
                <a:ea typeface="+mn-ea"/>
                <a:cs typeface="+mn-cs"/>
              </a:rPr>
              <a:t>is…</a:t>
            </a:r>
          </a:p>
        </p:txBody>
      </p:sp>
      <p:sp>
        <p:nvSpPr>
          <p:cNvPr id="3" name="Content Placeholder 2"/>
          <p:cNvSpPr>
            <a:spLocks noGrp="1"/>
          </p:cNvSpPr>
          <p:nvPr>
            <p:ph sz="half" idx="1"/>
          </p:nvPr>
        </p:nvSpPr>
        <p:spPr>
          <a:xfrm>
            <a:off x="457200" y="1524000"/>
            <a:ext cx="4038600" cy="762000"/>
          </a:xfrm>
        </p:spPr>
        <p:txBody>
          <a:bodyPr>
            <a:normAutofit fontScale="92500" lnSpcReduction="20000"/>
          </a:bodyPr>
          <a:lstStyle/>
          <a:p>
            <a:pPr marL="0" indent="0" algn="ctr">
              <a:buNone/>
            </a:pPr>
            <a:r>
              <a:rPr lang="en-US" sz="4800" b="1" dirty="0" smtClean="0">
                <a:solidFill>
                  <a:srgbClr val="FFFF00"/>
                </a:solidFill>
              </a:rPr>
              <a:t>Technology</a:t>
            </a:r>
          </a:p>
          <a:p>
            <a:pPr marL="0" indent="0" algn="ctr">
              <a:buNone/>
            </a:pPr>
            <a:endParaRPr lang="en-US" sz="3600" b="1" dirty="0">
              <a:solidFill>
                <a:schemeClr val="bg1"/>
              </a:solidFill>
            </a:endParaRPr>
          </a:p>
        </p:txBody>
      </p:sp>
      <p:sp>
        <p:nvSpPr>
          <p:cNvPr id="7" name="Content Placeholder 2"/>
          <p:cNvSpPr>
            <a:spLocks noGrp="1"/>
          </p:cNvSpPr>
          <p:nvPr>
            <p:ph sz="half" idx="2"/>
          </p:nvPr>
        </p:nvSpPr>
        <p:spPr>
          <a:xfrm>
            <a:off x="4572000" y="1524000"/>
            <a:ext cx="4038600" cy="762000"/>
          </a:xfrm>
        </p:spPr>
        <p:txBody>
          <a:bodyPr>
            <a:normAutofit fontScale="92500" lnSpcReduction="20000"/>
          </a:bodyPr>
          <a:lstStyle/>
          <a:p>
            <a:pPr marL="0" indent="0" algn="ctr">
              <a:buNone/>
            </a:pPr>
            <a:r>
              <a:rPr lang="en-US" sz="4800" b="1" dirty="0" smtClean="0">
                <a:solidFill>
                  <a:srgbClr val="FFFF00"/>
                </a:solidFill>
              </a:rPr>
              <a:t>Methodology</a:t>
            </a:r>
          </a:p>
          <a:p>
            <a:pPr marL="0" indent="0" algn="ctr">
              <a:buNone/>
            </a:pPr>
            <a:endParaRPr lang="en-US" sz="3600" b="1" dirty="0">
              <a:solidFill>
                <a:schemeClr val="bg1"/>
              </a:solidFill>
            </a:endParaRPr>
          </a:p>
        </p:txBody>
      </p:sp>
      <p:sp>
        <p:nvSpPr>
          <p:cNvPr id="5" name="Content Placeholder 2"/>
          <p:cNvSpPr txBox="1">
            <a:spLocks/>
          </p:cNvSpPr>
          <p:nvPr/>
        </p:nvSpPr>
        <p:spPr bwMode="auto">
          <a:xfrm>
            <a:off x="609600" y="3657599"/>
            <a:ext cx="4038600" cy="28215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3600" b="1" dirty="0" smtClean="0">
                <a:solidFill>
                  <a:schemeClr val="bg1"/>
                </a:solidFill>
              </a:rPr>
              <a:t>producing</a:t>
            </a:r>
          </a:p>
          <a:p>
            <a:r>
              <a:rPr lang="en-US" sz="3600" b="1" dirty="0">
                <a:solidFill>
                  <a:schemeClr val="bg1"/>
                </a:solidFill>
              </a:rPr>
              <a:t>c</a:t>
            </a:r>
            <a:r>
              <a:rPr lang="en-US" sz="3600" b="1" dirty="0" smtClean="0">
                <a:solidFill>
                  <a:schemeClr val="bg1"/>
                </a:solidFill>
              </a:rPr>
              <a:t>onsuming</a:t>
            </a:r>
          </a:p>
          <a:p>
            <a:r>
              <a:rPr lang="en-US" sz="3600" b="1" dirty="0" smtClean="0">
                <a:solidFill>
                  <a:schemeClr val="bg1"/>
                </a:solidFill>
              </a:rPr>
              <a:t>visualizing </a:t>
            </a:r>
          </a:p>
          <a:p>
            <a:pPr marL="0" indent="0" algn="ctr">
              <a:buNone/>
            </a:pPr>
            <a:r>
              <a:rPr lang="en-US" sz="3600" b="1" dirty="0" err="1">
                <a:solidFill>
                  <a:srgbClr val="008000"/>
                </a:solidFill>
              </a:rPr>
              <a:t>RESTful</a:t>
            </a:r>
            <a:r>
              <a:rPr lang="en-US" sz="3600" b="1" dirty="0">
                <a:solidFill>
                  <a:srgbClr val="008000"/>
                </a:solidFill>
              </a:rPr>
              <a:t> APIs </a:t>
            </a:r>
          </a:p>
          <a:p>
            <a:pPr marL="0" indent="0" algn="ctr">
              <a:buFont typeface="Arial" pitchFamily="34" charset="0"/>
              <a:buNone/>
            </a:pPr>
            <a:endParaRPr lang="en-US" sz="3600" b="1" dirty="0">
              <a:solidFill>
                <a:schemeClr val="bg1"/>
              </a:solidFill>
            </a:endParaRPr>
          </a:p>
        </p:txBody>
      </p:sp>
      <p:sp>
        <p:nvSpPr>
          <p:cNvPr id="6" name="Content Placeholder 2"/>
          <p:cNvSpPr txBox="1">
            <a:spLocks/>
          </p:cNvSpPr>
          <p:nvPr/>
        </p:nvSpPr>
        <p:spPr bwMode="auto">
          <a:xfrm>
            <a:off x="457200" y="2362200"/>
            <a:ext cx="4038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3600" b="1" dirty="0" smtClean="0">
                <a:solidFill>
                  <a:srgbClr val="008000"/>
                </a:solidFill>
              </a:rPr>
              <a:t>A framework</a:t>
            </a:r>
          </a:p>
          <a:p>
            <a:pPr marL="0" indent="0" algn="ctr">
              <a:buFont typeface="Arial" pitchFamily="34" charset="0"/>
              <a:buNone/>
            </a:pPr>
            <a:r>
              <a:rPr lang="en-US" sz="3600" b="1" dirty="0" smtClean="0">
                <a:solidFill>
                  <a:srgbClr val="008000"/>
                </a:solidFill>
              </a:rPr>
              <a:t>for</a:t>
            </a:r>
            <a:endParaRPr lang="en-US" sz="3600" b="1" dirty="0">
              <a:solidFill>
                <a:srgbClr val="008000"/>
              </a:solidFill>
            </a:endParaRPr>
          </a:p>
        </p:txBody>
      </p:sp>
      <p:sp>
        <p:nvSpPr>
          <p:cNvPr id="8" name="Content Placeholder 2"/>
          <p:cNvSpPr txBox="1">
            <a:spLocks/>
          </p:cNvSpPr>
          <p:nvPr/>
        </p:nvSpPr>
        <p:spPr bwMode="auto">
          <a:xfrm>
            <a:off x="4724400" y="3657600"/>
            <a:ext cx="4038600"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3600" b="1" dirty="0">
                <a:solidFill>
                  <a:schemeClr val="bg1"/>
                </a:solidFill>
              </a:rPr>
              <a:t>d</a:t>
            </a:r>
            <a:r>
              <a:rPr lang="en-US" sz="3600" b="1" dirty="0" smtClean="0">
                <a:solidFill>
                  <a:schemeClr val="bg1"/>
                </a:solidFill>
              </a:rPr>
              <a:t>escribing</a:t>
            </a:r>
          </a:p>
          <a:p>
            <a:r>
              <a:rPr lang="en-US" sz="3600" b="1" dirty="0">
                <a:solidFill>
                  <a:schemeClr val="bg1"/>
                </a:solidFill>
              </a:rPr>
              <a:t>d</a:t>
            </a:r>
            <a:r>
              <a:rPr lang="en-US" sz="3600" b="1" dirty="0" smtClean="0">
                <a:solidFill>
                  <a:schemeClr val="bg1"/>
                </a:solidFill>
              </a:rPr>
              <a:t>ocumenting</a:t>
            </a:r>
          </a:p>
          <a:p>
            <a:endParaRPr lang="en-US" sz="3600" b="1" dirty="0" smtClean="0">
              <a:solidFill>
                <a:schemeClr val="bg1"/>
              </a:solidFill>
            </a:endParaRPr>
          </a:p>
          <a:p>
            <a:pPr marL="0" indent="0" algn="ctr">
              <a:buNone/>
            </a:pPr>
            <a:r>
              <a:rPr lang="en-US" sz="3600" b="1" dirty="0" err="1">
                <a:solidFill>
                  <a:srgbClr val="008000"/>
                </a:solidFill>
              </a:rPr>
              <a:t>RESTful</a:t>
            </a:r>
            <a:r>
              <a:rPr lang="en-US" sz="3600" b="1" dirty="0">
                <a:solidFill>
                  <a:srgbClr val="008000"/>
                </a:solidFill>
              </a:rPr>
              <a:t> APIs </a:t>
            </a:r>
          </a:p>
          <a:p>
            <a:pPr marL="0" indent="0" algn="ctr">
              <a:buFont typeface="Arial" pitchFamily="34" charset="0"/>
              <a:buNone/>
            </a:pPr>
            <a:endParaRPr lang="en-US" sz="3600" b="1" dirty="0">
              <a:solidFill>
                <a:schemeClr val="bg1"/>
              </a:solidFill>
            </a:endParaRPr>
          </a:p>
        </p:txBody>
      </p:sp>
      <p:sp>
        <p:nvSpPr>
          <p:cNvPr id="9" name="Content Placeholder 2"/>
          <p:cNvSpPr txBox="1">
            <a:spLocks/>
          </p:cNvSpPr>
          <p:nvPr/>
        </p:nvSpPr>
        <p:spPr bwMode="auto">
          <a:xfrm>
            <a:off x="4572000" y="2362200"/>
            <a:ext cx="4038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3600" b="1" dirty="0" smtClean="0">
                <a:solidFill>
                  <a:srgbClr val="008000"/>
                </a:solidFill>
              </a:rPr>
              <a:t>A specification</a:t>
            </a:r>
          </a:p>
          <a:p>
            <a:pPr marL="0" indent="0" algn="ctr">
              <a:buFont typeface="Arial" pitchFamily="34" charset="0"/>
              <a:buNone/>
            </a:pPr>
            <a:r>
              <a:rPr lang="en-US" sz="3600" b="1" dirty="0" smtClean="0">
                <a:solidFill>
                  <a:srgbClr val="008000"/>
                </a:solidFill>
              </a:rPr>
              <a:t>for</a:t>
            </a:r>
            <a:endParaRPr lang="en-US" sz="3600" b="1" dirty="0">
              <a:solidFill>
                <a:srgbClr val="008000"/>
              </a:solidFill>
            </a:endParaRPr>
          </a:p>
        </p:txBody>
      </p:sp>
    </p:spTree>
    <p:extLst>
      <p:ext uri="{BB962C8B-B14F-4D97-AF65-F5344CB8AC3E}">
        <p14:creationId xmlns:p14="http://schemas.microsoft.com/office/powerpoint/2010/main" val="82609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64569</TotalTime>
  <Words>1481</Words>
  <Application>Microsoft Office PowerPoint</Application>
  <PresentationFormat>On-screen Show (4:3)</PresentationFormat>
  <Paragraphs>167</Paragraphs>
  <Slides>25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Times New Roman</vt:lpstr>
      <vt:lpstr>Calisto MT</vt:lpstr>
      <vt:lpstr>Wingdings 2</vt:lpstr>
      <vt:lpstr>Courier New</vt:lpstr>
      <vt:lpstr>Trebuchet MS</vt:lpstr>
      <vt:lpstr>Calibri</vt:lpstr>
      <vt:lpstr>Slate</vt:lpstr>
      <vt:lpstr>Swagger  Make your API accessible</vt:lpstr>
      <vt:lpstr>Architecture</vt:lpstr>
      <vt:lpstr>Documentation</vt:lpstr>
      <vt:lpstr>Documentation</vt:lpstr>
      <vt:lpstr>PowerPoint Presentation</vt:lpstr>
      <vt:lpstr>API Listing</vt:lpstr>
      <vt:lpstr>API Operations</vt:lpstr>
      <vt:lpstr>API parameters and return types</vt:lpstr>
      <vt:lpstr>Swagger is…</vt:lpstr>
      <vt:lpstr>The Swagger Specification</vt:lpstr>
      <vt:lpstr>Agenda</vt:lpstr>
      <vt:lpstr>PowerPoint Presentation</vt:lpstr>
      <vt:lpstr>PowerPoint Presentation</vt:lpstr>
      <vt:lpstr>Server side integrations</vt:lpstr>
      <vt:lpstr>Client code generation</vt:lpstr>
      <vt:lpstr>PowerPoint Presentation</vt:lpstr>
      <vt:lpstr>PowerPoint Presentation</vt:lpstr>
      <vt:lpstr>PowerPoint Presentation</vt:lpstr>
      <vt:lpstr>PowerPoint Presentation</vt:lpstr>
      <vt:lpstr>PowerPoint Presentation</vt:lpstr>
      <vt:lpstr>API development approaches</vt:lpstr>
      <vt:lpstr>API development approaches</vt:lpstr>
      <vt:lpstr>PowerPoint Presentation</vt:lpstr>
      <vt:lpstr>PowerPoint Presentation</vt:lpstr>
      <vt:lpstr>Make your API accessible</vt:lpstr>
    </vt:vector>
  </TitlesOfParts>
  <Company>jacada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scope</dc:title>
  <dc:creator>jacada</dc:creator>
  <cp:lastModifiedBy>Puttaiah Arugunta</cp:lastModifiedBy>
  <cp:revision>367</cp:revision>
  <dcterms:created xsi:type="dcterms:W3CDTF">2009-08-30T11:49:09Z</dcterms:created>
  <dcterms:modified xsi:type="dcterms:W3CDTF">2017-06-14T19:07:05Z</dcterms:modified>
</cp:coreProperties>
</file>