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c94bdd8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c94bdd8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966f70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966f70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966f70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966f70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c94bdd8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c94bdd8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ec94bdd8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ec94bdd8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c94bdd8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ec94bdd8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c94bdd8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c94bdd8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af639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faf639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ec94bdd8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ec94bdd8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0321086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0321086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ec94bdd8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ec94bdd8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af639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faf639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ec94bdd8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ec94bdd8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94bdd8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94bdd8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ec94bdd8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ec94bdd8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ec94bdd8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ec94bdd8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c94bdd8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c94bdd8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ec94bdd8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ec94bdd8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ec94bdd8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ec94bdd8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fc085f8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fc085f8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f6e63b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f6e63b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97f13f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d97f13f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ec94bdd8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ec94bdd8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97f13f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97f13f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94bdd8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c94bdd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c94bdd8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c94bdd8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c94bdd8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c94bdd8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966f70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966f70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966f70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966f7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5" Type="http://schemas.openxmlformats.org/officeDocument/2006/relationships/hyperlink" Target="https://hub.docker.com/" TargetMode="External"/><Relationship Id="rId6" Type="http://schemas.openxmlformats.org/officeDocument/2006/relationships/hyperlink" Target="https://docs.docker.com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es.wikipedia.org/wiki/Espacio_de_nombres" TargetMode="External"/><Relationship Id="rId10" Type="http://schemas.openxmlformats.org/officeDocument/2006/relationships/hyperlink" Target="https://es.wikipedia.org/wiki/Espacio_de_nombres" TargetMode="External"/><Relationship Id="rId13" Type="http://schemas.openxmlformats.org/officeDocument/2006/relationships/hyperlink" Target="https://es.wikipedia.org/wiki/M%C3%A1quina_virtual" TargetMode="External"/><Relationship Id="rId12" Type="http://schemas.openxmlformats.org/officeDocument/2006/relationships/hyperlink" Target="https://es.wikipedia.org/wiki/Espacio_de_nombr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es.wikipedia.org/w/index.php?title=Cgroups&amp;action=edit&amp;redlink=1" TargetMode="External"/><Relationship Id="rId5" Type="http://schemas.openxmlformats.org/officeDocument/2006/relationships/hyperlink" Target="https://es.wikipedia.org/wiki/C%C3%B3digo_abierto" TargetMode="External"/><Relationship Id="rId6" Type="http://schemas.openxmlformats.org/officeDocument/2006/relationships/hyperlink" Target="https://es.wikipedia.org/wiki/Aplicaci%C3%B3n_inform%C3%A1tica" TargetMode="External"/><Relationship Id="rId7" Type="http://schemas.openxmlformats.org/officeDocument/2006/relationships/hyperlink" Target="https://es.wikipedia.org/wiki/Contenedores_de_software" TargetMode="External"/><Relationship Id="rId8" Type="http://schemas.openxmlformats.org/officeDocument/2006/relationships/hyperlink" Target="https://es.wikipedia.org/wiki/N%C3%BAcleo_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" y="59026"/>
            <a:ext cx="1943525" cy="1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10550" y="1763700"/>
            <a:ext cx="1722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</a:rPr>
              <a:t>Docker</a:t>
            </a:r>
            <a:endParaRPr b="1"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Módulo 1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4025" y="4506750"/>
            <a:ext cx="204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Ing. Andrés S. Ruiz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asruiz.sis@gmail.com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069875" y="25830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y el Kernel Linux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56850" y="1518400"/>
            <a:ext cx="814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containers creados por Docker a partir de una imagen de Docker son aislados uno del otro y del host por diferentes características del kernel de Linux, ellas son: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Namespaces</a:t>
            </a:r>
            <a:r>
              <a:rPr lang="es"/>
              <a:t> → </a:t>
            </a:r>
            <a:r>
              <a:rPr i="1" lang="es"/>
              <a:t>Visibilidad.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Control groups (cgroups) </a:t>
            </a:r>
            <a:r>
              <a:rPr lang="es"/>
              <a:t>→ </a:t>
            </a:r>
            <a:r>
              <a:rPr i="1" lang="es"/>
              <a:t>Limitación de recursos.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SElinux</a:t>
            </a:r>
            <a:r>
              <a:rPr lang="es"/>
              <a:t> → </a:t>
            </a:r>
            <a:r>
              <a:rPr i="1" lang="es"/>
              <a:t>Control de acceso.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069875" y="25830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CGroups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729375" y="3459000"/>
            <a:ext cx="3596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118075" y="350233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Ubuntu</a:t>
            </a:r>
            <a:endParaRPr b="1"/>
          </a:p>
        </p:txBody>
      </p:sp>
      <p:sp>
        <p:nvSpPr>
          <p:cNvPr id="174" name="Google Shape;174;p23"/>
          <p:cNvSpPr/>
          <p:nvPr/>
        </p:nvSpPr>
        <p:spPr>
          <a:xfrm>
            <a:off x="2729375" y="2888200"/>
            <a:ext cx="3596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118075" y="2927463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Docker</a:t>
            </a:r>
            <a:endParaRPr b="1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499" y="3502353"/>
            <a:ext cx="4430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499" y="299367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>
            <a:off x="2729375" y="4029800"/>
            <a:ext cx="3596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4015625" y="40772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</a:t>
            </a:r>
            <a:endParaRPr b="1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2499" y="4107115"/>
            <a:ext cx="443075" cy="3404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2729375" y="2317400"/>
            <a:ext cx="1098300" cy="48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2869025" y="236073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C1</a:t>
            </a:r>
            <a:endParaRPr b="1"/>
          </a:p>
        </p:txBody>
      </p:sp>
      <p:sp>
        <p:nvSpPr>
          <p:cNvPr id="183" name="Google Shape;183;p23"/>
          <p:cNvSpPr/>
          <p:nvPr/>
        </p:nvSpPr>
        <p:spPr>
          <a:xfrm>
            <a:off x="3926600" y="2317400"/>
            <a:ext cx="2399100" cy="486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716650" y="236073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C2</a:t>
            </a:r>
            <a:endParaRPr b="1"/>
          </a:p>
        </p:txBody>
      </p:sp>
      <p:sp>
        <p:nvSpPr>
          <p:cNvPr id="185" name="Google Shape;185;p23"/>
          <p:cNvSpPr txBox="1"/>
          <p:nvPr/>
        </p:nvSpPr>
        <p:spPr>
          <a:xfrm>
            <a:off x="6457875" y="3984975"/>
            <a:ext cx="135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1 CPU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2 GB RAM</a:t>
            </a:r>
            <a:endParaRPr b="1" sz="1200"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3725" y="4124050"/>
            <a:ext cx="407523" cy="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508375" y="877550"/>
            <a:ext cx="8142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Cgroups limitan el acceso de procesos a la memoria, la CPU y los recursos I/O de manera que evitan que las necesidades en cuanto a recursos de un proceso concreto afecten a otros procesos en ejecución.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3069875" y="25830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y el Kernel Linux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71725" y="989300"/>
            <a:ext cx="814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containers creados por Docker a partir de una imagen de Docker son aislados uno del otro y del host por diferentes características del kernel de Linux, ellas son: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Namespaces</a:t>
            </a:r>
            <a:r>
              <a:rPr lang="es"/>
              <a:t> → </a:t>
            </a:r>
            <a:r>
              <a:rPr i="1" lang="es"/>
              <a:t>Visibilidad.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Control groups (cgroups) </a:t>
            </a:r>
            <a:r>
              <a:rPr lang="es"/>
              <a:t>→ </a:t>
            </a:r>
            <a:r>
              <a:rPr i="1" lang="es"/>
              <a:t>Limitación de recursos.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SElinux</a:t>
            </a:r>
            <a:r>
              <a:rPr lang="es"/>
              <a:t> → </a:t>
            </a:r>
            <a:r>
              <a:rPr i="1" lang="es"/>
              <a:t>Control de acceso.</a:t>
            </a:r>
            <a:endParaRPr i="1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888" y="3043100"/>
            <a:ext cx="4974974" cy="1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3662150" y="236175"/>
            <a:ext cx="193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Laboratorio 1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Instalar Docker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560400" y="2412325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4257800" y="2455675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Ubuntu</a:t>
            </a:r>
            <a:endParaRPr b="1"/>
          </a:p>
        </p:txBody>
      </p:sp>
      <p:sp>
        <p:nvSpPr>
          <p:cNvPr id="208" name="Google Shape;208;p25"/>
          <p:cNvSpPr/>
          <p:nvPr/>
        </p:nvSpPr>
        <p:spPr>
          <a:xfrm>
            <a:off x="2560400" y="1841525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4220900" y="1884875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Docker</a:t>
            </a:r>
            <a:endParaRPr b="1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9074" y="2455665"/>
            <a:ext cx="4430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074" y="1947000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2560400" y="2983125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4220900" y="302647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</a:t>
            </a:r>
            <a:endParaRPr b="1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9074" y="3045152"/>
            <a:ext cx="443075" cy="34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Arquitectura de Docker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550" y="857100"/>
            <a:ext cx="65913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Imágenes y contenedores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57525" y="1047875"/>
            <a:ext cx="81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Una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imagen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de docker es un archivo que contiene todas las dependencias y configuraciones necesarias requeridas para correr una aplicación.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Un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contenedor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es una instancia corriendo de una imagen.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0850" y="2246975"/>
            <a:ext cx="3362289" cy="240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7"/>
          <p:cNvCxnSpPr/>
          <p:nvPr/>
        </p:nvCxnSpPr>
        <p:spPr>
          <a:xfrm flipH="1" rot="10800000">
            <a:off x="3719250" y="2641925"/>
            <a:ext cx="14907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3711875" y="3232225"/>
            <a:ext cx="16233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/>
          <p:nvPr/>
        </p:nvCxnSpPr>
        <p:spPr>
          <a:xfrm>
            <a:off x="3719250" y="3306000"/>
            <a:ext cx="16086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2660700" y="258300"/>
            <a:ext cx="382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Laboratorio 2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Vemos todo junto funcionando!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11200" y="966300"/>
            <a:ext cx="560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Docker hub:</a:t>
            </a:r>
            <a:r>
              <a:rPr lang="es"/>
              <a:t> 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https://hub.docker.com/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Comandos: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$docker images pull nginx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images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run -dt -p 8080:80 nginx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ps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stop “ID”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ps -a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start “ID”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$netstat -nlpt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$curl -I localhost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container rm -f “ID”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$docker rmi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Docker docs: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sz="1500" u="sng">
                <a:solidFill>
                  <a:schemeClr val="hlink"/>
                </a:solidFill>
                <a:hlinkClick r:id="rId6"/>
              </a:rPr>
              <a:t>https://docs.docker.com/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6112000" y="3480200"/>
            <a:ext cx="2684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7333575" y="3545213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Ubuntu</a:t>
            </a:r>
            <a:endParaRPr b="1"/>
          </a:p>
        </p:txBody>
      </p:sp>
      <p:sp>
        <p:nvSpPr>
          <p:cNvPr id="248" name="Google Shape;248;p28"/>
          <p:cNvSpPr/>
          <p:nvPr/>
        </p:nvSpPr>
        <p:spPr>
          <a:xfrm>
            <a:off x="6112000" y="2909400"/>
            <a:ext cx="2684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7333575" y="295273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Docker</a:t>
            </a:r>
            <a:endParaRPr b="1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0674" y="3523528"/>
            <a:ext cx="4430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674" y="3014862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6112000" y="4051000"/>
            <a:ext cx="2684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7333575" y="40984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</a:t>
            </a:r>
            <a:endParaRPr b="1"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0674" y="4113015"/>
            <a:ext cx="443075" cy="34040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6112000" y="2338600"/>
            <a:ext cx="959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80681" y="2444077"/>
            <a:ext cx="821866" cy="2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2660700" y="258300"/>
            <a:ext cx="38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Entendiendo el flag “p”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125" y="1781175"/>
            <a:ext cx="35052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1339425" y="2215675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-p 8080:80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p29"/>
          <p:cNvCxnSpPr>
            <a:stCxn id="266" idx="3"/>
          </p:cNvCxnSpPr>
          <p:nvPr/>
        </p:nvCxnSpPr>
        <p:spPr>
          <a:xfrm>
            <a:off x="2656725" y="2415775"/>
            <a:ext cx="1369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660700" y="258300"/>
            <a:ext cx="38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Dockerfile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494425" y="844900"/>
            <a:ext cx="815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Todo container </a:t>
            </a:r>
            <a:r>
              <a:rPr lang="es"/>
              <a:t>está</a:t>
            </a:r>
            <a:r>
              <a:rPr lang="es"/>
              <a:t> creado a partir de una imagen.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Las </a:t>
            </a:r>
            <a:r>
              <a:rPr lang="es"/>
              <a:t>imágenes</a:t>
            </a:r>
            <a:r>
              <a:rPr lang="es"/>
              <a:t> que usamos hasta ahora fueron creadas por otros y descargadas de Docker Hub.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Docker puede construir </a:t>
            </a:r>
            <a:r>
              <a:rPr lang="es"/>
              <a:t>imágenes</a:t>
            </a:r>
            <a:r>
              <a:rPr lang="es"/>
              <a:t> leyendo instrucciones de un fichero llamado Dockerfile.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513" y="2667225"/>
            <a:ext cx="3133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2660700" y="258300"/>
            <a:ext cx="382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Laboratorio 3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Hacemos nuestra propia imagen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489950" y="1247525"/>
            <a:ext cx="48234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$nano Dockerfile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 #Base image</a:t>
            </a:r>
            <a:endParaRPr i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 i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install -y nginx</a:t>
            </a:r>
            <a:endParaRPr i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[“nginx”,”-g”,”daemon off;”]</a:t>
            </a:r>
            <a:endParaRPr i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$docker build 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$docker run -d -p 8080:80 MyImage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94275" y="199250"/>
            <a:ext cx="397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Roadmap del curso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426" y="1028225"/>
            <a:ext cx="1268602" cy="7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12225" y="1797750"/>
            <a:ext cx="22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Introducción a Docker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Imágenes</a:t>
            </a:r>
            <a:r>
              <a:rPr lang="es" sz="1200"/>
              <a:t> y contenedores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701" y="1028225"/>
            <a:ext cx="1268602" cy="7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13500" y="19054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445500" y="1797750"/>
            <a:ext cx="22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Docker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volúmenes</a:t>
            </a:r>
            <a:r>
              <a:rPr lang="es" sz="1200"/>
              <a:t> y redes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976" y="1058050"/>
            <a:ext cx="1268602" cy="7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646775" y="1935275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478775" y="1827575"/>
            <a:ext cx="22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Docker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docker-compose</a:t>
            </a:r>
            <a:endParaRPr sz="12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6140" y="2746413"/>
            <a:ext cx="1838275" cy="9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214465" y="3730375"/>
            <a:ext cx="27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Introducción a Kubernetes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Conceptos y arquitectura</a:t>
            </a:r>
            <a:endParaRPr sz="12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9318" y="2931237"/>
            <a:ext cx="800105" cy="7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180290" y="3727663"/>
            <a:ext cx="27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Kubernetes en la nube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>
            <a:off x="2490525" y="1448300"/>
            <a:ext cx="13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5428788" y="1443663"/>
            <a:ext cx="13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5044550" y="3167325"/>
            <a:ext cx="1523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>
            <a:off x="2328025" y="3176000"/>
            <a:ext cx="1851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8676" y="2637376"/>
            <a:ext cx="722525" cy="11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70840" y="3779600"/>
            <a:ext cx="27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Despliegue de aplicación de ejemplo completa con arquitectura de microservicios en EKS</a:t>
            </a:r>
            <a:endParaRPr sz="1200"/>
          </a:p>
        </p:txBody>
      </p:sp>
      <p:cxnSp>
        <p:nvCxnSpPr>
          <p:cNvPr id="84" name="Google Shape;84;p14"/>
          <p:cNvCxnSpPr>
            <a:stCxn id="73" idx="2"/>
          </p:cNvCxnSpPr>
          <p:nvPr/>
        </p:nvCxnSpPr>
        <p:spPr>
          <a:xfrm>
            <a:off x="7605275" y="2381675"/>
            <a:ext cx="18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2660700" y="258300"/>
            <a:ext cx="38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Comandos para crear una imagen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504750" y="1040300"/>
            <a:ext cx="18708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2660700" y="258300"/>
            <a:ext cx="38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registry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494425" y="844900"/>
            <a:ext cx="815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registro es una aplicación del lado del servidor sin estado y altamente escalable que almacena y permite distribuir imágenes de Docker.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Hub es el ejemplo más simple.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varios tipos de registro disponibles, que incluyen: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3600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Docker Registry.</a:t>
            </a:r>
            <a:endParaRPr/>
          </a:p>
          <a:p>
            <a:pPr indent="-317500" lvl="0" marL="3600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Docker Trusted Registry.</a:t>
            </a:r>
            <a:endParaRPr/>
          </a:p>
          <a:p>
            <a:pPr indent="-317500" lvl="0" marL="3600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Repositorio privado (AWS ECR).</a:t>
            </a:r>
            <a:endParaRPr/>
          </a:p>
          <a:p>
            <a:pPr indent="-317500" lvl="0" marL="3600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Docker Hub.</a:t>
            </a: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925" y="3748773"/>
            <a:ext cx="707100" cy="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925" y="3942075"/>
            <a:ext cx="1419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container exec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457525" y="1047875"/>
            <a:ext cx="81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comando </a:t>
            </a:r>
            <a:r>
              <a:rPr b="1" i="1" lang="es">
                <a:solidFill>
                  <a:schemeClr val="dk1"/>
                </a:solidFill>
                <a:highlight>
                  <a:srgbClr val="FFFFFF"/>
                </a:highlight>
              </a:rPr>
              <a:t>docker container exec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permite ejecutar un comando en un container que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está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en ejecución.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2641850" y="3205863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4339250" y="3249213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Ubuntu</a:t>
            </a:r>
            <a:endParaRPr b="1"/>
          </a:p>
        </p:txBody>
      </p:sp>
      <p:sp>
        <p:nvSpPr>
          <p:cNvPr id="318" name="Google Shape;318;p34"/>
          <p:cNvSpPr/>
          <p:nvPr/>
        </p:nvSpPr>
        <p:spPr>
          <a:xfrm>
            <a:off x="2641850" y="2635063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4302350" y="2678413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Docker</a:t>
            </a:r>
            <a:endParaRPr b="1"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524" y="3249203"/>
            <a:ext cx="4430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524" y="2740537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/>
          <p:nvPr/>
        </p:nvSpPr>
        <p:spPr>
          <a:xfrm>
            <a:off x="2641850" y="3776663"/>
            <a:ext cx="41400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4302350" y="3820013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</a:t>
            </a:r>
            <a:endParaRPr b="1"/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0524" y="3838690"/>
            <a:ext cx="443075" cy="34040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/>
          <p:nvPr/>
        </p:nvSpPr>
        <p:spPr>
          <a:xfrm>
            <a:off x="2641850" y="2064275"/>
            <a:ext cx="959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0531" y="2169752"/>
            <a:ext cx="821866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/>
          <p:nvPr/>
        </p:nvSpPr>
        <p:spPr>
          <a:xfrm>
            <a:off x="3768350" y="2064275"/>
            <a:ext cx="9594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8287" y="2107634"/>
            <a:ext cx="819525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commit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457525" y="1047875"/>
            <a:ext cx="814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Cuando hacemos cambios dentro del container puede ser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útil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guardar todos estos cambios en una imagen.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Por defecto, el container sobre el que hacemos el commit y sus procesos va ser pausado mientras se crea la imagen.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2616450" y="265675"/>
            <a:ext cx="391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Mover </a:t>
            </a:r>
            <a:r>
              <a:rPr b="1" lang="es" sz="1700">
                <a:solidFill>
                  <a:srgbClr val="0B5394"/>
                </a:solidFill>
              </a:rPr>
              <a:t>imágenes</a:t>
            </a:r>
            <a:r>
              <a:rPr b="1" lang="es" sz="1700">
                <a:solidFill>
                  <a:srgbClr val="0B5394"/>
                </a:solidFill>
              </a:rPr>
              <a:t> de un host a otro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350" y="3084675"/>
            <a:ext cx="42100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318225" y="1121300"/>
            <a:ext cx="8385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highlight>
                  <a:schemeClr val="lt1"/>
                </a:highlight>
              </a:rPr>
              <a:t>Ejemplo: James creó una imagen de Docker y la tiene en su equipo local, lo quiere enviar por correo a Matthew.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El comando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save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permite guardar 1 o más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imágenes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en un fichero .tar.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El comando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load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permite cargar una imagen desde un fichero .tar.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Default container command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457525" y="1047875"/>
            <a:ext cx="81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Siempre que ejecutamos un contenedor, se ejecuta un comando predeterminado que normalmente se ejecuta como PID 1.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Este comando se puede definir mientras definimos la imagen del contenedor.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88" y="2726650"/>
            <a:ext cx="7305625" cy="9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2841100" y="250925"/>
            <a:ext cx="33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Políticas de reinicio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431788" y="834900"/>
            <a:ext cx="814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Por defecto, los contenedores no se reinician cuando el daemon de docker se reinicia.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Docker provee políticas de reinicio para controlar si los contenedores se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reinician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automáticamente o no.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Podemos especificar la política de reinicio usando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--restart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con el comando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51" y="2449988"/>
            <a:ext cx="4811066" cy="22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/>
          <p:nvPr/>
        </p:nvSpPr>
        <p:spPr>
          <a:xfrm>
            <a:off x="1786225" y="243550"/>
            <a:ext cx="558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Ventaja de los contenedores en el despliegue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888" y="938275"/>
            <a:ext cx="5718624" cy="175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9"/>
          <p:cNvCxnSpPr/>
          <p:nvPr/>
        </p:nvCxnSpPr>
        <p:spPr>
          <a:xfrm>
            <a:off x="3615950" y="1712050"/>
            <a:ext cx="2796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9938" y="2845900"/>
            <a:ext cx="5890531" cy="180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39"/>
          <p:cNvCxnSpPr/>
          <p:nvPr/>
        </p:nvCxnSpPr>
        <p:spPr>
          <a:xfrm>
            <a:off x="3615950" y="3701950"/>
            <a:ext cx="2796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0" name="Google Shape;38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8850" y="3142850"/>
            <a:ext cx="755650" cy="1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/>
          <p:nvPr/>
        </p:nvSpPr>
        <p:spPr>
          <a:xfrm>
            <a:off x="1786225" y="243550"/>
            <a:ext cx="558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¿DevOps?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388" y="958225"/>
            <a:ext cx="5361964" cy="33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/>
        </p:nvSpPr>
        <p:spPr>
          <a:xfrm>
            <a:off x="91500" y="4439563"/>
            <a:ext cx="80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https://docs.microsoft.com/es-es/dotnet/architecture/containerized-lifecycle/docker-devops-workflow/create-ci-cd-pipelines-azure-devops-services-aspnetcore-kubernetes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1786225" y="243550"/>
            <a:ext cx="558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Tareas sugeridas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783225" y="1332650"/>
            <a:ext cx="771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Repasar el contenido de la clase.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Instalar docker (Preferentemente en Linux).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Crearse una cuenta en Docker Hub.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 contenedores de nginx y apache.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Probar los comandos que vimos en la clase.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594275" y="199250"/>
            <a:ext cx="397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Módulo 1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18125" y="1494300"/>
            <a:ext cx="750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➔"/>
            </a:pPr>
            <a:r>
              <a:rPr b="1" lang="es" sz="1600">
                <a:solidFill>
                  <a:srgbClr val="0B5394"/>
                </a:solidFill>
              </a:rPr>
              <a:t>Introducción a tecnología de contenedores.</a:t>
            </a:r>
            <a:endParaRPr b="1" sz="16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➔"/>
            </a:pPr>
            <a:r>
              <a:rPr b="1" lang="es" sz="1600">
                <a:solidFill>
                  <a:srgbClr val="0B5394"/>
                </a:solidFill>
              </a:rPr>
              <a:t>Introducción a Docker.</a:t>
            </a:r>
            <a:endParaRPr b="1" sz="16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➔"/>
            </a:pPr>
            <a:r>
              <a:rPr b="1" lang="es" sz="1600">
                <a:solidFill>
                  <a:srgbClr val="0B5394"/>
                </a:solidFill>
              </a:rPr>
              <a:t>Imágenes</a:t>
            </a:r>
            <a:r>
              <a:rPr b="1" lang="es" sz="1600">
                <a:solidFill>
                  <a:srgbClr val="0B5394"/>
                </a:solidFill>
              </a:rPr>
              <a:t> y contenedores.</a:t>
            </a:r>
            <a:endParaRPr b="1" sz="16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➔"/>
            </a:pPr>
            <a:r>
              <a:rPr b="1" lang="es" sz="1600">
                <a:solidFill>
                  <a:srgbClr val="0B5394"/>
                </a:solidFill>
              </a:rPr>
              <a:t>Docker registry.</a:t>
            </a:r>
            <a:endParaRPr b="1"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" y="59026"/>
            <a:ext cx="1943525" cy="1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3710550" y="1971450"/>
            <a:ext cx="172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Docker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Módulo 1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594275" y="199250"/>
            <a:ext cx="397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¿Para qué sirven los contenedores?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00" y="923500"/>
            <a:ext cx="4219700" cy="271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0549" y="1882825"/>
            <a:ext cx="4611452" cy="284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594275" y="258300"/>
            <a:ext cx="397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¿Qué es un contenedor?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8800" y="900300"/>
            <a:ext cx="84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contenedores son entornos completamente aislados, ya que pueden tener sus propios procesos o servicios, sus propias interfaces de red y otros recursos, al igual que las máquinas virtuales, excepto que todos los contenedores comparten el mismo núcleo del sistema operativo.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50" y="2276875"/>
            <a:ext cx="3936550" cy="16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5134" y="2314488"/>
            <a:ext cx="4224266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795800" y="258300"/>
            <a:ext cx="347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Containers vs Virtual Machines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350" y="805450"/>
            <a:ext cx="6437308" cy="37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585175" y="258300"/>
            <a:ext cx="198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¿Qué es docker?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7800" y="1018350"/>
            <a:ext cx="848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Docker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un proyecto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código abierto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que automatiza el despliegue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aplicaciones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dentro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contenedores de software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, proporcionando una capa adicional de abstracción y automatización de virtualización de aplicaciones en múltiples sistemas operativos.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Docker utiliza características de aislamiento de recursos del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kernel Linux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, tales como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cgroups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y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espacios de nombres (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namespaces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para permitir que "contenedores" independientes se ejecuten dentro de una sola instancia de Linux, evitando la sobrecarga de iniciar y mantener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máquinas virtuales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highlight>
                  <a:srgbClr val="FFFFFF"/>
                </a:highlight>
              </a:rPr>
              <a:t>Docker es la tecnología de contenedores más popular.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802" y="3560088"/>
            <a:ext cx="1988400" cy="104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069875" y="25830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Docker y el Kernel Linux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87800" y="1018350"/>
            <a:ext cx="8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56850" y="1546475"/>
            <a:ext cx="814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containers creados por Docker a partir de una imagen de Docker son aislados uno del otro y del host por diferentes características del kernel de Linux, ellas son: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Namespaces</a:t>
            </a:r>
            <a:r>
              <a:rPr lang="es"/>
              <a:t> → </a:t>
            </a:r>
            <a:r>
              <a:rPr i="1" lang="es"/>
              <a:t>Visibilidad.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Control groups (cgroups) </a:t>
            </a:r>
            <a:r>
              <a:rPr lang="es"/>
              <a:t>→ </a:t>
            </a:r>
            <a:r>
              <a:rPr i="1" lang="es"/>
              <a:t>Limitación de recursos.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SElinux</a:t>
            </a:r>
            <a:r>
              <a:rPr lang="es"/>
              <a:t> → </a:t>
            </a:r>
            <a:r>
              <a:rPr i="1" lang="es"/>
              <a:t>Control de acceso.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7375" y="4804050"/>
            <a:ext cx="9144000" cy="339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0" y="4835725"/>
            <a:ext cx="1417350" cy="2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9" y="4835725"/>
            <a:ext cx="526625" cy="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069875" y="25830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B5394"/>
                </a:solidFill>
              </a:rPr>
              <a:t>Namespaces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87800" y="1018350"/>
            <a:ext cx="8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25" y="1158750"/>
            <a:ext cx="4668938" cy="308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387875" y="1664700"/>
            <a:ext cx="31233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entre procesos (IPC).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de sistemas (UTS).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de red (NET).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de montaje de los sistemas de fichero (MNT)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