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3774643" rtl="0" eaLnBrk="1" latinLnBrk="0" hangingPunct="1">
      <a:defRPr sz="7430" kern="1200">
        <a:solidFill>
          <a:schemeClr val="tx1"/>
        </a:solidFill>
        <a:latin typeface="+mn-lt"/>
        <a:ea typeface="+mn-ea"/>
        <a:cs typeface="+mn-cs"/>
      </a:defRPr>
    </a:lvl1pPr>
    <a:lvl2pPr marL="1887322" algn="l" defTabSz="3774643" rtl="0" eaLnBrk="1" latinLnBrk="0" hangingPunct="1">
      <a:defRPr sz="7430" kern="1200">
        <a:solidFill>
          <a:schemeClr val="tx1"/>
        </a:solidFill>
        <a:latin typeface="+mn-lt"/>
        <a:ea typeface="+mn-ea"/>
        <a:cs typeface="+mn-cs"/>
      </a:defRPr>
    </a:lvl2pPr>
    <a:lvl3pPr marL="3774643" algn="l" defTabSz="3774643" rtl="0" eaLnBrk="1" latinLnBrk="0" hangingPunct="1">
      <a:defRPr sz="7430" kern="1200">
        <a:solidFill>
          <a:schemeClr val="tx1"/>
        </a:solidFill>
        <a:latin typeface="+mn-lt"/>
        <a:ea typeface="+mn-ea"/>
        <a:cs typeface="+mn-cs"/>
      </a:defRPr>
    </a:lvl3pPr>
    <a:lvl4pPr marL="5661965" algn="l" defTabSz="3774643" rtl="0" eaLnBrk="1" latinLnBrk="0" hangingPunct="1">
      <a:defRPr sz="7430" kern="1200">
        <a:solidFill>
          <a:schemeClr val="tx1"/>
        </a:solidFill>
        <a:latin typeface="+mn-lt"/>
        <a:ea typeface="+mn-ea"/>
        <a:cs typeface="+mn-cs"/>
      </a:defRPr>
    </a:lvl4pPr>
    <a:lvl5pPr marL="7549286" algn="l" defTabSz="3774643" rtl="0" eaLnBrk="1" latinLnBrk="0" hangingPunct="1">
      <a:defRPr sz="7430" kern="1200">
        <a:solidFill>
          <a:schemeClr val="tx1"/>
        </a:solidFill>
        <a:latin typeface="+mn-lt"/>
        <a:ea typeface="+mn-ea"/>
        <a:cs typeface="+mn-cs"/>
      </a:defRPr>
    </a:lvl5pPr>
    <a:lvl6pPr marL="9436608" algn="l" defTabSz="3774643" rtl="0" eaLnBrk="1" latinLnBrk="0" hangingPunct="1">
      <a:defRPr sz="7430" kern="1200">
        <a:solidFill>
          <a:schemeClr val="tx1"/>
        </a:solidFill>
        <a:latin typeface="+mn-lt"/>
        <a:ea typeface="+mn-ea"/>
        <a:cs typeface="+mn-cs"/>
      </a:defRPr>
    </a:lvl6pPr>
    <a:lvl7pPr marL="11323930" algn="l" defTabSz="3774643" rtl="0" eaLnBrk="1" latinLnBrk="0" hangingPunct="1">
      <a:defRPr sz="7430" kern="1200">
        <a:solidFill>
          <a:schemeClr val="tx1"/>
        </a:solidFill>
        <a:latin typeface="+mn-lt"/>
        <a:ea typeface="+mn-ea"/>
        <a:cs typeface="+mn-cs"/>
      </a:defRPr>
    </a:lvl7pPr>
    <a:lvl8pPr marL="13211251" algn="l" defTabSz="3774643" rtl="0" eaLnBrk="1" latinLnBrk="0" hangingPunct="1">
      <a:defRPr sz="7430" kern="1200">
        <a:solidFill>
          <a:schemeClr val="tx1"/>
        </a:solidFill>
        <a:latin typeface="+mn-lt"/>
        <a:ea typeface="+mn-ea"/>
        <a:cs typeface="+mn-cs"/>
      </a:defRPr>
    </a:lvl8pPr>
    <a:lvl9pPr marL="15098573" algn="l" defTabSz="3774643" rtl="0" eaLnBrk="1" latinLnBrk="0" hangingPunct="1">
      <a:defRPr sz="74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5853" autoAdjust="0"/>
  </p:normalViewPr>
  <p:slideViewPr>
    <p:cSldViewPr snapToGrid="0">
      <p:cViewPr>
        <p:scale>
          <a:sx n="19" d="100"/>
          <a:sy n="19" d="100"/>
        </p:scale>
        <p:origin x="2336" y="144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2BBA-11B3-455B-BDE3-7AACD251511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3459-F597-45F5-B7EE-1CB9CB1A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3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2BBA-11B3-455B-BDE3-7AACD251511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3459-F597-45F5-B7EE-1CB9CB1A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2BBA-11B3-455B-BDE3-7AACD251511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3459-F597-45F5-B7EE-1CB9CB1A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9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2BBA-11B3-455B-BDE3-7AACD251511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3459-F597-45F5-B7EE-1CB9CB1A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0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2BBA-11B3-455B-BDE3-7AACD251511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3459-F597-45F5-B7EE-1CB9CB1A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2BBA-11B3-455B-BDE3-7AACD251511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3459-F597-45F5-B7EE-1CB9CB1A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8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2BBA-11B3-455B-BDE3-7AACD251511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3459-F597-45F5-B7EE-1CB9CB1A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9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2BBA-11B3-455B-BDE3-7AACD251511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3459-F597-45F5-B7EE-1CB9CB1A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2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2BBA-11B3-455B-BDE3-7AACD251511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3459-F597-45F5-B7EE-1CB9CB1A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2BBA-11B3-455B-BDE3-7AACD251511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3459-F597-45F5-B7EE-1CB9CB1A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7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2BBA-11B3-455B-BDE3-7AACD251511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3459-F597-45F5-B7EE-1CB9CB1A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2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2BBA-11B3-455B-BDE3-7AACD251511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3459-F597-45F5-B7EE-1CB9CB1A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8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hyperlink" Target="https://www.cdc.gov/heartdisease/index.htm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hyperlink" Target="https://www.ncbi.nlm.nih.gov/pmc/articles/PMC752132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 bwMode="auto">
          <a:xfrm>
            <a:off x="914398" y="5341954"/>
            <a:ext cx="3129280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 Box 1253"/>
          <p:cNvSpPr txBox="1">
            <a:spLocks noChangeArrowheads="1"/>
          </p:cNvSpPr>
          <p:nvPr/>
        </p:nvSpPr>
        <p:spPr bwMode="auto">
          <a:xfrm>
            <a:off x="3935405" y="5457045"/>
            <a:ext cx="9105900" cy="954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5600" b="1" dirty="0">
                <a:ln w="19050">
                  <a:solidFill>
                    <a:schemeClr val="tx1"/>
                  </a:solidFill>
                </a:ln>
                <a:solidFill>
                  <a:srgbClr val="00589A"/>
                </a:solidFill>
                <a:latin typeface="Cambria" pitchFamily="18" charset="0"/>
                <a:cs typeface="Aharoni" pitchFamily="2" charset="-79"/>
              </a:rPr>
              <a:t>Introduction</a:t>
            </a:r>
          </a:p>
        </p:txBody>
      </p:sp>
      <p:sp>
        <p:nvSpPr>
          <p:cNvPr id="36" name="Text Box 1253"/>
          <p:cNvSpPr txBox="1">
            <a:spLocks noChangeArrowheads="1"/>
          </p:cNvSpPr>
          <p:nvPr/>
        </p:nvSpPr>
        <p:spPr bwMode="auto">
          <a:xfrm>
            <a:off x="2561736" y="29068794"/>
            <a:ext cx="9105900" cy="954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5600" b="1" dirty="0">
                <a:ln w="19050">
                  <a:solidFill>
                    <a:schemeClr val="tx1"/>
                  </a:solidFill>
                </a:ln>
                <a:solidFill>
                  <a:srgbClr val="00589A"/>
                </a:solidFill>
                <a:latin typeface="Cambria" pitchFamily="18" charset="0"/>
                <a:cs typeface="Aharoni" pitchFamily="2" charset="-79"/>
              </a:rPr>
              <a:t>Visualization</a:t>
            </a: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382246" y="17858307"/>
            <a:ext cx="15471624" cy="35041"/>
          </a:xfrm>
          <a:prstGeom prst="line">
            <a:avLst/>
          </a:prstGeom>
          <a:ln w="635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 bwMode="auto">
          <a:xfrm flipV="1">
            <a:off x="455132" y="28786079"/>
            <a:ext cx="15471624" cy="35041"/>
          </a:xfrm>
          <a:prstGeom prst="line">
            <a:avLst/>
          </a:prstGeom>
          <a:ln w="635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6154400" y="6096000"/>
            <a:ext cx="0" cy="36880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1253"/>
          <p:cNvSpPr txBox="1">
            <a:spLocks noChangeArrowheads="1"/>
          </p:cNvSpPr>
          <p:nvPr/>
        </p:nvSpPr>
        <p:spPr bwMode="auto">
          <a:xfrm>
            <a:off x="19343453" y="5676806"/>
            <a:ext cx="9105900" cy="954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5600" b="1" dirty="0">
                <a:ln w="19050">
                  <a:solidFill>
                    <a:schemeClr val="tx1"/>
                  </a:solidFill>
                </a:ln>
                <a:solidFill>
                  <a:srgbClr val="00589A"/>
                </a:solidFill>
                <a:latin typeface="Cambria" pitchFamily="18" charset="0"/>
                <a:cs typeface="Aharoni" pitchFamily="2" charset="-79"/>
              </a:rPr>
              <a:t>Evaluation</a:t>
            </a:r>
          </a:p>
        </p:txBody>
      </p:sp>
      <p:cxnSp>
        <p:nvCxnSpPr>
          <p:cNvPr id="108" name="Straight Connector 107"/>
          <p:cNvCxnSpPr/>
          <p:nvPr/>
        </p:nvCxnSpPr>
        <p:spPr bwMode="auto">
          <a:xfrm flipV="1">
            <a:off x="16872195" y="38497672"/>
            <a:ext cx="15900401" cy="47722"/>
          </a:xfrm>
          <a:prstGeom prst="line">
            <a:avLst/>
          </a:prstGeom>
          <a:ln w="635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 bwMode="auto">
          <a:xfrm flipV="1">
            <a:off x="16466842" y="15258812"/>
            <a:ext cx="15911286" cy="111244"/>
          </a:xfrm>
          <a:prstGeom prst="line">
            <a:avLst/>
          </a:prstGeom>
          <a:ln w="635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 bwMode="auto">
          <a:xfrm>
            <a:off x="16466842" y="20403484"/>
            <a:ext cx="15911286" cy="380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 bwMode="auto">
          <a:xfrm flipV="1">
            <a:off x="16272252" y="28721456"/>
            <a:ext cx="16105876" cy="36774"/>
          </a:xfrm>
          <a:prstGeom prst="line">
            <a:avLst/>
          </a:prstGeom>
          <a:ln w="635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 Box 1253"/>
          <p:cNvSpPr txBox="1">
            <a:spLocks noChangeArrowheads="1"/>
          </p:cNvSpPr>
          <p:nvPr/>
        </p:nvSpPr>
        <p:spPr bwMode="auto">
          <a:xfrm>
            <a:off x="19299491" y="39166842"/>
            <a:ext cx="9105900" cy="954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5600" b="1" dirty="0">
                <a:ln w="19050">
                  <a:solidFill>
                    <a:schemeClr val="tx1"/>
                  </a:solidFill>
                </a:ln>
                <a:solidFill>
                  <a:srgbClr val="00589A"/>
                </a:solidFill>
                <a:latin typeface="Cambria" pitchFamily="18" charset="0"/>
                <a:cs typeface="Aharoni" pitchFamily="2" charset="-79"/>
              </a:rPr>
              <a:t>Contributions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9312BE-627F-3222-2157-440DD21488D0}"/>
              </a:ext>
            </a:extLst>
          </p:cNvPr>
          <p:cNvSpPr txBox="1"/>
          <p:nvPr/>
        </p:nvSpPr>
        <p:spPr>
          <a:xfrm>
            <a:off x="7596554" y="773723"/>
            <a:ext cx="17795631" cy="123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FF00"/>
                </a:highlight>
              </a:rPr>
              <a:t>Heart Disease Prediction</a:t>
            </a:r>
          </a:p>
        </p:txBody>
      </p:sp>
      <p:pic>
        <p:nvPicPr>
          <p:cNvPr id="1026" name="Picture 2" descr="SUNY Old Westbury (@SUNYOldWestbury) / Twitter">
            <a:extLst>
              <a:ext uri="{FF2B5EF4-FFF2-40B4-BE49-F238E27FC236}">
                <a16:creationId xmlns:a16="http://schemas.microsoft.com/office/drawing/2014/main" id="{0CBFEB71-618E-E313-B0CA-A3508F19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82" y="370102"/>
            <a:ext cx="2558110" cy="255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9AB3EFD-C5A7-4B20-A91C-5A705D7BF66E}"/>
              </a:ext>
            </a:extLst>
          </p:cNvPr>
          <p:cNvSpPr txBox="1"/>
          <p:nvPr/>
        </p:nvSpPr>
        <p:spPr>
          <a:xfrm>
            <a:off x="-3991837" y="3181445"/>
            <a:ext cx="13107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SUNY College at </a:t>
            </a:r>
          </a:p>
          <a:p>
            <a:pPr algn="ctr"/>
            <a:r>
              <a:rPr lang="en-US" sz="5400" dirty="0"/>
              <a:t>Old Westbury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4D1A0757-53D8-9DC4-6352-A58DD40D7A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7018"/>
          <a:stretch/>
        </p:blipFill>
        <p:spPr>
          <a:xfrm>
            <a:off x="25759081" y="462077"/>
            <a:ext cx="6777732" cy="3733675"/>
          </a:xfrm>
          <a:prstGeom prst="rect">
            <a:avLst/>
          </a:prstGeom>
          <a:effectLst/>
        </p:spPr>
      </p:pic>
      <p:pic>
        <p:nvPicPr>
          <p:cNvPr id="105" name="Picture 104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589CAC80-4F31-5999-63D5-78189AD3F28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3" t="14758" r="5057" b="20759"/>
          <a:stretch/>
        </p:blipFill>
        <p:spPr bwMode="auto">
          <a:xfrm>
            <a:off x="13303241" y="2870020"/>
            <a:ext cx="1410285" cy="21187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5AEE2A1-67E8-F194-BD32-45FC725C1A42}"/>
              </a:ext>
            </a:extLst>
          </p:cNvPr>
          <p:cNvSpPr txBox="1"/>
          <p:nvPr/>
        </p:nvSpPr>
        <p:spPr>
          <a:xfrm>
            <a:off x="13636969" y="2440778"/>
            <a:ext cx="107855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Anibal Ruiz</a:t>
            </a:r>
          </a:p>
          <a:p>
            <a:pPr algn="ctr"/>
            <a:r>
              <a:rPr lang="en-US" sz="6000" dirty="0"/>
              <a:t>Old Westbury</a:t>
            </a:r>
          </a:p>
          <a:p>
            <a:pPr algn="ctr"/>
            <a:r>
              <a:rPr lang="en-US" sz="6000" dirty="0"/>
              <a:t>aruiz23@oldwestbury.edu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3C941EE-99DF-C902-9BF1-877C9FE4FD61}"/>
              </a:ext>
            </a:extLst>
          </p:cNvPr>
          <p:cNvSpPr/>
          <p:nvPr/>
        </p:nvSpPr>
        <p:spPr>
          <a:xfrm>
            <a:off x="762952" y="6593127"/>
            <a:ext cx="23576406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According to the CDC, heart disease is one </a:t>
            </a:r>
          </a:p>
          <a:p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of the leading </a:t>
            </a:r>
            <a:r>
              <a:rPr lang="en-US" sz="4000" dirty="0"/>
              <a:t>According to the CDC, heart </a:t>
            </a:r>
          </a:p>
          <a:p>
            <a:r>
              <a:rPr lang="en-US" sz="4000" dirty="0"/>
              <a:t>disease is one of the leading causes of death </a:t>
            </a:r>
          </a:p>
          <a:p>
            <a:r>
              <a:rPr lang="en-US" sz="4000" dirty="0"/>
              <a:t>for people of most races in the US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 people o</a:t>
            </a:r>
          </a:p>
          <a:p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 most races in the US.. </a:t>
            </a:r>
            <a:r>
              <a:rPr lang="en-US" sz="4000" dirty="0"/>
              <a:t>About half of all Americans</a:t>
            </a:r>
          </a:p>
          <a:p>
            <a:r>
              <a:rPr lang="en-US" sz="4000" dirty="0"/>
              <a:t> (47%) have at least 1 of 3 key risk factors for heart</a:t>
            </a:r>
          </a:p>
          <a:p>
            <a:r>
              <a:rPr lang="en-US" sz="4000" dirty="0"/>
              <a:t> disease: high blood pressure, high cholesterol, and smoking.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4000" dirty="0">
                <a:latin typeface="Roboto" panose="02000000000000000000" pitchFamily="2" charset="0"/>
              </a:rPr>
              <a:t>The main goal of this research is to find the best accuracy </a:t>
            </a:r>
          </a:p>
          <a:p>
            <a:r>
              <a:rPr lang="en-US" sz="4000" dirty="0">
                <a:latin typeface="Roboto" panose="02000000000000000000" pitchFamily="2" charset="0"/>
              </a:rPr>
              <a:t>for the prediction of heart disease by using major risk factors</a:t>
            </a:r>
          </a:p>
          <a:p>
            <a:r>
              <a:rPr lang="en-US" sz="4000" dirty="0">
                <a:latin typeface="Roboto" panose="02000000000000000000" pitchFamily="2" charset="0"/>
              </a:rPr>
              <a:t> based on different classifier algorithms</a:t>
            </a:r>
          </a:p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3600" dirty="0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A1B7B71E-29B7-7FC4-25FB-1ACE83744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850" y="6554272"/>
            <a:ext cx="4247933" cy="268131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8EF7FB1-6182-DB50-2458-D103FC9A1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726" y="13617160"/>
            <a:ext cx="4844828" cy="3893165"/>
          </a:xfrm>
          <a:prstGeom prst="rect">
            <a:avLst/>
          </a:prstGeom>
        </p:spPr>
      </p:pic>
      <p:sp>
        <p:nvSpPr>
          <p:cNvPr id="137" name="Title 1">
            <a:extLst>
              <a:ext uri="{FF2B5EF4-FFF2-40B4-BE49-F238E27FC236}">
                <a16:creationId xmlns:a16="http://schemas.microsoft.com/office/drawing/2014/main" id="{8D538378-2B2B-CA93-CA3E-D1C61A95A120}"/>
              </a:ext>
            </a:extLst>
          </p:cNvPr>
          <p:cNvSpPr txBox="1">
            <a:spLocks/>
          </p:cNvSpPr>
          <p:nvPr/>
        </p:nvSpPr>
        <p:spPr>
          <a:xfrm>
            <a:off x="2018519" y="183857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329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 Description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216171C-DD63-0DBB-E73F-B5779692C9F4}"/>
              </a:ext>
            </a:extLst>
          </p:cNvPr>
          <p:cNvSpPr/>
          <p:nvPr/>
        </p:nvSpPr>
        <p:spPr>
          <a:xfrm>
            <a:off x="914398" y="19643925"/>
            <a:ext cx="29714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data has 17 attributes and the predicted class: heart disease: </a:t>
            </a:r>
          </a:p>
          <a:p>
            <a:r>
              <a:rPr lang="en-US" sz="3600" dirty="0"/>
              <a:t>The data has 17 attributes and the predicted class: heart disease: yes or no. 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A3AF14-25F1-DE30-64F2-AA2BABC6F9DA}"/>
              </a:ext>
            </a:extLst>
          </p:cNvPr>
          <p:cNvSpPr/>
          <p:nvPr/>
        </p:nvSpPr>
        <p:spPr>
          <a:xfrm>
            <a:off x="969557" y="20969488"/>
            <a:ext cx="886716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Heart Disease (binary)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BMI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Smoking (binary)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Alcohol Drinking (binary)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Stroke (binary)</a:t>
            </a: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Physical Health </a:t>
            </a: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Mental Health </a:t>
            </a: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DiffWalking (binary)</a:t>
            </a: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Sex (binary)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5927B9A-C5E6-717C-A3E6-EA5330672CC3}"/>
              </a:ext>
            </a:extLst>
          </p:cNvPr>
          <p:cNvSpPr txBox="1"/>
          <p:nvPr/>
        </p:nvSpPr>
        <p:spPr>
          <a:xfrm>
            <a:off x="6667923" y="21065659"/>
            <a:ext cx="9058852" cy="601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 AgeCategory</a:t>
            </a:r>
          </a:p>
          <a:p>
            <a:pPr marR="0" lvl="0"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 Race</a:t>
            </a:r>
          </a:p>
          <a:p>
            <a:pPr marR="0" lvl="0"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12.  Physical Activity (binary)</a:t>
            </a:r>
          </a:p>
          <a:p>
            <a:pPr marR="0" lvl="0"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13.  GenHealth</a:t>
            </a:r>
          </a:p>
          <a:p>
            <a:pPr marR="0" lvl="0"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14.  SleepTime</a:t>
            </a:r>
          </a:p>
          <a:p>
            <a:pPr marR="0" lvl="0"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15.  Asthma (binary) </a:t>
            </a:r>
          </a:p>
          <a:p>
            <a:pPr marR="0" lvl="0"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16.  Kidney Disease (binary) </a:t>
            </a:r>
          </a:p>
          <a:p>
            <a:pPr marR="0" lvl="0"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17.  Skin Cancer (binary)</a:t>
            </a:r>
          </a:p>
          <a:p>
            <a:pPr marR="0" lvl="0"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18.  Diabetic (binary)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2" name="Rectangle 1">
            <a:extLst>
              <a:ext uri="{FF2B5EF4-FFF2-40B4-BE49-F238E27FC236}">
                <a16:creationId xmlns:a16="http://schemas.microsoft.com/office/drawing/2014/main" id="{5CFEC49F-B4F9-8065-42CB-4860562A6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269" y="26801387"/>
            <a:ext cx="785792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 of data: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18 columns and 319795 entries.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319795 entries.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976E3780-3599-985A-CE82-E277E652E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0129"/>
              </p:ext>
            </p:extLst>
          </p:nvPr>
        </p:nvGraphicFramePr>
        <p:xfrm>
          <a:off x="88504" y="30251103"/>
          <a:ext cx="10722275" cy="3483864"/>
        </p:xfrm>
        <a:graphic>
          <a:graphicData uri="http://schemas.openxmlformats.org/drawingml/2006/table">
            <a:tbl>
              <a:tblPr firstRow="1" firstCol="1" bandRow="1"/>
              <a:tblGrid>
                <a:gridCol w="1949853">
                  <a:extLst>
                    <a:ext uri="{9D8B030D-6E8A-4147-A177-3AD203B41FA5}">
                      <a16:colId xmlns:a16="http://schemas.microsoft.com/office/drawing/2014/main" val="67596130"/>
                    </a:ext>
                  </a:extLst>
                </a:gridCol>
                <a:gridCol w="1279891">
                  <a:extLst>
                    <a:ext uri="{9D8B030D-6E8A-4147-A177-3AD203B41FA5}">
                      <a16:colId xmlns:a16="http://schemas.microsoft.com/office/drawing/2014/main" val="3001037488"/>
                    </a:ext>
                  </a:extLst>
                </a:gridCol>
                <a:gridCol w="1068525">
                  <a:extLst>
                    <a:ext uri="{9D8B030D-6E8A-4147-A177-3AD203B41FA5}">
                      <a16:colId xmlns:a16="http://schemas.microsoft.com/office/drawing/2014/main" val="3602265666"/>
                    </a:ext>
                  </a:extLst>
                </a:gridCol>
                <a:gridCol w="1081381">
                  <a:extLst>
                    <a:ext uri="{9D8B030D-6E8A-4147-A177-3AD203B41FA5}">
                      <a16:colId xmlns:a16="http://schemas.microsoft.com/office/drawing/2014/main" val="3519706991"/>
                    </a:ext>
                  </a:extLst>
                </a:gridCol>
                <a:gridCol w="1068525">
                  <a:extLst>
                    <a:ext uri="{9D8B030D-6E8A-4147-A177-3AD203B41FA5}">
                      <a16:colId xmlns:a16="http://schemas.microsoft.com/office/drawing/2014/main" val="34145008"/>
                    </a:ext>
                  </a:extLst>
                </a:gridCol>
                <a:gridCol w="1068525">
                  <a:extLst>
                    <a:ext uri="{9D8B030D-6E8A-4147-A177-3AD203B41FA5}">
                      <a16:colId xmlns:a16="http://schemas.microsoft.com/office/drawing/2014/main" val="2909433268"/>
                    </a:ext>
                  </a:extLst>
                </a:gridCol>
                <a:gridCol w="1068525">
                  <a:extLst>
                    <a:ext uri="{9D8B030D-6E8A-4147-A177-3AD203B41FA5}">
                      <a16:colId xmlns:a16="http://schemas.microsoft.com/office/drawing/2014/main" val="111895669"/>
                    </a:ext>
                  </a:extLst>
                </a:gridCol>
                <a:gridCol w="1068525">
                  <a:extLst>
                    <a:ext uri="{9D8B030D-6E8A-4147-A177-3AD203B41FA5}">
                      <a16:colId xmlns:a16="http://schemas.microsoft.com/office/drawing/2014/main" val="4080910056"/>
                    </a:ext>
                  </a:extLst>
                </a:gridCol>
                <a:gridCol w="1068525">
                  <a:extLst>
                    <a:ext uri="{9D8B030D-6E8A-4147-A177-3AD203B41FA5}">
                      <a16:colId xmlns:a16="http://schemas.microsoft.com/office/drawing/2014/main" val="226652368"/>
                    </a:ext>
                  </a:extLst>
                </a:gridCol>
              </a:tblGrid>
              <a:tr h="37084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13895"/>
                  </a:ext>
                </a:extLst>
              </a:tr>
              <a:tr h="59298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BMI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3319795.0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28.33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6.36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24.03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27.34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31.42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94.85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315132"/>
                  </a:ext>
                </a:extLst>
              </a:tr>
              <a:tr h="59298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PhysicalHealth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319795.0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3.37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7.95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033196"/>
                  </a:ext>
                </a:extLst>
              </a:tr>
              <a:tr h="59298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MentalHealth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319795.0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3.898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7.96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858103"/>
                  </a:ext>
                </a:extLst>
              </a:tr>
              <a:tr h="667031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SleepTime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319795.0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1.44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663501"/>
                  </a:ext>
                </a:extLst>
              </a:tr>
              <a:tr h="667031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HeartDisease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319795.0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0.2797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536553"/>
                  </a:ext>
                </a:extLst>
              </a:tr>
            </a:tbl>
          </a:graphicData>
        </a:graphic>
      </p:graphicFrame>
      <p:sp>
        <p:nvSpPr>
          <p:cNvPr id="144" name="Rectangle 1">
            <a:extLst>
              <a:ext uri="{FF2B5EF4-FFF2-40B4-BE49-F238E27FC236}">
                <a16:creationId xmlns:a16="http://schemas.microsoft.com/office/drawing/2014/main" id="{C171BC86-188A-1F73-4766-33D7E9815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8850" y="30249073"/>
            <a:ext cx="5245547" cy="25460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General Description:</a:t>
            </a:r>
          </a:p>
          <a:p>
            <a:pPr lvl="0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mean of BMI (Body Mass Index) is: 28.33 </a:t>
            </a:r>
          </a:p>
          <a:p>
            <a:r>
              <a:rPr lang="en-US" dirty="0"/>
              <a:t>A BMI of less than 18.5 means a person is underweight. A BMI of between 18.5 and 24.9 is ideal. A BMI of between 25 and 29.9 is overweight. A BMI over 30 indicates obesity.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The Standard deviation of BMI is: 6.36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46C21FDE-6A2B-E947-8977-DE4DEA887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246" y="34169936"/>
            <a:ext cx="6073972" cy="2847922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6E8640AC-1EE2-B20A-25CA-DCDC08F6992F}"/>
              </a:ext>
            </a:extLst>
          </p:cNvPr>
          <p:cNvSpPr/>
          <p:nvPr/>
        </p:nvSpPr>
        <p:spPr>
          <a:xfrm>
            <a:off x="109855" y="37110716"/>
            <a:ext cx="128685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Important notes: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-All the participants are adults.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-Good number of participants for each range of ages. (Balance)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887B1B34-DD63-C85C-D8F4-A6D0106FF6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6929" y="34101159"/>
            <a:ext cx="6279788" cy="2847922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BEB14C02-5BAE-06E6-7AFD-2CB498D1C1F8}"/>
              </a:ext>
            </a:extLst>
          </p:cNvPr>
          <p:cNvSpPr/>
          <p:nvPr/>
        </p:nvSpPr>
        <p:spPr>
          <a:xfrm>
            <a:off x="8026929" y="37178485"/>
            <a:ext cx="18510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sex is not important for a heart disease. 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Either females or males have the same tendency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have heart problems when they are older. 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most cases are between 60 and 80 years old.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DD1E6AFD-B422-61BD-E5C0-534ED004B8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925" y="38679003"/>
            <a:ext cx="6964970" cy="4529677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EDD3A9D9-9E31-B26D-3C19-0B8F2181A4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6956" y="39157965"/>
            <a:ext cx="9198766" cy="335371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DA8DADD-3E40-0B7A-4E04-12F5F31B4FC2}"/>
              </a:ext>
            </a:extLst>
          </p:cNvPr>
          <p:cNvSpPr txBox="1"/>
          <p:nvPr/>
        </p:nvSpPr>
        <p:spPr>
          <a:xfrm>
            <a:off x="8190944" y="42976800"/>
            <a:ext cx="7208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People who sleep between 6 and 10 hours per day have better physical health.</a:t>
            </a:r>
          </a:p>
        </p:txBody>
      </p:sp>
      <p:sp>
        <p:nvSpPr>
          <p:cNvPr id="155" name="Rectangle 6">
            <a:extLst>
              <a:ext uri="{FF2B5EF4-FFF2-40B4-BE49-F238E27FC236}">
                <a16:creationId xmlns:a16="http://schemas.microsoft.com/office/drawing/2014/main" id="{E44626FF-44DF-4FC6-6AC9-DA31576AB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368" y="7445902"/>
            <a:ext cx="7787503" cy="3385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● Evaluation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Performance comparison of the different models.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Accuracy: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Forest:  96.2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Logistic Regression:  91.62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Nearest Neighbor:  92.92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Gaussian Naive Bayes:  85.05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Perceptron:  84.51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 Support Vector Machine:  91.59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 tree:  96.21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38045EA0-9D82-46D6-7650-26BEA477F1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107288" y="7746434"/>
            <a:ext cx="3450235" cy="296549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42841D7-0269-3DE8-4EB1-E71FE9102702}"/>
              </a:ext>
            </a:extLst>
          </p:cNvPr>
          <p:cNvSpPr/>
          <p:nvPr/>
        </p:nvSpPr>
        <p:spPr>
          <a:xfrm>
            <a:off x="18958631" y="10984943"/>
            <a:ext cx="137475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FOREST?</a:t>
            </a: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is a supervised learning algorithm. Like you can already see from it’s name, it creates a forest and makes it somehow random.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forest, It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builds, is an ensemble of Decision Trees, most of the time trained with the “bagging” method. The general idea of the bagging method is that a combination of learning models increases the overall result.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say it in simple words: Random Forest builds multiple decision trees and merges them together to get a more accurate and stable prediction.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9" name="Table 158">
            <a:extLst>
              <a:ext uri="{FF2B5EF4-FFF2-40B4-BE49-F238E27FC236}">
                <a16:creationId xmlns:a16="http://schemas.microsoft.com/office/drawing/2014/main" id="{9AC1E767-4620-1261-D41F-0EB1E03CE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642051"/>
              </p:ext>
            </p:extLst>
          </p:nvPr>
        </p:nvGraphicFramePr>
        <p:xfrm>
          <a:off x="16801892" y="22209732"/>
          <a:ext cx="8085221" cy="3910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4497">
                  <a:extLst>
                    <a:ext uri="{9D8B030D-6E8A-4147-A177-3AD203B41FA5}">
                      <a16:colId xmlns:a16="http://schemas.microsoft.com/office/drawing/2014/main" val="1922032453"/>
                    </a:ext>
                  </a:extLst>
                </a:gridCol>
                <a:gridCol w="1798565">
                  <a:extLst>
                    <a:ext uri="{9D8B030D-6E8A-4147-A177-3AD203B41FA5}">
                      <a16:colId xmlns:a16="http://schemas.microsoft.com/office/drawing/2014/main" val="2572249321"/>
                    </a:ext>
                  </a:extLst>
                </a:gridCol>
                <a:gridCol w="3592159">
                  <a:extLst>
                    <a:ext uri="{9D8B030D-6E8A-4147-A177-3AD203B41FA5}">
                      <a16:colId xmlns:a16="http://schemas.microsoft.com/office/drawing/2014/main" val="1031245683"/>
                    </a:ext>
                  </a:extLst>
                </a:gridCol>
              </a:tblGrid>
              <a:tr h="5586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Standard Deviation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244251"/>
                  </a:ext>
                </a:extLst>
              </a:tr>
              <a:tr h="5586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KNN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0.897564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0.001970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0835204"/>
                  </a:ext>
                </a:extLst>
              </a:tr>
              <a:tr h="5586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Logistic Regression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0.916196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0.000619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5497964"/>
                  </a:ext>
                </a:extLst>
              </a:tr>
              <a:tr h="5586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Naïve Bayes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0.850507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0.002169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633580"/>
                  </a:ext>
                </a:extLst>
              </a:tr>
              <a:tr h="5586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Perceptron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0.910161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0.010409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692285"/>
                  </a:ext>
                </a:extLst>
              </a:tr>
              <a:tr h="5586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Linear SVM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0.915906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0.000347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270101"/>
                  </a:ext>
                </a:extLst>
              </a:tr>
              <a:tr h="5586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Decision Tree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0.889326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0.001480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4900198"/>
                  </a:ext>
                </a:extLst>
              </a:tr>
            </a:tbl>
          </a:graphicData>
        </a:graphic>
      </p:graphicFrame>
      <p:sp>
        <p:nvSpPr>
          <p:cNvPr id="160" name="Title 1">
            <a:extLst>
              <a:ext uri="{FF2B5EF4-FFF2-40B4-BE49-F238E27FC236}">
                <a16:creationId xmlns:a16="http://schemas.microsoft.com/office/drawing/2014/main" id="{C8B06758-2FD4-0EF6-C134-C81ADF77776C}"/>
              </a:ext>
            </a:extLst>
          </p:cNvPr>
          <p:cNvSpPr txBox="1">
            <a:spLocks/>
          </p:cNvSpPr>
          <p:nvPr/>
        </p:nvSpPr>
        <p:spPr>
          <a:xfrm>
            <a:off x="16272252" y="15185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329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Random Forest and Cross validation</a:t>
            </a:r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0C72372-5C16-BBF0-FEEC-07918ABE8140}"/>
              </a:ext>
            </a:extLst>
          </p:cNvPr>
          <p:cNvSpPr txBox="1"/>
          <p:nvPr/>
        </p:nvSpPr>
        <p:spPr>
          <a:xfrm>
            <a:off x="16415147" y="16947998"/>
            <a:ext cx="235764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Scores = [0.9014, 0.9032, 0.9015, 0.9022, 0.9020, 0.8998, 0.9019, 0.8981, 0.9025, 0.9036]</a:t>
            </a:r>
          </a:p>
          <a:p>
            <a:r>
              <a:rPr lang="en-US" sz="2800" dirty="0"/>
              <a:t>Mean =  0.9016510590346509</a:t>
            </a:r>
          </a:p>
          <a:p>
            <a:r>
              <a:rPr lang="en-US" sz="2800" dirty="0"/>
              <a:t>Standard Deviation = 0.0015397808125594981</a:t>
            </a:r>
          </a:p>
          <a:p>
            <a:r>
              <a:rPr lang="en-US" sz="2800" dirty="0"/>
              <a:t>Now, our model has an accuracy of 90% and a standard deviation of 0.15%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CD0988-C330-4819-9C1D-C5AF3979CC7A}"/>
              </a:ext>
            </a:extLst>
          </p:cNvPr>
          <p:cNvSpPr txBox="1"/>
          <p:nvPr/>
        </p:nvSpPr>
        <p:spPr>
          <a:xfrm>
            <a:off x="20017973" y="20652021"/>
            <a:ext cx="8527796" cy="123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 Comparison</a:t>
            </a:r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98E9BCD0-36AC-3A05-A315-395E105132CF}"/>
              </a:ext>
            </a:extLst>
          </p:cNvPr>
          <p:cNvSpPr txBox="1">
            <a:spLocks/>
          </p:cNvSpPr>
          <p:nvPr/>
        </p:nvSpPr>
        <p:spPr>
          <a:xfrm>
            <a:off x="24422485" y="21553691"/>
            <a:ext cx="8871028" cy="14547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329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 and Conclusion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C9A5CBB-23D6-E432-C36C-C7CD2F8D09A3}"/>
              </a:ext>
            </a:extLst>
          </p:cNvPr>
          <p:cNvSpPr txBox="1"/>
          <p:nvPr/>
        </p:nvSpPr>
        <p:spPr>
          <a:xfrm>
            <a:off x="25228172" y="22965102"/>
            <a:ext cx="23576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best machine learning models are:</a:t>
            </a:r>
          </a:p>
          <a:p>
            <a:endParaRPr lang="en-US" sz="2400" dirty="0"/>
          </a:p>
          <a:p>
            <a:r>
              <a:rPr lang="en-US" sz="2400" dirty="0"/>
              <a:t>Linear SVM: 91.59</a:t>
            </a:r>
          </a:p>
          <a:p>
            <a:r>
              <a:rPr lang="en-US" sz="2400" dirty="0"/>
              <a:t>Random Forest: 96.2</a:t>
            </a:r>
          </a:p>
          <a:p>
            <a:r>
              <a:rPr lang="en-US" sz="2400" dirty="0"/>
              <a:t>Decision tree: 96.21</a:t>
            </a:r>
          </a:p>
          <a:p>
            <a:endParaRPr lang="en-US" sz="2400" dirty="0"/>
          </a:p>
          <a:p>
            <a:r>
              <a:rPr lang="en-US" sz="2400" dirty="0"/>
              <a:t>After using the k-fold cross validation, the best models:</a:t>
            </a:r>
          </a:p>
          <a:p>
            <a:endParaRPr lang="en-US" sz="2400" dirty="0"/>
          </a:p>
          <a:p>
            <a:r>
              <a:rPr lang="en-US" sz="2400" dirty="0"/>
              <a:t>Linear SVM: 91%</a:t>
            </a:r>
          </a:p>
          <a:p>
            <a:r>
              <a:rPr lang="en-US" sz="2400" dirty="0"/>
              <a:t>Random Forest: 90%</a:t>
            </a:r>
          </a:p>
          <a:p>
            <a:r>
              <a:rPr lang="en-US" sz="2400" dirty="0"/>
              <a:t>Perceptron: 91%</a:t>
            </a:r>
          </a:p>
          <a:p>
            <a:endParaRPr lang="en-US" sz="2400" dirty="0"/>
          </a:p>
        </p:txBody>
      </p:sp>
      <p:sp>
        <p:nvSpPr>
          <p:cNvPr id="164" name="Rectangle 1">
            <a:extLst>
              <a:ext uri="{FF2B5EF4-FFF2-40B4-BE49-F238E27FC236}">
                <a16:creationId xmlns:a16="http://schemas.microsoft.com/office/drawing/2014/main" id="{47B394C0-683B-51CC-67F5-E9AFA450D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1152" y="28900828"/>
            <a:ext cx="8222577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5400" b="1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The importance table looks like this:</a:t>
            </a:r>
          </a:p>
        </p:txBody>
      </p:sp>
      <p:graphicFrame>
        <p:nvGraphicFramePr>
          <p:cNvPr id="165" name="Table 164">
            <a:extLst>
              <a:ext uri="{FF2B5EF4-FFF2-40B4-BE49-F238E27FC236}">
                <a16:creationId xmlns:a16="http://schemas.microsoft.com/office/drawing/2014/main" id="{92881B13-1EA2-EDA5-1D55-6E87908DE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159627"/>
              </p:ext>
            </p:extLst>
          </p:nvPr>
        </p:nvGraphicFramePr>
        <p:xfrm>
          <a:off x="16619192" y="31196009"/>
          <a:ext cx="6694456" cy="5602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6943">
                  <a:extLst>
                    <a:ext uri="{9D8B030D-6E8A-4147-A177-3AD203B41FA5}">
                      <a16:colId xmlns:a16="http://schemas.microsoft.com/office/drawing/2014/main" val="3264947747"/>
                    </a:ext>
                  </a:extLst>
                </a:gridCol>
                <a:gridCol w="3227513">
                  <a:extLst>
                    <a:ext uri="{9D8B030D-6E8A-4147-A177-3AD203B41FA5}">
                      <a16:colId xmlns:a16="http://schemas.microsoft.com/office/drawing/2014/main" val="3227233234"/>
                    </a:ext>
                  </a:extLst>
                </a:gridCol>
              </a:tblGrid>
              <a:tr h="795535">
                <a:tc>
                  <a:txBody>
                    <a:bodyPr/>
                    <a:lstStyle/>
                    <a:p>
                      <a:endParaRPr lang="en-US" sz="3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importance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extLst>
                  <a:ext uri="{0D108BD9-81ED-4DB2-BD59-A6C34878D82A}">
                    <a16:rowId xmlns:a16="http://schemas.microsoft.com/office/drawing/2014/main" val="4205709161"/>
                  </a:ext>
                </a:extLst>
              </a:tr>
              <a:tr h="7955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feature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tc>
                  <a:txBody>
                    <a:bodyPr/>
                    <a:lstStyle/>
                    <a:p>
                      <a:endParaRPr lang="en-US" sz="3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extLst>
                  <a:ext uri="{0D108BD9-81ED-4DB2-BD59-A6C34878D82A}">
                    <a16:rowId xmlns:a16="http://schemas.microsoft.com/office/drawing/2014/main" val="1907641803"/>
                  </a:ext>
                </a:extLst>
              </a:tr>
              <a:tr h="7955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BMI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0.388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extLst>
                  <a:ext uri="{0D108BD9-81ED-4DB2-BD59-A6C34878D82A}">
                    <a16:rowId xmlns:a16="http://schemas.microsoft.com/office/drawing/2014/main" val="1056214824"/>
                  </a:ext>
                </a:extLst>
              </a:tr>
              <a:tr h="7955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SleepTime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0.185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extLst>
                  <a:ext uri="{0D108BD9-81ED-4DB2-BD59-A6C34878D82A}">
                    <a16:rowId xmlns:a16="http://schemas.microsoft.com/office/drawing/2014/main" val="3737170491"/>
                  </a:ext>
                </a:extLst>
              </a:tr>
              <a:tr h="7955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GenHealth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0.091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extLst>
                  <a:ext uri="{0D108BD9-81ED-4DB2-BD59-A6C34878D82A}">
                    <a16:rowId xmlns:a16="http://schemas.microsoft.com/office/drawing/2014/main" val="3757849176"/>
                  </a:ext>
                </a:extLst>
              </a:tr>
              <a:tr h="7955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AgeCategory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0.084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extLst>
                  <a:ext uri="{0D108BD9-81ED-4DB2-BD59-A6C34878D82A}">
                    <a16:rowId xmlns:a16="http://schemas.microsoft.com/office/drawing/2014/main" val="1885045964"/>
                  </a:ext>
                </a:extLst>
              </a:tr>
              <a:tr h="7955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Stroke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0.037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extLst>
                  <a:ext uri="{0D108BD9-81ED-4DB2-BD59-A6C34878D82A}">
                    <a16:rowId xmlns:a16="http://schemas.microsoft.com/office/drawing/2014/main" val="3828260795"/>
                  </a:ext>
                </a:extLst>
              </a:tr>
            </a:tbl>
          </a:graphicData>
        </a:graphic>
      </p:graphicFrame>
      <p:pic>
        <p:nvPicPr>
          <p:cNvPr id="166" name="Picture 165" descr="Chart, histogram&#10;&#10;Description automatically generated">
            <a:extLst>
              <a:ext uri="{FF2B5EF4-FFF2-40B4-BE49-F238E27FC236}">
                <a16:creationId xmlns:a16="http://schemas.microsoft.com/office/drawing/2014/main" id="{FD7EBBE8-48CD-9501-1545-085DC1662B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594303" y="31492718"/>
            <a:ext cx="6348792" cy="5571065"/>
          </a:xfrm>
          <a:prstGeom prst="rect">
            <a:avLst/>
          </a:prstGeom>
          <a:ln>
            <a:noFill/>
          </a:ln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888AAC7-9A48-BCB2-B5B0-1581A64D2FA7}"/>
              </a:ext>
            </a:extLst>
          </p:cNvPr>
          <p:cNvSpPr/>
          <p:nvPr/>
        </p:nvSpPr>
        <p:spPr>
          <a:xfrm>
            <a:off x="17352184" y="40346358"/>
            <a:ext cx="164592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ts val="2400"/>
              </a:spcBef>
              <a:spcAft>
                <a:spcPts val="120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www.kaggle.com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/code/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ahmedklabi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/heart-disease-pred/notebook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Bef>
                <a:spcPts val="2400"/>
              </a:spcBef>
              <a:spcAft>
                <a:spcPts val="120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 annual CDC survey data of 400k adults related to their health status.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https://www.cdc.gov/heartdisease/index.htm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Center for Disease and Control prevention.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https://www.ncbi.nlm.nih.gov/pmc/articles/PMC7521325/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46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</TotalTime>
  <Words>810</Words>
  <Application>Microsoft Macintosh PowerPoint</Application>
  <PresentationFormat>Custom</PresentationFormat>
  <Paragraphs>187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Roboto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Shebuti Rayana</dc:creator>
  <cp:lastModifiedBy>Microsoft Office User</cp:lastModifiedBy>
  <cp:revision>66</cp:revision>
  <dcterms:created xsi:type="dcterms:W3CDTF">2015-07-26T15:40:57Z</dcterms:created>
  <dcterms:modified xsi:type="dcterms:W3CDTF">2022-05-19T20:14:39Z</dcterms:modified>
</cp:coreProperties>
</file>