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CA9EE-A542-A543-A615-D831396BD408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97686-4230-0A49-87CE-B1561F6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7686-4230-0A49-87CE-B1561F608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6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5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35B9-246A-044B-BBA9-BAD5AFA423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E53C-73B4-694F-A34C-042CF4C7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5B802-8FB9-D0B5-F50F-560751E9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524" y="4081486"/>
            <a:ext cx="10464734" cy="1314159"/>
          </a:xfrm>
          <a:noFill/>
        </p:spPr>
        <p:txBody>
          <a:bodyPr>
            <a:normAutofit/>
          </a:bodyPr>
          <a:lstStyle/>
          <a:p>
            <a:r>
              <a:rPr lang="en-US" sz="5200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C990D-A31C-ADFA-65F2-4B78F206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81" y="5567363"/>
            <a:ext cx="10512421" cy="557187"/>
          </a:xfrm>
          <a:noFill/>
        </p:spPr>
        <p:txBody>
          <a:bodyPr>
            <a:normAutofit/>
          </a:bodyPr>
          <a:lstStyle/>
          <a:p>
            <a:r>
              <a:rPr lang="en-US"/>
              <a:t>By Anibal Ruiz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8812C-098F-F103-C8C9-7A2C0FB17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018"/>
          <a:stretch/>
        </p:blipFill>
        <p:spPr>
          <a:xfrm>
            <a:off x="2733778" y="166651"/>
            <a:ext cx="6777732" cy="37336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8776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3DC9-D4AA-169C-EFA6-46A41B55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heart Disease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DE25D-5F06-C0B1-1476-34E3BF68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3" y="1625879"/>
            <a:ext cx="7483642" cy="4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A42D-C3FF-6FB2-FB5A-13FE5732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time and Physical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3C4A8-CF0A-3D76-8B0B-4F0BAF27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690688"/>
            <a:ext cx="11343143" cy="41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024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CD21-FC16-DDB4-FAEE-FEDA962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and Physical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0A995-F883-A1DE-0C54-4FF062F23CC3}"/>
              </a:ext>
            </a:extLst>
          </p:cNvPr>
          <p:cNvSpPr txBox="1"/>
          <p:nvPr/>
        </p:nvSpPr>
        <p:spPr>
          <a:xfrm>
            <a:off x="2767262" y="5702968"/>
            <a:ext cx="72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“Most of patients with a heart disease had a bad physical health”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FAE2A-40A5-E4C3-F3CF-75026A98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1375520"/>
            <a:ext cx="11181975" cy="41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9479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B702-D810-2DED-7540-85ABD29B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health and Gen Health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E03AB-E214-4914-B009-C1C6FD7184A8}"/>
              </a:ext>
            </a:extLst>
          </p:cNvPr>
          <p:cNvSpPr/>
          <p:nvPr/>
        </p:nvSpPr>
        <p:spPr>
          <a:xfrm>
            <a:off x="2960671" y="6023628"/>
            <a:ext cx="556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“Having a good GenHealth lead to better PhysicalHealth”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33CE6-E410-FA16-16CB-9EC61DA0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0" y="1503947"/>
            <a:ext cx="11282299" cy="41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887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1FE9-6BAC-D3A6-C980-BFABB9B2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09B9ECC-5D3C-8D38-0923-F63015BA7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16" y="1690688"/>
            <a:ext cx="8149389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● Evaluation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Performance comparison of the different models.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Accuracy: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Forest:  96.2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Regression:  91.62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Nearest Neighbor:  92.92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Gaussian Naive Bayes:  85.05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Perceptron:  84.51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Support Vector Machine:  91.59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tree:  96.21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5C20B-016B-E4DA-A654-E617153B8749}"/>
              </a:ext>
            </a:extLst>
          </p:cNvPr>
          <p:cNvSpPr txBox="1"/>
          <p:nvPr/>
        </p:nvSpPr>
        <p:spPr>
          <a:xfrm>
            <a:off x="601579" y="5570621"/>
            <a:ext cx="86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and Decision tree are the best models.</a:t>
            </a:r>
          </a:p>
        </p:txBody>
      </p:sp>
    </p:spTree>
    <p:extLst>
      <p:ext uri="{BB962C8B-B14F-4D97-AF65-F5344CB8AC3E}">
        <p14:creationId xmlns:p14="http://schemas.microsoft.com/office/powerpoint/2010/main" val="175813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38EA-5A4C-0599-32AB-BDCC20C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and Cross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693B8-0BE0-3F23-57FC-13035C31E7F5}"/>
              </a:ext>
            </a:extLst>
          </p:cNvPr>
          <p:cNvSpPr txBox="1"/>
          <p:nvPr/>
        </p:nvSpPr>
        <p:spPr>
          <a:xfrm>
            <a:off x="938462" y="1876926"/>
            <a:ext cx="8831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 = [0.9014, 0.9032, 0.9015, 0.9022, 0.9020, 0.8998, 0.9019, 0.8981, 0.9025, 0.9036]</a:t>
            </a:r>
          </a:p>
          <a:p>
            <a:endParaRPr lang="en-US" dirty="0"/>
          </a:p>
          <a:p>
            <a:r>
              <a:rPr lang="en-US" dirty="0"/>
              <a:t>Mean =  0.9016510590346509</a:t>
            </a:r>
          </a:p>
          <a:p>
            <a:endParaRPr lang="en-US" dirty="0"/>
          </a:p>
          <a:p>
            <a:r>
              <a:rPr lang="en-US" dirty="0"/>
              <a:t>Standard Deviation = 0.0015397808125594981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our model has an accuracy of 90% and a standard deviation of 0.15%</a:t>
            </a:r>
          </a:p>
        </p:txBody>
      </p:sp>
    </p:spTree>
    <p:extLst>
      <p:ext uri="{BB962C8B-B14F-4D97-AF65-F5344CB8AC3E}">
        <p14:creationId xmlns:p14="http://schemas.microsoft.com/office/powerpoint/2010/main" val="9880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FD1C-8578-D49E-72E9-10313DD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DF3050-2B37-1C7D-120E-3120C6FB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3062"/>
              </p:ext>
            </p:extLst>
          </p:nvPr>
        </p:nvGraphicFramePr>
        <p:xfrm>
          <a:off x="1515978" y="1690688"/>
          <a:ext cx="8085221" cy="3910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497">
                  <a:extLst>
                    <a:ext uri="{9D8B030D-6E8A-4147-A177-3AD203B41FA5}">
                      <a16:colId xmlns:a16="http://schemas.microsoft.com/office/drawing/2014/main" val="1922032453"/>
                    </a:ext>
                  </a:extLst>
                </a:gridCol>
                <a:gridCol w="2695362">
                  <a:extLst>
                    <a:ext uri="{9D8B030D-6E8A-4147-A177-3AD203B41FA5}">
                      <a16:colId xmlns:a16="http://schemas.microsoft.com/office/drawing/2014/main" val="2572249321"/>
                    </a:ext>
                  </a:extLst>
                </a:gridCol>
                <a:gridCol w="2695362">
                  <a:extLst>
                    <a:ext uri="{9D8B030D-6E8A-4147-A177-3AD203B41FA5}">
                      <a16:colId xmlns:a16="http://schemas.microsoft.com/office/drawing/2014/main" val="1031245683"/>
                    </a:ext>
                  </a:extLst>
                </a:gridCol>
              </a:tblGrid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 Deviation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244251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0.897564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0.001970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835204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0.916196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0.000619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497964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0.850507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0.002169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633580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Perceptron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0.910161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0.010409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692285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0.915906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0.000347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270101"/>
                  </a:ext>
                </a:extLst>
              </a:tr>
              <a:tr h="55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0.889326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0.001480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9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C0E0-6E13-B521-0BA0-3D77DE42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CFF5D-2C39-EE32-7B38-E8EAB43FBBF8}"/>
              </a:ext>
            </a:extLst>
          </p:cNvPr>
          <p:cNvSpPr txBox="1"/>
          <p:nvPr/>
        </p:nvSpPr>
        <p:spPr>
          <a:xfrm>
            <a:off x="1215189" y="1997242"/>
            <a:ext cx="8554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machine learning models are:</a:t>
            </a:r>
          </a:p>
          <a:p>
            <a:endParaRPr lang="en-US" dirty="0"/>
          </a:p>
          <a:p>
            <a:r>
              <a:rPr lang="en-US" dirty="0"/>
              <a:t>Linear SVM: 91.59</a:t>
            </a:r>
          </a:p>
          <a:p>
            <a:r>
              <a:rPr lang="en-US" dirty="0"/>
              <a:t>Random Forest: 96.2</a:t>
            </a:r>
          </a:p>
          <a:p>
            <a:r>
              <a:rPr lang="en-US" dirty="0"/>
              <a:t>Decision tree: 96.21</a:t>
            </a:r>
          </a:p>
          <a:p>
            <a:endParaRPr lang="en-US" dirty="0"/>
          </a:p>
          <a:p>
            <a:r>
              <a:rPr lang="en-US" dirty="0"/>
              <a:t>After using the k-fold cross validation, the best models:</a:t>
            </a:r>
          </a:p>
          <a:p>
            <a:endParaRPr lang="en-US" dirty="0"/>
          </a:p>
          <a:p>
            <a:r>
              <a:rPr lang="en-US" dirty="0"/>
              <a:t>Linear SVM: 91%</a:t>
            </a:r>
          </a:p>
          <a:p>
            <a:r>
              <a:rPr lang="en-US" dirty="0"/>
              <a:t>Random Forest: 90%</a:t>
            </a:r>
          </a:p>
          <a:p>
            <a:r>
              <a:rPr lang="en-US" dirty="0"/>
              <a:t>Perceptron: 91%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BAF044-D0EF-D2B9-124A-0209DF62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67266"/>
            <a:ext cx="262890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6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importance table looks like this: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A3FBC7-F7FA-AA0B-8403-2062EBB8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82689"/>
              </p:ext>
            </p:extLst>
          </p:nvPr>
        </p:nvGraphicFramePr>
        <p:xfrm>
          <a:off x="4820437" y="643466"/>
          <a:ext cx="6694456" cy="5602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6943">
                  <a:extLst>
                    <a:ext uri="{9D8B030D-6E8A-4147-A177-3AD203B41FA5}">
                      <a16:colId xmlns:a16="http://schemas.microsoft.com/office/drawing/2014/main" val="3264947747"/>
                    </a:ext>
                  </a:extLst>
                </a:gridCol>
                <a:gridCol w="3227513">
                  <a:extLst>
                    <a:ext uri="{9D8B030D-6E8A-4147-A177-3AD203B41FA5}">
                      <a16:colId xmlns:a16="http://schemas.microsoft.com/office/drawing/2014/main" val="3227233234"/>
                    </a:ext>
                  </a:extLst>
                </a:gridCol>
              </a:tblGrid>
              <a:tr h="795535">
                <a:tc>
                  <a:txBody>
                    <a:bodyPr/>
                    <a:lstStyle/>
                    <a:p>
                      <a:endParaRPr lang="en-US" sz="3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importance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4205709161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feature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endParaRPr lang="en-US" sz="3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1907641803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BMI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0.388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1056214824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SleepTime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0.185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3737170491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GenHealth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0.091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3757849176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AgeCategory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0.084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1885045964"/>
                  </a:ext>
                </a:extLst>
              </a:tr>
              <a:tr h="7955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Stroke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0.037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575" marR="177575" marT="177575" marB="177575" anchor="ctr"/>
                </a:tc>
                <a:extLst>
                  <a:ext uri="{0D108BD9-81ED-4DB2-BD59-A6C34878D82A}">
                    <a16:rowId xmlns:a16="http://schemas.microsoft.com/office/drawing/2014/main" val="382826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4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94237D2-5128-B65A-AB2E-836841F5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04" y="643467"/>
            <a:ext cx="6348792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2866-9276-CE2C-DC47-85095C49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DDA76-F0D9-1727-3BE7-31E7F16028D4}"/>
              </a:ext>
            </a:extLst>
          </p:cNvPr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According to the CDC, heart disease is one of the leading </a:t>
            </a:r>
            <a:r>
              <a:rPr lang="en-US" dirty="0"/>
              <a:t>According to the CDC, heart disease is one of the leading causes of death for people of most races in the US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 people of most races in the US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4EE07-6724-13B3-6D34-A18F8D9A9C09}"/>
              </a:ext>
            </a:extLst>
          </p:cNvPr>
          <p:cNvSpPr/>
          <p:nvPr/>
        </p:nvSpPr>
        <p:spPr>
          <a:xfrm>
            <a:off x="838200" y="25341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About half of all Americans (47%) have at least 1 of 3 key risk factors for heart disease: high blood pressure, high cholesterol, </a:t>
            </a:r>
            <a:r>
              <a:rPr lang="en-US" dirty="0"/>
              <a:t>About half of all Americans (47%) have at least 1 of 3 key risk factors for heart disease: high blood pressure, high cholesterol, and smoking.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8D447-79B0-27F2-F9B5-47D8DD9645D6}"/>
              </a:ext>
            </a:extLst>
          </p:cNvPr>
          <p:cNvSpPr/>
          <p:nvPr/>
        </p:nvSpPr>
        <p:spPr>
          <a:xfrm>
            <a:off x="838200" y="40114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The main goal of this research is to find the best accuracy for the prediction of heart disease by using major risk factors based on different classifier algorithms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46DDE0-9882-12AE-1C30-C556F3F89B7D}"/>
              </a:ext>
            </a:extLst>
          </p:cNvPr>
          <p:cNvSpPr/>
          <p:nvPr/>
        </p:nvSpPr>
        <p:spPr>
          <a:xfrm>
            <a:off x="481262" y="2211483"/>
            <a:ext cx="204539" cy="19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9A87E0-C41A-E1B5-8885-8C9D8593920D}"/>
              </a:ext>
            </a:extLst>
          </p:cNvPr>
          <p:cNvSpPr/>
          <p:nvPr/>
        </p:nvSpPr>
        <p:spPr>
          <a:xfrm>
            <a:off x="481262" y="3371082"/>
            <a:ext cx="204539" cy="19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2DE1F-4EFA-2506-9CF0-6DEC55598624}"/>
              </a:ext>
            </a:extLst>
          </p:cNvPr>
          <p:cNvSpPr/>
          <p:nvPr/>
        </p:nvSpPr>
        <p:spPr>
          <a:xfrm>
            <a:off x="481262" y="4890514"/>
            <a:ext cx="204539" cy="19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F5D5CB-9B3F-BC25-4C7F-1C2159BA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12" y="3804403"/>
            <a:ext cx="3171388" cy="2001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665ED-CB27-ED80-BF1B-F4C44405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12" y="327777"/>
            <a:ext cx="3171388" cy="27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4934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AE2DE7E4-9F5C-B52D-B1BA-44BD2220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36576"/>
            <a:ext cx="9240039" cy="51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62C0-66EE-71B6-20EA-14D1B5D0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243" y="100430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D23D1F-32EC-F000-B1EB-2B0E51C6A72F}"/>
              </a:ext>
            </a:extLst>
          </p:cNvPr>
          <p:cNvSpPr/>
          <p:nvPr/>
        </p:nvSpPr>
        <p:spPr>
          <a:xfrm>
            <a:off x="304801" y="10891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data has 17 attributes and the predicted class: heart disease: </a:t>
            </a:r>
            <a:r>
              <a:rPr lang="en-US" dirty="0"/>
              <a:t>The data has 17 attributes and the predicted class: heart disease: yes or no.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A7CA4-9BEF-3BEF-87FD-96F9C01AF5D7}"/>
              </a:ext>
            </a:extLst>
          </p:cNvPr>
          <p:cNvSpPr/>
          <p:nvPr/>
        </p:nvSpPr>
        <p:spPr>
          <a:xfrm>
            <a:off x="425117" y="2204945"/>
            <a:ext cx="318435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Heart Disease (binary)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Smoking (binary)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Alcohol Drinking (binary)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Stroke (binary)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Health 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DiffWalking (binary)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Sex (binary)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A67DF-8F27-7EDE-6D11-C60AFC8FE994}"/>
              </a:ext>
            </a:extLst>
          </p:cNvPr>
          <p:cNvSpPr txBox="1"/>
          <p:nvPr/>
        </p:nvSpPr>
        <p:spPr>
          <a:xfrm>
            <a:off x="3982453" y="2204945"/>
            <a:ext cx="3031958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 AgeCategory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 Race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Activity (binary)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 GenHealth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  SleepTime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Asthma (binary) 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Kidney Disease (binary) 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17.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Skin Cancer (binary)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18.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Diabetic (binary)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B3EB01-E580-424E-A408-60E2357A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674" y="2734063"/>
            <a:ext cx="41790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of data: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 columns and 319795 entries.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319795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entries.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5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4B03-695B-262C-58A8-A9672824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397CC-F64C-6605-CB1A-69CD2C0A15D3}"/>
              </a:ext>
            </a:extLst>
          </p:cNvPr>
          <p:cNvSpPr txBox="1"/>
          <p:nvPr/>
        </p:nvSpPr>
        <p:spPr>
          <a:xfrm>
            <a:off x="998621" y="2081463"/>
            <a:ext cx="7628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Null values.</a:t>
            </a:r>
          </a:p>
          <a:p>
            <a:endParaRPr lang="en-US" dirty="0"/>
          </a:p>
          <a:p>
            <a:r>
              <a:rPr lang="en-US" dirty="0"/>
              <a:t>Four attributes (BMI, Physical Health, Mental health and Sleep time) are integers data type.</a:t>
            </a:r>
          </a:p>
          <a:p>
            <a:endParaRPr lang="en-US" dirty="0"/>
          </a:p>
          <a:p>
            <a:r>
              <a:rPr lang="en-US" dirty="0"/>
              <a:t>You need to convert a lot of features into numeric ones. Specially the binary data (yes/no) -&gt; (0/1).</a:t>
            </a:r>
          </a:p>
          <a:p>
            <a:endParaRPr lang="en-US" dirty="0"/>
          </a:p>
          <a:p>
            <a:r>
              <a:rPr lang="en-US" dirty="0"/>
              <a:t>Features have widely different ranges, that you will need to convert into roughly the same scale.</a:t>
            </a:r>
          </a:p>
          <a:p>
            <a:endParaRPr lang="en-US" dirty="0"/>
          </a:p>
          <a:p>
            <a:r>
              <a:rPr lang="en-US" dirty="0"/>
              <a:t>Dropped ID (not important)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087319D-8C84-B3FE-87AD-7E47BC642985}"/>
              </a:ext>
            </a:extLst>
          </p:cNvPr>
          <p:cNvSpPr/>
          <p:nvPr/>
        </p:nvSpPr>
        <p:spPr>
          <a:xfrm>
            <a:off x="276726" y="2177716"/>
            <a:ext cx="445169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7F7EAE6-55E1-962B-83A7-058EF8A62F4A}"/>
              </a:ext>
            </a:extLst>
          </p:cNvPr>
          <p:cNvSpPr/>
          <p:nvPr/>
        </p:nvSpPr>
        <p:spPr>
          <a:xfrm>
            <a:off x="276725" y="2787316"/>
            <a:ext cx="445169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7B734FA-EEA7-07A6-1343-6B15B582EBDE}"/>
              </a:ext>
            </a:extLst>
          </p:cNvPr>
          <p:cNvSpPr/>
          <p:nvPr/>
        </p:nvSpPr>
        <p:spPr>
          <a:xfrm>
            <a:off x="276724" y="3613485"/>
            <a:ext cx="445169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BE045E5-74D0-F628-2111-DE9CFD904500}"/>
              </a:ext>
            </a:extLst>
          </p:cNvPr>
          <p:cNvSpPr/>
          <p:nvPr/>
        </p:nvSpPr>
        <p:spPr>
          <a:xfrm>
            <a:off x="276724" y="4572000"/>
            <a:ext cx="445169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388DAE8-2228-CB5A-20D5-D73190EB2368}"/>
              </a:ext>
            </a:extLst>
          </p:cNvPr>
          <p:cNvSpPr/>
          <p:nvPr/>
        </p:nvSpPr>
        <p:spPr>
          <a:xfrm>
            <a:off x="276724" y="5217006"/>
            <a:ext cx="445169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1106-0351-E1A1-7B49-AAFAB1F91324}"/>
              </a:ext>
            </a:extLst>
          </p:cNvPr>
          <p:cNvSpPr txBox="1"/>
          <p:nvPr/>
        </p:nvSpPr>
        <p:spPr>
          <a:xfrm>
            <a:off x="360947" y="625642"/>
            <a:ext cx="6316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HeartDisease, Smoking, alcoholDrinking, SkinCancer, Asthma, </a:t>
            </a:r>
          </a:p>
          <a:p>
            <a:r>
              <a:rPr lang="en-US" dirty="0"/>
              <a:t>DiffWalking, KidneyCancer, PhysicalHealth and Stroke:</a:t>
            </a:r>
          </a:p>
          <a:p>
            <a:endParaRPr lang="en-US" dirty="0"/>
          </a:p>
          <a:p>
            <a:r>
              <a:rPr lang="en-US" dirty="0"/>
              <a:t>Converted as follow:</a:t>
            </a:r>
          </a:p>
          <a:p>
            <a:r>
              <a:rPr lang="en-US" dirty="0"/>
              <a:t>No -&gt; 0</a:t>
            </a:r>
          </a:p>
          <a:p>
            <a:r>
              <a:rPr lang="en-US" dirty="0"/>
              <a:t>Yes -&gt;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81F42-DC0D-B3D1-8D04-B60499C3573A}"/>
              </a:ext>
            </a:extLst>
          </p:cNvPr>
          <p:cNvSpPr txBox="1"/>
          <p:nvPr/>
        </p:nvSpPr>
        <p:spPr>
          <a:xfrm>
            <a:off x="7712242" y="625642"/>
            <a:ext cx="4215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Sex:</a:t>
            </a:r>
          </a:p>
          <a:p>
            <a:endParaRPr lang="en-US" dirty="0"/>
          </a:p>
          <a:p>
            <a:r>
              <a:rPr lang="en-US" dirty="0"/>
              <a:t>Converted as follow:</a:t>
            </a:r>
          </a:p>
          <a:p>
            <a:r>
              <a:rPr lang="en-US" dirty="0"/>
              <a:t>Female -&gt; 0</a:t>
            </a:r>
          </a:p>
          <a:p>
            <a:r>
              <a:rPr lang="en-US" dirty="0"/>
              <a:t>Male -&gt;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ED5CD-A34F-D21B-C1A7-A88D35C532B5}"/>
              </a:ext>
            </a:extLst>
          </p:cNvPr>
          <p:cNvSpPr/>
          <p:nvPr/>
        </p:nvSpPr>
        <p:spPr>
          <a:xfrm>
            <a:off x="360947" y="3200997"/>
            <a:ext cx="5352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AgeCategory: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‘7’ age categories were created to minimize the work.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to 11 -&gt; 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to 20 -&gt;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 to 30 -&gt;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 to 40 -&gt;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41 to 50 -&gt;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 to 60 -&gt;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 to 70 -&gt; 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 or greater -&gt; 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67B05-E07B-E741-EA02-F1759E8E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489" y="2803358"/>
            <a:ext cx="4267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95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67AF7-A111-5E26-4566-AAC27BD1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Exploratory and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C426C4-32EC-D03F-87A9-3900A4EC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64" y="586822"/>
            <a:ext cx="6286420" cy="2005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General Description:</a:t>
            </a:r>
          </a:p>
          <a:p>
            <a:pPr lvl="0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mean of BMI (Body Mass Index) is: 28.33 </a:t>
            </a:r>
          </a:p>
          <a:p>
            <a:r>
              <a:rPr lang="en-US" dirty="0"/>
              <a:t>A BMI of less than 18.5 means a person is underweight. A BMI of between 18.5 and 24.9 is ideal. A BMI of between 25 and 29.9 is overweight. A BMI over 30 indicates obesity.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The Standard deviation of BMI is: 6.36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01AF6-02B2-0318-F946-D347FBE5A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87673"/>
              </p:ext>
            </p:extLst>
          </p:nvPr>
        </p:nvGraphicFramePr>
        <p:xfrm>
          <a:off x="779060" y="2734056"/>
          <a:ext cx="10722275" cy="3483864"/>
        </p:xfrm>
        <a:graphic>
          <a:graphicData uri="http://schemas.openxmlformats.org/drawingml/2006/table">
            <a:tbl>
              <a:tblPr firstRow="1" firstCol="1" bandRow="1"/>
              <a:tblGrid>
                <a:gridCol w="1949853">
                  <a:extLst>
                    <a:ext uri="{9D8B030D-6E8A-4147-A177-3AD203B41FA5}">
                      <a16:colId xmlns:a16="http://schemas.microsoft.com/office/drawing/2014/main" val="67596130"/>
                    </a:ext>
                  </a:extLst>
                </a:gridCol>
                <a:gridCol w="1279891">
                  <a:extLst>
                    <a:ext uri="{9D8B030D-6E8A-4147-A177-3AD203B41FA5}">
                      <a16:colId xmlns:a16="http://schemas.microsoft.com/office/drawing/2014/main" val="3001037488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3602265666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3519706991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34145008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2909433268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111895669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4080910056"/>
                    </a:ext>
                  </a:extLst>
                </a:gridCol>
                <a:gridCol w="1068525">
                  <a:extLst>
                    <a:ext uri="{9D8B030D-6E8A-4147-A177-3AD203B41FA5}">
                      <a16:colId xmlns:a16="http://schemas.microsoft.com/office/drawing/2014/main" val="226652368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13895"/>
                  </a:ext>
                </a:extLst>
              </a:tr>
              <a:tr h="5929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3319795.0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31.42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94.85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315132"/>
                  </a:ext>
                </a:extLst>
              </a:tr>
              <a:tr h="5929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033196"/>
                  </a:ext>
                </a:extLst>
              </a:tr>
              <a:tr h="5929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MentalHealth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3.898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858103"/>
                  </a:ext>
                </a:extLst>
              </a:tr>
              <a:tr h="66703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SleepTime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63501"/>
                  </a:ext>
                </a:extLst>
              </a:tr>
              <a:tr h="66703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HeartDisease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319795.0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0.2797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069" marR="111069" marT="1542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3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51353-B3AA-0254-C6CE-A30D20FF752E}"/>
              </a:ext>
            </a:extLst>
          </p:cNvPr>
          <p:cNvSpPr/>
          <p:nvPr/>
        </p:nvSpPr>
        <p:spPr>
          <a:xfrm>
            <a:off x="316832" y="48742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notes: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-All the participants are adults.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-Good number of participants for each range of ages. (Balance)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23BC5-F8D7-1755-74EA-D8C82F4C15C1}"/>
              </a:ext>
            </a:extLst>
          </p:cNvPr>
          <p:cNvSpPr/>
          <p:nvPr/>
        </p:nvSpPr>
        <p:spPr>
          <a:xfrm>
            <a:off x="6412832" y="5105037"/>
            <a:ext cx="528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-Most participants are in the range of “50 or older”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16601-5024-F51E-997D-3A8FE79F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90" y="225788"/>
            <a:ext cx="9914020" cy="46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7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E3F96F-9FB7-3166-5370-A7771290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58" y="2352613"/>
            <a:ext cx="2905626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2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CORRELATION TABLE:</a:t>
            </a:r>
            <a:endParaRPr kumimoji="0" lang="en-US" altLang="en-US" sz="32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84BCA1-EB70-8A20-0CB3-B1D7ED7D0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81467"/>
              </p:ext>
            </p:extLst>
          </p:nvPr>
        </p:nvGraphicFramePr>
        <p:xfrm>
          <a:off x="4777316" y="1929185"/>
          <a:ext cx="6780704" cy="2997303"/>
        </p:xfrm>
        <a:graphic>
          <a:graphicData uri="http://schemas.openxmlformats.org/drawingml/2006/table">
            <a:tbl>
              <a:tblPr firstRow="1" firstCol="1" bandRow="1"/>
              <a:tblGrid>
                <a:gridCol w="1216164">
                  <a:extLst>
                    <a:ext uri="{9D8B030D-6E8A-4147-A177-3AD203B41FA5}">
                      <a16:colId xmlns:a16="http://schemas.microsoft.com/office/drawing/2014/main" val="1116170559"/>
                    </a:ext>
                  </a:extLst>
                </a:gridCol>
                <a:gridCol w="1391135">
                  <a:extLst>
                    <a:ext uri="{9D8B030D-6E8A-4147-A177-3AD203B41FA5}">
                      <a16:colId xmlns:a16="http://schemas.microsoft.com/office/drawing/2014/main" val="3396604722"/>
                    </a:ext>
                  </a:extLst>
                </a:gridCol>
                <a:gridCol w="1391135">
                  <a:extLst>
                    <a:ext uri="{9D8B030D-6E8A-4147-A177-3AD203B41FA5}">
                      <a16:colId xmlns:a16="http://schemas.microsoft.com/office/drawing/2014/main" val="1650049845"/>
                    </a:ext>
                  </a:extLst>
                </a:gridCol>
                <a:gridCol w="1391135">
                  <a:extLst>
                    <a:ext uri="{9D8B030D-6E8A-4147-A177-3AD203B41FA5}">
                      <a16:colId xmlns:a16="http://schemas.microsoft.com/office/drawing/2014/main" val="1414995650"/>
                    </a:ext>
                  </a:extLst>
                </a:gridCol>
                <a:gridCol w="1391135">
                  <a:extLst>
                    <a:ext uri="{9D8B030D-6E8A-4147-A177-3AD203B41FA5}">
                      <a16:colId xmlns:a16="http://schemas.microsoft.com/office/drawing/2014/main" val="2774407384"/>
                    </a:ext>
                  </a:extLst>
                </a:gridCol>
              </a:tblGrid>
              <a:tr h="6578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Mental 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Sleep time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11597"/>
                  </a:ext>
                </a:extLst>
              </a:tr>
              <a:tr h="36576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0.109788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0.064131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-0.051822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943832"/>
                  </a:ext>
                </a:extLst>
              </a:tr>
              <a:tr h="6578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0.109788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0.287987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-0.061387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60920"/>
                  </a:ext>
                </a:extLst>
              </a:tr>
              <a:tr h="6578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Mental Health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0.064131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0.287987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-0.119717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821277"/>
                  </a:ext>
                </a:extLst>
              </a:tr>
              <a:tr h="65788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Sleep time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-0.051822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-0.031387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-0.119717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6" marR="109546" marT="152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4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057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D255-DBB6-8085-CF29-42C2F414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0"/>
            <a:ext cx="10515600" cy="1325563"/>
          </a:xfrm>
        </p:spPr>
        <p:txBody>
          <a:bodyPr/>
          <a:lstStyle/>
          <a:p>
            <a:r>
              <a:rPr lang="en-US" dirty="0"/>
              <a:t>Age and Sex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80C7F-535E-1927-AE1E-DE6A925A34D7}"/>
              </a:ext>
            </a:extLst>
          </p:cNvPr>
          <p:cNvSpPr/>
          <p:nvPr/>
        </p:nvSpPr>
        <p:spPr>
          <a:xfrm>
            <a:off x="747362" y="53774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sex is not important for a heart disease. Either females or males have the same tendency to have heart problems when they are older. The most cases are between 60 and 80 years old.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88DB1-BB68-D789-157C-488FDA27BC5A}"/>
              </a:ext>
            </a:extLst>
          </p:cNvPr>
          <p:cNvSpPr/>
          <p:nvPr/>
        </p:nvSpPr>
        <p:spPr>
          <a:xfrm>
            <a:off x="3302067" y="10591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histograms for male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heartDisease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vs not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heartDisease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and for female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heartDisease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vs not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heartDisease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58E0C-3B8C-572C-CE1C-A71A2A43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36530"/>
            <a:ext cx="7642759" cy="34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941</Words>
  <Application>Microsoft Macintosh PowerPoint</Application>
  <PresentationFormat>Widescreen</PresentationFormat>
  <Paragraphs>235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Times New Roman</vt:lpstr>
      <vt:lpstr>Office Theme</vt:lpstr>
      <vt:lpstr>Heart Disease Prediction</vt:lpstr>
      <vt:lpstr>Introduction</vt:lpstr>
      <vt:lpstr>Data Description</vt:lpstr>
      <vt:lpstr>Data Cleaning and Preprocessing</vt:lpstr>
      <vt:lpstr>PowerPoint Presentation</vt:lpstr>
      <vt:lpstr>Data Exploratory and Visualization</vt:lpstr>
      <vt:lpstr>PowerPoint Presentation</vt:lpstr>
      <vt:lpstr>PowerPoint Presentation</vt:lpstr>
      <vt:lpstr>Age and Sex</vt:lpstr>
      <vt:lpstr>Age and heart Disease</vt:lpstr>
      <vt:lpstr>Sleep time and Physical Health</vt:lpstr>
      <vt:lpstr>Heart Disease and Physical Health</vt:lpstr>
      <vt:lpstr>Physical health and Gen Health</vt:lpstr>
      <vt:lpstr>Machine Learning Algorithms </vt:lpstr>
      <vt:lpstr>Random Forest and Cross validation</vt:lpstr>
      <vt:lpstr>Models Comparison</vt:lpstr>
      <vt:lpstr>Discussion and 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Microsoft Office User</dc:creator>
  <cp:lastModifiedBy>Microsoft Office User</cp:lastModifiedBy>
  <cp:revision>4</cp:revision>
  <dcterms:created xsi:type="dcterms:W3CDTF">2022-05-08T17:38:13Z</dcterms:created>
  <dcterms:modified xsi:type="dcterms:W3CDTF">2022-05-18T19:35:38Z</dcterms:modified>
</cp:coreProperties>
</file>