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Lst>
  <p:sldSz cx="9753600" cy="73152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Archivo Black" charset="1" panose="020B0A03020202020B04"/>
      <p:regular r:id="rId14"/>
    </p:embeddedFont>
    <p:embeddedFont>
      <p:font typeface="Luthier" charset="1" panose="00000000000000000000"/>
      <p:regular r:id="rId15"/>
    </p:embeddedFont>
    <p:embeddedFont>
      <p:font typeface="Luthier Bold" charset="1" panose="00000000000000000000"/>
      <p:regular r:id="rId16"/>
    </p:embeddedFont>
    <p:embeddedFont>
      <p:font typeface="Luthier Italics" charset="1" panose="00000000000000000000"/>
      <p:regular r:id="rId17"/>
    </p:embeddedFont>
    <p:embeddedFont>
      <p:font typeface="Luthier Bold Italics" charset="1" panose="00000000000000000000"/>
      <p:regular r:id="rId18"/>
    </p:embeddedFont>
    <p:embeddedFont>
      <p:font typeface="Arial" charset="1" panose="020B0502020202020204"/>
      <p:regular r:id="rId19"/>
    </p:embeddedFont>
    <p:embeddedFont>
      <p:font typeface="Arial Bold" charset="1" panose="020B0802020202020204"/>
      <p:regular r:id="rId20"/>
    </p:embeddedFont>
    <p:embeddedFont>
      <p:font typeface="Arial Italics" charset="1" panose="020B0502020202090204"/>
      <p:regular r:id="rId21"/>
    </p:embeddedFont>
    <p:embeddedFont>
      <p:font typeface="Arial Bold Italics" charset="1" panose="020B080202020209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F8368"/>
        </a:solidFill>
      </p:bgPr>
    </p:bg>
    <p:spTree>
      <p:nvGrpSpPr>
        <p:cNvPr id="1" name=""/>
        <p:cNvGrpSpPr/>
        <p:nvPr/>
      </p:nvGrpSpPr>
      <p:grpSpPr>
        <a:xfrm>
          <a:off x="0" y="0"/>
          <a:ext cx="0" cy="0"/>
          <a:chOff x="0" y="0"/>
          <a:chExt cx="0" cy="0"/>
        </a:xfrm>
      </p:grpSpPr>
      <p:sp>
        <p:nvSpPr>
          <p:cNvPr name="AutoShape 2" id="2"/>
          <p:cNvSpPr/>
          <p:nvPr/>
        </p:nvSpPr>
        <p:spPr>
          <a:xfrm rot="0">
            <a:off x="8369627" y="-149860"/>
            <a:ext cx="1567180" cy="7614920"/>
          </a:xfrm>
          <a:prstGeom prst="rect">
            <a:avLst/>
          </a:prstGeom>
          <a:solidFill>
            <a:srgbClr val="F6F6ED"/>
          </a:solidFill>
        </p:spPr>
      </p:sp>
      <p:grpSp>
        <p:nvGrpSpPr>
          <p:cNvPr name="Group 3" id="3"/>
          <p:cNvGrpSpPr/>
          <p:nvPr/>
        </p:nvGrpSpPr>
        <p:grpSpPr>
          <a:xfrm rot="0">
            <a:off x="8782528" y="4100479"/>
            <a:ext cx="515319" cy="2483201"/>
            <a:chOff x="0" y="0"/>
            <a:chExt cx="687092" cy="3310934"/>
          </a:xfrm>
        </p:grpSpPr>
        <p:sp>
          <p:nvSpPr>
            <p:cNvPr name="AutoShape 4" id="4"/>
            <p:cNvSpPr/>
            <p:nvPr/>
          </p:nvSpPr>
          <p:spPr>
            <a:xfrm rot="0">
              <a:off x="316453" y="0"/>
              <a:ext cx="27093" cy="2573867"/>
            </a:xfrm>
            <a:prstGeom prst="rect">
              <a:avLst/>
            </a:prstGeom>
            <a:solidFill>
              <a:srgbClr val="F6F6ED"/>
            </a:solidFill>
          </p:spPr>
        </p:sp>
        <p:sp>
          <p:nvSpPr>
            <p:cNvPr name="TextBox 5" id="5"/>
            <p:cNvSpPr txBox="true"/>
            <p:nvPr/>
          </p:nvSpPr>
          <p:spPr>
            <a:xfrm rot="0">
              <a:off x="0" y="2980720"/>
              <a:ext cx="687092" cy="330214"/>
            </a:xfrm>
            <a:prstGeom prst="rect">
              <a:avLst/>
            </a:prstGeom>
          </p:spPr>
          <p:txBody>
            <a:bodyPr anchor="t" rtlCol="false" tIns="0" lIns="0" bIns="0" rIns="0">
              <a:spAutoFit/>
            </a:bodyPr>
            <a:lstStyle/>
            <a:p>
              <a:pPr algn="ctr">
                <a:lnSpc>
                  <a:spcPts val="2090"/>
                </a:lnSpc>
              </a:pPr>
              <a:r>
                <a:rPr lang="en-US" sz="1493" spc="117">
                  <a:solidFill>
                    <a:srgbClr val="5F8368"/>
                  </a:solidFill>
                  <a:latin typeface="Glacial Indifference Bold"/>
                </a:rPr>
                <a:t>01</a:t>
              </a:r>
            </a:p>
          </p:txBody>
        </p:sp>
      </p:grpSp>
      <p:sp>
        <p:nvSpPr>
          <p:cNvPr name="Freeform 6" id="6"/>
          <p:cNvSpPr/>
          <p:nvPr/>
        </p:nvSpPr>
        <p:spPr>
          <a:xfrm flipH="false" flipV="false" rot="0">
            <a:off x="1927940" y="2399661"/>
            <a:ext cx="4342855" cy="3848855"/>
          </a:xfrm>
          <a:custGeom>
            <a:avLst/>
            <a:gdLst/>
            <a:ahLst/>
            <a:cxnLst/>
            <a:rect r="r" b="b" t="t" l="l"/>
            <a:pathLst>
              <a:path h="3848855" w="4342855">
                <a:moveTo>
                  <a:pt x="0" y="0"/>
                </a:moveTo>
                <a:lnTo>
                  <a:pt x="4342855" y="0"/>
                </a:lnTo>
                <a:lnTo>
                  <a:pt x="4342855" y="3848855"/>
                </a:lnTo>
                <a:lnTo>
                  <a:pt x="0" y="384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86636" y="212446"/>
            <a:ext cx="6373151" cy="1537609"/>
            <a:chOff x="0" y="0"/>
            <a:chExt cx="8497534" cy="2050145"/>
          </a:xfrm>
        </p:grpSpPr>
        <p:sp>
          <p:nvSpPr>
            <p:cNvPr name="TextBox 8" id="8"/>
            <p:cNvSpPr txBox="true"/>
            <p:nvPr/>
          </p:nvSpPr>
          <p:spPr>
            <a:xfrm rot="0">
              <a:off x="0" y="104775"/>
              <a:ext cx="8497534" cy="1194350"/>
            </a:xfrm>
            <a:prstGeom prst="rect">
              <a:avLst/>
            </a:prstGeom>
          </p:spPr>
          <p:txBody>
            <a:bodyPr anchor="t" rtlCol="false" tIns="0" lIns="0" bIns="0" rIns="0">
              <a:spAutoFit/>
            </a:bodyPr>
            <a:lstStyle/>
            <a:p>
              <a:pPr>
                <a:lnSpc>
                  <a:spcPts val="6208"/>
                </a:lnSpc>
              </a:pPr>
            </a:p>
          </p:txBody>
        </p:sp>
        <p:sp>
          <p:nvSpPr>
            <p:cNvPr name="TextBox 9" id="9"/>
            <p:cNvSpPr txBox="true"/>
            <p:nvPr/>
          </p:nvSpPr>
          <p:spPr>
            <a:xfrm rot="0">
              <a:off x="0" y="1579187"/>
              <a:ext cx="7227256" cy="470958"/>
            </a:xfrm>
            <a:prstGeom prst="rect">
              <a:avLst/>
            </a:prstGeom>
          </p:spPr>
          <p:txBody>
            <a:bodyPr anchor="t" rtlCol="false" tIns="0" lIns="0" bIns="0" rIns="0">
              <a:spAutoFit/>
            </a:bodyPr>
            <a:lstStyle/>
            <a:p>
              <a:pPr>
                <a:lnSpc>
                  <a:spcPts val="2940"/>
                </a:lnSpc>
              </a:pPr>
            </a:p>
          </p:txBody>
        </p:sp>
      </p:grpSp>
      <p:sp>
        <p:nvSpPr>
          <p:cNvPr name="TextBox 10" id="10"/>
          <p:cNvSpPr txBox="true"/>
          <p:nvPr/>
        </p:nvSpPr>
        <p:spPr>
          <a:xfrm rot="0">
            <a:off x="2055078" y="447506"/>
            <a:ext cx="4412303" cy="1302549"/>
          </a:xfrm>
          <a:prstGeom prst="rect">
            <a:avLst/>
          </a:prstGeom>
        </p:spPr>
        <p:txBody>
          <a:bodyPr anchor="t" rtlCol="false" tIns="0" lIns="0" bIns="0" rIns="0">
            <a:spAutoFit/>
          </a:bodyPr>
          <a:lstStyle/>
          <a:p>
            <a:pPr algn="ctr">
              <a:lnSpc>
                <a:spcPts val="10666"/>
              </a:lnSpc>
              <a:spcBef>
                <a:spcPct val="0"/>
              </a:spcBef>
            </a:pPr>
            <a:r>
              <a:rPr lang="en-US" sz="7618" spc="601">
                <a:solidFill>
                  <a:srgbClr val="FDFDFC"/>
                </a:solidFill>
                <a:latin typeface="Glacial Indifference Bold"/>
              </a:rPr>
              <a:t>EcoSort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ED"/>
        </a:solidFill>
      </p:bgPr>
    </p:bg>
    <p:spTree>
      <p:nvGrpSpPr>
        <p:cNvPr id="1" name=""/>
        <p:cNvGrpSpPr/>
        <p:nvPr/>
      </p:nvGrpSpPr>
      <p:grpSpPr>
        <a:xfrm>
          <a:off x="0" y="0"/>
          <a:ext cx="0" cy="0"/>
          <a:chOff x="0" y="0"/>
          <a:chExt cx="0" cy="0"/>
        </a:xfrm>
      </p:grpSpPr>
      <p:grpSp>
        <p:nvGrpSpPr>
          <p:cNvPr name="Group 2" id="2"/>
          <p:cNvGrpSpPr/>
          <p:nvPr/>
        </p:nvGrpSpPr>
        <p:grpSpPr>
          <a:xfrm rot="0">
            <a:off x="3821621" y="6745118"/>
            <a:ext cx="6021190" cy="658982"/>
            <a:chOff x="0" y="0"/>
            <a:chExt cx="8028253" cy="878643"/>
          </a:xfrm>
        </p:grpSpPr>
        <p:sp>
          <p:nvSpPr>
            <p:cNvPr name="AutoShape 3" id="3"/>
            <p:cNvSpPr/>
            <p:nvPr/>
          </p:nvSpPr>
          <p:spPr>
            <a:xfrm rot="0">
              <a:off x="0" y="0"/>
              <a:ext cx="8028253" cy="878643"/>
            </a:xfrm>
            <a:prstGeom prst="rect">
              <a:avLst/>
            </a:prstGeom>
            <a:solidFill>
              <a:srgbClr val="5F8368"/>
            </a:solidFill>
          </p:spPr>
        </p:sp>
        <p:sp>
          <p:nvSpPr>
            <p:cNvPr name="TextBox 4" id="4"/>
            <p:cNvSpPr txBox="true"/>
            <p:nvPr/>
          </p:nvSpPr>
          <p:spPr>
            <a:xfrm rot="0">
              <a:off x="890775" y="190190"/>
              <a:ext cx="6043170" cy="332105"/>
            </a:xfrm>
            <a:prstGeom prst="rect">
              <a:avLst/>
            </a:prstGeom>
          </p:spPr>
          <p:txBody>
            <a:bodyPr anchor="t" rtlCol="false" tIns="0" lIns="0" bIns="0" rIns="0">
              <a:spAutoFit/>
            </a:bodyPr>
            <a:lstStyle/>
            <a:p>
              <a:pPr algn="r">
                <a:lnSpc>
                  <a:spcPts val="1959"/>
                </a:lnSpc>
              </a:pPr>
            </a:p>
          </p:txBody>
        </p:sp>
      </p:grpSp>
      <p:sp>
        <p:nvSpPr>
          <p:cNvPr name="Freeform 5" id="5"/>
          <p:cNvSpPr/>
          <p:nvPr/>
        </p:nvSpPr>
        <p:spPr>
          <a:xfrm flipH="false" flipV="false" rot="0">
            <a:off x="569361" y="2145385"/>
            <a:ext cx="3759193" cy="2606507"/>
          </a:xfrm>
          <a:custGeom>
            <a:avLst/>
            <a:gdLst/>
            <a:ahLst/>
            <a:cxnLst/>
            <a:rect r="r" b="b" t="t" l="l"/>
            <a:pathLst>
              <a:path h="2606507" w="3759193">
                <a:moveTo>
                  <a:pt x="0" y="0"/>
                </a:moveTo>
                <a:lnTo>
                  <a:pt x="3759193" y="0"/>
                </a:lnTo>
                <a:lnTo>
                  <a:pt x="3759193" y="2606507"/>
                </a:lnTo>
                <a:lnTo>
                  <a:pt x="0" y="2606507"/>
                </a:lnTo>
                <a:lnTo>
                  <a:pt x="0" y="0"/>
                </a:lnTo>
                <a:close/>
              </a:path>
            </a:pathLst>
          </a:custGeom>
          <a:blipFill>
            <a:blip r:embed="rId2"/>
            <a:stretch>
              <a:fillRect l="-2407" t="0" r="-5590" b="0"/>
            </a:stretch>
          </a:blipFill>
        </p:spPr>
      </p:sp>
      <p:grpSp>
        <p:nvGrpSpPr>
          <p:cNvPr name="Group 6" id="6"/>
          <p:cNvGrpSpPr/>
          <p:nvPr/>
        </p:nvGrpSpPr>
        <p:grpSpPr>
          <a:xfrm rot="0">
            <a:off x="216201" y="499124"/>
            <a:ext cx="515319" cy="6704681"/>
            <a:chOff x="0" y="0"/>
            <a:chExt cx="687092" cy="8939574"/>
          </a:xfrm>
        </p:grpSpPr>
        <p:sp>
          <p:nvSpPr>
            <p:cNvPr name="AutoShape 7" id="7"/>
            <p:cNvSpPr/>
            <p:nvPr/>
          </p:nvSpPr>
          <p:spPr>
            <a:xfrm rot="0">
              <a:off x="326613" y="0"/>
              <a:ext cx="33867" cy="8202507"/>
            </a:xfrm>
            <a:prstGeom prst="rect">
              <a:avLst/>
            </a:prstGeom>
            <a:solidFill>
              <a:srgbClr val="5F8368"/>
            </a:solidFill>
          </p:spPr>
        </p:sp>
        <p:sp>
          <p:nvSpPr>
            <p:cNvPr name="TextBox 8" id="8"/>
            <p:cNvSpPr txBox="true"/>
            <p:nvPr/>
          </p:nvSpPr>
          <p:spPr>
            <a:xfrm rot="0">
              <a:off x="0" y="8609360"/>
              <a:ext cx="687092" cy="330214"/>
            </a:xfrm>
            <a:prstGeom prst="rect">
              <a:avLst/>
            </a:prstGeom>
          </p:spPr>
          <p:txBody>
            <a:bodyPr anchor="t" rtlCol="false" tIns="0" lIns="0" bIns="0" rIns="0">
              <a:spAutoFit/>
            </a:bodyPr>
            <a:lstStyle/>
            <a:p>
              <a:pPr algn="ctr">
                <a:lnSpc>
                  <a:spcPts val="2090"/>
                </a:lnSpc>
              </a:pPr>
              <a:r>
                <a:rPr lang="en-US" sz="1493" spc="117">
                  <a:solidFill>
                    <a:srgbClr val="5F8368"/>
                  </a:solidFill>
                  <a:latin typeface="Glacial Indifference Bold"/>
                </a:rPr>
                <a:t>02</a:t>
              </a:r>
            </a:p>
          </p:txBody>
        </p:sp>
      </p:grpSp>
      <p:grpSp>
        <p:nvGrpSpPr>
          <p:cNvPr name="Group 9" id="9"/>
          <p:cNvGrpSpPr/>
          <p:nvPr/>
        </p:nvGrpSpPr>
        <p:grpSpPr>
          <a:xfrm rot="0">
            <a:off x="4328554" y="731520"/>
            <a:ext cx="4693526" cy="5434237"/>
            <a:chOff x="0" y="0"/>
            <a:chExt cx="6258035" cy="7245649"/>
          </a:xfrm>
        </p:grpSpPr>
        <p:sp>
          <p:nvSpPr>
            <p:cNvPr name="TextBox 10" id="10"/>
            <p:cNvSpPr txBox="true"/>
            <p:nvPr/>
          </p:nvSpPr>
          <p:spPr>
            <a:xfrm rot="0">
              <a:off x="0" y="66675"/>
              <a:ext cx="6258035" cy="1721485"/>
            </a:xfrm>
            <a:prstGeom prst="rect">
              <a:avLst/>
            </a:prstGeom>
          </p:spPr>
          <p:txBody>
            <a:bodyPr anchor="t" rtlCol="false" tIns="0" lIns="0" bIns="0" rIns="0">
              <a:spAutoFit/>
            </a:bodyPr>
            <a:lstStyle/>
            <a:p>
              <a:pPr algn="r">
                <a:lnSpc>
                  <a:spcPts val="4800"/>
                </a:lnSpc>
              </a:pPr>
              <a:r>
                <a:rPr lang="en-US" sz="4800">
                  <a:solidFill>
                    <a:srgbClr val="5F8368"/>
                  </a:solidFill>
                  <a:latin typeface="Luthier Italics"/>
                </a:rPr>
                <a:t>Problem Statement</a:t>
              </a:r>
            </a:p>
          </p:txBody>
        </p:sp>
        <p:sp>
          <p:nvSpPr>
            <p:cNvPr name="TextBox 11" id="11"/>
            <p:cNvSpPr txBox="true"/>
            <p:nvPr/>
          </p:nvSpPr>
          <p:spPr>
            <a:xfrm rot="0">
              <a:off x="0" y="2092427"/>
              <a:ext cx="6258035" cy="455295"/>
            </a:xfrm>
            <a:prstGeom prst="rect">
              <a:avLst/>
            </a:prstGeom>
          </p:spPr>
          <p:txBody>
            <a:bodyPr anchor="t" rtlCol="false" tIns="0" lIns="0" bIns="0" rIns="0">
              <a:spAutoFit/>
            </a:bodyPr>
            <a:lstStyle/>
            <a:p>
              <a:pPr algn="r">
                <a:lnSpc>
                  <a:spcPts val="2520"/>
                </a:lnSpc>
              </a:pPr>
            </a:p>
          </p:txBody>
        </p:sp>
        <p:sp>
          <p:nvSpPr>
            <p:cNvPr name="TextBox 12" id="12"/>
            <p:cNvSpPr txBox="true"/>
            <p:nvPr/>
          </p:nvSpPr>
          <p:spPr>
            <a:xfrm rot="0">
              <a:off x="0" y="2811444"/>
              <a:ext cx="6258035" cy="4434205"/>
            </a:xfrm>
            <a:prstGeom prst="rect">
              <a:avLst/>
            </a:prstGeom>
          </p:spPr>
          <p:txBody>
            <a:bodyPr anchor="t" rtlCol="false" tIns="0" lIns="0" bIns="0" rIns="0">
              <a:spAutoFit/>
            </a:bodyPr>
            <a:lstStyle/>
            <a:p>
              <a:pPr algn="just" marL="453390" indent="-226695" lvl="1">
                <a:lnSpc>
                  <a:spcPts val="2940"/>
                </a:lnSpc>
                <a:buFont typeface="Arial"/>
                <a:buChar char="•"/>
              </a:pPr>
              <a:r>
                <a:rPr lang="en-US" sz="2100" spc="84">
                  <a:solidFill>
                    <a:srgbClr val="5F8368"/>
                  </a:solidFill>
                  <a:latin typeface="Glacial Indifference"/>
                </a:rPr>
                <a:t>If waste is not adequately segregated, it will end up disorganized in landfills just as it is in our trash bins. </a:t>
              </a:r>
            </a:p>
            <a:p>
              <a:pPr algn="just" marL="453390" indent="-226695" lvl="1">
                <a:lnSpc>
                  <a:spcPts val="2940"/>
                </a:lnSpc>
                <a:buFont typeface="Arial"/>
                <a:buChar char="•"/>
              </a:pPr>
              <a:r>
                <a:rPr lang="en-US" sz="2100" spc="84">
                  <a:solidFill>
                    <a:srgbClr val="5F8368"/>
                  </a:solidFill>
                  <a:latin typeface="Glacial Indifference"/>
                </a:rPr>
                <a:t>Food scraps, paper, and liquid waste can combine and decay, releasing toxic gas into the environment and runoff into the soil.</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F8368"/>
        </a:solidFill>
      </p:bgPr>
    </p:bg>
    <p:spTree>
      <p:nvGrpSpPr>
        <p:cNvPr id="1" name=""/>
        <p:cNvGrpSpPr/>
        <p:nvPr/>
      </p:nvGrpSpPr>
      <p:grpSpPr>
        <a:xfrm>
          <a:off x="0" y="0"/>
          <a:ext cx="0" cy="0"/>
          <a:chOff x="0" y="0"/>
          <a:chExt cx="0" cy="0"/>
        </a:xfrm>
      </p:grpSpPr>
      <p:grpSp>
        <p:nvGrpSpPr>
          <p:cNvPr name="Group 2" id="2"/>
          <p:cNvGrpSpPr/>
          <p:nvPr/>
        </p:nvGrpSpPr>
        <p:grpSpPr>
          <a:xfrm rot="0">
            <a:off x="731520" y="1193079"/>
            <a:ext cx="7812571" cy="1084072"/>
            <a:chOff x="0" y="0"/>
            <a:chExt cx="10416761" cy="1445429"/>
          </a:xfrm>
        </p:grpSpPr>
        <p:sp>
          <p:nvSpPr>
            <p:cNvPr name="TextBox 3" id="3"/>
            <p:cNvSpPr txBox="true"/>
            <p:nvPr/>
          </p:nvSpPr>
          <p:spPr>
            <a:xfrm rot="0">
              <a:off x="0" y="-38100"/>
              <a:ext cx="10416761" cy="891540"/>
            </a:xfrm>
            <a:prstGeom prst="rect">
              <a:avLst/>
            </a:prstGeom>
          </p:spPr>
          <p:txBody>
            <a:bodyPr anchor="t" rtlCol="false" tIns="0" lIns="0" bIns="0" rIns="0">
              <a:spAutoFit/>
            </a:bodyPr>
            <a:lstStyle/>
            <a:p>
              <a:pPr>
                <a:lnSpc>
                  <a:spcPts val="5040"/>
                </a:lnSpc>
              </a:pPr>
              <a:r>
                <a:rPr lang="en-US" sz="4200">
                  <a:solidFill>
                    <a:srgbClr val="F6F6ED"/>
                  </a:solidFill>
                  <a:latin typeface="Luthier"/>
                </a:rPr>
                <a:t>Proposed Solution</a:t>
              </a:r>
            </a:p>
          </p:txBody>
        </p:sp>
        <p:sp>
          <p:nvSpPr>
            <p:cNvPr name="TextBox 4" id="4"/>
            <p:cNvSpPr txBox="true"/>
            <p:nvPr/>
          </p:nvSpPr>
          <p:spPr>
            <a:xfrm rot="0">
              <a:off x="0" y="965623"/>
              <a:ext cx="6425118" cy="479806"/>
            </a:xfrm>
            <a:prstGeom prst="rect">
              <a:avLst/>
            </a:prstGeom>
          </p:spPr>
          <p:txBody>
            <a:bodyPr anchor="t" rtlCol="false" tIns="0" lIns="0" bIns="0" rIns="0">
              <a:spAutoFit/>
            </a:bodyPr>
            <a:lstStyle/>
            <a:p>
              <a:pPr>
                <a:lnSpc>
                  <a:spcPts val="3023"/>
                </a:lnSpc>
              </a:pPr>
            </a:p>
          </p:txBody>
        </p:sp>
      </p:grpSp>
      <p:grpSp>
        <p:nvGrpSpPr>
          <p:cNvPr name="Group 5" id="5"/>
          <p:cNvGrpSpPr/>
          <p:nvPr/>
        </p:nvGrpSpPr>
        <p:grpSpPr>
          <a:xfrm rot="0">
            <a:off x="8764421" y="4100479"/>
            <a:ext cx="515319" cy="2483201"/>
            <a:chOff x="0" y="0"/>
            <a:chExt cx="687092" cy="3310934"/>
          </a:xfrm>
        </p:grpSpPr>
        <p:sp>
          <p:nvSpPr>
            <p:cNvPr name="AutoShape 6" id="6"/>
            <p:cNvSpPr/>
            <p:nvPr/>
          </p:nvSpPr>
          <p:spPr>
            <a:xfrm rot="0">
              <a:off x="329999" y="0"/>
              <a:ext cx="27093" cy="2573867"/>
            </a:xfrm>
            <a:prstGeom prst="rect">
              <a:avLst/>
            </a:prstGeom>
            <a:solidFill>
              <a:srgbClr val="F6F6ED"/>
            </a:solidFill>
          </p:spPr>
        </p:sp>
        <p:sp>
          <p:nvSpPr>
            <p:cNvPr name="TextBox 7" id="7"/>
            <p:cNvSpPr txBox="true"/>
            <p:nvPr/>
          </p:nvSpPr>
          <p:spPr>
            <a:xfrm rot="0">
              <a:off x="0" y="2980720"/>
              <a:ext cx="687092" cy="330214"/>
            </a:xfrm>
            <a:prstGeom prst="rect">
              <a:avLst/>
            </a:prstGeom>
          </p:spPr>
          <p:txBody>
            <a:bodyPr anchor="t" rtlCol="false" tIns="0" lIns="0" bIns="0" rIns="0">
              <a:spAutoFit/>
            </a:bodyPr>
            <a:lstStyle/>
            <a:p>
              <a:pPr algn="ctr">
                <a:lnSpc>
                  <a:spcPts val="2090"/>
                </a:lnSpc>
              </a:pPr>
              <a:r>
                <a:rPr lang="en-US" sz="1493" spc="117">
                  <a:solidFill>
                    <a:srgbClr val="F6F6ED"/>
                  </a:solidFill>
                  <a:latin typeface="Glacial Indifference Bold"/>
                </a:rPr>
                <a:t>03</a:t>
              </a:r>
            </a:p>
          </p:txBody>
        </p:sp>
      </p:grpSp>
      <p:sp>
        <p:nvSpPr>
          <p:cNvPr name="Freeform 8" id="8"/>
          <p:cNvSpPr/>
          <p:nvPr/>
        </p:nvSpPr>
        <p:spPr>
          <a:xfrm flipH="false" flipV="false" rot="0">
            <a:off x="731520" y="731520"/>
            <a:ext cx="350649" cy="266493"/>
          </a:xfrm>
          <a:custGeom>
            <a:avLst/>
            <a:gdLst/>
            <a:ahLst/>
            <a:cxnLst/>
            <a:rect r="r" b="b" t="t" l="l"/>
            <a:pathLst>
              <a:path h="266493" w="350649">
                <a:moveTo>
                  <a:pt x="0" y="0"/>
                </a:moveTo>
                <a:lnTo>
                  <a:pt x="350649" y="0"/>
                </a:lnTo>
                <a:lnTo>
                  <a:pt x="350649" y="266493"/>
                </a:lnTo>
                <a:lnTo>
                  <a:pt x="0" y="2664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609600" y="2210476"/>
            <a:ext cx="7533409" cy="3870327"/>
          </a:xfrm>
          <a:prstGeom prst="rect">
            <a:avLst/>
          </a:prstGeom>
        </p:spPr>
        <p:txBody>
          <a:bodyPr anchor="t" rtlCol="false" tIns="0" lIns="0" bIns="0" rIns="0">
            <a:spAutoFit/>
          </a:bodyPr>
          <a:lstStyle/>
          <a:p>
            <a:pPr algn="just">
              <a:lnSpc>
                <a:spcPts val="3899"/>
              </a:lnSpc>
              <a:spcBef>
                <a:spcPct val="0"/>
              </a:spcBef>
            </a:pPr>
            <a:r>
              <a:rPr lang="en-US" sz="2708" spc="216">
                <a:solidFill>
                  <a:srgbClr val="FDFDFC"/>
                </a:solidFill>
                <a:latin typeface="Glacial Indifference"/>
              </a:rPr>
              <a:t>CREATE A SMART GARBAGE COLLECTING SYSTEM THAT WILL AUTOMATICALLY SEPARATE THE VARIOUS KINDS OF SOLID WASTE THAT ARE DISPOSED OF, ALLOWING MUNICIPAL AUTHORITIES TO DEAL WITH THE WASTE MORE EFFICIENTLY. THE SYSTEM WILL BE A PHYSICAL DEVICE THAT SEPARATES THE GARBAGE.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ED"/>
        </a:solidFill>
      </p:bgPr>
    </p:bg>
    <p:spTree>
      <p:nvGrpSpPr>
        <p:cNvPr id="1" name=""/>
        <p:cNvGrpSpPr/>
        <p:nvPr/>
      </p:nvGrpSpPr>
      <p:grpSpPr>
        <a:xfrm>
          <a:off x="0" y="0"/>
          <a:ext cx="0" cy="0"/>
          <a:chOff x="0" y="0"/>
          <a:chExt cx="0" cy="0"/>
        </a:xfrm>
      </p:grpSpPr>
      <p:sp>
        <p:nvSpPr>
          <p:cNvPr name="AutoShape 2" id="2"/>
          <p:cNvSpPr/>
          <p:nvPr/>
        </p:nvSpPr>
        <p:spPr>
          <a:xfrm rot="0">
            <a:off x="-108857" y="6745118"/>
            <a:ext cx="6021190" cy="658982"/>
          </a:xfrm>
          <a:prstGeom prst="rect">
            <a:avLst/>
          </a:prstGeom>
          <a:solidFill>
            <a:srgbClr val="5F8368"/>
          </a:solidFill>
        </p:spPr>
      </p:sp>
      <p:grpSp>
        <p:nvGrpSpPr>
          <p:cNvPr name="Group 3" id="3"/>
          <p:cNvGrpSpPr/>
          <p:nvPr/>
        </p:nvGrpSpPr>
        <p:grpSpPr>
          <a:xfrm rot="0">
            <a:off x="9128003" y="44745"/>
            <a:ext cx="515319" cy="6704681"/>
            <a:chOff x="0" y="0"/>
            <a:chExt cx="687092" cy="8939574"/>
          </a:xfrm>
        </p:grpSpPr>
        <p:sp>
          <p:nvSpPr>
            <p:cNvPr name="AutoShape 4" id="4"/>
            <p:cNvSpPr/>
            <p:nvPr/>
          </p:nvSpPr>
          <p:spPr>
            <a:xfrm rot="0">
              <a:off x="309679" y="0"/>
              <a:ext cx="33867" cy="8202507"/>
            </a:xfrm>
            <a:prstGeom prst="rect">
              <a:avLst/>
            </a:prstGeom>
            <a:solidFill>
              <a:srgbClr val="5F8368"/>
            </a:solidFill>
          </p:spPr>
        </p:sp>
        <p:sp>
          <p:nvSpPr>
            <p:cNvPr name="TextBox 5" id="5"/>
            <p:cNvSpPr txBox="true"/>
            <p:nvPr/>
          </p:nvSpPr>
          <p:spPr>
            <a:xfrm rot="0">
              <a:off x="0" y="8609360"/>
              <a:ext cx="687092" cy="330214"/>
            </a:xfrm>
            <a:prstGeom prst="rect">
              <a:avLst/>
            </a:prstGeom>
          </p:spPr>
          <p:txBody>
            <a:bodyPr anchor="t" rtlCol="false" tIns="0" lIns="0" bIns="0" rIns="0">
              <a:spAutoFit/>
            </a:bodyPr>
            <a:lstStyle/>
            <a:p>
              <a:pPr algn="ctr">
                <a:lnSpc>
                  <a:spcPts val="2090"/>
                </a:lnSpc>
              </a:pPr>
              <a:r>
                <a:rPr lang="en-US" sz="1493" spc="117">
                  <a:solidFill>
                    <a:srgbClr val="5F8368"/>
                  </a:solidFill>
                  <a:latin typeface="Glacial Indifference Bold"/>
                </a:rPr>
                <a:t>04</a:t>
              </a:r>
            </a:p>
          </p:txBody>
        </p:sp>
      </p:grpSp>
      <p:sp>
        <p:nvSpPr>
          <p:cNvPr name="Freeform 6" id="6"/>
          <p:cNvSpPr/>
          <p:nvPr/>
        </p:nvSpPr>
        <p:spPr>
          <a:xfrm flipH="false" flipV="false" rot="0">
            <a:off x="5795376" y="2194560"/>
            <a:ext cx="2817441" cy="2926080"/>
          </a:xfrm>
          <a:custGeom>
            <a:avLst/>
            <a:gdLst/>
            <a:ahLst/>
            <a:cxnLst/>
            <a:rect r="r" b="b" t="t" l="l"/>
            <a:pathLst>
              <a:path h="2926080" w="2817441">
                <a:moveTo>
                  <a:pt x="0" y="0"/>
                </a:moveTo>
                <a:lnTo>
                  <a:pt x="2817441" y="0"/>
                </a:lnTo>
                <a:lnTo>
                  <a:pt x="2817441" y="2926080"/>
                </a:lnTo>
                <a:lnTo>
                  <a:pt x="0" y="29260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31520" y="788670"/>
            <a:ext cx="4548669" cy="670306"/>
          </a:xfrm>
          <a:prstGeom prst="rect">
            <a:avLst/>
          </a:prstGeom>
        </p:spPr>
        <p:txBody>
          <a:bodyPr anchor="t" rtlCol="false" tIns="0" lIns="0" bIns="0" rIns="0">
            <a:spAutoFit/>
          </a:bodyPr>
          <a:lstStyle/>
          <a:p>
            <a:pPr>
              <a:lnSpc>
                <a:spcPts val="4992"/>
              </a:lnSpc>
            </a:pPr>
            <a:r>
              <a:rPr lang="en-US" sz="4800">
                <a:solidFill>
                  <a:srgbClr val="5F8368"/>
                </a:solidFill>
                <a:latin typeface="Luthier Italics"/>
              </a:rPr>
              <a:t>TECHSTACK</a:t>
            </a:r>
          </a:p>
        </p:txBody>
      </p:sp>
      <p:sp>
        <p:nvSpPr>
          <p:cNvPr name="TextBox 8" id="8"/>
          <p:cNvSpPr txBox="true"/>
          <p:nvPr/>
        </p:nvSpPr>
        <p:spPr>
          <a:xfrm rot="0">
            <a:off x="812800" y="1401826"/>
            <a:ext cx="4467389" cy="7190105"/>
          </a:xfrm>
          <a:prstGeom prst="rect">
            <a:avLst/>
          </a:prstGeom>
        </p:spPr>
        <p:txBody>
          <a:bodyPr anchor="t" rtlCol="false" tIns="0" lIns="0" bIns="0" rIns="0">
            <a:spAutoFit/>
          </a:bodyPr>
          <a:lstStyle/>
          <a:p>
            <a:pPr>
              <a:lnSpc>
                <a:spcPts val="3499"/>
              </a:lnSpc>
            </a:pPr>
            <a:r>
              <a:rPr lang="en-US" sz="2499" spc="99">
                <a:solidFill>
                  <a:srgbClr val="5F8368"/>
                </a:solidFill>
                <a:latin typeface="Archivo Black"/>
              </a:rPr>
              <a:t>Internet Of Things</a:t>
            </a:r>
          </a:p>
          <a:p>
            <a:pPr algn="just">
              <a:lnSpc>
                <a:spcPts val="3499"/>
              </a:lnSpc>
            </a:pPr>
          </a:p>
          <a:p>
            <a:pPr algn="just">
              <a:lnSpc>
                <a:spcPts val="2940"/>
              </a:lnSpc>
            </a:pPr>
            <a:r>
              <a:rPr lang="en-US" sz="2100" spc="84">
                <a:solidFill>
                  <a:srgbClr val="5F8368"/>
                </a:solidFill>
                <a:latin typeface="Arial"/>
              </a:rPr>
              <a:t>Segregating waste with the help of IoT devices requires a combination of sensor and automated process.</a:t>
            </a:r>
          </a:p>
          <a:p>
            <a:pPr>
              <a:lnSpc>
                <a:spcPts val="2940"/>
              </a:lnSpc>
            </a:pPr>
          </a:p>
          <a:p>
            <a:pPr>
              <a:lnSpc>
                <a:spcPts val="2940"/>
              </a:lnSpc>
            </a:pPr>
            <a:r>
              <a:rPr lang="en-US" sz="2100" spc="84">
                <a:solidFill>
                  <a:srgbClr val="5F8368"/>
                </a:solidFill>
                <a:latin typeface="Arial"/>
              </a:rPr>
              <a:t>Components Needed:</a:t>
            </a:r>
          </a:p>
          <a:p>
            <a:pPr marL="453390" indent="-226695" lvl="1">
              <a:lnSpc>
                <a:spcPts val="2940"/>
              </a:lnSpc>
              <a:buFont typeface="Arial"/>
              <a:buChar char="•"/>
            </a:pPr>
            <a:r>
              <a:rPr lang="en-US" sz="2100" spc="84">
                <a:solidFill>
                  <a:srgbClr val="5F8368"/>
                </a:solidFill>
                <a:latin typeface="Arial"/>
              </a:rPr>
              <a:t>IoT Hardware Platform</a:t>
            </a:r>
          </a:p>
          <a:p>
            <a:pPr marL="453390" indent="-226695" lvl="1">
              <a:lnSpc>
                <a:spcPts val="2940"/>
              </a:lnSpc>
              <a:buFont typeface="Arial"/>
              <a:buChar char="•"/>
            </a:pPr>
            <a:r>
              <a:rPr lang="en-US" sz="2100" spc="84">
                <a:solidFill>
                  <a:srgbClr val="5F8368"/>
                </a:solidFill>
                <a:latin typeface="Arial"/>
              </a:rPr>
              <a:t>Moisture Sensors</a:t>
            </a:r>
          </a:p>
          <a:p>
            <a:pPr marL="453390" indent="-226695" lvl="1">
              <a:lnSpc>
                <a:spcPts val="2940"/>
              </a:lnSpc>
              <a:buFont typeface="Arial"/>
              <a:buChar char="•"/>
            </a:pPr>
            <a:r>
              <a:rPr lang="en-US" sz="2100" spc="84">
                <a:solidFill>
                  <a:srgbClr val="5F8368"/>
                </a:solidFill>
                <a:latin typeface="Arial"/>
              </a:rPr>
              <a:t>Weight Sensors</a:t>
            </a:r>
          </a:p>
          <a:p>
            <a:pPr marL="453390" indent="-226695" lvl="1">
              <a:lnSpc>
                <a:spcPts val="2940"/>
              </a:lnSpc>
              <a:buFont typeface="Arial"/>
              <a:buChar char="•"/>
            </a:pPr>
            <a:r>
              <a:rPr lang="en-US" sz="2100" spc="84">
                <a:solidFill>
                  <a:srgbClr val="5F8368"/>
                </a:solidFill>
                <a:latin typeface="Arial"/>
              </a:rPr>
              <a:t>Gas Sensors</a:t>
            </a:r>
          </a:p>
          <a:p>
            <a:pPr marL="453390" indent="-226695" lvl="1">
              <a:lnSpc>
                <a:spcPts val="2940"/>
              </a:lnSpc>
              <a:buFont typeface="Arial"/>
              <a:buChar char="•"/>
            </a:pPr>
            <a:r>
              <a:rPr lang="en-US" sz="2100" spc="84">
                <a:solidFill>
                  <a:srgbClr val="5F8368"/>
                </a:solidFill>
                <a:latin typeface="Arial"/>
              </a:rPr>
              <a:t>Actuators</a:t>
            </a:r>
          </a:p>
          <a:p>
            <a:pPr marL="453390" indent="-226695" lvl="1">
              <a:lnSpc>
                <a:spcPts val="2940"/>
              </a:lnSpc>
              <a:buFont typeface="Arial"/>
              <a:buChar char="•"/>
            </a:pPr>
            <a:r>
              <a:rPr lang="en-US" sz="2100" spc="84">
                <a:solidFill>
                  <a:srgbClr val="5F8368"/>
                </a:solidFill>
                <a:latin typeface="Arial"/>
              </a:rPr>
              <a:t>Internet connectivity</a:t>
            </a:r>
          </a:p>
          <a:p>
            <a:pPr>
              <a:lnSpc>
                <a:spcPts val="2940"/>
              </a:lnSpc>
            </a:pPr>
          </a:p>
          <a:p>
            <a:pPr>
              <a:lnSpc>
                <a:spcPts val="2940"/>
              </a:lnSpc>
            </a:pPr>
          </a:p>
          <a:p>
            <a:pPr>
              <a:lnSpc>
                <a:spcPts val="2940"/>
              </a:lnSpc>
            </a:pPr>
          </a:p>
          <a:p>
            <a:pPr>
              <a:lnSpc>
                <a:spcPts val="2940"/>
              </a:lnSpc>
            </a:pPr>
          </a:p>
          <a:p>
            <a:pPr>
              <a:lnSpc>
                <a:spcPts val="2940"/>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5F8368"/>
        </a:solidFill>
      </p:bgPr>
    </p:bg>
    <p:spTree>
      <p:nvGrpSpPr>
        <p:cNvPr id="1" name=""/>
        <p:cNvGrpSpPr/>
        <p:nvPr/>
      </p:nvGrpSpPr>
      <p:grpSpPr>
        <a:xfrm>
          <a:off x="0" y="0"/>
          <a:ext cx="0" cy="0"/>
          <a:chOff x="0" y="0"/>
          <a:chExt cx="0" cy="0"/>
        </a:xfrm>
      </p:grpSpPr>
      <p:grpSp>
        <p:nvGrpSpPr>
          <p:cNvPr name="Group 2" id="2"/>
          <p:cNvGrpSpPr/>
          <p:nvPr/>
        </p:nvGrpSpPr>
        <p:grpSpPr>
          <a:xfrm rot="0">
            <a:off x="834625" y="731520"/>
            <a:ext cx="6682269" cy="1280383"/>
            <a:chOff x="0" y="0"/>
            <a:chExt cx="8909692" cy="1707177"/>
          </a:xfrm>
        </p:grpSpPr>
        <p:sp>
          <p:nvSpPr>
            <p:cNvPr name="TextBox 3" id="3"/>
            <p:cNvSpPr txBox="true"/>
            <p:nvPr/>
          </p:nvSpPr>
          <p:spPr>
            <a:xfrm rot="0">
              <a:off x="0" y="57150"/>
              <a:ext cx="8909692" cy="912791"/>
            </a:xfrm>
            <a:prstGeom prst="rect">
              <a:avLst/>
            </a:prstGeom>
          </p:spPr>
          <p:txBody>
            <a:bodyPr anchor="t" rtlCol="false" tIns="0" lIns="0" bIns="0" rIns="0">
              <a:spAutoFit/>
            </a:bodyPr>
            <a:lstStyle/>
            <a:p>
              <a:pPr>
                <a:lnSpc>
                  <a:spcPts val="4991"/>
                </a:lnSpc>
              </a:pPr>
              <a:r>
                <a:rPr lang="en-US" sz="4799">
                  <a:solidFill>
                    <a:srgbClr val="F6F6ED"/>
                  </a:solidFill>
                  <a:latin typeface="Luthier Italics"/>
                </a:rPr>
                <a:t>How is our idea unique?</a:t>
              </a:r>
            </a:p>
          </p:txBody>
        </p:sp>
        <p:sp>
          <p:nvSpPr>
            <p:cNvPr name="TextBox 4" id="4"/>
            <p:cNvSpPr txBox="true"/>
            <p:nvPr/>
          </p:nvSpPr>
          <p:spPr>
            <a:xfrm rot="0">
              <a:off x="0" y="1251882"/>
              <a:ext cx="8801319" cy="455295"/>
            </a:xfrm>
            <a:prstGeom prst="rect">
              <a:avLst/>
            </a:prstGeom>
          </p:spPr>
          <p:txBody>
            <a:bodyPr anchor="t" rtlCol="false" tIns="0" lIns="0" bIns="0" rIns="0">
              <a:spAutoFit/>
            </a:bodyPr>
            <a:lstStyle/>
            <a:p>
              <a:pPr>
                <a:lnSpc>
                  <a:spcPts val="2519"/>
                </a:lnSpc>
              </a:pPr>
            </a:p>
          </p:txBody>
        </p:sp>
      </p:grpSp>
      <p:sp>
        <p:nvSpPr>
          <p:cNvPr name="AutoShape 5" id="5"/>
          <p:cNvSpPr/>
          <p:nvPr/>
        </p:nvSpPr>
        <p:spPr>
          <a:xfrm rot="0">
            <a:off x="8351520" y="-87086"/>
            <a:ext cx="1521823" cy="7611291"/>
          </a:xfrm>
          <a:prstGeom prst="rect">
            <a:avLst/>
          </a:prstGeom>
          <a:solidFill>
            <a:srgbClr val="F6F6ED"/>
          </a:solidFill>
        </p:spPr>
      </p:sp>
      <p:sp>
        <p:nvSpPr>
          <p:cNvPr name="AutoShape 6" id="6"/>
          <p:cNvSpPr/>
          <p:nvPr/>
        </p:nvSpPr>
        <p:spPr>
          <a:xfrm rot="0">
            <a:off x="558800" y="2299414"/>
            <a:ext cx="7233920" cy="20320"/>
          </a:xfrm>
          <a:prstGeom prst="rect">
            <a:avLst/>
          </a:prstGeom>
          <a:solidFill>
            <a:srgbClr val="F6F6ED"/>
          </a:solidFill>
        </p:spPr>
      </p:sp>
      <p:sp>
        <p:nvSpPr>
          <p:cNvPr name="AutoShape 7" id="7"/>
          <p:cNvSpPr/>
          <p:nvPr/>
        </p:nvSpPr>
        <p:spPr>
          <a:xfrm rot="0">
            <a:off x="1634255" y="2177494"/>
            <a:ext cx="121920" cy="243840"/>
          </a:xfrm>
          <a:prstGeom prst="rect">
            <a:avLst/>
          </a:prstGeom>
          <a:solidFill>
            <a:srgbClr val="F6F6ED"/>
          </a:solidFill>
        </p:spPr>
      </p:sp>
      <p:sp>
        <p:nvSpPr>
          <p:cNvPr name="AutoShape 8" id="8"/>
          <p:cNvSpPr/>
          <p:nvPr/>
        </p:nvSpPr>
        <p:spPr>
          <a:xfrm rot="0">
            <a:off x="4175760" y="2197814"/>
            <a:ext cx="121920" cy="243840"/>
          </a:xfrm>
          <a:prstGeom prst="rect">
            <a:avLst/>
          </a:prstGeom>
          <a:solidFill>
            <a:srgbClr val="F6F6ED"/>
          </a:solidFill>
        </p:spPr>
      </p:sp>
      <p:sp>
        <p:nvSpPr>
          <p:cNvPr name="AutoShape 9" id="9"/>
          <p:cNvSpPr/>
          <p:nvPr/>
        </p:nvSpPr>
        <p:spPr>
          <a:xfrm rot="0">
            <a:off x="6595345" y="2177494"/>
            <a:ext cx="121920" cy="243840"/>
          </a:xfrm>
          <a:prstGeom prst="rect">
            <a:avLst/>
          </a:prstGeom>
          <a:solidFill>
            <a:srgbClr val="F6F6ED"/>
          </a:solidFill>
        </p:spPr>
      </p:sp>
      <p:grpSp>
        <p:nvGrpSpPr>
          <p:cNvPr name="Group 10" id="10"/>
          <p:cNvGrpSpPr/>
          <p:nvPr/>
        </p:nvGrpSpPr>
        <p:grpSpPr>
          <a:xfrm rot="0">
            <a:off x="8756982" y="4100479"/>
            <a:ext cx="515319" cy="2483201"/>
            <a:chOff x="0" y="0"/>
            <a:chExt cx="687092" cy="3310934"/>
          </a:xfrm>
        </p:grpSpPr>
        <p:sp>
          <p:nvSpPr>
            <p:cNvPr name="AutoShape 11" id="11"/>
            <p:cNvSpPr/>
            <p:nvPr/>
          </p:nvSpPr>
          <p:spPr>
            <a:xfrm rot="0">
              <a:off x="329999" y="0"/>
              <a:ext cx="27093" cy="2573867"/>
            </a:xfrm>
            <a:prstGeom prst="rect">
              <a:avLst/>
            </a:prstGeom>
            <a:solidFill>
              <a:srgbClr val="5F8368"/>
            </a:solidFill>
          </p:spPr>
        </p:sp>
        <p:sp>
          <p:nvSpPr>
            <p:cNvPr name="TextBox 12" id="12"/>
            <p:cNvSpPr txBox="true"/>
            <p:nvPr/>
          </p:nvSpPr>
          <p:spPr>
            <a:xfrm rot="0">
              <a:off x="0" y="2980720"/>
              <a:ext cx="687092" cy="330214"/>
            </a:xfrm>
            <a:prstGeom prst="rect">
              <a:avLst/>
            </a:prstGeom>
          </p:spPr>
          <p:txBody>
            <a:bodyPr anchor="t" rtlCol="false" tIns="0" lIns="0" bIns="0" rIns="0">
              <a:spAutoFit/>
            </a:bodyPr>
            <a:lstStyle/>
            <a:p>
              <a:pPr algn="ctr">
                <a:lnSpc>
                  <a:spcPts val="2090"/>
                </a:lnSpc>
              </a:pPr>
              <a:r>
                <a:rPr lang="en-US" sz="1493" spc="117">
                  <a:solidFill>
                    <a:srgbClr val="5F8368"/>
                  </a:solidFill>
                  <a:latin typeface="Glacial Indifference Bold"/>
                </a:rPr>
                <a:t>05</a:t>
              </a:r>
            </a:p>
          </p:txBody>
        </p:sp>
      </p:grpSp>
      <p:sp>
        <p:nvSpPr>
          <p:cNvPr name="TextBox 13" id="13"/>
          <p:cNvSpPr txBox="true"/>
          <p:nvPr/>
        </p:nvSpPr>
        <p:spPr>
          <a:xfrm rot="0">
            <a:off x="558800" y="3127322"/>
            <a:ext cx="7233920" cy="2667377"/>
          </a:xfrm>
          <a:prstGeom prst="rect">
            <a:avLst/>
          </a:prstGeom>
        </p:spPr>
        <p:txBody>
          <a:bodyPr anchor="t" rtlCol="false" tIns="0" lIns="0" bIns="0" rIns="0">
            <a:spAutoFit/>
          </a:bodyPr>
          <a:lstStyle/>
          <a:p>
            <a:pPr algn="just">
              <a:lnSpc>
                <a:spcPts val="3582"/>
              </a:lnSpc>
              <a:spcBef>
                <a:spcPct val="0"/>
              </a:spcBef>
            </a:pPr>
            <a:r>
              <a:rPr lang="en-US" sz="2487" spc="199">
                <a:solidFill>
                  <a:srgbClr val="FDFDFC"/>
                </a:solidFill>
                <a:latin typeface="Glacial Indifference"/>
              </a:rPr>
              <a:t>SINCE THE BASIC SEGREGATION WAS ONLY BETWEEN DRY AND WET WASTE SO WE WILL BE SORTING OUT THE WASTE BASED ON HAZARDOUS, BIOMEDICAL AND MUNICIPAL WASTE FURTHER ON THE BASIS OF THEIR SOLIDITY.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ED"/>
        </a:solidFill>
      </p:bgPr>
    </p:bg>
    <p:spTree>
      <p:nvGrpSpPr>
        <p:cNvPr id="1" name=""/>
        <p:cNvGrpSpPr/>
        <p:nvPr/>
      </p:nvGrpSpPr>
      <p:grpSpPr>
        <a:xfrm>
          <a:off x="0" y="0"/>
          <a:ext cx="0" cy="0"/>
          <a:chOff x="0" y="0"/>
          <a:chExt cx="0" cy="0"/>
        </a:xfrm>
      </p:grpSpPr>
      <p:sp>
        <p:nvSpPr>
          <p:cNvPr name="AutoShape 2" id="2"/>
          <p:cNvSpPr/>
          <p:nvPr/>
        </p:nvSpPr>
        <p:spPr>
          <a:xfrm rot="0">
            <a:off x="-104109" y="6745118"/>
            <a:ext cx="9961818" cy="658982"/>
          </a:xfrm>
          <a:prstGeom prst="rect">
            <a:avLst/>
          </a:prstGeom>
          <a:solidFill>
            <a:srgbClr val="5F8368"/>
          </a:solidFill>
        </p:spPr>
      </p:sp>
      <p:grpSp>
        <p:nvGrpSpPr>
          <p:cNvPr name="Group 3" id="3"/>
          <p:cNvGrpSpPr/>
          <p:nvPr/>
        </p:nvGrpSpPr>
        <p:grpSpPr>
          <a:xfrm rot="0">
            <a:off x="157396" y="731520"/>
            <a:ext cx="515319" cy="6704681"/>
            <a:chOff x="0" y="0"/>
            <a:chExt cx="687092" cy="8939574"/>
          </a:xfrm>
        </p:grpSpPr>
        <p:sp>
          <p:nvSpPr>
            <p:cNvPr name="AutoShape 4" id="4"/>
            <p:cNvSpPr/>
            <p:nvPr/>
          </p:nvSpPr>
          <p:spPr>
            <a:xfrm rot="0">
              <a:off x="326613" y="737068"/>
              <a:ext cx="33867" cy="8202507"/>
            </a:xfrm>
            <a:prstGeom prst="rect">
              <a:avLst/>
            </a:prstGeom>
            <a:solidFill>
              <a:srgbClr val="5F8368"/>
            </a:solidFill>
          </p:spPr>
        </p:sp>
        <p:sp>
          <p:nvSpPr>
            <p:cNvPr name="TextBox 5" id="5"/>
            <p:cNvSpPr txBox="true"/>
            <p:nvPr/>
          </p:nvSpPr>
          <p:spPr>
            <a:xfrm rot="0">
              <a:off x="0" y="-28575"/>
              <a:ext cx="687092" cy="330214"/>
            </a:xfrm>
            <a:prstGeom prst="rect">
              <a:avLst/>
            </a:prstGeom>
          </p:spPr>
          <p:txBody>
            <a:bodyPr anchor="t" rtlCol="false" tIns="0" lIns="0" bIns="0" rIns="0">
              <a:spAutoFit/>
            </a:bodyPr>
            <a:lstStyle/>
            <a:p>
              <a:pPr algn="ctr">
                <a:lnSpc>
                  <a:spcPts val="2090"/>
                </a:lnSpc>
              </a:pPr>
              <a:r>
                <a:rPr lang="en-US" sz="1493" spc="117">
                  <a:solidFill>
                    <a:srgbClr val="5F8368"/>
                  </a:solidFill>
                  <a:latin typeface="Glacial Indifference Bold"/>
                </a:rPr>
                <a:t>06</a:t>
              </a:r>
            </a:p>
          </p:txBody>
        </p:sp>
      </p:grpSp>
      <p:sp>
        <p:nvSpPr>
          <p:cNvPr name="Freeform 6" id="6"/>
          <p:cNvSpPr/>
          <p:nvPr/>
        </p:nvSpPr>
        <p:spPr>
          <a:xfrm flipH="false" flipV="false" rot="0">
            <a:off x="672715" y="2646160"/>
            <a:ext cx="3246929" cy="2383787"/>
          </a:xfrm>
          <a:custGeom>
            <a:avLst/>
            <a:gdLst/>
            <a:ahLst/>
            <a:cxnLst/>
            <a:rect r="r" b="b" t="t" l="l"/>
            <a:pathLst>
              <a:path h="2383787" w="3246929">
                <a:moveTo>
                  <a:pt x="0" y="0"/>
                </a:moveTo>
                <a:lnTo>
                  <a:pt x="3246929" y="0"/>
                </a:lnTo>
                <a:lnTo>
                  <a:pt x="3246929" y="2383787"/>
                </a:lnTo>
                <a:lnTo>
                  <a:pt x="0" y="2383787"/>
                </a:lnTo>
                <a:lnTo>
                  <a:pt x="0" y="0"/>
                </a:lnTo>
                <a:close/>
              </a:path>
            </a:pathLst>
          </a:custGeom>
          <a:blipFill>
            <a:blip r:embed="rId2"/>
            <a:stretch>
              <a:fillRect l="0" t="0" r="0" b="0"/>
            </a:stretch>
          </a:blipFill>
        </p:spPr>
      </p:sp>
      <p:grpSp>
        <p:nvGrpSpPr>
          <p:cNvPr name="Group 7" id="7"/>
          <p:cNvGrpSpPr/>
          <p:nvPr/>
        </p:nvGrpSpPr>
        <p:grpSpPr>
          <a:xfrm rot="0">
            <a:off x="2174633" y="278731"/>
            <a:ext cx="6647651" cy="1647086"/>
            <a:chOff x="0" y="0"/>
            <a:chExt cx="8863535" cy="2196115"/>
          </a:xfrm>
        </p:grpSpPr>
        <p:sp>
          <p:nvSpPr>
            <p:cNvPr name="TextBox 8" id="8"/>
            <p:cNvSpPr txBox="true"/>
            <p:nvPr/>
          </p:nvSpPr>
          <p:spPr>
            <a:xfrm rot="0">
              <a:off x="0" y="28575"/>
              <a:ext cx="8863535" cy="909642"/>
            </a:xfrm>
            <a:prstGeom prst="rect">
              <a:avLst/>
            </a:prstGeom>
          </p:spPr>
          <p:txBody>
            <a:bodyPr anchor="t" rtlCol="false" tIns="0" lIns="0" bIns="0" rIns="0">
              <a:spAutoFit/>
            </a:bodyPr>
            <a:lstStyle/>
            <a:p>
              <a:pPr>
                <a:lnSpc>
                  <a:spcPts val="4814"/>
                </a:lnSpc>
              </a:pPr>
              <a:r>
                <a:rPr lang="en-US" sz="4629">
                  <a:solidFill>
                    <a:srgbClr val="5F8368"/>
                  </a:solidFill>
                  <a:latin typeface="Luthier Italics"/>
                </a:rPr>
                <a:t>Architecture Of Idea</a:t>
              </a:r>
            </a:p>
          </p:txBody>
        </p:sp>
        <p:sp>
          <p:nvSpPr>
            <p:cNvPr name="TextBox 9" id="9"/>
            <p:cNvSpPr txBox="true"/>
            <p:nvPr/>
          </p:nvSpPr>
          <p:spPr>
            <a:xfrm rot="0">
              <a:off x="0" y="2059840"/>
              <a:ext cx="8863535" cy="136275"/>
            </a:xfrm>
            <a:prstGeom prst="rect">
              <a:avLst/>
            </a:prstGeom>
          </p:spPr>
          <p:txBody>
            <a:bodyPr anchor="t" rtlCol="false" tIns="0" lIns="0" bIns="0" rIns="0">
              <a:spAutoFit/>
            </a:bodyPr>
            <a:lstStyle/>
            <a:p>
              <a:pPr>
                <a:lnSpc>
                  <a:spcPts val="814"/>
                </a:lnSpc>
              </a:pPr>
            </a:p>
          </p:txBody>
        </p:sp>
      </p:grpSp>
      <p:sp>
        <p:nvSpPr>
          <p:cNvPr name="TextBox 10" id="10"/>
          <p:cNvSpPr txBox="true"/>
          <p:nvPr/>
        </p:nvSpPr>
        <p:spPr>
          <a:xfrm rot="0">
            <a:off x="4271881" y="1642923"/>
            <a:ext cx="5020243" cy="4339837"/>
          </a:xfrm>
          <a:prstGeom prst="rect">
            <a:avLst/>
          </a:prstGeom>
        </p:spPr>
        <p:txBody>
          <a:bodyPr anchor="t" rtlCol="false" tIns="0" lIns="0" bIns="0" rIns="0">
            <a:spAutoFit/>
          </a:bodyPr>
          <a:lstStyle/>
          <a:p>
            <a:pPr algn="just">
              <a:lnSpc>
                <a:spcPts val="2868"/>
              </a:lnSpc>
            </a:pPr>
            <a:r>
              <a:rPr lang="en-US" sz="1991" spc="159">
                <a:solidFill>
                  <a:srgbClr val="000000"/>
                </a:solidFill>
                <a:latin typeface="Glacial Indifference"/>
              </a:rPr>
              <a:t>IT READS MOISTURE, WEIGHT VALUES AND GASEOUS COMPONENTS VIA THE SENSORS.</a:t>
            </a:r>
          </a:p>
          <a:p>
            <a:pPr algn="just">
              <a:lnSpc>
                <a:spcPts val="2868"/>
              </a:lnSpc>
            </a:pPr>
            <a:r>
              <a:rPr lang="en-US" sz="1991" spc="159">
                <a:solidFill>
                  <a:srgbClr val="000000"/>
                </a:solidFill>
                <a:latin typeface="Glacial Indifference"/>
              </a:rPr>
              <a:t>It checks whether the waste is moisture waste based on predefined thresholds for moisture and weight and on the basis of the acidity of the gases. </a:t>
            </a:r>
          </a:p>
          <a:p>
            <a:pPr algn="just">
              <a:lnSpc>
                <a:spcPts val="2868"/>
              </a:lnSpc>
              <a:spcBef>
                <a:spcPct val="0"/>
              </a:spcBef>
            </a:pPr>
            <a:r>
              <a:rPr lang="en-US" sz="1991" spc="159">
                <a:solidFill>
                  <a:srgbClr val="000000"/>
                </a:solidFill>
                <a:latin typeface="Glacial Indifference"/>
              </a:rPr>
              <a:t>If moisture waste is detected, it activates the relay (simulating separation); otherwise, it deactivates the relay.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DAFuBlup020</dc:identifier>
  <dcterms:modified xsi:type="dcterms:W3CDTF">2011-08-01T06:04:30Z</dcterms:modified>
  <cp:revision>1</cp:revision>
  <dc:title>Problem Statement</dc:title>
</cp:coreProperties>
</file>