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4" r:id="rId9"/>
    <p:sldId id="266" r:id="rId10"/>
    <p:sldId id="263" r:id="rId11"/>
    <p:sldId id="265" r:id="rId12"/>
    <p:sldId id="267" r:id="rId13"/>
    <p:sldId id="276" r:id="rId14"/>
    <p:sldId id="268" r:id="rId15"/>
    <p:sldId id="279" r:id="rId16"/>
    <p:sldId id="278" r:id="rId17"/>
    <p:sldId id="280" r:id="rId18"/>
    <p:sldId id="277" r:id="rId19"/>
    <p:sldId id="270" r:id="rId20"/>
    <p:sldId id="271" r:id="rId21"/>
    <p:sldId id="273" r:id="rId22"/>
    <p:sldId id="274" r:id="rId23"/>
    <p:sldId id="281" r:id="rId2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sorterViewPr>
    <p:cViewPr>
      <p:scale>
        <a:sx n="113" d="100"/>
        <a:sy n="113" d="100"/>
      </p:scale>
      <p:origin x="0" y="40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7260CADF-5B92-480C-B961-6C2C2B3457A8}" type="datetimeFigureOut">
              <a:rPr lang="ru-RU" smtClean="0"/>
              <a:t>19.12.2022</a:t>
            </a:fld>
            <a:endParaRPr lang="ru-RU"/>
          </a:p>
        </p:txBody>
      </p:sp>
      <p:sp>
        <p:nvSpPr>
          <p:cNvPr id="5" name="Footer Placeholder 4"/>
          <p:cNvSpPr>
            <a:spLocks noGrp="1"/>
          </p:cNvSpPr>
          <p:nvPr>
            <p:ph type="ftr" sz="quarter" idx="11"/>
          </p:nvPr>
        </p:nvSpPr>
        <p:spPr/>
        <p:txBody>
          <a:bodyPr/>
          <a:lstStyle/>
          <a:p>
            <a:endParaRPr lang="ru-RU"/>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1C15A3D-D5D2-491B-BCB3-F092754CC143}"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260CADF-5B92-480C-B961-6C2C2B3457A8}" type="datetimeFigureOut">
              <a:rPr lang="ru-RU" smtClean="0"/>
              <a:t>19.12.2022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C15A3D-D5D2-491B-BCB3-F092754CC143}"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260CADF-5B92-480C-B961-6C2C2B3457A8}" type="datetimeFigureOut">
              <a:rPr lang="ru-RU" smtClean="0"/>
              <a:t>19.12.2022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C15A3D-D5D2-491B-BCB3-F092754CC143}"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260CADF-5B92-480C-B961-6C2C2B3457A8}" type="datetimeFigureOut">
              <a:rPr lang="ru-RU" smtClean="0"/>
              <a:t>19.12.2022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C15A3D-D5D2-491B-BCB3-F092754CC143}"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ru-RU"/>
              <a:t>Образец заголовка</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7260CADF-5B92-480C-B961-6C2C2B3457A8}" type="datetimeFigureOut">
              <a:rPr lang="ru-RU" smtClean="0"/>
              <a:t>19.12.2022</a:t>
            </a:fld>
            <a:endParaRPr lang="ru-RU"/>
          </a:p>
        </p:txBody>
      </p:sp>
      <p:sp>
        <p:nvSpPr>
          <p:cNvPr id="8" name="Slide Number Placeholder 7"/>
          <p:cNvSpPr>
            <a:spLocks noGrp="1"/>
          </p:cNvSpPr>
          <p:nvPr>
            <p:ph type="sldNum" sz="quarter" idx="11"/>
          </p:nvPr>
        </p:nvSpPr>
        <p:spPr/>
        <p:txBody>
          <a:bodyPr/>
          <a:lstStyle/>
          <a:p>
            <a:fld id="{71C15A3D-D5D2-491B-BCB3-F092754CC143}"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260CADF-5B92-480C-B961-6C2C2B3457A8}" type="datetimeFigureOut">
              <a:rPr lang="ru-RU" smtClean="0"/>
              <a:t>19.12.2022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C15A3D-D5D2-491B-BCB3-F092754CC143}"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ru-RU"/>
              <a:t>Образец текста</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7260CADF-5B92-480C-B961-6C2C2B3457A8}" type="datetimeFigureOut">
              <a:rPr lang="ru-RU" smtClean="0"/>
              <a:t>19.12.2022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1C15A3D-D5D2-491B-BCB3-F092754CC143}"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7260CADF-5B92-480C-B961-6C2C2B3457A8}" type="datetimeFigureOut">
              <a:rPr lang="ru-RU" smtClean="0"/>
              <a:t>19.12.2022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1C15A3D-D5D2-491B-BCB3-F092754CC143}"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0CADF-5B92-480C-B961-6C2C2B3457A8}" type="datetimeFigureOut">
              <a:rPr lang="ru-RU" smtClean="0"/>
              <a:t>19.12.2022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1C15A3D-D5D2-491B-BCB3-F092754CC143}"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260CADF-5B92-480C-B961-6C2C2B3457A8}" type="datetimeFigureOut">
              <a:rPr lang="ru-RU" smtClean="0"/>
              <a:t>19.12.2022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C15A3D-D5D2-491B-BCB3-F092754CC143}"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260CADF-5B92-480C-B961-6C2C2B3457A8}" type="datetimeFigureOut">
              <a:rPr lang="ru-RU" smtClean="0"/>
              <a:t>19.12.2022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1C15A3D-D5D2-491B-BCB3-F092754CC143}" type="slidenum">
              <a:rPr lang="ru-RU" smtClean="0"/>
              <a:t>‹#›</a:t>
            </a:fld>
            <a:endParaRPr lang="ru-RU"/>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ru-RU"/>
              <a:t>Образец заголовка</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260CADF-5B92-480C-B961-6C2C2B3457A8}" type="datetimeFigureOut">
              <a:rPr lang="ru-RU" smtClean="0"/>
              <a:t>19.12.2022</a:t>
            </a:fld>
            <a:endParaRPr lang="ru-RU"/>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ru-RU"/>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1C15A3D-D5D2-491B-BCB3-F092754CC143}" type="slidenum">
              <a:rPr lang="ru-RU" smtClean="0"/>
              <a:t>‹#›</a:t>
            </a:fld>
            <a:endParaRPr lang="ru-RU"/>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1905000"/>
            <a:ext cx="7772400" cy="1470025"/>
          </a:xfrm>
        </p:spPr>
        <p:txBody>
          <a:bodyPr/>
          <a:lstStyle/>
          <a:p>
            <a:pPr algn="l"/>
            <a:r>
              <a:rPr lang="en-US" sz="2800" dirty="0"/>
              <a:t>Regression. London Energy Consumption Forecast Regression</a:t>
            </a:r>
          </a:p>
        </p:txBody>
      </p:sp>
      <p:sp>
        <p:nvSpPr>
          <p:cNvPr id="3" name="Подзаголовок 2"/>
          <p:cNvSpPr>
            <a:spLocks noGrp="1"/>
          </p:cNvSpPr>
          <p:nvPr>
            <p:ph type="subTitle" idx="1"/>
          </p:nvPr>
        </p:nvSpPr>
        <p:spPr>
          <a:xfrm>
            <a:off x="838200" y="4495800"/>
            <a:ext cx="5791200" cy="1219200"/>
          </a:xfrm>
        </p:spPr>
        <p:txBody>
          <a:bodyPr>
            <a:normAutofit/>
          </a:bodyPr>
          <a:lstStyle/>
          <a:p>
            <a:pPr algn="l"/>
            <a:r>
              <a:rPr lang="en-US" sz="1600" dirty="0"/>
              <a:t>Project is done by:</a:t>
            </a:r>
          </a:p>
          <a:p>
            <a:pPr algn="l"/>
            <a:r>
              <a:rPr lang="en-US" sz="1600" dirty="0" err="1"/>
              <a:t>Aruzhan</a:t>
            </a:r>
            <a:r>
              <a:rPr lang="en-US" sz="1600" dirty="0"/>
              <a:t> </a:t>
            </a:r>
            <a:r>
              <a:rPr lang="en-US" sz="1600" dirty="0" err="1"/>
              <a:t>Kakibay</a:t>
            </a:r>
            <a:r>
              <a:rPr lang="en-US" sz="1600" dirty="0"/>
              <a:t> 1996005</a:t>
            </a:r>
            <a:endParaRPr lang="ru-RU" sz="1600" dirty="0"/>
          </a:p>
        </p:txBody>
      </p:sp>
      <p:sp>
        <p:nvSpPr>
          <p:cNvPr id="4" name="TextBox 3"/>
          <p:cNvSpPr txBox="1"/>
          <p:nvPr/>
        </p:nvSpPr>
        <p:spPr>
          <a:xfrm>
            <a:off x="2863921" y="385618"/>
            <a:ext cx="3483005" cy="338554"/>
          </a:xfrm>
          <a:prstGeom prst="rect">
            <a:avLst/>
          </a:prstGeom>
          <a:noFill/>
        </p:spPr>
        <p:txBody>
          <a:bodyPr wrap="none" rtlCol="0">
            <a:spAutoFit/>
          </a:bodyPr>
          <a:lstStyle/>
          <a:p>
            <a:r>
              <a:rPr lang="en-US" sz="1600" dirty="0">
                <a:latin typeface="Arial" pitchFamily="34" charset="0"/>
                <a:cs typeface="Arial" pitchFamily="34" charset="0"/>
              </a:rPr>
              <a:t>SAPIENZA UNIVERSITY OF ROME</a:t>
            </a:r>
            <a:endParaRPr lang="ru-RU" sz="1600" dirty="0">
              <a:latin typeface="Arial" pitchFamily="34" charset="0"/>
              <a:cs typeface="Arial" pitchFamily="34" charset="0"/>
            </a:endParaRPr>
          </a:p>
        </p:txBody>
      </p:sp>
      <p:sp>
        <p:nvSpPr>
          <p:cNvPr id="5" name="Прямоугольник 4"/>
          <p:cNvSpPr/>
          <p:nvPr/>
        </p:nvSpPr>
        <p:spPr>
          <a:xfrm>
            <a:off x="3141176" y="724172"/>
            <a:ext cx="2928494" cy="338554"/>
          </a:xfrm>
          <a:prstGeom prst="rect">
            <a:avLst/>
          </a:prstGeom>
        </p:spPr>
        <p:txBody>
          <a:bodyPr wrap="none">
            <a:spAutoFit/>
          </a:bodyPr>
          <a:lstStyle/>
          <a:p>
            <a:r>
              <a:rPr lang="en-US" sz="1600" dirty="0">
                <a:latin typeface="Arial" pitchFamily="34" charset="0"/>
                <a:cs typeface="Arial" pitchFamily="34" charset="0"/>
              </a:rPr>
              <a:t>Big Data and Official Statistics</a:t>
            </a:r>
            <a:endParaRPr lang="ru-RU" sz="1600" dirty="0">
              <a:latin typeface="Arial" pitchFamily="34" charset="0"/>
              <a:cs typeface="Arial" pitchFamily="34" charset="0"/>
            </a:endParaRPr>
          </a:p>
        </p:txBody>
      </p:sp>
    </p:spTree>
    <p:extLst>
      <p:ext uri="{BB962C8B-B14F-4D97-AF65-F5344CB8AC3E}">
        <p14:creationId xmlns:p14="http://schemas.microsoft.com/office/powerpoint/2010/main" val="137805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5791200" cy="837882"/>
          </a:xfrm>
        </p:spPr>
        <p:txBody>
          <a:bodyPr>
            <a:normAutofit/>
          </a:bodyPr>
          <a:lstStyle/>
          <a:p>
            <a:r>
              <a:rPr lang="en-US" sz="3200" dirty="0"/>
              <a:t>Data in </a:t>
            </a:r>
            <a:r>
              <a:rPr lang="en-US" sz="3200" dirty="0" err="1"/>
              <a:t>Hist</a:t>
            </a:r>
            <a:endParaRPr lang="ru-RU" sz="3200" dirty="0"/>
          </a:p>
        </p:txBody>
      </p:sp>
      <p:sp>
        <p:nvSpPr>
          <p:cNvPr id="3" name="Объект 2"/>
          <p:cNvSpPr>
            <a:spLocks noGrp="1"/>
          </p:cNvSpPr>
          <p:nvPr>
            <p:ph idx="1"/>
          </p:nvPr>
        </p:nvSpPr>
        <p:spPr>
          <a:xfrm>
            <a:off x="457200" y="1143000"/>
            <a:ext cx="8077200" cy="1524000"/>
          </a:xfrm>
        </p:spPr>
        <p:txBody>
          <a:bodyPr>
            <a:normAutofit/>
          </a:bodyPr>
          <a:lstStyle/>
          <a:p>
            <a:r>
              <a:rPr lang="en-US" b="0" dirty="0"/>
              <a:t>We  put the energy consumption and each feature on a graph to show the relationship between the feature and the energy consumption.</a:t>
            </a:r>
            <a:br>
              <a:rPr lang="en-US" b="0" dirty="0"/>
            </a:br>
            <a:r>
              <a:rPr lang="en-US" b="0" dirty="0"/>
              <a:t>We consider the histograms to </a:t>
            </a:r>
            <a:r>
              <a:rPr lang="en-US" b="0" dirty="0" err="1"/>
              <a:t>uk_bank_holidays</a:t>
            </a:r>
            <a:r>
              <a:rPr lang="en-US" b="0" dirty="0"/>
              <a:t> </a:t>
            </a:r>
          </a:p>
          <a:p>
            <a:endParaRPr lang="ru-RU" dirty="0"/>
          </a:p>
        </p:txBody>
      </p:sp>
      <p:pic>
        <p:nvPicPr>
          <p:cNvPr id="1024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58460" y="2286000"/>
            <a:ext cx="3999169" cy="308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874086" y="2340795"/>
            <a:ext cx="4007922"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609600" y="5634335"/>
            <a:ext cx="8075940" cy="923330"/>
          </a:xfrm>
          <a:prstGeom prst="rect">
            <a:avLst/>
          </a:prstGeom>
        </p:spPr>
        <p:txBody>
          <a:bodyPr wrap="square">
            <a:spAutoFit/>
          </a:bodyPr>
          <a:lstStyle/>
          <a:p>
            <a:r>
              <a:rPr lang="en-US" dirty="0"/>
              <a:t>We found that some of these features did not correlate well with the average of energy consumption or repeated with other features, so we removed them from training data.</a:t>
            </a:r>
            <a:endParaRPr lang="ru-RU" dirty="0"/>
          </a:p>
        </p:txBody>
      </p:sp>
    </p:spTree>
    <p:extLst>
      <p:ext uri="{BB962C8B-B14F-4D97-AF65-F5344CB8AC3E}">
        <p14:creationId xmlns:p14="http://schemas.microsoft.com/office/powerpoint/2010/main" val="794230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5791200" cy="761682"/>
          </a:xfrm>
        </p:spPr>
        <p:txBody>
          <a:bodyPr>
            <a:normAutofit/>
          </a:bodyPr>
          <a:lstStyle/>
          <a:p>
            <a:r>
              <a:rPr lang="en-US" sz="3200" dirty="0"/>
              <a:t>Data Scaling </a:t>
            </a:r>
            <a:endParaRPr lang="ru-RU" sz="3200" dirty="0"/>
          </a:p>
        </p:txBody>
      </p:sp>
      <p:sp>
        <p:nvSpPr>
          <p:cNvPr id="3" name="Объект 2"/>
          <p:cNvSpPr>
            <a:spLocks noGrp="1"/>
          </p:cNvSpPr>
          <p:nvPr>
            <p:ph idx="1"/>
          </p:nvPr>
        </p:nvSpPr>
        <p:spPr>
          <a:xfrm>
            <a:off x="483741" y="990600"/>
            <a:ext cx="8077200" cy="2209800"/>
          </a:xfrm>
        </p:spPr>
        <p:txBody>
          <a:bodyPr>
            <a:normAutofit/>
          </a:bodyPr>
          <a:lstStyle/>
          <a:p>
            <a:r>
              <a:rPr lang="en-US" dirty="0"/>
              <a:t>Scaling and standardizing the data. </a:t>
            </a:r>
            <a:r>
              <a:rPr lang="en-US" b="0" dirty="0"/>
              <a:t>We implement </a:t>
            </a:r>
            <a:r>
              <a:rPr lang="en-US" b="0" dirty="0">
                <a:solidFill>
                  <a:srgbClr val="FF0000"/>
                </a:solidFill>
              </a:rPr>
              <a:t>minimum and maximum </a:t>
            </a:r>
            <a:r>
              <a:rPr lang="en-US" b="0" dirty="0" err="1">
                <a:solidFill>
                  <a:srgbClr val="FF0000"/>
                </a:solidFill>
              </a:rPr>
              <a:t>scaler</a:t>
            </a:r>
            <a:r>
              <a:rPr lang="en-US" b="0" dirty="0"/>
              <a:t>, scaling makes the search jumps smoother in the gradient decent.</a:t>
            </a:r>
          </a:p>
          <a:p>
            <a:r>
              <a:rPr lang="en-US" b="0" dirty="0"/>
              <a:t>For the normalization we use </a:t>
            </a:r>
            <a:r>
              <a:rPr lang="en-US" b="0" dirty="0" err="1">
                <a:solidFill>
                  <a:srgbClr val="FF0000"/>
                </a:solidFill>
              </a:rPr>
              <a:t>preprocessing.normalize</a:t>
            </a:r>
            <a:r>
              <a:rPr lang="en-US" b="0" dirty="0"/>
              <a:t>, it can accelerate the convergence and makes different features are numerically comparable.</a:t>
            </a:r>
          </a:p>
          <a:p>
            <a:endParaRPr lang="en-US" b="0" dirty="0"/>
          </a:p>
        </p:txBody>
      </p:sp>
      <p:pic>
        <p:nvPicPr>
          <p:cNvPr id="512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219199" y="3200400"/>
            <a:ext cx="6271953"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315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5791200" cy="914082"/>
          </a:xfrm>
        </p:spPr>
        <p:txBody>
          <a:bodyPr>
            <a:normAutofit/>
          </a:bodyPr>
          <a:lstStyle/>
          <a:p>
            <a:r>
              <a:rPr lang="en-US" sz="3200" dirty="0"/>
              <a:t>Feature </a:t>
            </a:r>
            <a:r>
              <a:rPr lang="en-US" sz="3200" dirty="0" err="1"/>
              <a:t>SelectinG</a:t>
            </a:r>
            <a:endParaRPr lang="ru-RU" sz="3200" dirty="0"/>
          </a:p>
        </p:txBody>
      </p:sp>
      <p:sp>
        <p:nvSpPr>
          <p:cNvPr id="3" name="Объект 2"/>
          <p:cNvSpPr>
            <a:spLocks noGrp="1"/>
          </p:cNvSpPr>
          <p:nvPr>
            <p:ph idx="1"/>
          </p:nvPr>
        </p:nvSpPr>
        <p:spPr>
          <a:xfrm>
            <a:off x="533400" y="1219200"/>
            <a:ext cx="8001000" cy="1524000"/>
          </a:xfrm>
        </p:spPr>
        <p:txBody>
          <a:bodyPr>
            <a:normAutofit fontScale="92500" lnSpcReduction="20000"/>
          </a:bodyPr>
          <a:lstStyle/>
          <a:p>
            <a:r>
              <a:rPr lang="en-US" b="0" dirty="0"/>
              <a:t>Use random forest on the dataset, analyze the feature importance, and select 10 of these features as the training set.</a:t>
            </a:r>
          </a:p>
          <a:p>
            <a:r>
              <a:rPr lang="en-US" b="0" dirty="0" err="1"/>
              <a:t>Impliment</a:t>
            </a:r>
            <a:r>
              <a:rPr lang="en-US" b="0" dirty="0"/>
              <a:t> </a:t>
            </a:r>
            <a:r>
              <a:rPr lang="en-US" b="0" dirty="0" err="1"/>
              <a:t>sklearn.ensemble</a:t>
            </a:r>
            <a:r>
              <a:rPr lang="en-US" b="0" dirty="0"/>
              <a:t> or to be more precise we use </a:t>
            </a:r>
            <a:r>
              <a:rPr lang="en-US" b="0" dirty="0" err="1"/>
              <a:t>RandomForestRegressor</a:t>
            </a:r>
            <a:r>
              <a:rPr lang="en-US" b="0" dirty="0"/>
              <a:t>. Print the feature ranking and plot the feature </a:t>
            </a:r>
            <a:r>
              <a:rPr lang="en-US" b="0" dirty="0" err="1"/>
              <a:t>importances</a:t>
            </a:r>
            <a:r>
              <a:rPr lang="en-US" b="0" dirty="0"/>
              <a:t> of the forest.</a:t>
            </a:r>
          </a:p>
        </p:txBody>
      </p:sp>
      <p:pic>
        <p:nvPicPr>
          <p:cNvPr id="1331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36181" y="3060404"/>
            <a:ext cx="2041451" cy="2349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36181" y="5410200"/>
            <a:ext cx="2073348" cy="73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5" descr="data:image/png;base64,iVBORw0KGgoAAAANSUhEUgAAAzIAAALyCAYAAAABquEtAAAABHNCSVQICAgIfAhkiAAAAAlwSFlzAAALEgAACxIB0t1+/AAAADh0RVh0U29mdHdhcmUAbWF0cGxvdGxpYiB2ZXJzaW9uMy4yLjIsIGh0dHA6Ly9tYXRwbG90bGliLm9yZy+WH4yJAAAgAElEQVR4nO3df7hlB13f+8+XDBFFlHozUs0PkmrQG3+06Bhtrfa0Qm+omvi0UsOtFqg2195GaUXbYH0CpPdWtBbrfczTmgLFippipHRax0auiN7662ZARJMYHWMwE9EMP1WsQOTbP/aO7JzMj5PMPtnzPfN6Pc95stfaa9b+npXzzJz3WWvtU90dAACASR636QEAAAAeKSEDAACMI2QAAIBxhAwAADCOkAEAAMYRMgAAwDhCBoBdUVXfWlWv2PQcAOxN5ffIAJx5quqeJE9J8icrq5/W3b9zmvv8uu7+f09vunmq6iVJPrW7v3rTswCwHs7IAJy5vry7P3bl41FHzDpU1b5Nvv6jNXVuAE5OyAAMUlUfX1WvrKp3VNV9VfV/VdU5y+c+pareWFXvqqp3VtUPVtWTl8/9QJKLkvyXqvrDqvonVbVVVUe37f+eqnrG8vFLquqWqnpNVf1+kued7PWPM+tLquo1y8cXV1VX1fOr6t6qek9VfX1VfV5Vva2q3ltV37vyZ59XVT9bVd9bVe+rql+rqi9Zef6Tq+pgVb27qo5U1d/f9rqrc399km9N8lXLz/2Xl9s9v6rurKo/qKq7q+r/WNnHVlUdraoXVtX9y8/3+SvPf3RV/auqevtyvv9eVR+9fO4Lqurnlp/TL1fV1rbP6+7la/5WVf2dR/glAMCSn1IBzPLqJPcn+dQkT0zyX5Pcm+T7klSSb0/yM0k+LsmPJnlJkn/U3V9TVV+UlUvLVr/BPomrkjw7yd9N8lFJfugkr78Tn5/k0iRfnORgkv+W5BlJHp/kl6rqR7r7p1e2vSXJeUn+ZpLXVdUl3f3uJDcn+dUkn5zk05O8oap+s7vfeIK5z8vDLy27P8mXJbl7Oc+PV9Vt3f2W5fN/NsnHJzk/yTOT3FJVr+/u9yT5riSfkeQvJfnd5awfrqrzk/xYkq9Zfm5fkuRHq+rTk/xRkv8nyed1911V9UlJPmGHxw2AbZyRAThzvX75U/33VtXrq+opSf5GFmHy/u6+P8l3J7k6Sbr7SHe/obs/0N3Hkrw8yV85zRl+vrtf390fziKOTvj6O/TPu/uPu/snkrw/yQ939/3dfV+S/y/J01e2vT/Jv+7uD3X3f0xyV5IvraoLk3xhkn+63Ndbk7wii2h52Nzd/T+ON0h3/1h3/2Yv/HSSn0jyRSubfCjJDcvXP5TkD5N8WlU9LsnfS/KC7r6vu/+ku3+uuz+Q5KuTHOruQ8vXfkOSw8vjliQfTvKZVfXR3f2O7r79ERw7AFY4IwNw5vqK1Rvzq+ryLM5cvKOqHlz9uCzOiGQZOt+TxTfjT1o+957TnOHelcdPPdnr79DvrTz+H8dZ/tiV5fv6oe9I8/YszsB8cpJ3d/cfbHvuwAnmPq6qelaSFyd5Whafx8ck+ZWVTd7V3Q+sLP/Rcr7zkjwhyW8eZ7dPTfLsqvrylXWPT/JT3f3+qvqqJN+c5JVV9bNJXtjdv3aqWQF4OGdkAOa4N8kHkpzX3U9efnxcd3/G8vl/kaSTfFZ3f1wWZwdq5c9vf5vK92fxzXuSZHmvy/5t26z+mVO9/rqdXyvFlMU9Pr+z/PiEqnrStufuO8HcD1uuqo/K4tK770rylO5+cpJDeejxOpF3JvnjJJ9ynOfuTfIDK8fnyd39xO5+WZJ0963d/cwkn5Tk15L8ux28HgDHIWQAhujud2Rx+dO/qqqPq6rHLW/wf/DysSdlcfnT+5b3anzLtl38XpI/t7L860meUFVfWlWPT/JtWdxP8mhff90+Mck3VtXjq+rZSf7XLC7bujfJzyX59qp6QlV9dpKvTfKak+zr95JcvLwsLEnOzeJzPZbkgeXZmb++k6GWl9m9KsnLl286cE5V/cVlHL0myZdX1f+2XP+E5RsHXFBVT6mqq6rqiVkE4R9mcakZAI+CkAGY5e9m8U34HVlcNnZLFj/dT5KXJvmcJO/L4obz1237s9+e5NuW99x8c3e/L8n/mcX9JfdlcYbmaE7uZK+/br+YxRsDvDPJ/53kK7v7XcvnnpPk4izOzvynJC8+xe/H+ZHlf99VVW9ZXpb2jUlem8Xn8b9n8eYDO/XNWVyGdluSdyf5jiSPW0bWVVm8S9qxLM7QfEsW/94+Lsk3LWd+dxb3L/2DR/CaAKzwCzEBOONU1fOyeIe1v7zpWQA4MzkjAwAAjCNkAACAcVxaBgAAjOOMDAAAMI6QAQAAxtm3qRc+77zz+uKLL97UywMAAGe4N7/5ze/s7u2/rDnJBkPm4osvzuHDhzf18gAAwBmuqt5+oudcWgYAAIwjZAAAgHGEDAAAMI6QAQAAxhEyAADAOEIGAAAYR8gAAADjCBkAAGAcIQMAAIwjZAAAgHGEDAAAMI6QAQAAxhEyAADAOEIGAAAYR8gAAADjCBkAAGAcIQMAAIwjZAAAgHGEDAAAMI6QAQAAxhEyAADAOEIGAAAYR8gAAADjCBkAAGAcIQMAAIwjZAAAgHGEDAAAMI6QAQAAxhEyAADAOEIGAAAYR8icwtbWVra2tjY9BgAAsELIAAAA4wgZAABgHCEDAACMI2QAAIBxhAwAADCOkAEAAMYRMgAAwDhCBgAAGEfIAAAA4wgZAABgHCEDAACMI2QAAIBxhAwAADCOkAEAAMYRMgAAwDhCBgAAGEfIAAAA4wgZAABgHCEDAACMI2QAAIBxhAwAADCOkAEAAMYRMgAAwDhCBgAAGEfIAAAA4wgZAABgHCEDAACMI2QAAIBxhAwAADCOkAEAAMYRMgAAwDhCBgAAGEfIAAAA4wgZAABgHCEDAACMs6OQqaorququqjpSVdcd5/nvrqq3Lj9+vareu/5RAQAAFvadaoOqOifJjUmemeRoktuq6mB33/HgNt39j1e2/4YkT9+FWQEAAJLs7IzM5UmOdPfd3f3BJDcnueok2z8nyQ+vYzgAAIDj2UnInJ/k3pXlo8t1D1NVT01ySZI3nv5oAAAAx7fum/2vTnJLd//J8Z6sqmuq6nBVHT527NiaXxoAADhb7CRk7kty4cryBct1x3N1TnJZWXff1N0HuvvA/v37dz4lAADAip2EzG1JLq2qS6rq3Cxi5eD2jarq05P8mSQ/v94RAQAAHuqUIdPdDyS5NsmtSe5M8truvr2qbqiqK1c2vTrJzd3duzMqAADAwinffjlJuvtQkkPb1l2/bfkl6xsLAADgxNZ9sz8AAMCuEzIAAMA4QgYAABhHyAAAAOMIGQAAYBwhAwAAjCNkAACAcYQMAAAwjpABAADGETIAAMA4QgYAABhHyAAAAOMIGQAAYBwhAwAAjCNkAACAcYQMAAAwjpABAADGETIAAMA4QgYAABhHyAAAAOMIGQAAYBwhAwAAjCNkAACAcYQMAAAwjpABAADGETIAAMA4QgYAABhHyAAAAOMIGQAAYBwhAwAAjCNkAACAcYQMAAAwjpABAADGETIAAMA4QgYAABhHyAAAAOMIGQAAYBwhAwAAjCNkAACAcYQMAAAwjpABAADGETIAAMA4QgYAABhHyAAAAOMIGQAAYBwhAwAAjCNkAACAcYQMAAAwjpABAADGETIAAMA4QgYAABhHyAAAAOMIGQAAYBwhAwAAjCNkAACAcYQMAAAwjpABAADGETIAAMA4QgYAABhHyAAAAOMIGQAAYBwhAwAAjCNkAACAcYQMAAAwjpABAADGETIAAMA4QgYAABhHyAAAAOMIGQAAYBwhAwAAjCNkAACAcYQMAAAwzo5CpqquqKq7qupIVV13gm3+dlXdUVW3V9UPrXdMAACAj9h3qg2q6pwkNyZ5ZpKjSW6rqoPdfcfKNpcmeVGSL+zu91TVJ+7WwAAAADs5I3N5kiPdfXd3fzDJzUmu2rbN309yY3e/J0m6+/71jgkAAPAROwmZ85Pcu7J8dLlu1dOSPK2qfraqfqGqrljXgAAAANud8tKyR7CfS5NsJbkgyc9U1Wd193tXN6qqa5JckyQXXXTRml4aAAA42+zkjMx9SS5cWb5guW7V0SQHu/tD3f1bSX49i7B5iO6+qbsPdPeB/fv3P9qZAQCAs9xOQua2JJdW1SVVdW6Sq5Mc3LbN67M4G5OqOi+LS83uXuOcAAAAf+qUIdPdDyS5NsmtSe5M8truvr2qbqiqK5eb3ZrkXVV1R5KfSvIt3f2u3RoaAAA4u+3oHpnuPpTk0LZ116887iTftPwAAADYVTv6hZgAAABnEiEDAACMI2QAAIBxhAwAADCOkAEAAMYRMgAAwDhCBgAAGEfIAAAA4wgZAABgHCEDAACMI2QAAIBxhAwAADCOkAEAAMYRMgAAwDhCBgAAGEfIAAAA4wgZAABgHCEDAACMI2QAAIBxhAwAADCOkAEAAMYRMgAAwDhCBgAAGEfIAAAA4wgZAABgHCEDAACMI2QAAIBxhAwAADCOkAEAAMYRMgAAwDhCBgAAGEfIAAAA4wgZAABgHCEDAACMI2QAAIBxhAwAADCOkAEAAMYRMgAAwDhCBgAAGEfIAAAA4wgZAABgHCEDAACMI2QAAIBxhAwAADCOkAEAAMYRMgAAwDhCBgAAGEfIAAAA4wgZAABgHCEDAACMI2QAAIBxhAwAADCOkAEAAMYRMgAAwDhCBgAAGEfIAAAA4wgZAABgHCEDAACMI2QAAIBxhAwAADCOkAEAAMYRMgAAwDhCBgAAGEfIAAAA4wgZAABgHCEDAACMI2QAAIBxhAwAADCOkAEAAMYRMgAAwDhCBgAAGGdHIVNVV1TVXVV1pKquO87zz6uqY1X11uXH161/VAAAgIV9p9qgqs5JcmOSZyY5muS2qjrY3Xds2/Q/dve1uzAjAADAQ+zkjMzlSY50993d/cEkNye5anfHAgAAOLGdhMz5Se5dWT66XLfd36qqt1XVLVV14VqmAwAAOI513ez/X5Jc3N2fneQNSb7/eBtV1TVVdbiqDh87dmxNLw0AAJxtdhIy9yVZPcNywXLdn+rud3X3B5aLr0jyucfbUXff1N0HuvvA/v37H828AAAAOwqZ25JcWlWXVNW5Sa5OcnB1g6r6pJXFK5Pcub4RAQAAHuqU71rW3Q9U1bVJbk1yTpJXdfftVXVDksPdfTDJN1bVlUkeSPLuJM/bxZkBAICz3ClDJkm6+1CSQ9vWXb/y+EVJXrTe0QAAAI5vRyEzWb20Tm8H96xpP0n6xX3a+wAAANb3rmUAAACPGSEDAACMI2QAAIBxhAwAADCOkAEAAMYRMgAAwDhCBgAAGEfIAAAA4wgZAABgHCEDAACMI2QAAIBxhAwAADCOkAEAAMYRMgAAwDhCBgAAGEfIAAAA4wgZAABgHCEDAACMI2QAAIBxhAwAADCOkAEAAMYRMgAAwDhCBgAAGEfIAAAA4wgZAABgHCEDAACMI2QAAIBxhAwAADCOkAEAAMYRMgAAwDhCBgAAGEfIAAAA4wgZAABgHCEDAACMI2QAAIBxhAwAADCOkAEAAMYRMgAAwDhCBgAAGEfIAAAA4wgZAABgHCEDAACMI2QAAIBxhAwAADCOkAEAAMYRMgAAwDhCBgAAGEfIAAAA4wgZAABgHCEDAACMI2QAAIBxhAwAADCOkAEAAMYRMgAAwDhCBgAAGEfIAAAA4wgZAABgHCEDAACMI2QAAIBxhAwAADCOkAEAAMYRMgAAwDhCBgAAGEfIAAAA4wgZAABgHCGzx2xtbWVra2vTYwAAwK4SMgAAwDhCBgAAGEfIAAAA4wgZAABgHCEDAACMs6OQqaorququqjpSVdedZLu/VVVdVQfWNyIAAMBDnTJkquqcJDcmeVaSy5I8p6ouO852T0rygiS/uO4hAQAAVu3kjMzlSY50993d/cEkNye56jjb/fMk35Hkj9c4HwAAwMPsJGTOT3LvyvLR5bo/VVWfk+TC7v6xNc4GAABwXKd9s39VPS7Jy5O8cAfbXlNVh6vq8LFjx073pQEAgLPUTkLmviQXrixfsFz3oCcl+cwkb6qqe5J8QZKDx7vhv7tv6u4D3X1g//79j35qAADgrLaTkLktyaVVdUlVnZvk6iQHH3yyu9/X3ed198XdfXGSX0hyZXcf3pWJAQCAs94pQ6a7H0hybZJbk9yZ5LXdfXtV3VBVV+72gAAAANvt28lG3X0oyaFt664/wbZbpz8WAADAiZ32zf4AAACPNSEDAACMI2QAAIBxhAwAADCOkAEAAMYRMgAAwDhCBgAAGEfIAAAA4wgZAABgHCEDAACMI2QAAIBxhAwAADCOkAEAAMYRMgAAwDhCBgAAGEfIAAAA4wgZAABgHCEDAACMI2QAAIBxhAwAADCOkAEAAMYRMgAAwDhCBgAAGEfIAAAA4wgZAABgHCEDAACMI2QAAIBxhAwAADCOkAEAAMYRMgAAwDhCBgAAGEfIAAAA4wgZAABgHCEDAACMI2QAAIBxhAwAADCOkAEAAMYRMgAAwDhCBgAAGEfIAAAA4wgZAABgHCEDAACMI2QAAIBxhAwAADCOkAEAAMYRMgAAwDhCBgAAGEfIAAAA4wgZAABgHCEDAACMI2QAAIBxhAwAADCOkAEAAMYRMgAAwDhCBgAAGEfIAAAA4wgZAABgHCEDAACMI2QAAIBxhAwAADCOkAEAAMYRMgAAwDhCBgAAGEfIAAAA4wgZAABgHCEDAACMI2QAAIBxhAwAADCOkAEAAMYRMgAAwDhCBgAAGEfIAAAA4+woZKrqiqq6q6qOVNV1x3n+66vqV6rqrVX136vqsvWPCgAAsHDKkKmqc5LcmORZSS5L8pzjhMoPdfdndfdfSPKdSV6+9kkBAACWdnJG5vIkR7r77u7+YJKbk1y1ukF3//7K4hOT9PpGBAAAeKh9O9jm/CT3riwfTfL52zeqqn+Y5JuSnJvkr61lOgAAgONY283+3X1jd39Kkn+a5NuOt01VXVNVh6vq8LFjx9b10gAAwFlmJyFzX5ILV5YvWK47kZuTfMXxnujum7r7QHcf2L9//86nBAAAWLGTkLktyaVVdUlVnZvk6iQHVzeoqktXFr80yW+sb0QAAICHOuU9Mt39QFVdm+TWJOckeVV3315VNyQ53N0Hk1xbVc9I8qEk70ny3N0cGgAAOLvt5Gb/dPehJIe2rbt+5fEL1jwXAADACa3tZn8AAIDHipABAADGETIAAMA4QgYAABhHyAAAAOMIGQAAYBwhAwAAjCNkAACAcYQMAAAwjpABAADGETIAAMA4QgYAABhHyAAAAOMIGQAAYBwhAwAAjCNkAACAcYQMAAAwjpABAADGETIAAMA4QgYAABhHyAAAAOMIGQAAYBwhAwAAjCNkAACAcYQMAAAwjpABAADGETIAAMA4QgYAABhHyAAAAOMIGQAAYBwhAwAAjCNkAACAcYQMAAAwjpABAADGETIAAMA4QgYAABhHyAAAAOMIGQAAYBwhAwAAjCNkAACAcYQMAAAwjpABAADGETIAAMA4QgYAABhn36YHOOM9f9MDAAAA2zkjAwAAjCNkAACAcYQMG7O1tZWtra1NjwEAwEBCBgAAGEfIAAAA4wgZAABgHCEDAACMI2QAAIBxhAwAADCOkAEAAMYRMgAAwDhCBgAAGEfIAAAA4wgZAABgHCEDAACMI2QAAIBxhAwAADCOkAEAAMYRMgAAwDhCBgAAGEfIAAAA4wgZAABgHCEDAACMI2QAAIBxhAwAADCOkAEAAMbZUchU1RVVdVdVHamq647z/DdV1R1V9baq+smqeur6RwUAAFg4ZchU1TlJbkzyrCSXJXlOVV22bbNfSnKguz87yS1JvnPdgwIAADxoJ2dkLk9ypLvv7u4PJrk5yVWrG3T3T3X3Hy0XfyHJBesdEwAA4CN2EjLnJ7l3Zfnoct2JfG2SHz+doQAAAE5m3zp3VlVfneRAkr9yguevSXJNklx00UXrfOk9o15ap7eDe9azn35xn94cAACwi3ZyRua+JBeuLF+wXPcQVfWMJP8syZXd/YHj7ai7b+ruA919YP/+/Y9mXgAAgB2FzG1JLq2qS6rq3CRXJzm4ukFVPT3J92URMfevf0wAAICPOGXIdPcDSa5NcmuSO5O8trtvr6obqurK5Wb/MsnHJvmRqnprVR08we4AAABO247ukenuQ0kObVt3/crjZ6x5LgAAgBPa0S/EBAAAOJMIGQAAYBwhAwAAjCNkAACAcYQMAAAwjpABAADGETIAAMA4QgYAABhHyAAAAOMIGQAAYBwhAwAAjCNkAACAcYQMAAAwjpABAADGETIAAMA4QgYAABhHyAAAAOMIGQAAYBwhAwAAjCNkAACAcYQMAAAwjpABAADGETIAAMA4QgYAABhHyAAAAOMIGQAAYBwhAwAAjCNkAACAcYQMAAAwjpABAADGETIAAMA4QgYAABhHyAAAAOMIGQAAYBwhAwAAjCNkAACAcYQMAAAwjpABAADGETIAAMA4QgYAABhHyAAAAOMIGQAAYBwhAwAAjCNkAACAcYQMAAAwjpABAADGETIAAMA4QgYAABhHyAAAAOMIGQAAYBwhAwAAjCNkAACAcYQMAAAwjpABAADGETIAAMA4QgYAABhHyAAAAOMIGQAAYBwhAwAAjCNkAACAcYQMAAAwjpABAADGETIAAMA4QgYAABhHyAAAAOMIGQAAYBwhAwAAjCNkAACAcYQMAAAwjpABAADGETIAAMA4QgYAABhnRyFTVVdU1V1VdaSqrjvO819cVW+pqgeq6ivXPyYAAMBHnDJkquqcJDcmeVaSy5I8p6ou27bZbyd5XpIfWveAAAAA2+3bwTaXJznS3XcnSVXdnOSqJHc8uEF337N87sO7MCMAAMBD7OTSsvOT3LuyfHS5DgAAYCMe05v9q+qaqjpcVYePHTv2WL40AACwh+wkZO5LcuHK8gXLdY9Yd9/U3Qe6+8D+/fsfzS4AAAB2FDK3Jbm0qi6pqnOTXJ3k4O6OBQAAcGKnDJnufiDJtUluTXJnktd29+1VdUNVXZkkVfV5VXU0ybOTfF9V3b6bQwMAAGe3nbxrWbr7UJJD29Zdv/L4tiwuOQMAANh1OwoZOJ56aZ3eDu5Z036S9Iv7tPcBAMAcj+m7lgEAAKyDkAEAAMYRMgAAwDhCBgAAGEfIAAAA4wgZAABgHCEDAACMI2QAAIBxhAwAADCOkAEAAMYRMgAAwDhCBgAAGEfIAAAA4wgZAABgHCEDAACMI2QAAIBxhAwAADCOkAEAAMYRMrBDW1tb2dra2vQYAABEyAAAAAMJGQAAYBwhAwAAjCNkAACAcYQMAAAwjpABAADGETIAAMA4QgYAABhHyAAAAOMIGWCjtra2srW1tekxAIBhhAwAADCOkIE9yFkOAGCvEzIAAMA4QgYAABhHyAAAAOMIGQAAYBwhAwAAjLNv0wPAY6FeWqe/k3vWs69+cZ/+LAAAZzlnZAAAgHGEDAAAMI6QAQAAxhEyAADAOEIG4BHY2trK1tbWpscAgLOedy2DM9Bpv8vaPevZj3dYAwDOVM7IAAAA4wgZAABgHCEDAACMI2QAAIBxhAwAADCOkAEAAMYRMgAAwDhCBgAAGEfIAAAA4wgZAABgnH2bHgCYrV5ap7eDe9a0nyT94j7tfQAAMwgZ2Knnb3qAR2DSrAAAj4JLywAAgHGEDABnhK2trWxtbW16DACGEDIAAMA47pEBzipnypsTeGMCADg9zsgA7FEu1WIiX7fATgkZANjDhAGwVwkZAHiExAHA5gkZAABgHCEDAPAoODNH4utgk4QMAAAwjpABAADG8XtkAM5QZ8rvvElO/Xtv1vEaj+Xv6DlTju2kWRO//wg4szgjAwAAjOOMDACwNmfKGSRnjx7uwRvS3/SmN210jp2YNCub44wMAACcJfbSu6w5IwMAnJXOlLNHifvQHuae9ezHmbm9bUchU1VXJPmeJOckeUV3v2zb8x+V5D8k+dwk70ryVd19z3pHBQCA9TpToisRiY/UKUOmqs5JcmOSZyY5muS2qjrY3XesbPa1Sd7T3Z9aVVcn+Y4kX7UbAwPAxj1/0wPAo+Drlj1mJ2dkLk9ypLvvTpKqujnJVUlWQ+aqJC9ZPr4lyfdWVXX35lMNAM5mvnllIl+3u2cPHdudhMz5Se5dWT6a5PNPtE13P1BV70vyvyR55zqGBOBR2EP/WAHAdnWqkyZV9ZVJrujur1suf02Sz+/ua1e2+dXlNkeXy7+53Oad2/Z1TZJrkuSiiy763Le//e3r/FzIrLcrnDQru8fXAQ/ytUAy6+tg0qzsHl8Hu6uq3tzdB4733E7OyNyX5MKV5QuW6463zdGq2pfk47O46f8huvumJDclyYEDB1x2BsCf8k0A0/iahc3aye+RuS3JpVV1SVWdm+TqJAe3bXMwyXOXj78yyRvdHwMAAOyWU56RWd7zcm2SW7N4++VXdfftVXVDksPdfTDJK5P8QFUdSfLuLGIH4JT8RBNY5e8EYKd29HtkuvtQkkPb1l2/8viPkzx7vaMBAMCZTXxvzk4uLQMAADijCBkAAGAcIQMAAIwjZAAAgHF2dLM/c7jhDACAs4EzMgAAwDhCBgAAGEfIAAAA4wgZAABgHCEDAACMI2QAAIBxhAwAADCOkAEAAMYRMgAAwDhCBgAAGEfIAAAA4wgZAABgHCEDAACMI2QAAIBxhAwAADCOkAEAAMYRMgAAwDhCBgAAGEfIAAAA4wgZAABgHCEDAACMI2QAAIBxhAwAADCOkAEAAMYRMgAAwDhCBgAAGEfIAAAA4wgZAABgnH2bHoCz15ve9KZNjwAAwFDOyAAAAOMIGQAAYBwhAwAAjCNkAACAcYQMAAAwjpABAADGETIAAMA4QgYAABhHyAAAAOMIGQAAYBwhAwAAjCNkAACAcYQMAAAwjpABAADGETIAAMA4QgYAABhHyAAAAOMIGQAAYBwhAwAAjCNkAACAcYQMAAAwjpABAADGETIAAMA4QnZrfFMAAAWXSURBVAYAABhHyAAAAOMIGQAAYBwhAwAAjCNkAACAcYQMAAAwjpABAADGETIAAMA41d2beeGqY0nevpEXf+TOS/LOTQ+xRzm2u8ex3T2O7e5xbHeH47p7HNvd49junknH9qndvf94T2wsZCapqsPdfWDTc+xFju3ucWx3j2O7exzb3eG47h7Hdvc4trtnrxxbl5YBAADjCBkAAGAcIbMzN216gD3Msd09ju3ucWx3j2O7OxzX3ePY7h7HdvfsiWPrHhkAAGAcZ2QAAIBxhMwpVNUVVXVXVR2pqus2Pc9eUVUXVtVPVdUdVXV7Vb1g0zPtJVV1TlX9UlX9103PspdU1ZOr6paq+rWqurOq/uKmZ9orquofL/8u+NWq+uGqesKmZ5qqql5VVfdX1a+urPuEqnpDVf3G8r9/ZpMzTnWCY/svl38nvK2q/lNVPXmTM051vGO78twLq6qr6rxNzDbdiY5tVX3D8mv39qr6zk3NdzqEzElU1TlJbkzyrCSXJXlOVV222an2jAeSvLC7L0vyBUn+oWO7Vi9Icuemh9iDvifJf+vuT0/y5+MYr0VVnZ/kG5Mc6O7PTHJOkqs3O9Vor05yxbZ11yX5ye6+NMlPLpd55F6dhx/bNyT5zO7+7CS/nuRFj/VQe8Sr8/Bjm6q6MMlfT/Lbj/VAe8irs+3YVtVfTXJVkj/f3Z+R5Ls2MNdpEzInd3mSI919d3d/MMnNWfxP5zR19zu6+y3Lx3+QxTeE5292qr2hqi5I8qVJXrHpWfaSqvr4JF+c5JVJ0t0f7O73bnaqPWVfko+uqn1JPibJ72x4nrG6+2eSvHvb6quSfP/y8fcn+YrHdKg94njHtrt/orsfWC7+QpILHvPB9oATfN0myXcn+SdJ3NT9KJ3g2P6DJC/r7g8st7n/MR9sDYTMyZ2f5N6V5aPxzfbaVdXFSZ6e5Bc3O8me8a+z+Ev/w5seZI+5JMmxJP9+edneK6rqiZseai/o7vuy+Gngbyd5R5L3dfdPbHaqPecp3f2O5ePfTfKUTQ6zh/29JD++6SH2iqq6Ksl93f3Lm55lD3paki+qql+sqp+uqs/b9ECPhpBho6rqY5P8aJJ/1N2/v+l5pquqL0tyf3e/edOz7EH7knxOkn/T3U9P8v64PGctlvdrXJVFLH5ykidW1Vdvdqq9qxdvV+qn22tWVf8si8umf3DTs+wFVfUxSb41yfWbnmWP2pfkE7K4vP9bkry2qmqzIz1yQubk7kty4cryBct1rEFVPT6LiPnB7n7dpufZI74wyZVVdU8Wl0L+tap6zWZH2jOOJjna3Q+eObwli7Dh9D0jyW9197Hu/lCS1yX5Sxueaa/5var6pCRZ/nfkZSRnqqp6XpIvS/J32u+1WJdPyeKHG7+8/DftgiRvqao/u9Gp9o6jSV7XC/9/FldxjHszBSFzcrclubSqLqmqc7O4+fTghmfaE5bV/8okd3b3yzc9z17R3S/q7gu6++Isvl7f2N1+sr0G3f27Se6tqk9brvqSJHdscKS95LeTfEFVfczy74YviTdSWLeDSZ67fPzcJP95g7PsKVV1RRaX817Z3X+06Xn2iu7+le7+xO6+ePlv2tEkn7P8u5jT9/okfzVJquppSc5N8s6NTvQoCJmTWN68d22SW7P4R/W13X37ZqfaM74wyddkccbgrcuPv7HpoeAUviHJD1bV25L8hST/YsPz7AnLs1y3JHlLkl/J4t+mPfFbpzehqn44yc8n+bSqOlpVX5vkZUmeWVW/kcUZsJdtcsapTnBsvzfJk5K8Yflv2b/d6JBDneDYsgYnOLavSvLnlm/JfHOS5048m1gDZwYAAM5yzsgAAADjCBkAAGAcIQMAAIwjZAAAgHGEDAAAMI6QAQAAxhEyAADAOEIGAAAY538C6GxQqBabeos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33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587255"/>
            <a:ext cx="4216063"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630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4019049" cy="369332"/>
          </a:xfrm>
          <a:prstGeom prst="rect">
            <a:avLst/>
          </a:prstGeom>
          <a:noFill/>
        </p:spPr>
        <p:txBody>
          <a:bodyPr wrap="none" rtlCol="0">
            <a:spAutoFit/>
          </a:bodyPr>
          <a:lstStyle/>
          <a:p>
            <a:r>
              <a:rPr lang="en-US" dirty="0"/>
              <a:t>Select the most important 20 features</a:t>
            </a:r>
            <a:endParaRPr lang="ru-RU" dirty="0"/>
          </a:p>
        </p:txBody>
      </p:sp>
      <p:pic>
        <p:nvPicPr>
          <p:cNvPr id="1433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09600" y="1143000"/>
            <a:ext cx="7719238" cy="3572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Объект 2"/>
          <p:cNvSpPr>
            <a:spLocks noGrp="1"/>
          </p:cNvSpPr>
          <p:nvPr>
            <p:ph idx="1"/>
          </p:nvPr>
        </p:nvSpPr>
        <p:spPr>
          <a:xfrm>
            <a:off x="609600" y="5105400"/>
            <a:ext cx="7620000" cy="1143000"/>
          </a:xfrm>
        </p:spPr>
        <p:txBody>
          <a:bodyPr>
            <a:normAutofit/>
          </a:bodyPr>
          <a:lstStyle/>
          <a:p>
            <a:r>
              <a:rPr lang="en-US" dirty="0">
                <a:latin typeface="+mj-lt"/>
              </a:rPr>
              <a:t>Data Splitting</a:t>
            </a:r>
          </a:p>
          <a:p>
            <a:pPr algn="ctr"/>
            <a:r>
              <a:rPr lang="en-US" sz="1600" dirty="0" err="1"/>
              <a:t>X_train,X_test,y_train,y_test</a:t>
            </a:r>
            <a:r>
              <a:rPr lang="en-US" sz="1600" dirty="0"/>
              <a:t> = </a:t>
            </a:r>
            <a:r>
              <a:rPr lang="en-US" sz="1600" dirty="0" err="1"/>
              <a:t>train_test_split</a:t>
            </a:r>
            <a:r>
              <a:rPr lang="en-US" sz="1600" dirty="0"/>
              <a:t>(df_X_10, </a:t>
            </a:r>
            <a:r>
              <a:rPr lang="en-US" sz="1600" dirty="0" err="1"/>
              <a:t>df_y</a:t>
            </a:r>
            <a:r>
              <a:rPr lang="en-US" sz="1600" dirty="0"/>
              <a:t>, </a:t>
            </a:r>
            <a:r>
              <a:rPr lang="en-US" sz="1600" dirty="0" err="1"/>
              <a:t>test_size</a:t>
            </a:r>
            <a:r>
              <a:rPr lang="en-US" sz="1600" dirty="0"/>
              <a:t> = 0.3, </a:t>
            </a:r>
            <a:r>
              <a:rPr lang="en-US" sz="1600" dirty="0" err="1"/>
              <a:t>random_state</a:t>
            </a:r>
            <a:r>
              <a:rPr lang="en-US" sz="1600" dirty="0"/>
              <a:t> = 1) # split the dataset</a:t>
            </a:r>
          </a:p>
          <a:p>
            <a:endParaRPr lang="ru-RU" sz="1800" dirty="0"/>
          </a:p>
        </p:txBody>
      </p:sp>
    </p:spTree>
    <p:extLst>
      <p:ext uri="{BB962C8B-B14F-4D97-AF65-F5344CB8AC3E}">
        <p14:creationId xmlns:p14="http://schemas.microsoft.com/office/powerpoint/2010/main" val="929641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7543800" cy="837882"/>
          </a:xfrm>
        </p:spPr>
        <p:txBody>
          <a:bodyPr>
            <a:normAutofit/>
          </a:bodyPr>
          <a:lstStyle/>
          <a:p>
            <a:r>
              <a:rPr lang="en-US" sz="3200" dirty="0" err="1">
                <a:solidFill>
                  <a:srgbClr val="FF0000"/>
                </a:solidFill>
              </a:rPr>
              <a:t>arimax</a:t>
            </a:r>
            <a:endParaRPr lang="ru-RU" sz="3200" dirty="0">
              <a:solidFill>
                <a:srgbClr val="FF0000"/>
              </a:solidFill>
            </a:endParaRPr>
          </a:p>
        </p:txBody>
      </p:sp>
      <p:sp>
        <p:nvSpPr>
          <p:cNvPr id="4" name="Объект 3"/>
          <p:cNvSpPr>
            <a:spLocks noGrp="1"/>
          </p:cNvSpPr>
          <p:nvPr>
            <p:ph idx="1"/>
          </p:nvPr>
        </p:nvSpPr>
        <p:spPr>
          <a:xfrm>
            <a:off x="457200" y="1066800"/>
            <a:ext cx="8382000" cy="2209800"/>
          </a:xfrm>
        </p:spPr>
        <p:txBody>
          <a:bodyPr>
            <a:normAutofit/>
          </a:bodyPr>
          <a:lstStyle/>
          <a:p>
            <a:r>
              <a:rPr lang="en-US" sz="1800" b="0" dirty="0"/>
              <a:t>The standard ARIMA (autoregressive integrated moving average) model allows to make forecasts based only on the past values of the forecast variable.</a:t>
            </a:r>
          </a:p>
          <a:p>
            <a:r>
              <a:rPr lang="en-US" sz="1800" b="0" dirty="0"/>
              <a:t>We create a test </a:t>
            </a:r>
            <a:r>
              <a:rPr lang="en-US" sz="1800" b="0" dirty="0" err="1"/>
              <a:t>DataFrame</a:t>
            </a:r>
            <a:r>
              <a:rPr lang="en-US" sz="1800" b="0" dirty="0"/>
              <a:t> to practice the ARIMAX model, consider the features as day, </a:t>
            </a:r>
            <a:r>
              <a:rPr lang="en-US" sz="1800" b="0" dirty="0" err="1"/>
              <a:t>energy_avg</a:t>
            </a:r>
            <a:r>
              <a:rPr lang="en-US" sz="1800" b="0" dirty="0"/>
              <a:t>, </a:t>
            </a:r>
            <a:r>
              <a:rPr lang="en-US" sz="1800" b="0" dirty="0" err="1"/>
              <a:t>temperature_max</a:t>
            </a:r>
            <a:r>
              <a:rPr lang="en-US" sz="1800" b="0" dirty="0"/>
              <a:t>.</a:t>
            </a:r>
            <a:endParaRPr lang="ru-RU" sz="1800" b="0" dirty="0"/>
          </a:p>
        </p:txBody>
      </p:sp>
      <p:sp>
        <p:nvSpPr>
          <p:cNvPr id="5" name="AutoShape 2" descr="data:image/png;base64,iVBORw0KGgoAAAANSUhEUgAABuwAAAEWCAYAAACNGLGcAAAABHNCSVQICAgIfAhkiAAAAAlwSFlzAAALEgAACxIB0t1+/AAAADh0RVh0U29mdHdhcmUAbWF0cGxvdGxpYiB2ZXJzaW9uMy4yLjIsIGh0dHA6Ly9tYXRwbG90bGliLm9yZy+WH4yJAAAgAElEQVR4nOzdd3hcV5k/8O+ZkTQaSTOSRs3qkovc7dhxiRMnTkIagSUsC4EESAIBAhtYAvxoC8tSdhcWNoSWbEJICIRUSELYdJNix7Hj3mRbVu9lZtSm9/P74947HklTZFm2ZPv7eR6ex7lzy5mR8Byf97zvK6SUICIiIiIiIiIiIiIiIqKZoZvpARARERERERERERERERGdzxiwIyIiIiIiIiIiIiIiIppBDNgRERERERERERERERERzSAG7IiIiIiIiIiIiIiIiIhmEAN2RERERERERERERERERDOIATsiIiIiIiIiIiIiIiKiGcSAHRERERERnRZCiEuFEMdnehxEREREREREs52QUs70GIiIiIiI6BwghJAAFkgpm2d6LERERERERERnE2bYEREREdG0EEKkzfQYTodz9X0RERERERER0ezBgB0RERHReUAI8S0hRIsQwimEOCqE+Ef1uEEIMSKEWBZzbpEQwiuEKFb/+/1CiAPqeduFECtizm0XQnxTCHEIgFsIkZboWer5eiHE3UIIuxCiTQjxRSGE1IJiQohcIcRDQog+IUSPEOI/hBD6BO9JF/OsQSHE00IIi/pajXrfW4UQnerzvnOS194uhOgE8EaycQshPiKE2DtubF8VQjyfYNwWIcTvhRC9QohhIcRfY177rBCiWQgxJIT4mxCiLOY1KYT4vBCiSf1Z3CuEEOpr84UQW4QQo+oYnxr3XtJi7vOWEOIz6p9vE0K8I4S4R71nqxDiYvV4lxDCKoS4NebaR4QQ9wshNqs/3y1CiGr1ta3qaQeFEC4hxEeFEJcLIbpjrl+sPn9ECHFECPGBcfe+VwjxonrvnUKIefE+QyIiIiIiIqJzDQN2REREROeHFgCXAsgF8AMAfxJClEop/QCeBXBTzLk3AtgipbQKIVYBeBjAHQAKADwA4G9CCEPM+TcBeB+APCllKNGz1HM/C+C9AC4AsBrAB8eN8xEAIQDzAawCcA2AzyR4T19Sr98EoAzAMIB7x52zEcBCAO8B8D0hxOKTuHYTgMUArk0x7r8BqI25NwB8EsAfE4z7UQBZAJYCKAZwDwAIIa4E8GMon38pgA4AT4679v0A1gJYoZ53rXr8RwBeA5APoALArxM8O571AA5B+fk+rj5zLZSfwScA/EYIkRNz/sfV5xUCOADgMQCQUl6mvr5SSpkjpXwq9iFCiHQA/6eOsxjKz+AxIcTCmNM+BuV3Jh9AM4D/PIn3QURERERERHTWYsCOiIiI6DwgpfyzlLJXShlRAylNANapLz8OJVCiuVk9BgCfA/CAlHKnlDIspfwDAD+Ai2LO/5WUsktK6Z3Es24E8EspZbeUchjAT7SbCCFKAFwP4C4ppVtKaYUSzIodW6zPA/iOei8/gO8D+LAYW8LyB1JKr5TyIICDAFaexLXfV8fhTTZu9fqnoAS3IIRYCqAGwAvjB6wGLt8L4PNSymEpZVBKuUV9+eMAHpZS7lPv+W0AG4QQNTG3+ImUckRK2QngTSgBRAAIAqgGUCal9EkptyX4zOJpk1L+XkoZVt9HJYAfSin9UsrXAASgBO80L0opt6pj/I46xspJPOciADnqewhIKd+A8hnFBoufk1LuUgO/j8W8PyIiIiIiIqJzGgN2REREROcBIcQt4kRZyxEAy6BkSAFK4CdLCLFeDQ5dAOA59bVqAF/TrlOvrYSSlabpOolnlY07P/bP1QDSAfTFXPsAlGyseKoBPBdz7jEAYQAlMef0x/zZAyVgNNlrY8eWbNwA8AcAN6slKj8J4Gk1oDVeJYAhNeg3XhmUrDoAgJTSBWAQQPkk3s83AAgAu9RSk5+Oc/9EBmL+rAVdxx+LzbCLvnd1jEMY+/uQSBmALillJOZYByb3/oiIiIiIiIjOaWmpTyEiIiKis5naY+xBKGUhd0gpw0KIA1ACPFD/+2komU4DAF6QUjrVy7sA/KeUMllpQjnZZwHog1KyURObmdUFJXuvUM2wSqULwKellO/Eec8103CtjDmcbNyQUr4rhAhAKQV6s/q/RM+1CCHypJQj417rhRJI1MaRDaVMZU+K9wIpZT+Usp0QQmwE8He1p9yoekoWAIf65zmp7pdC9L2rpTIt6thT6QVQKYTQxQTtqgA0nuJ4iIiIiIiIiM56zLAjIiIiOvdlQwk+2QBACPEpKFlvsR4H8FEoZRkfjzn+IIDPq9l3QgiRLYR4nxDCNMVnPQ3gy0KIciFEHoBvai9IKfug9De7WwhhFkLohBDzhBCbEjzrfgD/qQYJIYQoEkLckPyjmPK1Cccd448AfgMgmKgkpfoeXwZwnxAiXwiRLoTQer89AeBTQogL1B6B/wVgp5SyPdWbEUJ8RAihBRSHofwMIlJKG5SA3yeEEHo1825eqvulcL0QYqMQIgNKL7t3pZRa1t0AgLkJrtsJJWvuG+r7vhzAP2Binz4iIiIiIiKi8w4DdkRERETnOCnlUQB3A9gBJaCyHMA7487ZCcANpWzhyzHH90DJ3PoNlEBQM4DbTuFZD0IJyh0CsB/ASwBCUMpRAsAtADIAHFWf9xcApQke90sAfwPwmhDCCeBdAOsTje0Ur001bgB4FEpw8k8pnv1JKD3nGgBYAdwFAFLKvwP4NwDPQMnom4fE/fvGWwtgpxDCpb6vL0spW9XXPgvg61DKay4FsH2S90zkcQD/DqUU5oVQe/epvg/gD2qp0RtjL5JSBqAE6N4LwA7gPgC3SCkbTnE8RERERERERGc9IaVMfRYRERER0WkghHgvgPullNUpT55F4o1bCGGEEoBbLaVsmrHBnUZCiEcAdEspvzvTYyEiIiIiIiI6lzDDjoiIiIjOGCGEUQhxvRAiTQhRDiVT67mZHlcqkxz3FwDsPleDdURERERERER0+qTN9ACIiIiI6LwiAPwAwFMAvABeBPC9GR3R5CQdtxCiXT3ngzMxOCIiIiIiIiI6u7EkJhEREREREREREREREdEMYklMIiIiIiIiIiIiIiIiohl0RktiXnfddfKVV145k48kIiIiIiIiIiIiopMnZnoARETnkzOaYWe328/k44iIiIiIiIiIiIiIiIhmPZbEJCIiIiIiIiIiIiIiIppBDNgRERERERERERERERERzSAG7IiIiIiIiIiIiIiIiIhmEAN2RERERERERERERERERDOIATsiIiIiIiIiIiIiIiKiGZQyYCeEeFgIYRVC1I87/iUhRIMQ4ogQ4qenb4hERERERERERERERERE567JZNg9AuC62ANCiCsA3ABgpZRyKYD/mf6hEREREREREREREREREZ37UgbspJRbAQyNO/wFAD+RUvrVc6ynYWxEs8qLh/ow6PLP9DCIiIiIiIiIiIiIiOgcM9UednUALhVC7BRCbBFCrE10ohDic0KIPUKIPTabbYqPI5pZAw4f7nx8H/68tzvluV1DHtzx6B54AqEzMDIiIiIiIiIiIiIiIjrbTTVglwbAAuAiAF8H8LQQQsQ7UUr5WynlGinlmqKioik+jmhmtVhdAIARTzDluVsabXj1yACO9ztP97CIiIiIiIiIiIiIiOgcMNWAXTeAZ6ViF4AIgMLpGxbR7NJiUwJ2Dl/qgF3PiBfA5IJ7REREREREREREREREUw3Y/RXAFQAghKgDkAHAPl2DIpptWmxuAMCodxIBu2ElYDfkDpzWMRERERERERERERER0bkhLdUJQognAFwOoFAI0Q3g3wE8DOBhIUQ9gACAW6WU8nQOlGgmRTPsJhOwUzPshj0M2BERERERERERERERUWopA3ZSypsSvPSJaR4L0azVqmbYTSpgN8yAHRERERERERERERERTd5US2ISnTe8gXA0a87hCyU9NxCKYMDpAwAMudnDjoiIiIiIiIiIiIiIUmPAjiiFVrtSDtOSnZEyw65/1AetOOwwe9gRERFRCv5QGKwsT0REREREREQM2BGl0KKWw1xVmYdRbzC6qBaJSLj9YzPuukc8AAC9TrAkJhERESXlCYSw8b/fxB+2t8/0UIiIiIiIiIhohjFgR5RCq80FIYAVFXkIRSS8wTAA4Jl93djw49fhCZwI2mn96xYU5zBgR0REREm9dLgfNqcfTVbXTA+FiIiIiIiIiGYYA3ZEKRzvd6LakoUikwEA4PAqAbrGASccvhBa1Qw8ANFed0vLcjHsYQ87IiIiSuzpPV0AgEEXN/kQERERERERne8YsCNK4UivA0vLcpFrTAcAjKp97Ozq4lqrPSZgN+xFscmAErMBw+4Ae9IQERFRXG12N3a1DQEABt3+GR4NEREREREREc00BuyIknD4gugc8mBJmRlmY1r0GADYnMriWqvtRBmrnhEvyvONyM/KQCgi4RzX446IiIgIAF442AshgDXV+cywIyIiIiIiIiIG7IiSOdrrAAAsLTPDnKlm2Hm0DDstYKdk2IXCETRZXajMz0J+dgYAYMTNsphEREQ00eGeUcwtzMbSMnN0TkFERERERERE5y8G7M5jbn8Im372JrY322d6KLPWkWjA7kRJzPEZdi1qht3mowOwOf1434pSWLKVc4c83DFPREREEzX0O7Go1IyCHAMcvhACochMD4mIiIiIiIiIZhADduexjkEPOgY92N0+PNNDmbWO9Iyi2GRAkckAsxaw8wYRCkeiwbg2uxtSSjz8ThsqLUZctbgEeVlKht2wmwE7IiIiGsvlD6FzyIPFc0woyFHmDEOcMxARERERERGd1xiwO48NOH0AgJ4RzwyPZPY60uvA0jIzAMCUqfSwG/WGMOQOQEpg0RwTPIEwXjs6gN3tw7jt4lrodQIWLWDHDDsiIiIa53i/EwCwaI4ZBdkGAGBZTCIiIiIiIqLzHAN25zGbQ1kY6h3xzfBIZie3P4RmmwtLy3IBAOl6HbIz9HD4grCq5TDX11oAAN9+9jDys9LxkTUVAID8LO6WJyIiovga+pWS24tKTShUM+wGOWcgIiIiIiIiOq8xYHceG3AogbreEe8Mj2T2kVLiX587jIiUuHxhUfS42ZgOhzcY3QW/rrYAgBKY+/b1i2HOVMpmmjLToNcJjHiCZ37wRERENKs19DlhykxDeZ4RBTlKht0gM+xmRDgi4fRxvkZEREREREQzjwG785iWJdYz4oWUcoZHM7v86d0OPH+gF1+7ug5raizR4+bMdIx6g7Cpn92ycjNyjelYU52PD6+uiJ6n0wnkZ6VH+9wRERERaRr6HVg8xwwhRLSH3aCLc4aZ8Mcd7bjsp28iGI7M9FCIiIiIiIjoPJc20wOgmaNl2PlDEQy6AyhUd3gT8Nz+Hiwvz8WdV8wfczzXmA6HLwibugu+yGTAE5+9CKW5mdDpxJhz87IyMMTFNyIiIoohpURDnxP/uLocAGAypCFDr2NJzBmyr3MEwx6l3Hl5nnGmh0NERERERETnMWbYncesTj+0GBPLYp7gD4VR3+vAhnkFEGJsEM5sTMOoNwS7M4DsDD2yMtKwpMyM/OyMCfepsmShze4+U8MmIiKis0DfqA9OfwgLSkwAEM2yO5dKYjZbnfjCn/bCFwzP9FBSahpwAgD6OBcmIiIiIiKiGZYyYCeEeFgIYRVC1Md57WtCCCmEKDw9w6PTyerwoU5dLDpfA3Y/ebkBv/h745hjx/qcCIQiWFWZN+F8c6bSw87m8qPIlDwjcUmpGc0211mxWEVERERnRqtN2cwzryg7eqwgJ+OcyrB7pb4fL9f3o2nANdNDSSockWhVN1f1jvpmeDRERERERER0vptMht0jAK4bf1AIUQngGgCd0zwmOgMiEQmby49VVUpQqmdkdi9SDLsDuOPRPdEyntPlr/t78PyB3jHH9ncOAwBWVeVPON9s1HrY+VIH7MrMCEfkrF+sIiIiojOn1a7MC+YX5USPFWQbzrEMO+U9dg97ZngkyXUNeRAIKb3rmGFHREREREREMy1lwE5KuRXAUJyX7gHwDQByugdFp9+wJ4BgWGJBsQlZGXr0DM/uRYo3j1vx6pEBbG+xT9s9nb4g+h0+tA+64Q2cyILb3zmC0txMzMnNnHDN0jIzXP4QdrcPp+z5t6TUDAA42jc6bWMmIiKis1urzY0cQ9qYjT8FORmwn0N9b5vUgF3XLA/YaeMElFKlRERERERERDNpSj3shBA3AOiRUh6cxLmfE0LsEULssdlsU3kcnQZWp7KLu8ScibI846wvibmnQ8l6653GTMAWtSSVlMpO8Md2duDf/lqPPe1D0czD8f5pdQWuXFSMcESmzLCrsmQhx5CGo72OaRszERHRbOcLhnHxj1/H8wd6ZnooM2ZvxzC2NcXfZNRic2FuUfaYPrkF2RkYdPsh5dm/Dy4SkWixaRl2s3t+2WRV+teV5mbO+rkwERERERERnftOOmAnhMgC8K8AvjeZ86WUv5VSrpFSrikqKjrZx9EUNFudKRcdtNKSJWYDyvOM6B2d3YsUe9qVJM/pXPhpidlV3dDvwG/eaMaj73agd9SHVZUTy2ECgE4ncPdHVmJpmRkXVsc/J/bcxaUmHO1jwI6IiM4fR3od6B314ch5vGHlhy8cxdf+fCBuAK7V5sbcwuwxx8ryjPAFIxPKdJ8J77YOTuvmop4RL3xBpcxk19DszrBrtrowx5yJBSUmZtgRERERERHRjJtKht08ALUADgoh2gFUANgnhJgznQOjqfvi4/vxny8dS3qOlmFXbFIy7GZzScxRTxCNah+4nknsft7ebMdXnoq/SBar2eZCul4gI02HV+r70Tfqw60bqnHDBWV4/8rShNflZ2fgxX+5FDdcUJ5yLEtKzTjW50QkEn8sD25txS0P70p5HyIiorPFoe4RAIDNee70ZDsZgVAEx/ocGHD40T44NmDlDYTRM+LF3Jj+dQDw0bWVuGiuBV99+gBePtx3JoeLr//lIL7/f0em7X5a1lqRyTDrM+yarS7ML85BWW4m+mb55jUiIiIiIiI69510wE5KeVhKWSylrJFS1gDoBrBaStk/7aOjkyalRMegJ+UimfZ6sdmA8rxMDLoD8AXDSa+ZKfs6lXKYhTkZ6JlEL5RXjvTjuf09GPUGk57XbHWhpiAbC4pz8HqDFQBw+8a5+OXHVqE013jqAwewRO1515lgh/lbjVZsbbShe5b3eCEiIpqsg12TD9g5fEH8+vUmhMKR0z2sM6ZxwIlASHk/77YOjnmt1a5sQJo3LmCXlZGG39+2Dssr8vCvzx3GsFvpZ+cNhFHfc/p64XoCIXQNeXGwayQ65lPVpG6y2lRXhO5h76wt8ymljAbsSnONsLsC8Idm51yYiIiIiIiIzg8pA3ZCiCcA7ACwUAjRLYS4/fQPi6Zq1BuENxjGqCd5sKpv1ItcYzoy0/Uoz1eCU7O1d8eejiGk6QSuWToHPSOpF3603dypShu1qIs0C+eYAACVFiOqCrKmZ9CqpWW5AID63viLba1qH723E/S5ISIiOtsc7Fa+8+yu1AG7Fw/14e7Njdir9qrVNFtd+MnLDZO6x2xzSH3/mem6iQE79Xt/blH2hOuMGXr89z8th9MXwjefOYQfv3QMl/z3G3j/r7edtn64LVZlPP5QZNpKeDdbXSgyGbCszAxvMIxBNfg424x4gvAEwqi0ZKE0LxMA0M+ymERERERERDSDUgbspJQ3SSlLpZTpUsoKKeVD416vkVIy2jBLaEGqZNllbXY3nt3Xg1VVeQCAslwtYDc7FykOdI1gSZkZ84py4AtGMJRi4Ufrl5Js0SUQiqBjyIN5RTlYWKIE7DbOn/4ei3UlJmTodTjcPTFg5wmEoj+vt5ts0/rchn7HrN3RTkRE565RTxBtdjd0YnIZdlogqiMmE/3JXZ247hdbcf+WFvzq9abTNtbT5XDPCHKN6bh6yRzsaBkc833cNOCEEEBt4cSAHQAsmmPGZy6di9eODuChbW1YXKrMUfZ2DJ3UGF4+3Ic7H9uX8jytfKXyjOEkZ05ek9WFBcU5qMhXNkHN1j52WjC4MCdj1s+FiYiIiIiI6PwwlR52NItp/TcSBexC4Qi+9MQ+pOt1+K9/XA4AKMtTFil6Rs78gsrzB3rQOOBMek7HoAe1hdkoj44zcSaglHJSGXbtg26EIxLzi3OwpMwMANhUV3iyw08pI02HxaUmHFT7+cRqsyu72i3ZGdjWZJ+2cmDtdjeu+8XbePUIq9QSEdGZdahH+b5bXZWPIU8g5XfbETUDvTOm19sz+7pRU5iN960oxZO7u2B1nl1BlINdo1hRkYsNcwtgdfqj3/f7O4fx27dbsbbGgsx0fcLr/981dXj+zktw+PvX4k+3r0dhjgH7uybOI5LZfHQALx7uQzhBD11Ns1Xp51uam4l90xCw8wXDaOh3YOEcEyotSsButvaxs7uUDWBFOYZohh372BEREREREdFMYsDuHKPtDPYGw3H7cBztc6C+x4F/vX5RNFA3JzcTOgH0nOFdxb5gGF99+iB+93ZrwnPCEYn+UR/K84yoiCndGUmwADXkDsCr9uLrT7Lo0mo70UNm4/xCPHzbGlyzZM5U30pSKyryUN/jmDBmrSzWTesq4fCFcGiaetRo/fKOnKbyWURERIlo/euuWFQMKZE0Kz4ckWjoVzbtxGbYDboDWFhiwv+7ZiFC4Qge2tZ2egc9jXzBMBoHnFhRkYuN85WNQM/u64HV6cOnH9mNEnMm7r15ddJ7pOl1WFmZB2OGHkIIXFCZiwMnGbDrUnvjpurn26T2811bY8GejqFTzs5/t3UQvmAEm+qKovO2rmnu0zvqDeKFQ72nPNZBt5JhV5BjiMmwY8COiIiIiIiIZg4DdueY2DKQ8RZptIUIrbcaAKTrdSgxZ57xRYqGfifCEYmuocTPHXD4EIpIlOcboxl2WxptWP79V7EtTt+3rphd3Mky7LSgVnVhFoQQuHJRCXQ6MdW3ktTyily4/CG0DbrHHG+1uSEE8PH11QCAna0nV+4qEatagqxpwDUt9yMiIpqsxgEXKvKNmFeUA+DEd5Kmvmc0mjHXPuiGJ6BssumM+Y4cdgeQn52O2sJsXL2kBH/d33OGRn/qjvc7EYpILC/PRVVBFq5fPgd/2N6O7z5XD7c/jIduXYsik+Gk7nlBZR5abe6U/YljaXOrEU/yMuLNVhcWlORgTU0+Bhz+aAB1qt5osMKYrsdFcwuQbUiDJTsj6TxvKu7Z3IgvPr4f25pPrSK/3XmiJKYxQ4+FJSY8u68HwWmqeEBERERERER0shiwO8f0xmSVOeIE7LQsOi34pSnLM6LnDJcsqlczypLtvNbKX5bnGZGXlY6sDD2e2NUFdyCMvx8bmHB+t3qv7Aw9+h2JA3Ydgx7kZaXDnJl+Km9hUlZWKL0CD40ri9lqd6Es14iyPCPKcjPR0D89GXHaQmhsXxoiIqIzoX3QjdrCbBSZMgCc6BMGKMGjj9y/A5/7415EIjLav25VVV40wy4ckRjxBmHJVoJaa2ssGHD4J9UPbzbQ3sdcNWD5pSsXwOkP4bWjA/jcZXMxvzjnpO95QWU+AGB/13C0hGgy/lAYA+pcYCRJhp0vGEbHoBvzi024ekkJLNkZuP2R3VPuOSelxBsNVlwyvzBa8nNBcc6kxjxZo54gnt7TBQD437daTuleg+4AdALIy1J+V79x3UK02t14fGfnKY+TiIiIiIiIaCoYsDvH9MWUtRyJsxO7d8SLzHQd8rLGBqrK8oxjgn2x/n50IGWfuanQFnD6Rn0Je9xoQcSKfCUTTgs06oRSdmk8bRf36ur8lBl2VWpvldNtXlE2jOl6HOoeu2DVanNjblE2AGBxqRkNfdPzGWuLmh2DHgRC3CVORERnhpQSbXY3agqyUZSj9ASLDbQ9vacL3mAYB7pG8PSeLhzpdSBdL3DV4hKMeIIY9QYx4glASsCizlOWlSsVAaYz6HM6aRuHtPnK4lIzPnhBGWoLs3HnFfOndM8VlbkQAvjSE/vxvl9tw6625Bn5vSM+aNUik2XYtQ+6EZHA/OIclOYa8ejt6+Dyh3Dn4/umVG6yyepC97AX71lcHD22rtaCI70OuPyhk75fPE/s7oQnEMaHVpVje8vghM1QJ8Pu8sOSbYBerbBw5aJibJhbgF/8vRG+4MSy8kRERERERESnGwN255i+US8qLcoiUbySmH2jXpTlGSHE2PKPZXmZ6BvxTeizFolI/MuT+/HRB3agxTa9JRbre5Sd9eGITBhci82wA4DqgiyYM9Nw+8ZaHB9wTliI6h5WMufmF+eMKQ86XtcZDNil6XVYVm7G/s4Ti0pSSrTaXNGSYYtKTWixueL2HTxZWvmxUETiaJ8Dtzy8C3s7hk/5vkRERMkMuQNw+kKoKcxGoZphZ1Mz7MIRiT/u6MC6GgvW1Vjwny8ew3P7u7Gg2IR56uaVzkFPtOedJUfJsFtSZgag9GX1BELoS9KfdjboHvbCkp2BbENa9NjPb7wAL3/5Uhgz9FO6pzkzHQtLTNFSjXs6kgfsYjPk4m3e0milsxeoWX9Ly3Lx7/+wFIe6R/FKff9Jj1O75oqFJwJ2a2ssCEck9k3TPOSxnR3YMLcAP7hhKUyGtFPKhrO7AijMyYj+txACd2yai2FPMO6mMCIiIiIiIqLTjQG7c4iUSuBr0RxlcStewK5nxIeyXOOE4xV5RgTCEdjdY0tO9Tt88ATCGPYEcevDu6Ztx3EgFMHxfidWVCg75xOVX+oe9qIgOyO6yPW99y/FU3dswFWLSyAlsLt97AJQ17AXlflZKM3NhMsfgtM38TMIhSPoHvaesYAdAKyvLcDhntHoeKxOP9yBMGoLT2TYhSISzdZTD4raHH6YMpWFwns2N2Jrow33bG485fsSEREl0z6ofJfXFmYhKyMN2Rl62J1KAO6t41Z0D3tx2yU1+OmHV2BtrQXhCHD1khJUWZTvwo4hNwa1gJ1aptCcmY6agizU94ziW88cxkybFHsAACAASURBVD/dt30G3tnkdQ97UZE/dp6l04loicipevCWNdj8lU2oLsjC4e7k2YaxpcaTBuysLugEonMRAPjgqnLML87B/7x2HOHI5LPsIhGJp/d04ZL5BZiTmxk9vro6H3qdwO72xEHGNxoG8MSu1IG3QCiCriEv1s+1wJSZjpWVeTh2Cj33Bl1+FMQE7ADgorkFMKTpsKXRNuX7EhERnU16R7xY8r1Xoi1Lpstbx638PiUiIpoCBuzOIcOeIPyhCBaXKgG7eIs0fSNelOVlTjhepmawje9j12pzAwA+tLoc3cPeaKmnqXj+QA+++ZdD8AXDaBxwIhCO4NqlcwAk7mPXM+JFeczCV1VBFhaXmrGyMg8ZaTrsHLcDunvYg4p8I+aoQcnHd3big/e+A3dMKaa+UR9CEYnqgjMXsLtkfiHCEYmdrcqC1f5OJdColfrSgqx7O4Zx3S+24sVDfVN+ltXpw/paC4RAdIK8rdmOY33T0yOPiIhmxjvN9in3FzsT2u3KnKGmQAkAFZkM0Qy7vx+zwmRIw9VLSlBTmI2Hb1uLPd+9Cl+5ug5V6vdxx6AHw1rALvtEIGVpWS52tQ3hpcN96B31xd2QNFto85DpVmnJQqUlC8vLcyeU2B6va8iLdL2AEMl72DVbnaguyB4TTNTrBO66agFabG6802yf9PjeabGje9iLj66tGnM8x5CGpWXmpGU8//vl4/jV600pnzGobiorNinz2PnFOWgecE6pfCegZdgZxhzLTNdjw7wCbDnOBUYiIjq7dQ97JlWS+viAE55AeNrXC/7nteP42asN03pPIiKi8wEDdueQXrV85MISE4CJGXb+UBhWpz8anIulHesdGVtGss2uZHxdVFsQ956JhCMSD2xpwX1vNePPe7pw75vNuOupA3hqTxe++Ph+PLazAwBwzZIS6ISyIz2e7mFPtBxmrMx0PVZV5mGnugD0Sn0fPvCbbegYVBbKStXd3Xe/1ogDXSNjAmDaYmflGcywW12dh8x0Hbapi1+72oZhSNNhuRqwqynIgiFNh7tfa0RDvzNluatkrE4/qizZ0c/ti1fMhzFdj4e2tZ36GyEiohnz+T/txX1vtcz0MBJqH3RDJ5S+swBQmGOAXS3T/G7rINbVWpCunzj1zDGkoTAnA11DnhMZdrEBu3IzBt0BhNSMLy0wOFneQHhaSk6nIqVEz7A37rxluqyoyEXPiBeDLn/Cc7rUuZM5Mz1pD7tm64nS3LE2zi8EADT0T37h7sldXcjLSse1S0smvLa2xoL9XSNxfwadgx4cH3DC5vRPKMs+ntWhBeyUINv84hy4A+G4ZdVHPAF88fF9sDoSl0cfdPlRkG2YcHxTXRFa7W50Ds7e4DgREZ3b7n2zGQ9ubZ3y9VJKfPDe7fjl31NX2rGp3692V+I5w1T0j/ombAgnIiKi1BiwO4doCxbl+UaYDGkTgmsDo8pELF5JTC2LrXPczv0WmxvZGXrML1EWdCYbsHvhUC9+/HIDfvrKcXz9L4fws1eP47IFRfju+xbj78cG8MSuLrxvRSnmFeWgNNcYN2NASonekcQLX+vnFuBIr1Jm8rGdnegY9GB9rQXXLSvFHLMSsAuEI8hM1+GpPV3R67T3eCZLYhrS9FhbY4nuVt/dPoQL1CxBQOlzt3COKfr5an3oTpbLH4InEEax2YAFxTlI0wncdkkNPriqDC8e6ku5GEZERLOT2x+C0xfCQJIAxExrs7tRkZ8V/W7TMuz6R31os7uxYV5BwmurC7LRZndHM+zys9Ojry0rUza3aD16204yYPfJh3bi288ePqlrpsLuCsAfikQDlqfD8vI8AMDhJGWruoe9qLRkIT8rPWFJzGA4gja7GwtKJgbs8rIyUGQyoHFgcmW6Q+EINh8bwAdWlsGQNrH057paCwKhSNxSnpuPDSj3iEgMJwkuAifmRkVqwE7rvdcUp5z4C4f68MKhvoSluLyBMNyBcLTXYqxNdUUAgC2N1qTjISIiOl0e2d6OZ/Z1T/n6ziEP7C5/tFx5MtrcMtlmoJPlD4VhdwUw7AmOqXZEREREqTFgdw7RylWW5xmRm5U+IbjWO6rsboqXYWfOTEdFvhH1vWMXU1rtbtQWZSPPqCycTSZgJ6XE/77VgvnFOaj/wbXY+vUr8MKXNuKhW9fgM5fOxe9vW4tX77oM9968GjqdQKXFiK44O68G3QH4gpGEpaXW11oQkcDO1iHs7RjGB1aW4fHPXoQLq/NRYj5RLumuq+qwt2MYTQNKn5OOIQ/S9QKlcQKXp9PG+YVosrrQZnfjSO8o1tVaxry+aI6SGVlkMkR3uZ0sbSd5scmAL1w+Hz/+0HIU5hhwQWUevMFwwtKjREQ0u2nBCqtz9gbs2gfdqInph1aYY4DN6ceOVmWzykVzEwfs5hVlo9Wu9LDLMaSNCfxcUJWHRXNM+NENyyDE2IDd0V7HhHJPsZtTBl1+7OkYnpa+LHs7hnDLw7sSZutp87DTURJTs7RcKaGdrI9d95AHFflZyM3KSFgSs2PQg2BYRoNe49WV5ETnTan0jHgRCEWigdXx1tYo851dcfrYbT7aH/2zLcVCoU39/0CxWQ3YqRUl4o1z81ElENhiix/ctavPKoyTYVdbmI0qSxb77hARncU6Bz24/GdvomPw5Db5zAYDDh9sTj86hzxTLvusbexJlmmu0eaYWpWD6WCNWc/oGWGWHRER0clgwO4c0jHoQVaGHoU5Gcg1xgnYjWgBu4k97ABgZWUeDnSOjDnWanOhtjAHuVrALsFO7VgvHe5HQ78Tn980DzmGNFQVZGFZeS7S1DJYVywqxkI1OAUAlflZcTPstPIJ5Ql2qq+uyke6XuChbW3wBMJYP/dEACwjTYevXFWHH39oOT58YQXSdAIPv6OUhOxUF7L0OpHyvUynKxYVAwD++bF9iMgTC1iaOzbNwy8+egHW1VpSLlolok22i02ZWFdrwUfWVAIAFqo98o73T27xjYiIZhdt97N1ihs6TjcpJTrsHtTG9IfVMsd/9spxmDPToj1245lXlAOb04+OQfeYcpiAsqnolbsuw+ULi1GWa0S7uvjm8AXxwXvfwS0P7YQvqATRXj3Sj5U/fC26S3x7i9LrtmPQc8pZ5q8eGcDWRlu0v+94Wnnv05lhZ85Mx9zCbBxKEIB0+0MYdAdQkW9EnjFxScxmqzIfWFBsivv6gmITmqyuSX1mWgA1Nlgby5KdgfnFORP62I14AtjdPhzdwJTqd1sLVmt95yzZGSjIzkDzuAw7lz+EHerPvdUWP0swGrCLk2EnhMCmuiJsbxk8I6VUiYho+m1vsaN90IO9HcMzPZSTpvWq9QTCUw6i1fcoZa0nU7lHm2PapzHDLrZcdTc3DRMREZ0UBuzOIZ1DHlQXZEMIMSFgFwpHogG7RJllqyrz0DPije5g9gXD6BnxYm5hNszRDLv45Qy6hjz4ycsNuPLut3Dn4/tQZcnCDReUTWrclZYsWJ3+6GKb5qja9HhuUfwFIGOGHisq8rCjVVmUGZ+x9uWrFmBtjQWFOQbcsqEGT+zqwrP7unGgc+SM9q/T1JWY8C/vWYBjfQ7oBLC6On/M6/OKcvDBVeUoNhni7oR7fGdndAEqEeu43ecabQc9A3ZERGcn7e93u8uP8Cwsb9xmd8PpD6E2Jmhz07oqvHfZHPSO+rB+bkHSjTJaL7U9HcPIz54YRNHUFmZHe9jtah1CIBzBvs4RfO3PByGlxNZGG5y+ELY2KdlRWilqfyiCgVPMTtS+Q1sSBIG6oxuNTm8G/+Iyc8L+clrwbG5h9oSSmG8et+Kv+3vQbHWiSS13Oa84/hyrrsQETyA8qV3x7dGAXeK51bpaC/a2D4/53f3znm6EIxKfurgGQOpFRavTD0t2xpg+iPOLcyaUxHy70YZAOIJikyHhz2pQ7dMTr4cdAFy+sAieQBh72odhdfhSbliLRCTLjhMRzSIN6nd2xyRKQjZbXXhqd+e0Pt8bCOND972Dna3J//0eT2zZ6/EtSyZLqywwqR6xWobdNPaw6xs9MX/oZh87IiKik8KA3VkiFI5MKPk0XsegG9VqICov68Su6oZ+BxZ/7xX8blsbLNkZMGZM7C8CKBl2AHCwa0S9nwdSKgGzdL0O2Rn6uCUxIxGJTz2yG797uxVluUb84ANL8ew/XzxmQSWZOrWk0fhyVdua7ZhjzsTcBDu2AaUsJqCMsdgUP3MQAL5x3ULMLcrGV58+iGFPAJ++pGZSY5tud71nAa5dWoKNC4qQY0iLe06xKRPuQHhMrfdQOIIf/N8RfOvZQ0kXamNLYsbKNqSh0mLE8UmWtyIiotlF+/s9IoGhaSxZNFnD7gB++koDnk3QT+XeN1tgSNPh+uWl0WN6ncA9H70AN66pwC0bqpPef566scTpC6EgScCupjALbXY3pJR4p8UOQ5oOd1w2Fy8e6kPnkCc6l9jaqATq3mmxIz9L2XTUbj+1Hd5a6cUWa6IMOw/ys9ITfr9Pl7piE7qGvPAEJs4LtWyz+cU5yMvKiM4F2+xu3P7Ibtz11AFcfc9WPLm7C+V5RmRlxB9rXYnWHy71vKF90IPsDD2KcuIHvwBgXY0FTn8oGmgMhSN4ZHs71tdacJnaM86WImBnc/onzG8WqKU7Y0uGbT42gLysdPzjqnK19Gdkwr0G3VqGXfwxXzS3ABl6Hf6ytxvv/eXb+MYzB5OO7d+er8c/3b896TlERHTmHFM3/04m4PX7d9rwzWcOT9hAfCr2dw5jX+dIdHPxyajvGUWWumYTrxJRKlJK1PeOIl0vEIpIDKXqEav1sHNPX4Zdv5php9eJaOWk6XC834lr7tkyrdmAREREsw0DdmeJB99uw7X3bE34eiQi0TXsRbVaikrJsFMWcl6p70coIhGOSCwsiV/6CACWleVCrxM42K0E7LQyQtqu93hlNgHgjQYrmq0u3H3jSvzpM+tx68U10XJFk3HRXAuEAN5pPjGZjUQktjfbccn8QgiReEe+llW3flx23XiZ6Xr8+qZVeP+KUvztixtx+cLiSY9vOul0Avd/4kL84VNrE56jLUbF7jRvsbnhD0XQMejBK/X9iS6FzeVHRpouWsI01sISExoZsCMiOivFfidMZx+7FpsLv93akrRHSteQB5t+9ibue6sF977ZPOH1Nrsbz+3vxicuqkaxeezmmcx0PX764ZW4dEFR0nFU5huRoW70yc9KErAryIbDF8KwJ4gdLYNYW2PBhy+sAABsbbLjWJ/yPfd2kw3tdje6hrzR10+lj43DF0Svuvg0PmsrEpHYfHQAO1oGT3t2HXAimBYvcNhsdUGvE6guyEauMR0OXwjhiMS9bzYjXa/DM1/YgMsWFKFnxIsFJfH71wEn+sM1DsTPUIvVZld6F05mvqaVxdx8dAA9I158emMtsg1pyM7Qp/y9tjr9KBoXYJtflAOHL4SBmHKau9uHsGFuAepKTAhFZNzFWns0wy7+71q2IQ1ra/Px3P4eDLoDeLvJnrA85qDLjz/v6cb+zpGUQUciIjr9pJQxGXapv/u1TO3+0dTzqwNdIxNKMcezRy3FOZCih9wnfrcTP3m5IfrfUkoc6h6NttPonESG4Hjdw16MeIJYX6v0Dk5WcjoSkdF2HIOuwLRli/c7fMjO0KPakjWpDLvtzfZJtV95o8GKxgHXmCxEIiKicw0DdmeJZqsLPSNeBEITdwkDyoQoEIqgSg3YmY3pcHiDkFJiS6MNKyvy8O6334MHb12T8BnGDD0WlphwQM2wq+8dhV4nouWtzAkCdr99uxXlecYxu+pPRl5WBpaWmbG9xR49drTPgWFPEBsXFCS9dl2tBSsr8/CBleUpn7O0LBe/uXk15hcnXqA6E4QQSRe1tHKWsWUxj/QqE9JcYzru35J4YdXm8KMoxxD3/gvnmNBqcyf8HSIiotkr9jshVelATyCEf/trfbSPWzKP7ujAf73UkDTQsLt9CA5fCJcuKESb3T1mB3rviBdffnI/MtJ0+PymeZN4J/Gl6XXRkooFOYkDdlqZ7D3tQ2jod2LDvALML85BYY4Bf9zejkA4gisXFcPuCuDLTx2AEMDH1lUhQ69D+yQXvYbcgWi1AY1WQjIjTTchYPdWoxWf/eMeDLoDuFHtHXs6nQimTdyE02JzodqShYw0XTSzsL5nFM/t78HN66twYbUFD3zyQty0rjIayIwn15iOErNhzDNc/hDe/+u38e64bIH2QXfC/nWasjwjyvOMeGhbG370wlF845lDqLJk4arFJQCAYnNm6gw7h29CwG6tGgjcfGwAgNIXr2vIixUVedGszXg9B3tHvDBnpiEzPX7VCQC4vE5ZLL1yUTE8gTB2tymLr1LKMfPhP+/tRkDN4tvZdvKZFERENL36HT6MeoPI0OsmlWGnBeB6U5SB3tZkx0fu344f/N+RlPfUAnZ9SYKATl8Q25rteGBrC3a0DOIzf9iNTz60C3aXH2ur81FiNkwYv5QSoTiZ47G0tYMr1aBfspLgw54AgmGJKksWQhEJhy910Gwy+kd9mJObifJ8Y8oedl1DHtz8u514ZHt7yvvWq++NZTaJiOhcljJgJ4R4WAhhFULUxxz7mRCiQQhxSAjxnBAi7/QOk4bU8gQj3vjlDNrVnWPVFmXBJM+YgUA4gt5RHw50jWBTXRGyDWkpyzStrMzDga4RBMMRvHXchgur8pGtXqMFAWPV94xiV9sQPr2xdtIlMOO5ZF4h9neOwBtQFgG1njOXzCtMel1WRhqev/MSbJiXPLB3NtFKe8YuyB7pdcCQpsNXrlqAwz2jE/q1AMrk/WD3SMKef9pO8/957Ti+9vTBlBP98X6+uRE/e7Uh9YlERDTtrDHlAG1JdkoDSsb6o+924JUjiTOyNYfUrPpkJZO1xaYPrCxDRJ5Y2LI6ffjAb7ahxerCLz+2akIw5WRpGf2pMuwA4O7XGgEgmol/0VxL9LvxC5crgcODXSP4zvWLMa8oB5UWY8Jd9lJK+ENhhMIRBEIR3PrwLnzst++OKaWoBa421RWh1eYeswM9mtX3zStwy4aaqbz1k1JdkIV0vUBjnHKVzVZXNFCVp36Ov3mzGToB3HGZ8rlkpuvx4w+twPtXJO81XFdiwtHeE73ydrYOor7HgZcO90WPBcMRdA97UVuQPGAHAD/5p+XINabjoW1tWFOdj99/am20r2GRyZA0EC2lkgEwvvz5klIzFpaY8JxaqlXbcb+iIjc6H4rXx66+ZxRLy3KTjvfm9VW49+bV+PVNq5Ch1+Gt41Y8uasTV969BSt/8BoOd48iEpF4bGcH1lTnIztDj52tQyk/ByIiOr0a1O/ljQsKYXcFkrYWGXT5o6XGu5ME7FpsLtzx6B4EwzLaLzaRcERivxqwS5a1p80fBICbf/cu3jpui5byXF2djypL1oSA3X+8eAzX/mJr9D3FK/t8oGsUaTpxouR0knmj9t27pNQM4EQG+qnqG/WhNNeIivzUGXbavCJR39lYR9Tv+e4p9vYjIiI6G0wmwvIIgOvGHdsMYJmUcgWARgDfnuZx0TjaJHIkQZkArVRCbElMAHjxUC+kBDYtTF6KSnPlomI4fSE8ubsLR3oduHzRieuU0kpjn//8gR6k6wU+vDrxLu3J2DCvAIFwBHs7hmF3+fH8gV7UleRMKK11PohXEvNI7ygWlZqxcYESwDzcPbEExPEBJ1psbly3bE7c+y6co+zI/+3WVjyzrxtP7+nGsT4Hfv16U9JSaIBSCuyBLS146XDqxV8iIpp+Aw4flpUrAYZUpQO1oMWRmGBLPKFwJHrO8f7EAbv+UR9yjelYVZUPANEyU4/v7ITdFcBTd2zAtUvjf/ecDC1gl6yHXZUlC1csLELXsAdluZlYVqYsMGkbd8yZaVhTnY/rl8/BZy+txe0bawEogb42uxvdwx60xyy0dQ15cPFP3sDC776C9f/1Om7/w24c7hmFNxiOZtUBSsAuK0OPy+qK4A2G0R+T8dhsdaE0NxPmzInlqE+HdL0OcwtzxowPUH6e7YPuE6XM1Qy7Nxqs2DCvEHNyT25OddHcAjT0O6OZbzvVcpZ72oej53QNeRCOyJQZdgBw6YIivPCljTj479fg959aFx0noATskmXYjXiCCIblhKCwEAL/uLoc+zpH0G5345A6P1pWlgtzZjqKTAa0jNvk5A+FcbTPgRWVyQN22YY0vG9FKbINaVg/14KndnfhW88eRrZBycrb1zmMQz2j6Bry4hMXVWNNjWVC9iEREU0fKSW++tQBvK5mVWvHnOPWKI6qQa9rlihZ3MnKYsZuhI2XYaf9O/nxnZ0IhiVuXFOB3iSVjwBlzuD0h5CXlZ40w+6omi323fctQZ4xHQ988kK8860r8cKXNmJFRR4qLVkTethta7KjxebGt545hBsf2IFr7tk6YSPuvs5hLC0zo9KilOlOVpZTe22xGrCbTHWGydAy7CryjRh0B6IbszVSSmxttMHpC+IlteVHqz15wM7hC0arJSQLAqZa2yAiIprtUgbspJRbAQyNO/aalFLbpvQugFOL1lBKgykCdh1DHqTpBErVxRgtYPfg223Iy0rHyorJJUFesbAIJWYDfvzSMQAnygFp94wtASSlxEuH+3HpgqLootBUra2xIE0n8K1nD+Gqn29Bs9WFO6+Yf0r3PFvlZaUjXS+iC1dSShztdWBpmRm1hTnIytBHS0HEevFQH3QCuC7BouncwhysqsrDFy6fh7U1+fj55uO4+cF3cffmxpTl1V442Ad/KILeES8nwEREM8Dq9KPKkgVzZlrK0oH1WsAuRX+PJqsLfnXBKVnATtklnYmaAqXU4vF+BwKhCB7b2YnLFxZFA4mnSitZnZ8kYJem1+H3n1qH+u9fiy3fuAJpanb/hrlKwG55RS6EELjv4xfiO+9bEi0RXV2QjfZBNz5473Zc9fMt+PHLx+ALhvHzzY0Y9gTw/66pw5IyM95usmOTuiO9PubzaxxwYkFxDuarQabYXeDNVtcZL7e9oCQHTeMy7DqGPAiG5YnPUc2wC0ckrl1actLP0D6Ht5tsABANRjX0O6I7+7UKD7VqOdNUhBBx++wWpwjYafOU4jhZnDdcUAYhgGf396C+ZxQ1BVnReem8ouwJVQka+pwIhuWk58aA8lk4/SFcNNeCZ75wMcyZaWgccEYzEC+szsd6NcvTPk2LnURENNaAw49n9/eM2UT62tEBXPijv0crBgDKxqKKfGN0fpKsD5xWNSBDr5sQsNt8dACrf7QZHYNuvHCoF5sWFmF9bQEiEknLPO5Vs+uuWzoHo97ghGCV5mifAwXZGfjUJTXY929X4z2LS5CZro+Ou8qShT6HL9pD1RMIocnqRJHJgBcO9WF3+xDa7G7siNksEgxHcKh7BKuq8mFI0yMvKz3pv/WjGXbqBiht3elUhMIRWJ3K3LFC7e3bM+KByx/CXU/ux7utg3hydxdueXgXPnL/DhzsGoExXY82mzvpWsORHuU7NzNdh64En/9/vHAUH7l/xym/ByIiopk0HT3sPg3g5UQvCiE+J4TYI4TYY7PZpuFx5yctw27YE38C1TnoQUW+Mbpwtbo6DxfPK0BBdgY+s7E2WnIolTS9Dh9dUwlPIIwSswGLS03R18YH7A50jaBnxDvl3nWxsg1p+OKV81FbmI1L5hXihX/ZiBsuSN2X7lwkhEBRjiGaQdE97IXDF8LSMjP0OoElpeYxi4iAEtR74VAfLp5XiIKc+CXJMtJ0eO6fL8E3r1uEb1+/GHZXAE6fsuCWql7/X/Z2AQD8oUjCoDEREZ0e3kAYTl8IRSYDis2ZKTdZaBl2x/qdcUslRc9Ts5HK84xx+6Fp+h1ezMnNRJpeh7qSHDT0O/HqkX7YnH7cOo0lIDfMK8C6GgtWVqQOAOp0Ykwp7trCbKypzsfVi+MHpmoKs+ALRuDyB3H98lI8sKUVH7pvO/56oAe3XVyLL165AI/evh5vfG0THrp1DbJjNsdIKXG834m6EhPmFatlFtUFvkhEosXmGpMtdiYsKDaha8gLT+BEmS9tTFrALk8NjAmBhJ9LMktKzSjMMeCt48oO+PqeUVxQmYeIBPZ3KouRWn+4mkmUxEym2JQJlz805v3E0oJ58cquluYaceXCYjy8rQ2724ewPCYQt6oqH/U9o2OyL7RF3RWT+D3TfGRNJb5yVR0e+MQaGNL0qCsxocnqwrE+B3IMaSjPM+IiNWi8q41lMYmIToeD6t/f7TEZc/s7RxAIR/Ddv9YjHJHwBsLY1mTDBZV5qFKrD3UkKZ/YbHUhO0OPxWVm9I6MzUR78VAvhj1B3P6HPRhw+PEPK8ui/XY71CCgNxDGz15tGPN3/46WQRSbDFhbo/RZ7U+Q4Xa0z4ElZeaEPe6rLFmQEthy3AZfMIyjvQ5EJPDDDyzF169diOfvvAQmQxr+dqA3es3xfid8wQhWVytVEUpMmUkz7KzRDDtl3Wc6Np3YXH5EpPL9XGVRPq+mARe2Ntrw1wO9uPXhXfj+345g0RxTdFPNTeuq4A6Ek27e0XrzbaorGpN56PaHopWgXm+wYk/HMBr6k1eZICIims1OKWAnhPgOgBCAxxKdI6X8rZRyjZRyTVHR5Moy0li+YBgedVfWaMIMOzeqYhZLSnONePyzF+GVuy7DF69ccFLPu3FtJYQArlhYPGbimGtMhycQji7+vXS4D+l6gauXnPwiUDx3XVWHR29fj3s/vhp1JabUF5zDisyZ0cmqNjHVeq0sK8/FkV7HmP45jQMutNndkw6erq7Kx4O3rMG9H18NABP+cRKrze7Gvs4RXFCpLIAlK+tBRETTT9vAUWwyoDhFr68Bhw82px8rK/MQCEWS9gM51DMCkyENVy8pQeOAa8z3Sqx+NcMOABaWmHGsz4Ffvd6E6oKsaBbWdCgxZ+Lpz2+YUjlsIQT+UNCZSAAAIABJREFU8oWLcdsltXFf10o9/fCGZfjVTatw38dXo9XugsmQhi9smhc9b25RDtL0Oiwty40GPne2DcHuCuDi+QUoyjHAlJmG42o5yj6HD55AGAtKzmzArk59XnNM9liz+rOep/Zuy1OzzFZV5k3pM9XpBC6rK8TbTTbsahtCRAKf3zQPOnEie2BLow2VFiMsSbIiJ0MLxFkT9NmJ/f9APN/7hyUIRSKwuwJYXm6OHr+8rgihiMQ7zXb86vUmfPh/t2NH6yAKczJQnmec9Phyjen48lULopl7C0pMaBpw4lifA4vmmKDTCSwry0W6XkR/b4iIaHppG41iS1s3W53I0OtwqHsUf9zRjmf2dWPYE8QtG2pgzkxHflZ6NLgWT5PVifklJlTkG9ETs4lVSoltzYMwpuvRbHXBmK7HVYuLUa2uuWhBw2f3d+PeN1tw4wM78LWnD8IbCOONBiuuWlISnTv1jU7cHBsMR9DY74r2jotHa2nxuUf34pMP7cRB9f2vrs7HnVfMx4qKPFy7bA5eqe+HL6isF+1TN9SsrlL+7V5sTj5vtDr9yDWmY445E0JMTw87bb2gNDcTy8pzkWNIw9YmG95ptiPHkIaFc0zIy0rHo7evx30fX42vXFWHy9UWLq1J+gPW94yiNDcTKyvzMOwJwuUPQUqJWx7ehVsf3oUhdyDaX/D5mCAmERHR2WbKATshxG0A3g/g45I18k6r2LIEI94A3mgYwM0PvouwurB2tNeBI72OSe1In4yK/Cz86fb1+Oo1dWOOayWMRr1BBMMR/O1gLzbVFcUtbUSnpthkiC5avXS4HyZDGhapE/alZWZ4AmG0jdlZqEzML5lfMOlnXL2kBBfVKufH+0eEZluzHQDwqUtqUp5LRETTT1toKTFnosikZGB3D3vibuLRFrM+trYSwInyQfEc7h7FsvJcLC41wRsMxy0v5A+FYXcFMMesBDcWzTHB7gqgyerCD29YBt0kM/hn2prqfOz81/fgxjXK53L98lK89C+X4qk7NsQt672sPBfH+hwIhSP4855umAxpuG5pKYQQWFdjwfYW5buxSc1MnH+GM+y0AGR9zM93X8cwyvOMMKm99MyZ6ZhfnIOb1lVN+Tmb6oow7Anie88fQbpeYFNdERbOMWNvxzD6R314p9n+/9m77/C2yrvh498jyZKsYXnvPeKRPZwdkpCEGXYpoy2jBEqhpXSXvu1DB326aaHlKVD2bIGyyl7Zey8n3nvLW5JtWdJ5/ziSbMeyneHYGffnurgSpKOjo9iSzrl/i2tmJASsDDgRvkBc8zCZ/b7qhOECjykRRu5fqZy3+mYtgrKoadZreHtvHf9YV8quyjY+ONjAtMTQUzrmSTEm2hx9HKjp8P8stBoVmdHmUWdHCoIgCINtLrHy0aHRZ6X7Kuxa7E5/RVVJk42VedEsz47i1+8V8PCnRUxPtJCfqnwXJEcYKajrGDYpqbjRRla0iYRQJWDnW9o62tCF1dbLA5flkBAazOXT4jBoNUQYtZh0Gn8Q8I3dNWRFm7hlQQr/2VPDo18U093nZvXUOP/s2IYACa8lTTacbo+/FWUgk+MtrPvBMu5dnsHOijZe3lZJTIiOmAHfhVfNiKer18W6wiZAOReIMuv8SSlRZp2/ii6Qho4eYkJ0aNQqwgzaYWfYeTwy976yh03F1mH35eMb1TEp1kyQWsWSrEjWHlUCdvPSwnnrnkV88f1lRJl1XDw5lu+szCLNOwu3fKSAXV0nk+MtJIUpVXs1bQ4+LWhkd2Ube6va+fBQPQCRJh3v7qvjnpd38+UnRHtMQRAE4exzUgE7SZIuAX4EXCnL8vDpSsKYaB2Q5dTm6GNjsZUtpS3+eWK/+aAAS3AQaxanj9lzLsqMJNo8eFFkYMDu8yONNHb2cmP+yS8CCcOL9i7INnX28MHBer40JxF9kBrA39N+YFvMw3WdmHUa/8nr8QoJ1mDQqkessNtV0Uq0WcfcNKWlh6iwEwRBGF+N/mCFUmFX397DyofX861X9wzZ9mBtB5IEq6fFoQ9SDRs8aLH1cqS+i2mJFn9Ve6A5dr7kEV+WuC84ceuClDGtrjvdJEkatMAFSjVd7jCZ7VMTQ+jp87C/pp0PDtazeno8wVrle3hpdhSVLQ4qrHZ/hdt4z7BLiTAQbtT6M+kbO3tYW9jMFdPj/duoVBKffW8p13uDlCdjeU40izMjibPouWdZJsFaNfPSwtle1spD7xfgkeGaWac+yjo6ZOQKu6KGLuIsekw6zbD7uGtJOm/ds5A5Kf0BO99C4UeHG+juc/v/fU6kHWYgvveM0+0Z9Ds0OT7EP9dOEARBGJ3D6eK+V/fys7cPjTi/TJZlDtZ2EGlSKrorrQ56+txUtTrIjDbzf1+Zzby0CFrtTtYsSfcnZVw7M4H9NR387qOjQ/bZZnfS1NVLVrSJeIsep8tDi92pVNd5A1Or8mL46P4l/OaaKYByPpESYaCiRTkH2FvVzpfnJPHDi7Mx6zX8Y10pEUYtc9PC/QG7Y6+f91e38+dPCgHle2MkqZFGvrU8C0twEGVWO1MTBs9fXZAeQaRJxzv76pBlmT1V7cxK7k9KiQnRKy0qAwQse/rcbCtr8Vf5RZq0tAxTYXegtoP3D9TzSYESWO11uf0J5AM1dPTw0rZKrp2V6A8aLs+OpqGzh4oWB4syI1GrJIzHfJ/Hhwaj1agGBexkWeZwXQcd3X04nC5Km21MSQghKby/LemfPyny/0787fMS1CqJ+1dmUdvezQcHG9hR3jpsEHKgf+2o8idjCYIgCMJEGzVgJ0nSq8BWIFuSpBpJku4A/g6YgU8lSdonSdLjp/k4z2st9v4TjHZHnz9Dq9xqZ1OJlc0lLXxnRVbADPGxNDBg9/L2KuItepbnRJ/W5zxfJYcbaHP0cc/Le3B5ZL42P8V/X2a0Ca1GxcZiKy5ve9JDdR3kxYeccKWDJEnEWfQjVs3tqmhjTmoY0WY9apUUMEPwfLC7so2rH9vsbzciCIIwXnxzRmPMeqLNelweGbdHZmOxlZKmwUG2g7UdZESZMOuDyI0L8c9hO9Zja0txeTxcPyeRLG/w4WiAgJ1vkcm36LQgI4K/3TSTBy7LHbPXdyaa6k2OufflvXT3ubl+Tn9QyheoXFfYRGmzjTBD0LDzY08XSZKYmRTqr7B/Y3cNbo/MDfknH5wLJEQfxEtr5vHGNxfy3VVKBdt3VmSREBbMewfqmZkc6s+KPxVJYQYkiWFbuBbUd47YNgyUAOXM5LAhlXPLJinnqoszI/nrDTP42eW5p1R1CJA1IEA7cN7z5PgQrLbeEasZBEEQhH4vbaukxe7Eauulpm34a9Lq1m7aHX1c7h0BUdFip9xqxyMrn8nBWjXP3JbPc7fns3pa/5iIWxakcOuCFJ7cUMazm8sH7dOX9DI9KZR4b3DpofcKmPLgxzy1qYyMKCNxFqVyXadR+x+XGmGkssXB67urUaskrpoZj1kfxG0LUwG4eEosGrUKg1aDJTiIho4etpRYqWvvZltZC9f9Ywvbylq564L045qBG6xV+7/fj0040ahVrJ4Wx+dHm/jiaBNVrQ6WZPUnVMWYdfS5ZX/b7IE+PFRPZ4+LL3v3HWHUUd3mGDT31cdXwVfd6kCWZVY9vIHlf1rHW3tr/NvIssyfPinE7ZH5zor+sSy+dpegJIYHolZJpEYY/LNxD9S0s+QPa7n80U387/tHKKjrRJZhSryFxDDlZ/Xo58UUNnbx4BWTSQ430NDZQ06smWtmJrB6Whx3XaAktB8aJZHG45H59XsFPLe5YsTtBEEQBGG8jBqwk2X5JlmW42RZDpJlOVGW5adlWc6UZTlJluUZ3v/uHo+DPV+1eltiajUq2h1O/+JZudXOpmIrWrWKm+ed/kq3EG/A7mBNBxuLrdw0Nxn1WdIK62zz1fkpXDw5hl2VbSydFEX6gBP5ILWKlbnRvLG7hpUPr6e+o5sj9Z3+yrsTFR8aTN0wQbj6jm5q27uZkxKOWiURY9ZRd562xFxf1My+6nZRYSgIwphwOF388PX9I86Y89lQZCUjykiYUcuCjAgumBTFm99chFat4sWtlf7t3B6ZXRWt/gqj3LgQChu6hmSs17Q5eGlbJdfPTiIz2oxJp2FaooUPDtYriy0fF/KRt62QL6HDV2GnVklcMT3eX/V9rkqLNLE8O4qk8GDuX5nFzKT+jPaUCCOpEQY+PtzInsr2ca+u85mVEkZps502u5N/76xmfnr4mATPRhNm1PLc7flkx5i5a8nYdHcw6jSkRRoHdQ/w6elzU9psH7Ft2EhW5EaTGW3ivhVZqFUSa5akD6m2PFFRZh2W4CAkqX/GEOAPKoq2mIIgCKNzOF08sb6MZG/FlC+AFsiBWqUd5mpvpXSF1U6xt8rdN0c2WKtmWXb0oMQNSZL4nysmc1FeDL96r8B/fgNKQqZGJTE9sT9g9/a+OiLNOlrtTi6eHBvwWFIjDVS1Onh2cwWXTI71dya6fVEaCzMi+Oq8/mTbOIuetYVN3PzUdlY+vJ67XthFSoSBzT++kJ9elnvc7ZlvXZhKepSRCwMkTF81Ix6ny8N3/72PCKOW6wZUvq/MiyHMEMSdL+zCekyl2as7qkmNMLAgXRmTkRZl5HBdJ7N+/Snv7h88A25tYTMAVa0OrDYnVa0O2h1Ovvvv/eyubKOnz823Xt3LG7tr+PriNH8VHCjtrKckhBBp0vln8AaSHmmi3Kr8TB/9vBiH083UBAsbi5v982GnJFiIMGoJDlJzuK6TxZmRrJ4Wx4pc5d9lVnIYRp2Gv988i3uXZwIEPLcYqLa9G7vTLa7zBUEQhDPGSc+wE8aPL2CXFmEcUmFXUN/JpFjToIyv08VXYffK9ioAvjTn1FsgCYEZdRoe/+ps/n7zTB66esqQ+/920yweu3kWla0OfvXfAnr6PKO20xhOnEVPfXvgINyuCuWiaY53BkCsRX/eVtj52nPYelwTfCSCIJwLdlW08fruGu5+cTcO5/CfKx2OPraVtXCRd9FoSoKFF74+l6mJFlZPi+ON3TX+TOijDZ109riYl660MM6OMdPR3eefgefz1EYlw/w7K/uzn2/MT+ZoQxf/t66Uv68t4bcfHkWWZf9nvq/C7nyhVkk8e/tcXr97IfevnDS0ais7mq1lLRQ1dXH97LGtajteM5OVIOKv3y+gqtVxylVjJyIlwsjH372AS6fGjb7xcZoSbwkY6Cpq7MLtkUetsBtOhEnHZ99b6m/tPRYkSSI71kxahBGDtr+tly+oWFAvAnaCIAij2VnRRovdyS+uzMOgVbO3qn3YbfdVtaPVqJieGEpsiJ6KFgcljV2oJEZNVlGrJB65cSbTEkP50RsH/OdNuyvbmBwfQrBW7W/faNZreO0bC9j/4EV8z1tZfqyUCCNuj0y4QcuvB1yrhxu1vHLn/EEJJrEWPTVt3cRZ9MxPj0AXpObpW/NPuDtSQmgwX3x/WcAk3RlJoSSHG+jscXH7olR/C2+AxDADT9+WT2NnDz9765D/9t2Vbewob+WG/GT/Oc4vr5zMK3fOY2qChR+/cYAi75zeFlsvB2ra0WlU1LR1+5PNfn/dNEL0Gp7aWMbvPjzKBwfreeDSHB64NGfIMf7m6qk8cuOMEQOUGdFK5eLuyla+ONrEDflJ3JCfRF2HMiYk0qQlJkSHJEkkhQcTHKTmt9dORZIkVuXFAP3rFqCsX6VEGEYN2Plawo/UdUgQBEEQxpMI2J0FWuxONCqJpHADLfZemrqUxbMyq50j9Z3kxp7cAsaJ8gXsChu7mJ5oIc4SPC7Pe76SJInV0+IHZaf5qFUSl0+LY9mkKD70Dug+lQq7ZlsvTpdnyH27K9sIDlL757PEWYLP44CdcmHS1Tu0RYggCMKJOuJd0C9ptvGzt4af27K2sAmXR+Yi70LEQLcsTMXudPPW3loAtpW1AjAvTcmUDjSbzuX28N6BOlbmRfuzyQGunBGPUavmjx8XolFJVLY42FHeSkNnDyadBrP+9LbdPttcPyeR/NQwXlkz399KarxNTwxFJcGbe2rJiwth9bT40R90BpuSEEJte7c/Uc3HNxPuZCvsTpcHr8jjj9dPH3SbWa8sDm4qtvLIZ8VUt4pR34IgCMMp9VbITUsMZVqiZcQKu50VrcxICkWrUZEa6Z0h12wjJcJ4XMnLwVo1v75qMp09Ll7YWkmfW5lTO8vblSDUEMRFeTH87zVTiQnRY9Bq0KgDL5fNSg4jITSYv988k3CjdsTnjfVWdP+/y3N55rZ8tj+wgtQxroaXJIkb8pMIMwTxtfmpAY/3jsVpfFzQQGWLnUO1Hdz+7A6SwoO5ccA5TJBaxcKMSB7/6myMOg3femUPLreH9UXNyLJSydfr8rDde745JcHCV+an8PHhBp7fWsHX5qfwjaUZAYNy05NCh22H6XPT3GR0GhVfe3oHHhm+PCeJhRnKOe3OijYmx1v8+37gslye+Nps/1rJgvQIXl4zz98y1WdKvMVfnTecQm9g0mpz0usS4y8EQRCEiScCdmeBVpuTMKOWMEOQv0+7JMHeqjasNue4LWCEBPdnEK8KsHAojL+vLVDabeiDVKSf5Il/vCUYWYbGY+atyLLM5hIrM5NDCfJerMRZ9NR1dI84EPxcJMsyFVZl0U1U2AmCMBaO1HcSZ9HznRVZvLm3ltd2VQfc7pOCBqLNOqYnhg65b0aSssD1wtZKZFlme1kLyeEGfyDO13bIlyENsKW0BavNyZXTEwbty6TTcOUM5bZfXjUZk07Da7tqaOjoOe+q647H5HgLr9+9kAXehaSJYNRpyPEmbf18dd5Z36Z8SrySeHT4mLmLR+o7Mek0JIUNTWCaSJPjLcxOCRtye15cCFvLWvjLZ0W8uK0ywCMFQRDOfS63h7JR2n6XWW2E6DVEGLXMTA6joK4z4Lxwe6+LQ3WdzE1VKqVTI4wUNXaxu7LthNpST0sMZemkKJ7eVO5t4+hhToqyT0mSePKWOVwxffTkl8xoE5t/ciFzUkev3L5udiL3LMvwB5JOdOb88frm0gw2/+TCYSv3blmQikYl8cv/FvCVp7YTEhzEq3fOJyxAwDE6RM9DV0+hqNHGqzur+ce6UhLDgrl0ivIa1hU1odOoSAgN5raFqahVErEhen54cfYpvYbEMAM/vTwXh9Ptb/OdFmkkJkSZEzwloX/da3l2NBdM6p+NJ0kSizIjhwRZpyRYqGnrpt0xOBlooIGJbY0dvcNuJwiCIAjjRQTszgItdicRRi1hRi19biVQMiXeQpc3cJB7ki2CTpROo0YfpPzKrBQBuzPC0knRJIYFMzneMmwG4GjiQpWF2Lpj2mIeqe+iuMk2qN1VrEVPT5+Hju4zu8rs+6/t57G1JWO2v2ZbL7Ze5f3m+1MQBOFUHG3oIifWzLcvzGJxZiT/887hQQsGAG12J2uPNrMyL2bYBZ5bFqRS0mRjc0kLOypamTeg7V+ESUekSTsoYPfu/jrMOg3LsqOG7Os7K7L42eW53JSfzBXT4/nv/jrWFzX7s8OFM8/ti1K5Z1nGhAYOx4ovAe1Q7eB2kgX1neTEmk/bIudY+8bSDO5bkUVOrJl9I7R3EwRBOJ1kWcbjmbgky7f21nLRXzb4uwMFUtpkJyPahCRJzEoOw+WROVAztBpqT1Ubbo9MvvccJyvGTFePC6fLw83zTqwd9H0rMmm1O7nt2R0AzEoZmhA1lvJTw/nRJTnHPavuZKlU0qAWzceKCdFzxbR4vjjahEmn4dU755M4QiLMxZNjmJEUyoPvHKK4ycavrppMcoSy/f7qdtIijahUEjEhep68ZQ7Pf33umHRjuHluMt9ZkcWPLlHaakqSxMIMpTJv6kl0FPI95thzi4GKGrswetuI1om2mIIgCMIZQATszgKt9l7CjVp/S0rA3xoAxi9gB0pbzKTwYLK9bbaEiaVWSTx3+1z+dExLphPha2167JDlt/fVolFJrB4QsBtu2zOJLMt8dKieDwcMFD9V5c12/99FwE4QhNEcrOngir9torMncHJDr8tNSZON3LgQ1CqJv9wwA5NOw0/ePDBoce3JjWX0uNzcuiB12OdaPS2OMEMQX39uJ+2OPuanDw7cZEWbKWxUMty7nW4+PtTAxVNi0QcNbR8Va9GzZkk6KpXEmiVpLMyMYHl2NGuWpJ3Ev4IwHq6fk+Rf1DrbhRq0JIYFc8hbYdfucPLwp0UcqOkY13PdUzUjKZTvrZrE/PQIDtZ24HJ72FnROqTVpyAIwun0+PoyLn1k44Q9f2mzHZdH5mh91wjb2MiIUirkZiQpgbMDNUMTHXaWt6KS8Fc13zQ3iZfumMfWB1awPDv6hI5rdko4z9w2h9y4EPJTw86rMR/3rchi9bQ4Xr1zfsCxGwNJksSPL8nBI8Pl0+K4MCfGP+fPI+P/uYFS7TZpjNaHJEniu6smMSu5v4J9RW40WrWKGUlDq9pHMyVBOdd+70BdwPv73B5Km23+dp1ijp0gCIJwJhg+BUc4Y7TanUxJsBBm6G9XsCAjgic2lJEQGjwokHe6XTcrkeRww2nPEBOO34m0AQkk3ltht7eqjTiLnl6Xh+gQHe/uq2NZdvSgNhm+bcut9jN28azF7sTudFPcaMPtkcekRVhFS3/Arku0xBQEYRQbips5WNvBoZoOFgaY11HSZMPlkf2fo1FmHf/v8ly+99p+Hnr/CGqV0hbo+S0VrJ4WT3bs8Isg+iA1z90+l/cO1NHu6BtSAZ8da+b1XdV4PDIvb6+kq9c1aF7JcDKiTDx3+9wTfOWCcGqmxFvYW9lGn9vDD14/wOdHG1mYEcGdS9In+tBO2MzkUJ7bUsG6wmbuenEXty5M5cErJk/0YQmCcJ4oqO+ksLELe68Lo278l318gY+ixq5BrQt9Onv6aOrq9Qd+osw64i36gBV228tbmRxvweR9HQathsVZI89DG8mFOTFcmHP+dQxKjTTy95tnHff2CzIieOPuBf4KeH2QmtgQPQ2dPaRHje0cvpFcPjWOhRmRo84LDCTUoOX2hak8tamc62Ynkn9MG9Nyq50+t8zS7Cg+KWikrv3MTUwWBEEQzh8iYHcW8LXEDPX2I9dpVMz0ZhyNd9DkXMniFvoZtBqizDqe31rJ81sHz1r52ercQf8/JcFCpEnL23trueyYgc5nikpvcK3X5aGixT4o++9klVntBKklZFlU2AmCMLpyq/I5VNxkCxiwO+LNNs+N6w/EXTMzgdd31fDM5nI0KgmXR0YlKW0qRzM9KZTpSYFbOk2KMWN3uimz2nliQxkL0iOOa+aKIEyEa2cl8NHhBu57dS+fHWnkhxdnc+/yzIk+rJPiqxb51XsFeGTYUd46wUckCML5xNqlzOKqaeseMfHndKn3Bj6KGwPPsSvzdjDJGBD4mZpo4WDt4IBdZYudfdXtfGVeymk6UmEkx54zJoUHj3vATpKkkwrW+Xx31SQ+PNTAj984wOt3LyDCpPPfV1CntMqcmRRGiF5DwxncSUgQBEE4f4iA3QSSZZk9Ve3MSg4dtmLN6fLQ1eMi3KjzB+ziLHoswUGszI3msqmx43nIwjnq5TXzqGlzoNOo0WpUVLc6aOjs4eLJg3+/gtQqrpuVyNObymnq6iHafObNNaqwOvx/L2zoIiPKRF17N3/8uJA7Fqcx5SR635c320mJMNJi68UmKuwE4bxk73Vx5d838T9XTGZpgEzxgfoDdoHbQB2t70SnUZEa0b/YIUkSj391NqVWG1PiLZRZbdh7XadcRT0pRnn815/bSXNXL4/eOPOU9icIp9NFk2O5bGosHxxsIDZEz9cXnb3tWJPDDYQbtVS1KuclR+o76erpG5MZP4IgCKNpsSsBu+pWx4QE7HyzwIqauthe1sL9/97Hv+9a4J+DVtqkBPLSByRXTksM5ePDjTR39fLbD48QE6Lng4P1BGvVfG2BCNidCZLCDOysaBuTpNjxYtRp+POXp3Pbszu44cltvHTHPGItyjrGf/bUEBuiJyvGRHxosGiJKQiCIJwRxAy7CbSuqJnr/rGF/QHaPvg0dioZPtEhOkKDlawi38nFU7fmc+2sxNN/oMI5b1KMmQtzYliUGUl+ajjXzkrknmWZBKmHfkRcPycJl0fmzT21w+5va2nLcc1qKWmycdVjm0ccRn6iKlvsqCRQSXC0oQuPR+YHr+/nrb21XP/4Vr442jhoe1kefRh7RYudtEgjJr1GVNgJwnmqoL6T0mY7Hx3HfEx/wG6YrPKC+k4mxZjRHPMZazEEMSs5DK1GRU5sCLNTTr0SbmqihSunxxNl1nHT3GTmp4vqOuHM9osrJzMlIYQHr8gjWDt01uLZQpIkpicqSUI3zU3CI8PuyjbsvS7/rMrjOQcRBEE4GVabci1W3eYYZcux5/HI/nWMkkYbr+2qob6jh799UezfpsxqQ6OSSInon6U21ZtY+dsPj/DmnloeX19KY2cPz9yWT1rk+FV0CcNLjzKiUUln3c9jfnoEz98+l/r2bq78+yb2VrVR3NjFxmIrX1uQQpBaRZxFL1piCoIgCGcEEbCbQHsq24D+oFwgRY1Kdv6kGBNhRl+F3fkzGFk482RGm5iTEsZru6oDLjS12Hr5ylPb+OfGslH39czmcvZXt7O7om3Q7V09fdz7yh7WFTb5b2vu6uX3Hx3lhie2srW0Zdh9VrY6iA8NJjXSSGFDJ89vrWBLaQs/vDiblAgDP3/7sP+4m7p6mPaLT/isoHHY/cmyTFWrg5RwAyZd0HHNsOvpc2MXgT1BOKf4Wubsrmwbcbt2h5NWuxO1SqKkaWjATpZlDtV2nFS178nQadQ8etNM/vPNhfz22qliBq1wxos263nv20u49AxtvX0iVubFkB5p5MeX5KBWSbx/oJ6lf1zLd1/bR7fTzWWPbuK3HxyZ6MMUBOEc43JHmP6tAAAgAElEQVR7aHMoATtfle94stp66XPLZMeY6ep18f7BOrRqFW/uraXCm9RU2mQnOcIwKEHUF7B7c08tmdEm9v58FWt/sIxZ3nEgwsS7bVEab3xz4VlZLT4vPYL/3LMQXZCK6x/fyjde2o1Wo/LPdo4TFXaCIAjCGUIE7CbQvup2ADocfcNuU+gN2GXFmIdU2AnCRLl2ViJlzXYO1XYOuW9LaQseWWn5NhKH08W7++oAZUbcQJ8WNPL+gXrueH4X/9pRBcADbx7kyQ1l7Kps48MRKlwqWhykRhjJiTWzs6KN3314lAtzorlnWQa3LUyltr2bIm/Vy7rCZu9F5PD7a3P00dPnIT40GLNOg613+Perzw/fOMDi33/Bfu97XBCEs58vYFfcZKOje/jPAV913dzUcFrsTlpsvYPur2p10NnjYlri+ATsBEGYOF+Zl8IXP1hGqEHLlPgQXt9dg9Xm5J19dXzt6e0cqe/k0xGShgRBEE5Gq8OJL6+yunX8AxB13jlgS7OVFuI9fR5+tjoXjUri8fWleDwyuypb/QE6nzCjlqRwJTn51gUphBq0Iln5DGPSafwzWs9GObEhvHvvYm6am0xli4MvzU70z7SLC9F7r/3dE3yUgiAIwvlOBOwmiCzLHPC2wmzvHr51YFFDF3EWPSH6IIK1an537VRunps8XocpCAFdNjWWILXEO/uGtsXcUmoF8AfFhvP+gXpsvS7UKsk/dNznk8ONRJt1LMyI4OfvHGJraQtfHG3kGxekMy3RMmybOVBaYqZEGMiOCaHV7sSgVfO765SqkmXZ0QCs9VbubShqBmBjsdVfdbevup2/flbk319du3KRGx+qP66WmN1ON58WNNDm6OPmf24LWGEjCMKJa+rq4YYnto5YlX46FdR3YtJpkOX+hJtAfAG7iybHAAz5DPB99x+7SCUIwrktP1VpR/vz1XnkxoWwq7KNKLOOMqsd6zGBfUEQhFPR4m2HqVZJ1ExAS8x67/XTBVlKwE6nUfGl2YmsnhbP+wfq2VPVhtXmZLn32mygmUlhmPUaMfpDOG3CjFp+ffUUdvx0BQ9ekee/PSFMCQ5/MCCZt7ixi+LGwDOpBUEQBOF0EQG7CVLZ4vBn6LePUGFX1GhjUkz/kOgb5yaTFG4YdntBGA+hBi3LsqN5d38dbs/gtpibSpSAXW17N109w/9uv7mnlvRII3NSwii39i9o9/S52VDczEWTY/jT9dPRqFSseX4nMnDT3GSyok0UNwU+ae5w9NHu6CMlwsCMZCXz76GrpxJtVqpSYy16cuNCWHu0CbdHZlOJlRC9Bqutl6MNyj7/uaGMv35WTHOXsnjWH7ALxqTTYBulJebmEis9fR5+ddVk7E43W8uGb98pCMLx21/dwfbyVraXt477c7vcHgobu7hqRjwqaeS2mGXNdtQqiQtzlEWokubBAbtDtR1o1apB3+2CIJz7bluUyi+vnMztC1P5200zuH1RKn/58gwAdlWM3GpXEAThRPiSAHJizVS3OsZ9Xqavwi4vPoQ4i56lk6IwaDWsnh5HV6+LX79XgCTBBZOihjz2Z6tzefObCzHqNON6zML5J8KkQ6fpn5V70eRYZqeE8b3X9vP4+lJq2hx86fGtPPju4Qk8SkEQBOF8JAJ2E2R/TX92fvswrbXcHpmSZhuTYkzjdViCcNyumhFPU1cvnx/pb+VU1eKgurWbJVmRgNI6bjglzTbyU8NJjzL5K1JACXg5nG5W5cUSE6JnzZI07E43yyZFkRRuYFKMGatNmRF1rMpWZT8pEUYuyIpky08u5PJpg2fgXJgTxa7KNjaXWGl39PGtCzMB2FRsxeOR2eytEDzgfY/Wey844yzBx1Vh99mRRsw6DV+ek4Qk4Q/8CYJwalrtynup8pgWuuOhzGrH6fKQnxpOblyIfwZtIOVWO8nhBpLDDRi1agobBicYHKztICfOjFYjTsEE4XySGGbg1oWpqFQSmdFmHrxiMvlpYeg0KnZVjH8igiAI5y5fhd3M5FDsTjdtIyQInw717d3oNCrCDEG8eMdc/vfaqQAszowk1BDE/poOZiSFEm7UDnlstFlPlkhqEiaASafh5TXzWD0tjt99eJTVf9tER7dokSkIgiCMP7FaNEH2V3egD1KRHG4YdhZOZYuyQCiy8IUz0crcGDKjTfzoPweoalFarfhaTd6+KBVQWroG4nR5sNp6iQvVkxFlpM3RR5vdSVNXD09sKMOs07AgPQKAuy5IZ1l2FN+6MAvAfwFXFKA1xRHv3LzUCCOSJBEfOnTmwcrcGNwemTtf2IUkwZdmJ5EZbWJDcTMF9Z3+itf93rZ1dR3daNUqIoxazDoNXSNU2Hk8Mp8daWJpdhT6IDURRq0I2AnCGGnxBukrWsa2tdPDnxTy/946OGJFsG9+XV58CHNSwthT1Ua3c/DFe2WLnR+/cYCtZS2kRSqfQQszI/nXzmp/RZ4syxyq7WCKaIcpCAKg06iZnhTKzhGSAARBEE6Ur8JuRlIYANWtI587/fiNAzyzqXzMnr++o4f40GAkSUlQiPTOCAtSq7hkcixAwHaYgjDR9EFqHr1xJt9clkFXj4tQQxDu8S1QFQRBEAQRsJsoB2ramRxvIdKkpWOYjDdfQCI7VgTshDOPPkjNU7fMQZbhpn9u448fH+U37x9haoKFpZOiCQ5SUzhMv/fGzh5kGeIsetIijQCsK2pi1cMb2FfdzgOX5fqrT8z6IJ67fS6zU5QLzqxopeLUV73ncLqoa+/G5fbwxIYyJsWY/NsEMjM5jCe+Nps5qWFcMzOBcKOWFbnRbClt4ZnNyoVqTIjOX2FX195DXKgelUrCpNPQ6/LgdHkC7ntLaQtWWy8rc5XZVZEmnQjYCcIYafVmi1e2jF5ht6XEyv+8c2jU7WRZ5rktFby8vYrLHt0YsHIXlPl1Wo2K9Egjl06Nw+F080lBw6BtXt1Rzeu7qzHrNVw2Vans/cN104i36LnrhV1Ybb1Utjjo7HGJ+XWCIPjlp4ZxuLYDh3PkCn5BEITjZbU50apV5MWFAFA9why7bqeb/+yp4b0DdWP2/HUd3cRZ9AHvu35OIvogFZdOiR2z5xOEsaRSSfz4khwO/eJiZiaF4vGIiJ0gCIIwvkYN2EmS9IwkSU2SJB0acFu4JEmfSpJU7P0z7PQe5rlFlmWKGrvIiTUTatDS3h14gbCwQQlIZI4QfBCEiZQaaeSZ2/IJNQTx2NpSpiSE8OIdc1GrJLJiTBQ3Bm6JObDNpC9g99B7R+jpc/PBfYu5eV7ysM8ZZ9Fj1mkoaujiofcKyH/oMxb+7gtuf24nZc12vrdqEiqVNOJxXzw5lpfXzOdh7+yYuy/IwKzX8OaeWrKiTVyQFcWBmg5kWaa+vf+C06RXZinYA7TFlGWZv3xWRGyInku8F6BRZh3NNhGwE4Sx0Oo4/gq7N/fW8sLWSuo7ukfcrqatm84eF1dMj6e6tZvPBrT43Vxi5b/7lcWrXRWtTIkPQaNWMTc1nITQYN7cUztoX3sq25iWGMr6Hy7nS7MTAWWo/RNfm0OL3cnL26p4e5/yGF8FsSAIwqzkMFwe2V/JO5LnNpdz94u7j2u/v3m/wP8ZJgjC+cVq6yXCpCUlwoAk9Xc9eXd/nb8zis+BmnZcHpmiRttJzbprtTv5z+4avvHiLtYVNuHxyNS0dRNnGdrpBGB2SjgFv7xEtL0UznjBWjVqlYRbBOwEQRCEcXY8FXbPAZccc9tPgM9lWc4CPvf+v3CcrDYnnT0uMqNNhAYH+VvwHau02UZCaDAGrRi4LJy5ZqeE8d63F/POvYt45c75hBqUWQSTYszDVtj5FtHjLHqSwg1oVBItdic35CeRGT3yxZskSWTGmPj3rmqe2lTOyrwYrp2ZwMZiK5PjQ7h48olna4YZtfzo4hwAFmVGMj0plFa7k5q2bqWli/eC0+Qdfj5wjl1Pn5v/W1fCo5+XsLuyjW+vyEQfpAyvjjLrsIoKO0EYE77qN6utN2DQfKDSZiVZYG9V+4jbFXjb6N6+KJVIk5ZtpS3++37x7mEeePMgHY4+DtR0MN8bZFOpJK6ZmcDG4maaOpXkA6fLw/6adn8l8EDZsWaWZUfx8vZKXtpWyfLsKFK9iQqCIAi+1vcjzf31+c+eWj463DBsO32fdoeTpzaV886+2hG3EwThxFhtvWNaiTbW3B6Znj63P2Bn1GmYnRzGZ0eaqGyxc9+re3lsbcmgx+zxnivZel3UtI2c6ORzuK6DH72xnwv/vI5Zv/6U77++ny+ONnHfq3v51XsFNHf1+meaBzJacqUgnClUkoTnJALZgiAIgnAqRg3YybK8ATh2EvpVwPPevz8PXD3Gx3VOK/FekGdEmbAYgoZtiVnV6iA10jCehyYIJ0WSJKYnhfoDVQB5cSE0d/VSE6AFi7/CLjSYILUyy1GtkrhzSfpxPV9WtAmny8Pl0+L46w0z+POXp/PPW+bw2M2zkKSTuwC8IT+JH16czW0LU5meGArAnqo2GjqVlpgAZm+F3cA5dl8cbeIPHxXyl8+KSA438OU5Sf77osxKS8yTyVYVBGGwVrsT39u7coQqO1mW/d+ze6tGngt1uK4TlQS5sSHMS49ga1kLsixT1myjuMmGrdfF/60rweWRmTegKu6aWQl4ZPjFfw/jcLooqO+k1+VhToCAHcCtC1Jp6urFanPy9cVpJ/jKBUE4lynJeeqAs3kHsvW6OFynzNc9XNsx4rbby1uRZahuPb7F9+PlcLrYXtYy+oaCcI56elM533pl77AttCfaL/97mMsf3UhjZ69/btyqvBgK6jv9gbqdFYOXdvZUtaH2BtBG+xwCJSnqK09t58NDDaRHGvnRJdm8ec9CPv3uUjwyPLelgiumx3PVjPgxfnWCMP5EhZ0gCIIwEU52hl2MLMv13r83ADHDbShJ0l2SJO2SJGlXc3PzST7duaWkub/VZWiwlq5eF33uoTOxqlsdJIeLgJ1wdrpgUhQA6wqHvu/r27sx6zX+irUb8pP4zoosko7z9/2SKbEsyYrkd9dORZIkJEliVV7MKVWtqFUS9y7PJDXSSHasGYNWzb92VOP2yMSH+irsgoDBFXZFjV1IErxx9wL+ddd8gtT9H6tRJh1Ot4fObjGXRhBOVYvNySRvBe5Ic+yabb3+oPqoFXZ1naRHmQjWqpmfHkF9Rw+VLQ4+Pqy0xtRqVDy7uQK1ShpUPZcRZeLHl+Tw4aEGrvvHVtZ7P+dmDROwWzopirRII9kxZhZnDp9xLgjC+UelksiMHr6NuM/uyjZ8a4b7a0YO2G31VgvXtDnGNGno6Y3l3PTPbbSdocEKQTjd9lcr5xXVraO3554Im0qslDbbOVLfSYRRCdhd5O0+8tquGiQJyqx2/4xtWZbZW9XGipxoAI42jBywa+7q5bZnd6BRSbz/7SU8dWs+9yzLZFZyGKmRRv5ywwwuyovhf6+ZctJJlIJwJlGpJNwi+VYQBEEYZycbsPOTlavAYb/BZFl+UpblObIsz4mKijrVpzsnlDbZMGrVxFn0WIKVgEXnMa1tbL0uWuzO4w5gCMKZJiPKSFJ4MOsKm4bcV9/RM2gQ+TeWZnDfiqzj3veFOTG8eMc8zPqgMTnWY2k1Km7MT2arN4vc3xJT72uJ2f9+LW60kRxuYE5quD+w5xNlVi6Um7p6TvmYel1u/vZ5Md1O9ynvSxDORq12JzOTlerXkebY+arrcmLNHKztwOkamhDjU1DXQV5cCNA/V25rWQsfHW5gWqKFpZOicLo9TE2w+BMMfL65LIOnb51DUWMXj3xeRGJYMDEh+iHPAcrF/str5vH81+eKBSxBEIbIijaPWtmys7wVtUoiJkTHgZqRkxG2lFoBsDvdtA3TyeNk7KhoxSNz3G3zBOFc4vHIHPQGy8/E90BHdx9lzf0JTZFmZUxBWqSRzGgTADfNVeaE7/JW2dW0dWO1OblgUhQJocEUjhCwczhdrHl+J81dvTx9az7JEUPXKVblxfDkLXNO2zWaIIw3tSThERV2giAIwjg72YBdoyRJcQDeP4euyAvDKm22kRFtQpIk/7yv9mMCdr6sPVFhJ5ytJElieXY0m0ta6OkbHGRSAnaBB5GfKe68II0gtbKw7muJ6VuwH9gSs7ipi6xh5u5Fm5XHNY/BHLtNxVb+/GkR64tEpbJw/ul2uunuc5MUbiDSpB2xwq7Uu1j1pdmJ9Lo8HG3oDLhdm91JXUcPk+OVgF1GlJEos45HPitmf3U7F0+OZVWe0kBgXnp4wH1cmBPDTy7JwSMTcH7dQPGhwcRaAgf0BEE4v02KMdHU1Ttsm3xQgmVT4kPITw3nwAgVds1dvRQ12vwJDmNVCeT2yP6q5dr2U9/njvJWHE7RgUA4e5RZ7XR5u2xUB2j5P9F8wcSVuUq1XKS3wg7gimnxhOg1/PCibPRBKraXKwE7XzXurOQwsmNHThz47QdHOVjbwd9vmsX0pNDT9TIE4YyiFhV2giAIwgQ42YDdu8Ct3r/fCrwzNodzfihpspERpWS5WQxK9ln7MRfoVSJgJ5wDludE093n9l8U+tR3dA+qsDsTxVmCuXZmIioJf+Wc2V9hp1ys97k9lFvtZMWYAu7DV2HXbDv1gF2pt5VuoJmAgnCua3Uo7dcijFpSIoyUWUcI2Hmr2C+dGgfAtgDzln7x7mFufHIbAHnegJ0kSdy9NIPEsGBW5kbzpdmJXJQXw6zkUK6YNvwcljVL0vjpZTnHPYNTEAThWJNilMSfoqbAi+WlzTb2VbeTnxrOtEQLte3dWIc5t9hernzm3eCdqTtWgYWjDZ3+859TrS5q6uzhhie38sLWyrE4NEEYFwMrW4/nfPy1ndW8uqPqdB7SIPuqlbm9D109lUunxLI4q78F973LM9jwo+WEGbXMTApjZ0UrsizzzOZysqJN5MSamRRjprTZFnBUhyzLfHy4gUunxrEyb9hpKIJwzlFJEp7hm3UIgiAIwmkxasBOkqRXga1AtiRJNZIk3QH8DlglSVIxsNL7/8JxsPW6qO/o8belCA1WAnbHtsQUFXbCuWBBegRGrZpvvbyHB985RJ/bQ6/LjdXmPOMr7AB+fkUer9w5nxBvWxdfhZ3NW2FXYbXT55aZNFrAbgwq7Hwtbs7EFjyCcLq12pSAXbhRy8ykUPZVtQ+aJTmQr4o93qInPzWMv31RQl17//tmS4mV57ZUoAtScfm0OOak9FfP3bE4jTe+uZCnbs0nJkRPqEHLm/csYkqCZdhjkySJuy7IGHEbQRCEkfgSfwJVt/z+o6Os+PN6kOHyaXFMS1QqWw4OU2VXUNeJRiVxyRRlblV169icN+ypVIIBKglq209tnwX1ncgyHKwdeRafIJxJDtR0YNCqyY0LGfV9JcsyD39axOPrS0fdryzL/OXTIo7UB+4IcLz2VXeQHmUk1qLnH1+dTa635TeARq3yd/aZlx5OQX0nD71/hKMNXXxjaQYqlURunJk+t8ymYuuQfRc12mjq6mVplhhxIpxf1CqlwlwQBEEQxtOoATtZlm+SZTlOluUgWZYTZVl+WpblFlmWV8iynCXL8kpZlltH24+gKPNWyfgq7PpbYg4e3l7V6sCs12AJFv3fhbOXPkjNv+5awMq8GJ7fWsn/rS2lsUMJXvnaTJ7JTDoN871zrQAMWjWS1F9hV+ydlTVcS8wQvQatRkVNWzf3vbp3yMwZWZa55+XdvLOvFoCSpi5ahsmY91XYTfSQ+80lVn7538PIojWIMI5a7Mr7IsKkZVVeDE63h/WFgdvDljTZyIxS2k7/6frpuD0yd724iz99XMi6wib+8HEhcRY9r31jAY/dPItgrXo8X4ogCMIQCaHBGLVqio6ZH7W7spV/rCvl6hnxbP7JhcxMDvMnBxQMs7hf3GQjNdJIqEFLmCFozCrsdlW2EW3WkRFlGpQEcTJ8c7JONUAhCONpX3U7U+ItpEYYRq2wK7faaejsoarVMWrr19JmO498Xswr20evxttR3sq8//1syPWALMvsq25nxnG0qrx9YRrTEkN5elM5cRY9V05XughcPDmWzGgTP3nzAO2OwWsTG4uVc66BVXuCcD4QLTEFQRCEiXCyLTGFk1TubeOVEWUE+ivsArXETA43IEnS+B6gIIyxqYkW/nLDDK6eEc/fvijmpe1K+6MzvSVmIJIkYdJp/DPsihq7kKT+AHyg7aNMOl7fVc27++t4+NOiQffvqWrng4MNPPJ5MR2OPq5+bAt/+qQo4L5Kz5AKu79+VsSzmyvYU9U2occhnF9a7b4KOx2zU8IIMwTxaUEDB2ra+fhwg3+73ZWt1Hf0kOGtYk+JMPK766bR0NHL/60r4bZnd7Kvup37V2ahDxKBOkEQzgySJDErJYxXd1Tz4tYKPB6Zzp4+HnjzIAmhwfzmmqn+qn2TTkOcRU+JN2noWKVNNrK8n4FJ4YYxS/TZVdHGnNQwEsKCqW3vZmdFK8v/tI6HPyn0z9473mSeo96AXYXVTrfTPcrWgjDxel1uCuo7mZZoITEsmJq2bjwemfqOwOflm72z4WQZihsDv1f925YoFW0HRqk4lWWZ37xfQGNn76BzH1CuD6y2XqYnjh6wsxiCeGXNPG6am8QvrpyMVqMsCemD1Pz1hhm02Jx8/7X9uAa0xtxQbCUjyugfEyAI5wulJaYI2AmCIAjjSzPRB3C+8V00J3lbXYaMELDLjglctSMIZ6NfXjmFnRVtPLmhDIC0SOMEH9HJCdEHUVDficvtobjRRnK4YcQKnSizjtr2btQqiXWFzZQ120j3Bvh8lXVlzXa+99o+b8vcoRf+bXYnrXYnWo2K6jYHsiyPWTD/9x8dxaTTcO/yzFG3rW51sLNCCdS9tK2K2QNaCQrC6eQP2Bm0aNQqLsyJ4aND9Xx8uJHuPjc3zEliaqKF3390lLRIIzfmJ/kfe+X0eK6cHo/T5eGzI40UN9q4blbiRL0UQRCEgB65cSbfe20fP3/nMM9vraSzu49mWy/P3JqPUTf4ki0z2hQwYNfrclPZ6uDyacoMz6Qww7CVeCeize6ktr2bWxakUNXqYH91O+/tr6Oyxc6jX5RQZrXz95tncecLu6hp6+b+lVm8uK2SCKOOR26cMeSc5Uh9J1qNCqfLQ2Fj13FVBZ2oPreHnj43Zr3oViKcun1V7ThdHuamhdPQ2UOvy+Nvebn2B8v81/Y+W0ut6INU9PQpv+PTR/gd3+QN2B2p78Tp8vgDaMf6+HAD+2s6CFJLrC9qZs2A2bmfFDQCsOQ4K+CMOg2/vXbakNunJFh48MrJ/PztQ9z3r71EmXT09HnYUd7CjfnJx7VvQTiXiAo7QRAEYSKICrtxVtPWTaRJ58/sV6skQvQaGjp6+Me6Urp6+vB4ZGpau8X8OuGcYjEE8en3LuDj+y9g7Q+WkRh2dv5+37kkjR3lrVz12GY+OFTPzFEWmXwZ8b+4cjJatYrnt1QAykLSewfquTAnGrNew+dHmwCwBmiJWWZVFuXmpYXjcLppOybAfyre3lvLc1sqkGWZn751kB++vn/YbX0BxpW50bx/oN4fRBGE063V7kSjkggJVhatV+XFYHe6iQ/Vs2ZxGv/eVc3P3j5EqCGIl9bMI8KkG7IPrUbFZVPj+M7KLDRqcfojCMKZJdyo5Zlb83nkxhkYtWqSww28c+8iludED9k2I8pEabNtSNZ/hdWB2yP7Z2UnhgdT660EOhW+iricuBASwoJpc/SxrqiZRZmR3DwvmbVHm2js7OHzo00UNnZx90t72Fnexrv761hb2DRoX31uD6XNNlblxgCB22K2O5z8d3/dKVXfPba2hIv+skFURghjYltZK5IE89IiSAxTqsz+ubEMl0fm/YP11LZ387O3D+JwuvB4ZLaWtnDZlDh0GtWQVrcDudwetpW1EGnS4nR5As6x9HlsbSkZUUa+Oj+F7WWtg1ptvnegjry4EH9S4Kn42vwU7l+ZxQcHG3h9dw2fFDTQ0+fhoskxp7xvQTjbqCRJzLATBEEQxp2osBtn1W0O/0m+T6hBy+u7q/HIYNZrWJYdhdPtGZKpJwhnO4NWQ3bs2V05etuiNDp7XPz1syJuXZDK9y+aNOL2s1PCaLH1cvPcZPZWtvGfPbX8bHUem4qttNqd3DQ3mYTQYF7cVklyuAFr19AgWGmT0g5z6aQoNhZbqW51EG7UnvJr6Xa6qe/oAeBQbSdv7qkZdm6mLMu8tbeWuWnh/PDiHD47soH/7q/j1oWpp3wcgjCaVruTMKPWX6WxMjeaX101mUumxBJt1vt/D2MteoJEME4QhLOUSiVx1YwErpqRMOJ2mdEmHE439Z09JAxoUeeruvMF7JLCDDjdHipbHafU2aCwQQmq5cSa/bOtKlscXD87kZzYEF7ZXsUfPipEluGFr8+losXOxZNjuenJbfzm/SMsyYryfzaXNdvpc8uszItmfVHzkIBdU2cPX3lqO8VNNsIMQTz85RkBg5ajOVTbQX1HDxUt9jEJYviUNttIjTCiVomxBeeTrWVW8uJCsBiCSPImHfZ6q+E+OFhPYUMXb+2tZWqChbw4C22OPhZnRVLU1EXhCEG4g7UddPW4uPvibP74cSEHazv8cyoHstp6OVjbwQ8vzmZ6YijPbq5gW1kLF+bEUNPmYG9VOz+6JHvMXu93VmRxxfR4ksIMBKklbL0uUa0qnJfUKtESUxAEQRh/YlVrnNW0dQ8JxIUagvCdA2wusfr72M9OCRvvwxME4TjctyKLQ7+8mF9cOXnUi9e7l2bw5j2LUKskVubFYOt1caCmg48PN2DWaVg6KYr7V2bxxy9N47KpcbTYe4fMgCm12tCqVcxPjwDGbo5d1YC5Nn/4+Cg9fR4aO3ux9bqGbFvZ4qC02c7qaXFkx5rRaVTUtU/sPL3htDucfPmJrZQ2jzwzRDgztDuc9IMKPpYAACAASURBVA2YkxJIi91JxIAgtUat4pYFqUSblVmYSeEGksINIlgnCMJ5wReQO7YtZnHT4Nm6y7Kj0GpU/O2L4lN6vqMNXYQZgog26wYFCOemRbAwMwKtWsV/9tQQbdaxODOSWxakEhOi5yeX5lDabOeN3TUD9qUE6HLjQsiJNQ8K2MmyzC3P7KCuvZvfXDMFg1bDM5vLT+qYfec4B2pGngt2ImraHKx6eD3/2VMz+sbCOaOnz82eqnb/eXiCN/k21BDEvcsyOVDT4e9C8fquGp7dXE5wkJpl2dFkx4RQOEKF3RbvrLsb8pOwBAdxoKYDWZbp6umjbUAnC992izIjyU8LIzhIzdqjzQB8cLAegNVT48fsNUuSREaUCa1GhSRJIlgnnLdES0xBEARhIoiVrXHk9sjUtXcPqbDLjDIxMzmUq2fEs6W0hc+ONBFn0ZNzllciCcK5zKA98QJl34X+trIW1hU2szgrEq1GRYRJx/Vzkog0aelzy3R097e87Olzs6uijZQIAykRSrC/us0RcP8nqqJFqdzTqCQ2Flv7b7fah2y7t1qZXZefqsytM+s1dAUI7J2oJ9aXcu/Le055PwNtK2tlR3krn3rneQhjY0uplUsf2Yh9DH7uPi63h5UPr+dvX5QMu43bI1PWbCPCdOpVpYIgCOeC4QJ2JU02ksIM/tb7iWEG7licxpt7atlX3T5kP1tKrby4rRKna+SkiaMNXWTHmpEkyR+s0GpUTE+yYNBqmJeunBusyI1GNaDybFVeDNMSLfxjXSku70y5Dw82EKSWSI80kRsXwpH6Lv/zlzTZONrQxQOX5fKVeSksyYrkUG3HkESm0ciy7A/Y7a8Z+rpP1r7qdjwy7PbO8xXOHXXt3bgGJA85nC5qvYlpe73z6xZ4z+MNWg1TEyzcvjCNa2cp1bBBahVrFqexq7KNt/fVcvO8ZMKNWrJjTTR19Q4Kvg20qdhKblwIkSYdUxMsfHG0kcW/X8vUX3zCzF9/ytWPbWZLqZXNxVbMeuV5dRo1q/JieH13Nfuq23lqYzkzk0NJjhDdeQRhrKkkCc/IX5GCIAiCMOZEwG4cNXb20OeW/W00fP50/XRe/8YCludE09Hdx2dHGlmeEz1kQLsgCGe3cKOWnFgzr2yvoqGzh2XZUYPu9827882xK2rs4rJHNrK7so0vzU7ErA8i1BBEzRgF7Cq9AbtVecpMCl+SQKDKtL1V7Ri0aibFKNuYdBq6egIHbqpbHdz/r72DZmsEIssyz2+p4OPDDaMuFp6Igjolm35/gMVJ4eStPdrEkfpODtcNnTd0ssqsdqw254jB1Ze2VVLabOf62Ulj9ryCIAhnswijllBDUMCAnS+Y53PPsgwiTTpueGIrP33rID19/XPhHnrvCD9/+xCXPLJh2Kp0j0emqLGLnNgQAKLNejQqiZlJoeg0SmBwebbSsvLCnMEzriRJ4t7lmVS1Ovifdw9z8V838NHhBr6+OA2tRsXynChsvS7WFymVQr4/fS0wJycorQXrvO27j1dTVy89fcp5xWgVdi63hzXP7+SxtcMnjvgc9O7rQO3YVe0JE6+4sYtFv/+C+b/9goc/LaKxs4drHtvCpX/dQFdPH+uKmlBJkJ8W7n/Mf7+9mPtWZJIUbuDK6fHctyKLuy5IR62S0KhU3HVBOgDZ3vdNQYBZjd1ON7sr21icqQQCZyaH0tjZS6RJywOX5vD9VZOw2nq59+U9rCtqYkF6hL8V608vyyVIpeL6x7fQ5nDy0NVTTvc/kyCcl9QqRIWdIAiCMO5EwG4cVXszPY+tsFOpJDRqFQsylJN1WYYVJzGrQRCEM9/89Ah/xu7SSYPf55EmX8DOyb7qdr78xFa6el28vGYe31iaASjzaKpbx6YVZUWLg1BDEJdNjQPgjsVpSJIyXwaUhamHPymkqbOHvVXtTE8M9S8UmPVB2Hr6Au53fVEzb++rY0d564jPf7iuk7qOHlwe2V/tNxZ8ASURsBtbhY3KYu7hurFbqDzkXfQ8Ut9Jc1fvkPvrO7r548eFLMmK5KoZY9fqSRAE4WwmSRKZUSZKBwTsevrclDXbyYoZHLAz64N4/e4FXDMzgVe2V/HC1goAOhx9HGno5KK8GDocfdz5/C46j/leX1/UzN7qNhxOtz+pR62SuGVB6qAZtjfkJ/GLK/JYfkwiEsCq3BiyY5RkpeAgNS+vmccDl+YCsCQrigijlrf2Ki0mNxZbyYgy+ttuTolXgh2+74qmrh4eePMgXcOcf/hUtijXXBlRRg7XdQyqnDrWExvK+OxIE+8dqB9xn9Af/Ctq7BoU+BTObltKW5BlyIsP4dHPi1n8+y8obbbR2ePiha2V/GtHNavyYobMefYl1z5600zuXZ5JdIieNYvTuH9VFjEhSsvu2SlhGLRqf8vMgXZVtuJ0e1iUGQnAXRek8+qd83nrnkV8Y2kG316RxTO35WPvddPY2cvirEj/Y2Mten56eS59bpkfXJTN5Pihc+8EQTh1aknCLWbYCYIgCONMBOzGkW/u1LEz7HyizXqyY5TZUAszIgNuIwjC2c0XmM+JNRNr0Q+6rz9g18uP3ziAUavhP3cv9F/IA6RGGodk1J+sypb/z959x1dV338cf3/vvRlkJ2RBWGGETcCEJSoOUNCqVdFK3XW1VuuqttrW1i792WWltWoddWtVHFVrlaXI3nskzBASEhIyyCDJvd/fH7mJN5CEkXBvgNfz8bgPybnnnvO9l4/ck/P5fj7fCvXqHK5JQ5L1pyvTddmIFHWL7aRteyv0xGcbdfHfvtZTs7L16MfrtSGvTCN6xDS+NiLE1exad1J9kkU6/Kz2z9flN/45a0/7rTe3bneZXA6j3aXVKig7uln5aNkm77pD69uxwm5t7jfHmr9lb5Pn3B6re99eKY+1+u23h1B1DgA++iZGaGN+WeN38aqcEtW4PcrsGXfIvqnx4Xr8imE6s1+8nv1yqypr6rR4e7GsrZ+s8/Q1p2lncaUeem9N42vmbCrQDS8u1tR/LpIk9fdp1f/IxYMaJ/tIUniISzeOS5WrmXVEHQ6jZ67L0MvfG6VPf3Rmk2uaIKdDF6d31YwNBSosP6BF24p0Zr9vkn4DkqPkMNI6b8Lu6dlb9ObinY3rfbekoR3mxeldVV3r0eY9+1VT59H3/rVEz3y5pXG/rD3lenLGZoUGOZR1mCScx2O1dnepukSHyu2xzVZM4cS0bMc+JUeF6uWbRurVm0dpaEq0nr7mNI3oEaM/fb5JpVW1uu2sPkd0rIcuHKg7zu7b+HNEiEuXpHfVf1blHZIQ/zp7r4KcRqNSG9rNB2lsn85N2sqmJUXq7gn95DDSWf2aJsSnjuqhWfePb6zmA9D+Gv5/9JC0AwD4EQk7P2pI2HWNCW1xn7sn9NODkwaoU7DTX8MC4EdjUjsr2OnQeQMPraKN967RtbukSlkF5br8tJRD1qNI7xat3JKqZquRjtb2vZXq1TlMQU6HrsjoJpfTodT4CK3PK9MrC3ZowsAkTR3VQ5+szlOdx+q0HrGNr40IbbklZp63ddXhKtw+X79H6d1j5DD1s9UP54evL9evPlrX6kz5ov0HlF9W3djmc9VhkoYF5dVas+vo18dpLyWVNXrsvxtUVdOxZ+qXVNZoT1l9zLXnTcq1u0uV3j1G0Z2CmqyjaK3VkzM2a+HWYj16yWD17BzebucEgJPBlZndtP9AnX710TpJ0pLt9VXtmT1jW3zNPRP6qaiiRq8u2KFFW4sU4nIovXuMRvfurNvH99ana/OUV1ql6lq3fvnROvWIC1NMpyC5HKaxJfaxSI0P1/i0hCaJiAaXjUhRTZ1HN/1rsaprPRqf9k1SolOwU30TI7R2d5n2VdTo7SU5kppO9mjOzqIKOYwak4rzt+zVKwu2a9bGAj3+3416amaWJOmDlbnyWOkX3xqkOo/VxvyWr0V2FFeqvLpOV4/sIemb9pg48S3bsU8ZPWNljNGZ/RI0/Y5xOn9wsm48vZc8VhrZK1YZrfx/dThTR/VQVa1bf5+drVcX7mhsST8/u0gjesQedl3sO87uo3k/PVe94g+9FuqdEMGEJuA4cnr//6ItJgDAn1q/OkS7ytlXqaSokMb1HprjO1sVwMknOixIH//ojEPWspSk2LBgOYy0eFuxPFbq18zNsfTu9VVuq3eV6LyBSYc8f6QO1Lm1u7RKPTt3a7K9d3y4vvKuIXPzGanqnRCu95bvUk2dR8N9KuwiW0nY5Tck7LyJsOZuJCzdXqyN+eX6xbcGqbSy5rBVgwXl1fpkTX27ql37qvTMtac1O5O/oR3mlZnd9Pn6PVqVU9KYvPNlrdUP31iu/67Nl7X1n+sfpwxr9jM/Fgu3FmlgcpSiw4Ja3e+jVbv17JdbNSA5UpeN6NbqvoG02VsBOSA5Upv3lKumzqNgV8tzft5avFOrc0t1/8Q0dfZWjh7M47Fav7tMl5+WopSYUH2dtVdVNW6VVtXq5x+s0YwNBbp8RIqmZHTczwUAAiWjZ5x+eE5fTZuVrYmDkrRk+z71S4xQbHhwq685p3+CnpyRpbjwYJ3WI1ahQfW/l0zJ6K6/z96ij1flqfxAnXYUVer1W0arX2KEcvZVKTzk+PzaOKxbtG47q7emL9+l2LAgje7dtEJwSNdozc3eq2e+2qKqWrc6hwdr7WFaM+8orlSX6E7qlxihUb3i9Ph/NyrE5dCZ/eLVOTxYf/5isy4a1kXzsos0vHtMY+XS2txSDe8e0+wxV++qn4Q0YVCiXlu0Q6t2tT4pyVqr0qpaxYS1/PeBwMsrrVJuSZVuPiP1kOcmD+mi2cMLdN3YXm06x7Bu0RrUJUrPfrlVUn1b2VRvx4z7J6Yd9vXGGHWJ7nTY/QC0v4aJJm6PVRBz6gEAfkKFnR/t2lfZ7E16AKeWtKTIZqtoHQ6juPAQLdpaP0u+fzPJo8Fdo+R0mDavz5ZTXCVrpV7xTf9N6p1QP3s3JaaTRqfGKSkqVLef1VujUuMaW3ZKUmQrLTHzS6tlTH1rz4ZqO1/FFTW6680V6hEXpiszu6lvYqSyClqvsFuybZ8kaUpGN83YsEcfrNzd7H4NCbvTesRqQHKklu/c1+x+K3JK9OmafF09srt+c+lgbSvcrz/8b1OrYzhSheUHNPWfC/X0nOzD7tuwzt8X6/e0y7mPl4Z2mJeNSFGt27aaYK1ze/THzzfpjUU7NfEvX7VYPbm9qEL7D9RpSNdoXZLeVfll1Zrw5y917p/m6Kusvfr5RQP1xyvTmTkOAC340Xn9NCA5Ur//dIOW79inkamHtsM82ONXDFOnYKdyS6qaJMdS48OV3i1ary7coWfmbNEl6V01rm+8EqNC21RddDjGGD184UAt+dkELXp4wiHVRoNTolVYfkDPfrlVFwxO0jkDErU2t/XK+J3FlerZOUzGGD1/Y6YGdY1SdZ1Hv/jWIP108kAZI72+cKdW7yrRuL7x6hbbSTFhQY1r5TVnza5SBbscSkuK1LCU6MO2/X532S6N+v1M7dpXeXQfCNrN/322UZ+tzW91n2U76q8TM3sdGuPBLoeevHpEm+PfGKOnpg7XtKkj9Pm9Z+mGsb2UEtNJPz4/TbfSzhLo0BrWb/dQYQcA8CMSdn60u6RaXWOYHQegZfERwSo/UCeXd/btwcKCXeqXGKGVrdwoeuHrbRr3+KxW12JpSKIc3Gqwd3yEJOmK01IaZxTef35//fv2sU32iwwN0v4DdYfcMLPWKq+0urEll29i0eOxenpOti6e9rWK9tfo6WtOU1RokPolRWjb3grVttLqcsn2YnUKcur3lw3VkJQoTZuV1ez+q3JKlBLTSTFhwTp3QKLmbynSrI2HJsM+XZ2nIKfRTycP1HVje+miYV01f0tRq2M4UvO37JW10vwtRa3uZ61tbGH25aZCHahrvS3m3v0HWr2Z6Ovzdfla2cakrq9Ne8oVGepqrOpc10p1w6Jtxdq7v0b3T0xTbZ1Hf5/dfOJyrTe5OjglSpOGdNGbt45RdKcgndUvQTPuHa9bzuzdbPs0AEC9IKdDD07qrx1FlSo/UKdRvQ6fsEuKCtVfvjNcnYKcOm9A0wr0S4anaGdxpUJcDv38ooHHa9jNMsY0W7l98bAuum5MT/3jmtP01NQRGtI1Snv316igldbgO4sq1cO7ZnhUaJDevm2sPr/3LKUl1a8fPKpXnF5esF0eK53RN17GGA1NidaaFr5jrbWaubFAGT1iFeR0KLNXnLIL9jeu2eursqZ+MtM7y+q7E3y0qvkJRr7W5pbq66zW1+Vr8OHKXGUfZpITpNLKWj3z5ZYWr0EkacGWIr2zdJc6BTk1sEvUcR1P38RIXZzeVWlJkXrk4kF6+XujdOe5/RorXAF0TC6fCjsAAPyFhJ0fFVfUqHMEbVEAtCwhsr6KrVd8eIstB4d3j9GqnJJmZ5d7PFb/mr9NuSVVmrWxoMXzvLdsl+IjQjSka3ST7Zm9YnXbWb11/em9Wh1nRKhLbo9V1UFJwbKqOlXVunXOgEQFOU2TNeT+ty5fT3y2Sd1iO+mFGzM1JKX+3GlJEap128Y1PZqzeFuxRvSIUbDLoXvOS9OOokr9e2lOk312FFXoiw17dP7g+huQPzynrwZ2idKP31nd5KaatVb/XZuvs/olKLpTfcvK8WkJ2n+gTst3NF+RdzTmZ9cn6tbtLlVpVW2L++UUV2lP2QGdOyBRFTVuLThMgu9XH63TlGfmt3pMSaqudeuet1fqvn+vPOIF0qtq3Coo/6Yacv3uMv3fZxu10VtZtzl/vwYkRyo1Plydgpz668ws/ebj9c0mhf+zarfCg5269azeumpkd32yOq+xTarv8R//dINiwoLUL7G+knRsn8769O4z9cx1GYes3QgAaN45/RM1yltZdyQVdlL9d97aRy/Q0G5NrwEuHtZFESEu/fTCAUqMannNbX9KjArVb749RJOHdlGIy9l47dDSBJa9+w+oqKKmyfdIp2Cn+iRENP58yfCucnuswoKdjS0wB3eN1uY95dpXUXPIMVfmlGjb3gpdNiJFkjRxUP06xDM2NL3O+vMXmzXqdzM1P3tv44Scj1bu1s6iSj3y4Vot3FrU7LXbj99ZpTteX6aautYnDRWWH9A9b6/Uw9PXtrpfc1qbxHUiKK+u1U0vLW6xc8LBlmwvlrXSmtxS7S45NLH6/opdmvrPhfpyc6EuGJykoGbarAOAw9vpw9P2OZ0AABwxrkz9pKbOo/0H6hTHOgYAWtHQdjItKaLFfdK7x6i0qlY7ig5ts7RwW5FyiqtkjDR9eW6zr88prtSsTQW6emT3Q5KCoUFOPXzhwCbtL5sT4V3L5uB17PLK6m+K9IwL14jusfpoZa6qaupvEn26Nl+dw4P1+i2jdaZ3vRhJjQmbF+dt16dr8vTUzKwmLRfLqmu1Ib9MI72VA+cNTNTIXrH65YfrmiTtps3Klsth9IPxfRrfy7SpI3Sg1q1rn1+kHUUVmpe9V28vyVFuSVWTNUPH9e0sl8Poy82F+mBFrpbtqL/RVnGgrvEmV3FFjYqbuZHXoKE6b96WvUqKCpHHSku8LS+bs9h7M++eCf0UFuzUy/O3N0ma+aqqcWvWxgJV1x5+tv6CrUWqrHFra2GF5mxuOWnr6843lmvyk3NVWVOnf361VRc+NVf/mLNFD09fo30VNVq3u1T9kyPldBj97KKB6h4bphe+3qY/f7G5yXFq6jz6bF2+Jg5KUmiQUzee3ksea3Xv2yt1xT/m66Hpa/TLD9fqsqfnyWOl124e3epaeACA1hlj9Icpw/Tbbw9RylF08nA2U8GcGBWqlY9M1DWje7bnENvVwC5RMkZam1vW7PNPzcySw0gTWlnnd/KQLnI5jEanxjV+Bw3vHqNat9WI33yhu99aIWut/jojSw9NX6O3l+QoxOXQpKHJkqQ+CRHq1TlMMzd8U8G/eU+5np6drf0H6nTzy0tlrXTD2J7amF+uqf9cqFcW7NDVzy3U/e+sajKW9bvLtDG/XGXVdZqX3XqV3eyNBbK2/vphxWESV+t2l+qM/5ulq55doIuemqsBv/hMs1uYyPV11l5Nm5nVapvR42nOpgKd+8c5KmylavKrzXs1e1Ohbntl2SGTgJqzaFuRGkL84LbjB+rc+tPnmzUkJUorH5moJ68e0abxAzh5NXxXummJCQDwI+6S+UlJZf1N3tYWggeAeG8VbkMSqzmn9ahvN/mfZhI37yzdpchQl64b01NzNhU0m2B6Y/FOGUlTR/c45nFGhn6TsNtRVKHy6vqqr7yS+psoydGhuv/8NO0urdYzX25Rda1bMzfs0fmDk+U6aBZzv6QIjekdpzcW7dQdry/Xn7/YrKueXaA3Fu3UxdO+1uVPz5e1aqwgMMboxRtHamyfznrw3dV6e8lOLdtRrPdX5Oqa0T2bVAX0TYzQSzeN0u6Sao3/wxxd8/wi/XT6GgW7HJow6JubeZGhQcroGasX523TPW+v1DXPL9JrC3do/B/maMKfv9Tri3bonD/O0VXPLmi2JUpBWbVG/m6G7nxjuXbtq9ItZ/RWsMuh/6zerSn/mK9nvtxyyGuWbCtWdKcgDekarZvPSNXsTYU64/9mNyYLfX25uVCVNW6FBzv1zkGVhQebuWGPwoKdSooK0Qtfb2t1X0matXGPZm4sUFFFjV6at11PzcrSmf3i9ZNJA7R8Z4muf3Gxqus8jTdwrx3TU2/eNkZTR/XQP+dubTLeD1bkqqSyVpcM7ypJ6h4XpguHdtGCrUU6UOfWhytz9fqinbp0eFd9dOe4xkoJAMCx69k5XNeOaZ8k28Hf0R1NeIhLqfHhmrlxj8qqm1acb8wv02sLd+jaMT2V1sw6wA3iwoP1p6vSdf/5/Ru3TRyUpBduyNTUUT304crduv+dVfrLjM16c/FOvbUkRxMGJSkqtL4q3xij8wYmaX52kSoO1CmvtEoPvrtaEaEuPXBBf1XVujUkJUo/PLevHEbKK63SCzdk6tYzUzV9ea4+Xv3N9dv05bsU5DSKDHHpkzV5rb73LzbsUXJUqKJCXXruq62S6pNP2/ZWNEm21dR5dP+/V6mqxq1at0dhwU7FhAXp7SWHXj+8szRHN7y0WH/6YrOWbD989VpBWbUKyg6fMDtSZdW1+sl7q7V1b4U+W9vy+/86u1DhwU5V1dTplleWNP5u3ZJF24qV2StOfRLCmyTsPB6rf361Vbv2VeknkwYohsm0AFrhoCUmACAAXIffpWXGmHsl3SLJSloj6SZrbftdwZ9Eir2/VMSRsAPQim8q7Fq+0dQ/OVIXDk3W32Zn6+L0rurlXesup7hSn67J0xUZ3XT1yB56ZcEOPfvVFv100gAZY1RxoE5PfLZRry7cofMHJR/VTPyDfZOwq9XNLy/VlRnd9NCFA5XnnfXcNSZUXaI76eL0rnrmyy0qr65TZY1bF/lUtTUIcTn11m1jlV9arfyyaoUGOXT9C4v18PtrlBofrqhOQeqTEN6YqKw/f5BevHGkbnl5qR5+f61cDqPusZ10xzl9Djn+qNQ4vXnbGM3dXKj07jFyOY1iOgU3tsNscM6ARC3aVqwpGd20dHuxfv7BWvWIC1Od26Ofvb9W8RHByi7Yr0/W5OmS9K5NXvvOsl0qqazVx6vzvMdK0KyNBfpwZf1NuaU79iklpv7zkKT80mp9vj5fo1Pj5HAY3X9+f11+Wjdd88+F+sUH6/Sfu85oUv3w37V5ig0L0h1n99XvPt2gDXllGtglSh+uzNWQlOjGVl/WWs1YX6Az+8UrvXuMnvhsk5bv3Nfks2vwt1lZ+nh1nvbur1HvhHBFhrj0x883yVrpJ5MGKC0pUq8v2qE1uaW69czUQ9Z3efjCAfpqc6Gue2Gxfn7RIE0akqwn/rdRGT1jdU7/xMb9/nhlun558WAlRIaoutat6lo3N8gAAMfs++P76KHpa3ThX+fq9D6dlZYUqX5JkXp4+hpFdQrSvRPSDnuMS4enNPnZ6ahPwp3TP1FbCvZr+vJcDUmJ0o2np+q3n6zXdQclRCcMTNILX2/TFf+Yr+1FFfJ4pD9dla6LhnbRnrJqndE3XomRofrp5AFKigrVeQOTND4tQYu379MvPlgrj63vpvDByt06d0CiwkNc+nxdvmouG9ps5Xl1rVtzswr1nczuCg9x6ek5W3TBX75SQXm19lXWalzfzvrVxYPVLylSf5udrY355frn9Zma6J2c9Oh/1un1RTtVWlXbeP2zfW+FfvLeao3t01lrc8v00rxtSu8erZziSvWOj2i8UV1aWauQIIdCXA599/lF2llcqe+f1Vt3T0hrtlJTkurcHv3yo3WaOqpHq5NzfvfxBhWWH1B8RLA+X79H143t1fhcbkmVbn15qf5w5TB9nb1X4/rGa+qoHrr91WW6+rmFevXm0Y2t5H2VV9dqbW6p7jynr2rcVs99tUXn/+VLBTkd2ldRo92l1RqflqAz+sa3OC4AkCRnQ0tMKuwAAH50zAk7Y0yKpB9JGmStrTLG/FvS1ZL+1U5jO6k0VLnEhAUdZk8Ap7LucWEyRhrcNarV/X558WDN3bxXP3prhZ78znD1iAvT3W+tULDLoTvO7qNusWH69vCuevbLrcrdV6UrMrrp//67UZv2lOv6MT11/wX9Wz3+4USE1P9blldareKKGmV5W1jml1bJYaQEb+Lx5xcN1Ob8cr04b5tiw4I0pnfL6+skR4cqObq+Ou7d75+uhduK9O3hKS22TAxyOvT0NafpuhcWyWGMnr0uQ51baOU5vHtM4zo1LblpXC8N7hqlM/rGa9e+Kr21ZKduPqO3JOnDlbm6/LRumvKP+frbrCx9a2gXGSNtyCtXn8RwvbVkp8b27qzTesZobW6Z+iREaNKQZK3aVaJnrs3QtFlZuv+dVarzeDRxULLuenO5DtR59OCkb/4eUuPDn1NOJwAAIABJREFU9fBFA3XnGyv099nZuuH0XoruFKRlO/Zp5oYCXTS0i6ZkdNMfP9+kp2Zm6buje+jut1YqMTJE7/9wnFJiOmnd7jLll1Xr/oFpmjy0i/41b7se+XCtPvxh0wTgzqJK/XVmlrrFhimqk0u//fYQlVbW6gevL9c5/RMab649eslgvbJgh+5p5uZnZGiQ3vn+WP34nVV6+P01+tVH61Tr8eilG0fJmG/OFRrkVGiQ85A/AwBwLK7K7K4+CeF67NONmrOpUP9eukuS1DU6VK98b1SbOpo4HEZ/vDJdj/13gx64oL96J0ToitNSmnyvSdLIXrG6aGgX7aus0YgeMbrj7L7qHle/bt6vLx3SuN9tZ30zkcjldOhPV6bre/9aoh+9uUKSZIz03dE9Vef2aPryXL2xaIduHJd6yLi+2lyo6lqPJgxK0ujUzkqKCtWna/LUNylCA5Mj9cLX2zTlmQW6fXxvTZuVpctHpDQm6yTpkvSuemnedj3x2UYt31mi+yamacGWIjmM0V+uGq4X5m3TP7/aqkumzdOmPeWKjwjRxEFJigsP0gtfb9OZ/RJ0x9l9lF1Qv6btU7Oy1aNzuKZkdGv2c5y1sUCvL9qpTfnleuf7Yw/5/CTpzcU79fbSHP3g7D6yVnp+7laVVtYq2vv78vvLd2l9XpnufXulcoqrdOuZvXXOgES9eONI3frKUn3n2QV67ZbR6nrQBLR52XvlsdLo3p3Vs3OYCsqrG6sNu8V20k8mD9CkIcnNjgkAfDUUnVNhBwDwJ3Osveq9CbuFktIllUn6QNJT1trPW3pNZmamXbp06TGd70T36Zo83fH6cn12z5kakNz6jXgApy63xyqroPyI/p3475o8PfjualXWuhUR4lJpVa2emjqisfrLWqtps7I1bVaWat1WkSEu/e2a0zQ+LeEwRz68DXllmvzXubpvYpr+/MVm9UuM0Bf3jdcD76zS3Ky9WvjweY37Hqhz6/m529Q1JlSXjWj+xk5bNHyP+ePGy0erdutHb67Q5CHJCnY59OHK3eoW20m79lXpr1cPbzJj31qrA3UehQY5ta+iRt9/bZkWbSuW02Hk9thD9m94zfUvLtbcrPp1bEJcDh2o86hzeLBevXm0BnWN0t9nZ+sP/9uk+IhghbicKquuVZfoUH34wzP064/X6b1luVrw0LnqHBHSON6fXThQt57Vu/E89769Up+uydOXD5zTmCR1e6z+/MUmXX5at8aKvSPh8VjN3FigD1fmamCXKP3wnL5t+YgBADgq2/dWaMn2Yp07ILHFiTsdicdjtWBrkYoqajSoS5T6Jkao1u3R9/61RHOz9mpKRjf1TgjXxcO6qntcmLL21K+DF+x0aM4D5zQ7kSmnuFJXPbtAeaXVGt49Rm/dNqbJBBlrrcb/YY52FlfKGCkqNEgej9U5AxL11NQRyi2p0llPzFZUqEt3nN1XK3eVaM7GAlXUuNU7IVxbCys0OjVOK3NKtPhnE3TFP+arU5BTH905rtnrr5v/tUSzNtWvuffy90Y1ufasdXv01uKdevQ/6zWub7xeuCFTa3JLddnT8/WX76Q3XitOevIrbdtboQN19WsEz7x/fOP1ydLtxbrppSUKD3Hp8SuG6uz+ibLW6pUFO/S7Tzeoc3iwZt1/tjoFM0kIwLF7Z2mOHnh3teY+eE7jpIxTFDMcAMCPjrnCzlqba4z5o6Sdkqokfd5css4Yc5uk2ySpR49jXy/pRNdQYRdHGzAArXA6zBEn9ScP7aLMXnH61/xtKq2q1aAu0U1aNRpj9KPz+umG03tpwZa9GtQlWj06t88vGhEh9V8f2d7Kul37qmStVX5ZdWMCqEGIy3lckzj+nCF98bAu2rWvUk9+kaU6j0fXjO6hz9bmq3N4sC4YnHzIuBpulsWGB+u1W0br+bnbVHGgTmf3T1Bmr0OrDY0xeuGGkVq6o1irckpVUlmjxKhQXT2yvgWWJN16Zm+9vyJX2QX79dx1GQoNcur6FxfrJ++t1qdr8vTd0T0ab1hePKyLPliRq999ukG5JVW6bESKZmzYow9W5ur2s/o0+btyOoweuGDAUX8mDofRxEFJTWbyAwDgL73iwxvbg58IHA6jcQe1YwxyOvTijSP1yIdrNX15rg7UeTRtZrbGpyVoXvZehQY79eoto1vsOtA9Lkxv3DpGL83bpjvP7XtINbsxRg9O6q8l24o1JaO7rnx2vqprPbpxXC9JUkpMJ03/wenqEhOqxMj6a4PqWrf27j+gqE5BOuPxWVq0rVgXDeui6E5BumFsT/3iw3VakVNySNvtvNIqzd5UoFvOSNWna/L124/XK+jSwRqd2lmb8st115vLtaWwQqNS4/TU1BFyOR1K7xajpKgQvbFopy5JT9GOogptzC/XwxcO0OuLdqrObdXb5+84s1ec3rp9jO55a6VufGmJvjWsiyJDXXpzcY7O6Z+gP1yZTrIOQJs1dCihJSYAwJ/aUmEXK+k9Sd+RVCLpHUnvWmtfa+k1p3KF3bSZWfrTF5u1+beTW/xFCwBOFKWVtUr/9eca1CVK6/PKJElLfjZBVz+3QGlJkfrHtRkBHuHxtaOoQhUH3BrUNUqllbWqrK1Tl+hjXxPwaGUXlGvBliJdO6anjDF6+P01emPRTgU7HfrywbObjKWmzqPffbJeLy/Y0bjt0uFd9fvLhjYmAQEAQMeRW1KlRz9ap+U7S3RWWrzuOrefUtsxKfnZ2jyt2Fmin04ecEQTn/7yxWb9dWaWnr8+UxMGJWn/gTqN+f1MjegRo2euzVBljVtLthdr/e4yzc3eq1U5JfrygbOVtWe/7n9nlUqrahUW7FSd2yomLEi/v2yozhuY2OTc/16SowffW617J6Rp/4Fa/XPuNi186DxV1tSvg9zcWngH6tx6evYWPfvVFlXXenT7+N76yQUDGtffA4C2+HBlru5+a6Vm3T9evY+iA8lJiH9UAcCP2nKnboKkbdbaQkkyxkyXdLqkFhN2p7J9lbWKCHGRrANwUggPqZ+1vKVwf+O2rIJybS+q1OQhXQI1LL/p2fmbm2bRYUGKln/XJ+2bGKm+iZGNPz80eYAWbyvWpMHJhyQOg10OPXrpEN00LlUb88vVNSZUw7q1vp4fAAAInJSYTnru+szjdvxJQ7po0lFcr/3g7D7qmxihcwckSqrvtPDj89P06MfrNf4Ps7WvslZuj5XTYdQ3IUI/mTRAPTuHq2fncC16+Dz9b12+VuwsUZ3Ho3smpCm+mdalV2Z201dZhfrLjM2SpDP7xR/SteFgIS6n7p2Ypqmjemjb3gqN7dP5KD4FAGidwzupgDXsAAD+1JaE3U5JY4wxYapviXmepFOzfO4I7KusUWy4f2/oAsDx4nI61CnIqapad+O2/63Nl9tjld6dZJC/RYYG6fN7zmp1RvmJ1jIMAAB0DKFBTl3s03Zdkm4cl6oBXerX1h2SEq1Jg5PVPznykHacoUFOXTo85ZB1ew9mjNFjlw/V0JRo9U6I0Li+R558S44OPWxyDwCOVkNLTDctMQEAftSWNewWGWPelbRcUp2kFZKea6+BnWyKK2pYvw7ASSUy1KWqWrd6dg7TjqJKfbo2X5KU3u3QlkU4/mj/BAAA/GlM784a07v9qtoiQ4N0+/g+7XY8AGgLKuwAnAqWLVuW6HK5npc0RBKtAf3DI2ltXV3dLRkZGQUHP9mmxWustb+U9Mu2HONUsa+yRrEk7ACcRCJCXSooP6BencNVccCtwvIDSo4KVWIUM5wBAAAAACeuhgo7jyfAAwGA48jlcj2fnJw8MCEhYZ/D4WCGgh94PB5TWFg4KD8//3lJlxz8PFlTP9lXWaO4cBJ2AE4ekSH1cz6SokLUPa5+3bRhVNcBAAAAAE5wTu8dU1piAjjJDUlISCgjWec/DofDJiQklKq+qvHQ5/08nlPWvopaKuwAnFQiQ+vX5UyOClX32DBJYv06AAAAAMAJj5aYAE4RDpJ1/uf9zJvNzbWpJSaOzIE6t/YfqFNsWFCghwIA7SaiocIuOrRx1mF6NxJ2AAAAAIATW2NLTCrsAAB+RIWdH5RU1kqSYmmJCeAkEhFan7BLjgrVqNTO6h7XSendaYkJAAAAADixOamwAwAEABV2frCvskaSWMMOwEklMrRhDbtQDUmJ1twHzw3wiAAAAAAAaDtHQ4UdCTsAOOHU1tYqKOjE7HZIhZ0fFFfUJ+xiaIkJ4CQS6W2JmRwdGuCRAAAAAADQfhpaYrppiQkAx93TTz8dN3To0IEDBgwY9N3vfrdnXV2dwsLCRtx1110p/fv3H5Senj4gJyfHJUm7d+92XXDBBX2GDBkycMiQIQM///zzcEm67777un77299OPe200wZcfvnlqbt373adfvrp/fr27Tv4O9/5Ts+uXbsOzcvLc91zzz1df/3rXyc2nPuuu+5K+c1vfpPY3LhKS0sdY8eOTRs0aNDAtLS0Qa+99lqMJN1xxx0pjz32WELDfvfdd1/XRx55JMntduvaa6/tkZqaOvj000/vN378+L4vvfRS7NF8FlTY+cG+ivqWmFTYATiZTBiUpJKqWnXm3zYAAAAAwEnEQUtMAKeYB95d1X1zfnlYex4zLTmy8g9T0nNa22f58uWh7777btzSpUs3hoSE2GuvvbbHM88807mqqsoxduzY/dOmTcv9/ve/323atGkJTzzxRN7tt9/e/b777ttzwQUX7M/Kygq+4IIL+m3dunWdJGVlZYUuWrRoY0REhL3++ut7jB8/vvyxxx7Lf/fdd6P+/e9/x0vSD37wg72XXXZZn0ceeaTA7Xbrgw8+iF2yZMmG5sYWFhbm+eSTT7Lj4uI8eXl5rtGjRw/47ne/W3LNNdcU33PPPT0eeuihQkn68MMPY//3v/9tfuWVV2JzcnKCs7Oz1+Xm5rqGDBky5MYbbyw6ms+MhJ0fNLbEDOOmNoCTx7BuMRrWLSbQwwAAAAAAoF01VNh5qLADgOPqs88+i1y7dm1Yenr6QEmqrq52JCYm1gUFBdmrr766VJIyMjIqZsyYESVJ8+bNi8rKyurU8Pr9+/c7S0tLHZI0adKkkoiICCtJixcvjvjggw+yJWnKlCllUVFRbknq379/TUxMTN28efM65eXlBQ0ePLgyOTnZ3dzYPB6Pueeee7otXLgwwuFwqKCgIHjXrl2ucePGVRUVFbm2b98elJeX54qOjnb37du39ve//33E5Zdfvs/pdKpHjx51Y8aMKT/az4OEnR98Z2R3XTA4mSoUAAAAAAAAoINzNlbYBXggAOAnh6uEO16stebKK68s+vvf/57ru/2ZZ55JcjjqV3RzuVyqq6sz3v21fPnyDWFhYYfMqAgPDz+if7Vvuummvc8//3x8QUFB0E033dRiBdyzzz4bV1RU5FqzZs2GkJAQm5KSMrSqqsohSZdccsm+1157LTY/Pz/o8ssvLz6Kt9wq1rDzgyCnQwmRIY0L1gIAAAAAAADomLz3iGmJCQDH2aRJk8o+/vjj2NzcXJck7dmzx7l58+YWK5/OOOOMsscee6xxzbn58+d3am6/kSNH7n/11VfjJGn69OlRZWVlzobnrrvuupLZs2dHr1q1KvyKK64obelcpaWlzvj4+NqQkBD7n//8J3L37t2N47r22muL33vvvbiPP/449rrrrtvnHdv+Dz74INbtdisnJ8e1aNGiyKP5LCQq7AAAAAAAAACgES0xAcA/MjIyqn/+85/nnnfeeWkej0dBQUH2qaee2tnS/s8991zOLbfc0iMtLW2Q2+02o0ePLj/99NMP2f/xxx/fPWXKlN79+vXrnJGRsT8+Pr42JibGLUmhoaH29NNPL4uJiXG7XC2nyG655ZbiyZMn901LSxs0bNiwytTU1OqG5zIzM6srKiocSUlJNT179qyVpBtuuGHfjBkzIvv27Tu4S5cuNYMHD65sOOeRMtaPXzyZmZl26dKlfjsfAAAAAAAAAByNrD3lmviXrzRt6ghdnN410MMJJNqFASexVatWbU9PT98b6HEcD1VVVcblctmgoCDNmDEj/M477+y5cePG9ZLkdrs1ePDgQe+8886WoUOHHmjP85aWljqio6M9+fn5zpEjRw6cN2/exh49etQdvN+qVavi09PTex28nQo7AAAAAAAAAPByUGEHACe07Ozs4KuuuqpPQ9Xes88+u12Sli1bFnrppZf2mzx58r72TtZJ0sSJE/uVlZU5a2trzQMPPJDXXLKuNSTsAAAAAAAAAMDLaeoTdqxhBwAnpqFDhx7YsGHD+oO3Z2RkVO/atWuN77bFixd3uv7661N9twUHB3tWr1698WjPu3jx4k1HP9pvkLADAAAAAAAAAK+GNexI2AHAyW/UqFFVDe0yA80R6AEAAAAAAAAAQEdBS0wApwiPx+NhrUo/837mnuaea1PCzhgTY4x51xiz0RizwRgzti3HAwAAAAAAAIBA+qYlZoAHAgDH19rCwsJoknb+4/F4TGFhYbSktc0939aWmH+V9Jm1dooxJlhSWBuPBwAAAAAAAAAB4/CWOLipsANwEqurq7slPz//+fz8/CGiG6O/eCStrauru6W5J485YWeMiZZ0lqQbJclaWyOp5liPBwAAAAAAAACB1lBh52ENOwAnsYyMjAJJlwR6HPhGW7KmqZIKJb1kjFlhjHneGBN+8E7GmNuMMUuNMUsLCwvbcDoAAAAAAAAAOL6cjoaWmCTsAAD+05aEnUvSaZL+Ya0dIalC0k8P3sla+5y1NtNam5mQkNCG0wEAAAAAAADA8eXwJuw8tMQEAPhRWxJ2uyTtstYu8v78ruoTeAAAAAAAAABwQmpoiUmFHQDAn445YWetzZeUY4zp7910nqT17TIqAAAAAAAAAAiAxpaYVNgBAPzI1cbX3yXpdWNMsKStkm5q+5AAAAAAAAAAIDAaEnYeKuwAAH7UpoSdtXalpMx2GgsAAAAAAAAABNQ3LTEDPBAAwCmlLWvYAQAAAAAAAMBJxUFLTABAAJCwAwAAAAAAAAAfToehJSYAwK9I2AEAAAAAAACAD6cxVNgBAPyKhB0AAAAAAAAA+HA4JDcVdgAAPyJhBwAAAAAAAAA+nMaQsAMA+BUJOwAAAAAAAADw4XCQsAMA+BcJOwAAAAAAAADw4XQYeVjDDgDgRyTsAAAAAAAAAMAHLTEBAP5Gwg4AAAAAAAAAfDiosAMA+BkJOwAAAAAAAADwQYUdAMDfSNgBAAAAAAAAgA+nw8jtCfQoAACnEhJ2AAAAAAAAAODD4RAtMQEAfkXCDgAAAAAAAAB80BITAOBvJOwAAAAAAAAAwIfDYeSmwg4A4Eck7AAAAAAAAADAh9MYeaiwAwD4EQk7AAAAAAAAAPDhdNASEwDgX21O2BljnMaYFcaYj9tjQAAAAAAAAAAQSA5j5KElJgDAj9qjwu5uSRva4TgAAAAAAAAAEHBU2AEA/K1NCTtjTDdJF0l6vn2GAwAAAAAAAACB5XAYucnXAQD8qK0Vdk9KelCSp6UdjDG3GWOWGmOWFhYWtvF0AAAAAAAAAHB8OY3kocIOAOBHx5ywM8Z8S1KBtXZZa/tZa5+z1mZaazMTEhKO9XQAAAAAAAAA4Be0xAQA+FtbKuzGSbrEGLNd0luSzjXGvNYuowIAAAAAAACAAHEYI7clYQcA8J9jTthZax+y1naz1vaSdLWkWdbaa9ttZAAAAAAAAAAQAE6HoSUmAMCv2rqGHQAAAAAAAACcVJwOKuwAAP7lao+DWGvnSJrTHscCAAAAAAAAgEByGCrsAAD+RYUdAAAAAAAAAPigwg4A4G8k7AAAAAAAAADAh8MYuT2BHgUA4FRCwg4AAAAAAAAAfDgdoiUmAMCvSNgBAAAAAAAAgA9aYgIA/I2EHQAAAAAAAAD4cBhDhR0AwK9I2AEAAAAAAACADyrsAAD+RsIOAAAAAAAAAHw4jZGbCjsAgB+RsAMAAAAAAAAAHw4HLTEBAP5Fwg4AAAAAAAAAfLhoiQkA8DMSdgAAAAAAAADgw+EwcnsCPQoAwKmEhB0AAAAAAAAA+Khfw46MHQDAf0jYAQAAAAAAAIAPp8PIzRp2AAA/ImEHAAAAAAAAAD4cxoh8HQDAn0jYAQAAAAAAAIAPp0NU2AEA/IqEHQAAAAAAAAD4cDiM3JaEHQDAf0jYAQAAAAAAAIAPpzHyUGEHAPCjY07YGWO6G2NmG2PWG2PWGWPubs+BAQAAAAAAAEAgOKmwAwD4masNr62TdL+1drkxJlLSMmPMF9ba9e00NgAAAAAAAADwO4cxslay1soYE+jhAABOAcdcYWetzbPWLvf+uVzSBkkp7TUwAAAAAAAAAAgEp6M+SeemLSYAwE/aZQ07Y0wvSSMkLWrmuduMMUuNMUsLCwvb43QAAAAAAAAAcNw0JuxoiwkA8JM2J+yMMRGS3pN0j7W27ODnrbXPWWszrbWZCQkJbT0dAAAAAAAAABxXDm8bTI8nwAMBAJwy2pSwM8YEqT5Z97q1dnr7DAkAAAAAAAAAAsfpvWtKhR0AwF+OOWFn6ldbfUHSBmvtn9tvSAAAAAAAAAAQOA0VdqxhBwDwl7ZU2I2TdJ2kc40xK72PC9tpXAAAAAAAAAAQEA1r2HlI2AEA/MR1rC+01n4tybTjWAAAAAAAAAAg4BoSdrTEBAD4S5vWsAMAAAAAAACAk01DS0wq7AAA/kLCDgAAAAAAAAB8UGEHAPA3EnYAAAAAAAAA4MPprbBzU2EHAPATEnYAAAAAAAAA4MPhaGiJGeCBAABOGSTsAAAAAAAAAMCH03vXlJaYAAB/IWEHAAAAAAAAAD4ctMQEAPgZCTsAAAAAAAAA8OFsaIlJhR0AwE9I2AEAAAAAAACADycVdgAAPyNhBwAAAAAAAAA+HA4SdgAA/yJhBwAAAAAAAAA+GirsaIkJAPAXEnYAAAAAAAAA4MNJhR0AwM9I2AEAAAAAAACAj4aWmFTYAQD8hYQdAAAAAAAAAPhoaInp9gR4IACAUwYJOwAAAAAAAADw4fDeNaUlJgDAX0jYAQAAAAAAAICPhgo7WmICAPyFhB0AAAAAAAAA+HA6GlpikrADAPhHmxJ2xphJxphNxphsY8xP22tQAAAAAAAAABAojoaEHRV2AAA/OeaEnTHGKenvkiZLGiRpqjFmUHsNDAAAAAAAAAACIS4sWBcOTVZ8eEighwIAOEW42vDaUZKyrbVbJckY85akSyWtb4+BAQAAAAAAAEAg9IoP19PXZAR6GACAU0hbWmKmSMrx+XmXdxsAAAAAAAAAAACAI9SmNeyOhDHmNmPMUmPM0sLCwuN9OgAAAAAAAAAAAOCE0paEXa6k7j4/d/Nua8Ja+5y1NtNam5mQkNCG0wEAAAAAAAAAAAAnn7Yk7JZI6meMSTXGBEu6WtJH7TMsAAAAAAAAAAAA4NTgOtYXWmvrjDF3SvqfJKekF62169ptZAAAAAAAAAAAAMAp4JgTdpJkrf1U0qftNBYAAAAAAAAAAADglNOWlpgAAAAAAAAAAAAA2oiEHQAAAAAAAAAAABBAxlrrv5MZUyhph99OiECKl7Q30IPACYFYwdEgXnC0iBkcLWIGR4I4wZEiVnC0iBkcLWIGR+JY42SvtXZSew8GANA8vybscOowxiy11mYGehzo+IgVHA3iBUeLmMHRImZwJIgTHCliBUeLmMHRImZwJIgTADgx0BITAAAAAAAAAAAACCASdgAAAAAAAAAAAEAAkbDD8fJcoAeAEwaxgqNBvOBoETM4WsQMjgRxgiNFrOBoETM4WsQMjgRxAgAnANawAwAAAAAAAAAAAAKICjsAAAAAAAAAAAAggEjYAQAAAAAAAAAAAAFEwg6SJGNMd2PMbGPMemPMOmPM3d7tccaYL4wxWd7/xnq3DzDGLDDGHDDG/Phwx2nhnJOMMZuMMdnGmJ/6bL/Tu80aY+KP5/vG0etIseLz/FPGmP3H4/2ibTpSvBhj5hpjVnofu40xHxzP945jE6CYedEYU2CMWXvQ9mbPiY6lHWMm1Biz2BizynucR1s55w3e42YZY27w2f47Y0wO30kdT0eKE5/nPzr43x0EXkeJFWNMpM91y0pjzF5jzJPH+/3j6AUoZj4zxpQYYz4+aHuqMWaRqb8OftsYE3y83jeOXXvFjM/xnMaYFQfHw0H7cO1ygulIceLzPNcuAHCcsYYdJEnGmC6SulhrlxtjIiUtk/RtSTdKKrbWPm7qb3zHWmt/YoxJlNTTu88+a+0fWzuOtXb9QedzStosaaKkXZKWSJpqrV1vjBkhaZ+kOZIyrbV7j/f7x5HrSLHifT5T0t2SLrPWRhzv94+j09HixWe/9yR9aK195bi9eRwTf8eMd9+zJO2X9Iq1dojP9ieaO+dxfPs4Bu0YM0ZSuLV2vzEmSNLXku621i486HxxkpZKypRkvefLsNbuM8aMkbRDUhbfSR1LR4oT7/OXS5oiaZjvvzsIvI4WKz77LZN0r7X2q+P25nFM/B0z3n3PkxQm6XZr7bd8tv9b0nRr7VvGmGckrbLW/uM4vn0cg/aKGZ/j3af6f0OifOPB53muXU5AHSlOvM9z7QIAfkCFHSRJ1to8a+1y75/LJW2QlCLpUkkve3d7WfVf/LLWFlhrl0iqPcLjHGyUpGxr7VZrbY2kt7znkrV2hbV2e/u+Q7SXjhQr3uTMHyQ92K5vEu2mI8VLA2NMlKRzJVFh1wEFIGbkvflZ3MxTzZ4THUs7xoy11jbMLg/yPpqb2XaBpC+stcXeGxhfSJrkPcZCa21ee74/tI+OFCfGmAhJ90n6bfu9Q7SXjhQrDYwxaZISJc1t+ztEewtAzMhaO1NSue82b8LvXEnvHnxOdCztFTOSZIzpJukiSc+3ckquXU5AHSlOuHYBAP8hYYdDGGN6SRohaZGkJJ+Lt3xJScd4nIOlSMrx+XmXWrgFVr3QAAAF3UlEQVSRio6rA8TKnZI+4heME0MHiJcG35Y001pbdqTnRGD4KWZac8znRGC0NWa8rYJWSipQ/Q0LrmFOQh0gTn4j6U+SKo9l/PCfDhArDa6W9La1tMfp6PwUMy3pLKnEWlvn/ZnvpxNAO1zvPqn6CayeVvbh2uUE1wHihGsXAPATEnZowjtr5j1J9xx8M9v7C+IR/ZLY2nFwcgh0rBhjukq6UtK0Ix40AibQ8XKQqZLePMbXwk86WMwc1TkRGO0RM9Zat7V2uKRukkYZY2j3c5IJdJwYY4ZL6mOtff/oRg5/C3SsHORqce3S4XWwmMEJoK0xY4z5lqQCa+2y4zdKBFqg44RrFwDwLxJ2aOTtk/+epNettdO9m/d4+2Y39M8uOJbjmPrFchsWTP++pFxJ3X1e1s27DSeADhIrIyT1lZRtjNkuKcwYk90ubxDtqoPES8Mx4lXfNvOTtr8zHC9+jpnWHPU5ERjtFTMNrLUlkmZLmmSMGe0TM5eIa5gTVgeJk7GSMr3XLl9LSjPGzGnbO0N76yCx0jCWdEkubsh3bH6OmZYUSYoxxri8P/P91IG1U8yMk3SJ9zvlLUnnGmNe49rl5NFB4oRrFwDwIxJ2kNTY7/4FSRustX/2eeojSTd4/3yDpA+P5TjW2hxr7XDv4xlJSyT1M8akGmOCVT9r9KP2e0c4XjpKrFhrP7HWJltre1lre0mqtNb2ba/3ifbRUeLF51BTJH1sra1u63vD8RGAmGnNUZ0TgdGOMZNgjInx/rmTpImSNlprF/nEzEeS/ifpfGNMrDEmVtL53m3owDpKnFhr/2Gt7eq9djlD0mZr7dnt907RVh0lVnwORWeADi4AMdMsb6XNbNVf7x7ROREY7RUz1tqHrLXdvN8pV0uaZa29lmuXk0NHiROuXQDAz6y1PHhI9V+6VtJqSSu9jwtV3wd/pqQsSTMkxXn3T1Z9P+sySSXeP0e1dJwWznmhpM2Stkj6mc/2H3mPVydpt6TnA/358OiYsXLQPvsD/dnw6PjxImmOpEmB/lx4dLiYeVNSnuoXaN8l6Wbv9mbPyaNjPdoxZoZJWuE9zlpJj7Ryzu9JyvY+bvLZ/oT3eB7vf38V6M+HR8eLE5/ne0laG+jPhkfHjhVJWyUNCPTnwqPDxcxcSYWSqryvv8C7vbekxd5YekdSSKA/Hx7HL2YOOubZqp+Y2NI5uXY5wR4dKU58nu8lrl148ODB47g+jLUsxwIAAAAAAAAAAAAECi0xAQAAAAAAAAAAgAAiYQcAAAAAAAAAAAAEEAk7AAAAAAAAAAAAIIBI2AEAAAAAAAAAAAABRMIOAAAAAAAAAAAACCASdgAAAMBRMMb8yhjz40CPAwAAAAAAnDxI2AEAAAAAAAAAAAABRMIOAAAAOAxjzM+MMZuNMV9L6u/ddqsxZokxZpUx5j1jTJgxJtIYs80YE+TdJ8r3ZwAAAAAAgOaQsAMAAABaYYzJkHS1pOGSLpQ00vvUdGvtSGttuqQNkm621pZLmiPpIu8+V3v3q/XvqAEAAAAAwImEhB0AAADQujMlvW+trbTWlkn6yLt9iDFmrjFmjaRrJA32bn9e0k3eP98k6SW/jhYAAAAAAJxwSNgBAAAAx+Zfku601g6V9KikUEmy1s6T1MsYc7Ykp7V2bcBGCAAAAPx/e3eIUwcQRWH4nwaDeL4sCRICoo4QWAWGZbADBAvBYdgCSU2T1mDQg3kKQRAkwyvfJyd3kuNPbi4AO0FhBwAA77uvTscY+2OMTXW8fd9Uf7b36c7e/Lmt7rJdBwAAAHzAmHOuzgAAAF/aGOO6uqj+Vr+rx+qluqr+VQ/VZs55uZ3/WT1VB3PO5xWZAQAAgN2hsAMAgE82xvhVncw5z1dnAQAAAL6+vdUBAADgfzLGuKkOq6PVWQAAAIDdYMMOAAAAAAAAFvqxOgAAAAAAAAB8Zwo7AAAAAAAAWEhhBwAAAAAAAAsp7AAAAAAAAGAhhR0AAAAAAAAs9AqYjgn+O41FT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843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19" t="-963"/>
          <a:stretch/>
        </p:blipFill>
        <p:spPr bwMode="auto">
          <a:xfrm>
            <a:off x="621635" y="2514600"/>
            <a:ext cx="793883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5" descr="data:image/png;base64,iVBORw0KGgoAAAANSUhEUgAABZ0AAAEGCAYAAAAOpzugAAAABHNCSVQICAgIfAhkiAAAAAlwSFlzAAALEgAACxIB0t1+/AAAADh0RVh0U29mdHdhcmUAbWF0cGxvdGxpYiB2ZXJzaW9uMy4yLjIsIGh0dHA6Ly9tYXRwbG90bGliLm9yZy+WH4yJAAAgAElEQVR4nOzdd3xkZ30v/s+Z3mckjbq2N7f1uizGxmBjg8GQEEhCCqGkEQIXyC+/hEDITUK4hFxywyWFJDdAcAiXEgyhhRCKwXjtdV17XdZre1fa1UqrOkXTZ86Uc+4f5zxnepE0WrXP+/XitVgazRxpyzzP93yfz1dSVRVERERERERERERERN1gWu8LICIiIiIiIiIiIqKtg0VnIiIiIiIiIiIiIuoaFp2JiIiIiIiIiIiIqGtYdCYiIiIiIiIiIiKirmHRmYiIiIiIiIiIiIi6xnIpXywYDKq7d+++lC9JRERERERERERERMv0+OOPh1VV7V/J117SovPu3btx4sSJS/mSRERERERERERERLRMkiRdWOnXMl6DiIiIiIiIiIiIiLqGRWciIiIiIiIiIiIi6hoWnYmIiIiIiIiIiIioa1h0JiIiIiIiIiIiIqKuaVt0liTpLkmSFiVJOlXz8fdKkvS8JEnPSpL0v9buEomIiIiIiIiIiIhos+ik0/lzAO6s/IAkSbcBeD2AI6qqXgng492/NCIiIiIiIiIiIiLabNoWnVVVPQYgWvPhdwH4mKqqsv6YxTW4NiIiIiIiIiIiIiLaZFaa6XwQwMskSXpEkqT7JEl6UbMHSpL0DkmSTkiSdCIUCq3w5YjW37EzIVyIpNf7MoiIiIiIiIiIiDa0lRadLQB6AdwI4A8A3C1JktTogaqqflpV1aOqqh7t7+9f4csRrb/3fOkJfOb+cx099uxCEqqqrvEVERERERERERERbTwrLTpfBPB1VfMoAAVAsHuXRbSx5AolJHJFZORS28eeD6dxx18fw/1nw5fgyoiIiIiIiIiIiDaWlRadvwngNgCQJOkgABsAVthoywqnZABArti+6DwXywIAQkl5Ta+JiIiIiIiIiIhoI7K0e4AkSV8G8HIAQUmSLgL4EIC7ANwlSdIpAHkAv6oyS4C2sHAqDwDI5tsXnWPZAgAgU2j/WCIiIiIiIiIioq2mbdFZVdU3NfnUW7p8LUQbVkR0OheUto+N60XnbL64ptdERERERERERES0Ea00XoNoW1lOvEYsoxWd0x3kPxMREREREREREW01LDoTdWB58Rr6YxmvQURERERERERE2xCLzkQdEEMB5WIH8Rp6p3OG8RpERERERERERLQNsehM1AERr9FJp7PIdM508FgiIiIiIiIiIqKthkVnog5E9HiN5WQ6Z5jpTERERERERERE2xCLzkQdMAYJdpDTHBOdzsx0JiIiIiIiIiKibYhFZ6IOlIvOClRVbfnYhF50zjLTmYiIiIiIiIiItiEWnYnaKJQULGUKsFu0vy7thgnGMloUBzOdiYiIiIiIiIhoO2LRmaiNaForIo/1OAG0jtjIFxWk9WIzi85ERERERERERLQdsehM1IaI1hjrcQEAsi2KznE9WgMAMozXICIiojaW0nn86l2PYiaWXe9LISIiIiLqGhadidoIp2o7ncvxGim5urAsis59bhs7nYmIiKitY2dDuO9MCE9Oxdb7UoiIiIiIuoZFZ6I2wsmaTme9mPz4hSiu+fAPMB3NGI+NZ7UC9XDAgWy+1HboIBEREW1vJ/Vic5onpIiIiIhoC2HRmaiNkBGvoXc6F7Wi82Q4g6KiYjKSNh4by2idzsN+J4qKinyp9dBBIiIi2t5OTutFZ5lFZyIiIiLaOlh0JmpjPp6Dx25B0GMHUB4kKDqSInr8BlCO1xjxOwCUu6KJiIiIauUKJZyejQPgAGIiIiIi2lpYdCZqYz6ew5DfAafNDKBcdE7mtKKzGDQIVHQ6B7SuaG4giYiIqJlnZxMolLQorto5EUREREREmxmLzkRtzCVyGPY74LBqf13EIEFxDDZc0ekcyxYgScCQT+t0ZtGZiIiImjk5tQQAsJolZFh0JiIiIqItxLLeF0C00c3Hszg40A+nVet0FpEZoiMpUtHpnMgW4LVb4LZbqh5LREREVOvkdAxjPU6oKpCSuWYgIiIioq2Dnc5ELRRKChaTst7prMdrFKuLztXxGnkEXDa49SgOTqInIiKiZqYiGewf8MBlMyPDNQMRERERbSEsOhO1EErKUFVgyO+EwyIynbV4jZSe6RxJl+M1QikZPS6rkf/MTmciIiJqZj6Rw5DPAbfdwkxnIiIiItpSWHTe5pK5AhRFXe/L2LDm4jkA0DqdbSLTWSskiy7mcFLrdC6UFDw5FcPhMT9cNi1eg5nORERE1EixpCCckjHoc8BtN3PNQERERERbCovO21iuUMJLPvZjfPPJmfW+lA1rXi86D/kdsJlNkKRy0Vl0OofTeaiqilMzcaTzJdy0NwiX3unMo7JERETUSCilnaYa9DngtlmMAcVERERERFsBBwluY9F0HslcEefD6fW+lA1rLp4FoHU6S5IEp9VcLjrrm8N8UUFSLuLhc1EAwIv39kLSv55dS0RERNTIQkI7KTXos8PDeA0iIiIi2mLY6byNic1NPFtY5yvZuObjOTisJvidVgCAw2pGtqLobLNof4UiqTwePhfBgQEPgh474zWIiIiopYWEdppq0OeAi/EaRERERLTFsOi8jSVzWrGZRefm5hI5DPudkCStd9lhMRmDBNNyCbt6XQC04vSJyShu3NunPc6qRXFkGa9BREREDVQWnTlIkIiIiIi2Ghadt7GEnkkcy7Do3Mx8XJsqLzhsWqezoqhIyUXs6nMDAH703ALS+ZJRdBZRHOxaIiIiokYWEjlYTBL63Da4bRbkiwoKJWW9L4uIiIiIqCtYdN7GxCA8djo3NxfLYthfUXS2mCEXSsjoERu7+7RO57tPTMNmMeGWg0HjsS6bBWkWnYmIiKiB+biMAa8dJpMEt12P5ZK5biAiIiKirYFF520sqRedEyw6N7SYyGE+kcOYHqEBAE6bGbmCYhTsd+pF50SuiFdePgCvw2o81mUzM16DiIiIGlpM5jCgn6Zy28wAgDTXDURERES0RbDovI2lZK3YHGPRuaG7jk8CAH7u2lHjYw6rCdlCychd9DutCLi0QvPPHBmt+nqXjfEaRERE1FhlhJfodE4z15mIiIiItggWnbexZEW8hqqq63w1G0siV8AXH76A11w1jN1Bt/Fxp9WMXEXR2euwIOixw+uw4OWH+quew6nnPxMRERHVWkjkMOizAwDcdtHpzHXDenj4XAT/fP+59b4MIiIioi3Fst4XQOtHFJ1Liop0vgSPnX8chK8/fhFJuYh33rqv6uN2q1ZIFp1IbpsFP3vtKGxmExxWc9Vj3TYLO5aIiIioTjZfQiJXrIjXYKfzevrKY9O45/QC3v6yvet9KURERERbBquM25goOgNALJNn0bnCc3NJBD12HB7zV31cGySoGD87j8OCd9+2v+FzOG1mhFPyml8rERERbS4LiRwAMF5jgwglZSTlIkqKCrNJWu/LISIiItoSGK+xjSVz5SznOHOdq1yMZbCj11n3cafNhFxFp3OrQr3Xbqkq7BMREREB5aLzgBGvoRedOUhwXYSSWpNA5dqYiIiIiFaHRedtLCUXIenNHCw6V5uOZrGjx1X3cYfFXDVIsFXRecDnwGIyB0VhXjYRERGVhfSTUANe0emsRXSl5K2T6Xw+nMY3Tl5c78voiPj94HqYiIiIqHtYdN7GkrkiBvXNTjzDRbZQUlTMxrIY62nU6Vw9SNDdoug87HegUFIRzeTX7FqJiIho84mktLVBn8cGoJzpnNlC8Rr/96EL+P27n0Jpg998L5QURNPa70ciu3V+/kRERETrjUXnbSwlF43C6nbt7Pjkj87iXV94vOpjC4kcioqKsUadzlYzFBVYSudhNUuwW5r/FRrUcxrn47nuXjQRERFtauGUDJME9Li0orPTaoYkba1M58VkDoq68SMrRMEZ2L7rYSIiIqK10LboLEnSXZIkLUqSdKrB535fkiRVkqTg2lweraVkrmAUnWPbdJH96GQUD05Eqj52cSkLAA07nUWROZyS4bZbIEnNh80M+1l0JiIionrhVB69bpsxtM5kkuCympHOb514DZGTvLTBT9OJ6wRYdCYiIiLqpk46nT8H4M7aD0qStAPAqwBMdfma6BJJ5ooY9DlgMUkbfpEdzxRw/Ud+iOPj4a4+bygpI54tIFcob/IuLmUANC46O21a5mIoJbfMcwaAIb3oPJdg0ZmIiIjKwikZQY+96mNuu2VLdTqLnOSlDR4zVll0TmzwrmwiIiKizaRt0VlV1WMAog0+9dcA3g9gYwe1UUP5ogK5qMDrsCDgsm74ovPZxSQi6Tyem0t09XnDeqZi5YZDdDqPBOqLzvv7PQCAxyaX2hadgx47zCYJC+x0JiIiogqRlGzkOQtuu2VLdTqH9bXVRp8bwk5nIiIiorWxokxnSZJeD2BGVdWnOnjsOyRJOiFJ0olQKLSSl6M1IPL1PHYLfE7rht8QTEW17uNubgZKiopoWttoLFR0I19cymDAa4fDaq77mhv29OLQoBf5otK26Gw2SRjw2jHHojMRERFVCKfyDTqdzVum0zlXKCGR076XDd/prHdkmyQgwaIzERERUdcsu+gsSZILwB8B+NNOHq+q6qdVVT2qqurR/v7+5b4crZGUvqnxOqzwOzd+p/NaFJ2j6TzEQPXFpIzTswnc/dg0Li5lG0ZrAIAkSfjVl+wGoHUktTPkd1QVtImIiLaDJ6djuOGj91QNadtu5GIJJaXxgcBISkafu6bobNs68RrhVLl7OLbBGxtCSRlehwU9LtuGXw8TERERbSYr6XTeB2APgKckSZoEMAbgCUmShrp5YbS2knr3icdhQWATFZ27uXGp3BAtJHL49LEJvP/fn8aj56PY0etq+nVvuHYEfqcVvW5b08cIQz4H5uLZrlwvERHRZnFiMorFpGzMSdiOXvM39+P//GS87uPZfAnpfAlBb6N4ja1RdK6MrIht9E7npIx+r107+bfB18NEREREm0n7Vs0aqqo+A2BA/LdeeD6qqmp3J7zRiqmq1lUjSVLTx4iis9dhgd9pxXgodUmubaWmRdG5i5uByqLzYlLGRCgNACgqatNOZwBw2Sz4ym/fCJ/D2vY1hvwOHDvDWBkiItpeZmPaKZ/UFuncXa60XMS5cBonp2J1nxPrj2BNp/PeoBvHzoQwEUphnz5D4lKZCKUw7HfAZVv21qChyqLz0kbvdE7J6PfYkSsqRiQIEREREa1e205nSZK+DOAhAIckSbooSdJvrv1l0Wq86wtP4I++carlY0Sms0/Ea2zwDcFy4jVUVUW2g0E8YkNkkrRO53OhFN54/RjecM0I7riideP+ZUO+hoMGaw35HEjnS8bPu1ZKLuLhc5G2z0NERLSZzMS09+3UNi3iiVNO5yPpus8ZReeaTud3vnwfnFYzPvKd02t/gRWKJQWv++QD+Of7z3ftOUVOsstm7mrDwFoIJ2UEvXb4HBZ2OhMRERF1Uduis6qqb1JVdVhVVauqqmOqqn625vO72eW8sZxZSGIyXL/JqSQ6jzx2C/wuG5JysWnu4HrLFUpYSIgJ6O2PaP7khRCu+8gP2x7nFJu+vf0enJqJI50v4ciYH3/zy9fimh2B1V84tE5nAJhvMkzw3x6dwps+83BV1zUREdFmNxPTiq5bJS5iuWb0Tu/paAbFklL1uUhKW5/UZjoHPXb8f688gJ+8EMIDZy/d0jqSziOTL2F8sXun3sSN/b397s0Rr+Gxw++0IsmiMxEREVHXrCTTmTa4RK6AbKF1p29tvIaqomk37noTeZA+h6WjbpnxxRSyFYXqZkJJGQ6rCXuCbpxZ0DZae7t8nHXIpxedmwwTnI/noKro6kaPiIhovc0saUXn7drpPKsX3Qsl1YgaEcSN5j5P/WyIt920GwGXFXefmF77i9SJArE4VdYN4ZSMXrcNQY99Qw8SzOZLSMpFZjoTERERrQEWnbcYVVWRyBaRa1t01hbVHr3oDHQWXbEexCbo8JgfiWwBSpuO7CW9oybRpogeTuUR9NiNwjCgdeR007Bfi+CYa9LpHElr1zqxwTO1iYiIOpXJF40c35TcPu7qX46fx299/sRaX9YlJYrOQH3EhnjvD3qqO50BwGYx4acOD+OHpxeQ1k+lTUUyaxrFJaIwujn0UXQP97hsxrpsIzKiTjw2LW4uWzBmoxARERHR6rDovMXkCgryJaV9p7NchM1igt1iRmCjF50jetF5NABF1a69FbHRTbT5fsIpGUGPHQNebdPnspmrCtDdMOjXnnsu1rjoLDY7E4ut41CIiIg2i8qCa0puv7Y4Ph7B8fH6OAm5WDJiOjabmVgWTqsZAHChpugcSsrw2C1w6J+v9fprRpEtlPCD0/O45/QCfurv7sfbPvsoCjUxHd0iOp3DqTwyXYpDCSVl9HvtCLisG7rTWcTNefUZJ0VFbbuGJiIiIqLOsOi8xYju3naD9CbDafS5tWOdfpdWdN6om4KpqLZxE13I7YYexrOddTqHklrReVAvNO/td0OSpC5ccZndYka/1161Aa8UTrHTmYiItpaLS+X3vHQHnc7ziSwy+VLVKa2UXMSbP/MIbv/4T7CU3ridss3MxrK4YsQHt82M8zVzNrSb3vXRGsLRXT0YDTjxwa8/g7d//gRKqop8SWk6H2K1RNEZqP69W9Vz6t9jwGlDSi6uWcF8tUSR3W23wOfY2E0YRERERJsNi85bjFgot+rSmI/ncM9zi3jdkREA2PDxGnPxLEYCDvS4tA1au+tcSotO59bdOuGU1oXT79O6kfd1Oc9ZGAk4MRtvvImLiE5nFp2JiGiLEN3JNrPJmCHRiiimihgGVVXxjs+fwIkLS5CLCo5PbL551bOxHEYDTuzqc9cNd46k8uhrEK0hmEwS3nnrXhwa9OJ/vP5K/O0vXwsAy+76/vPvnMaffPNU28dVFp3F6bLVUFXV6HTucW/sxgYR/+Kxm431cLv1IxERERF1hkXnLUZESrTKdP7So1NQVBVvefEuANjw8RqxTAE9LhsCoiM727rjSQwbbBWvUSwpiKTz6PfYMOjVO52Da1N0Hg04Gm4UFUVFNJ2H1SxhJpZt252+HG/97CP4ztOzXXs+IiKiTs3GsrCYJOzscxm5xM3ki4px6ieqdzTLRQUPTkTw27fuhc9hwf1nNlfRWVFU/Ya5E3uCbkxWFHIjKRlPXYxhf5sb3W+9aTe+9Z6X4m037cb+Ae2xM8vsQn5sMoqT00ttHxdKyUbBdboLuc6JXBG5gqLHa4iGgY3ZrS7+fLrtFvicFgAbdz1MREREtNmw6LzFiIVyoaQ2PMpYKCn48qNTuO3QAHb2uQAAvnUsOn/xkQs4dibU8jGxbAEBl9XYELXrlol1MEgwmslDVYGg1449QTdu2N2L2y8bWObVd2bE78RsLFs3mCaRK6CoqDgyFoCqAufC3el2zhcV3H82jIcm1m7oEBERUTMzS1kM+R3wOSxGZm4zC4lyZIQ4qZTRb8IO+xy4eX8Q958NbarhbqGUjEJJxWjAgV19LkxHMyjqa7J/um8CuUIJ77h1b8fPN+zXbo4vt9N5KVPo6IZ2KCnj0KAXTqsZ09HVx2uML2rrmb1Bj9HYsLRhO531orNt4w/WJiIiItpsWHTeYioLrY26naeiGYSSMl57eNj4mMNqht1iWpdF9l//8Ay+8PCFlo+JZ/LwO20dd2THMu3jNcLJ8uR4p82Mu995Ew6P+Zdz6R0bCTiRKyh1Gy4xRPCGPb0AgIlQd4YJiq6dyuOyREREl8pMLIvRgBMeh7Xt8N/5iqJzVL9pLHJ2XXYLXnagH7Px3KaKoRLF4ZGAEwcHvSgqKp6fT2IxkcPnH7qAn712bFmRXg6rNh/i4jK7kJcy+Y6KzuGkjH6fHTt7XV3pdD67kAQAHBz0GtFoGzWXW6yZPBWZzu0GURMRERFRZyzrfQHUXZVD9nIFBXpyRPnz+kJaDBEUAi5r2wF93SYXSwin8u07l/VO58qObFVVGw79yxVKRp51q05nkRvZ624+yKdbRgJOANpx48rXE8eJj+7ugSQBE4vd2VCL/MxQikVnIiK69GZjOdywpxdysdR0kK4wF6/sdBZFZ+193G2z4Gr9hvB9Z8LYP+BdoyvurtmKonNQz26+Tz/VJRcVvPf2/ct+zrEe57I6nYslBclcERZT+wHJoaSMWzx2yIUSpqOrLzq/sJCE02rGWI8TYqkW63Ih99HzUfzouQV88LWXr+p5KuM1xLWGuX4iIiIi6gp2Om8xiYqBPY06nUXRWRRwBb/T2jYrudsW4tqiXhSAG8kXFWTyJQScVjisZjisJlxcyuDG//mjhpnFlQXsjVJ0HtWLzrWbxYhedB4NuDDid3ZlowcASVn7vrlpIiKi9RBJywh6bPDYLUi1GSS4UFF0FpnOohDospmxo9eFAa8dz88l1u6Cu2wupn1PI34n+r12XDXqw09eWMR/PDWL63f1YHfQveznHA04l5XpLNZ7mTadzrlCCUm5iH6vHWM9WhTIaqNMzi6kcGDQA5NJKs/jaLHWW4m7HjiPTx07t+rBhym5BKtZgs1iQsBlw75+N46dbR37RkRERESdYdF5i6mMnsg2KDqLI4P+BkXnSx2vMRvXNk+tcv7ENYlNS8Bpw/dOzWMhIePEZP1wnMrCeat4DdFNJZ53LY0EtHbz2m4vURTu89gw6LNjIZmr+9qVEBv8UFLeVBmYRES0+WXy2hC5XrcdbrulbpBgNJ3HWz/7CC5EtEipuXgObpsZfqfVuCEsCqUumxkAMBxwVsVwbHTRjDYkWAymu/VgP05cWMLz80m87urhNl/d2GiPE7OxHBSls/d1sbaSi0rLrxFRXP0eO64a9SOdL+HHzy+u6BqFFxaSOKB3pXvsFtgtpq5GfimKiofPa3MrHhhf3ZDJtFyE214++HnnVUN4+Fx0w8aBEBEREW0mLDpvMZU5dI1y/OJNi842xFsUadfCvN7dFMvkmxZHxbRz0ZkdcFmNjZTYsFYSQ4gGvPbWgwT1x4mswbXU67bBbjHVFZ0jKRkmSbuGQZ/D+HmslhiKkysobQc4ERERdZM4xdPntsFrtyCVL1a9x//4+UXcfzaMLz06BQCYT2Qx6Hegz20zOp2NeA29GDjid7SN6dhIYvosChED9vJDA1BVwCQBr11h0Xmsx4V8Sek4Oquys7hRE4Ignq/fa8frrxnB3qAbf/Hd54zBh8sVy+S1wYRDWma1JEnY0evChVV2JFd6bj5hnGw7vtqic74It62i6HzlMEqKinueW1jV8xIRERERi85bTrtOZ5Hb3LDTuctHH9sRnc5FRW1aHBWbioBeHK6MBWm0gRFF6l19rpaDYJYyeXgdFljNa/9XQJIkjAa0DqVK4XQevW4bzCYJgz4HFhPd6QJKVhxl5jBBIiK6lEThuNdtg9tugapWRzw8ck7rUP3OU3NQFBVz8RyG/Q70uG0Vnc7leA0AGPI7MBfPbZrTO7FMoeok1bU7AvA5LHjxnj4M1A7b6NCYHtX1sf96Hnd84j4U2hSFK0+RtSw6J8tFZ6vZhA+85jJMhNL46uMXV3SdZxa0+RQHBsv527v7XJjqUoQYADw0of0Zeun+II5PhDvu/m4kLRfhqeh0vmrUh9GAE99/dn7V10lERES03bHovMUkcgXY9EJqw6JztgCn1Qybpfq3vlW8xvefnccTU/VRFqs1V1GEbTZM0Cg6i05n/dexHiemlzJ1nThik7Wj14VErth0g7qUyV+SLmdhJFA/ACiSktHn1gYMDfocSMrFumPIK5GUWXQmIqL1EUlr7zu9Hhs8Dq2YV3lj+dHJKNw2M2ZiWZycXsJCPIchnxM9LptxCikti3gN0ensRCZfqppbsZHFMgVjvQIAFrMJn/uNG/CXP3/1ip9ztEcrOn/j5AzOLqbano6qnJfR6OSbUFl0BoBXXTGIQ4NefOPkzIqu84WFJADgUEXReWevG1NdyIoWHj4Xwe4+F954/RhimQKenV153ndaLsFtNxv/LUkS7rhiEPefDa+425uIiIiINCw6bzGJbBEDPm3jkGsSr1Hb5QxosRXpfKlh58yHv/0s3vulk5CLrYfRLFfVxPomXdZ1mc4uK0wS8JYbd6FQUqueo/J5dvW6UVLUpgN0ouk8ei7BEEFhJOCoKzqHU3kEvdo1DPm137OFLmRWVg5tCqVkPDG11LXoDiIiolYq4zVEB6koOs/Hc7gQyeAdt+yD3WLClx6ZxkJSxpDfjl631cjRNTqd7eVOZ/H1m0EsWzBOaAnX7ezBzj7Xip9TDCW2600D7eJG4svodJak8mBlUXR9/MLSiob/vTCfgNduwbC/3NG9q8+FTL7UcTRIKyVFxSPnorhpXxA37w8CAB46t/KIjVRNpjMAXDXqh1xUutqdTURERLQdsei8xcSzBQz6tIV+s07nRkVn8bHabmdVVRFO5TETy+LfHp3u6rXOxbPw6l1QTTudRdHZqW2G3vziXfjzNxzGNTsCAIDJmlzneKYAm8VkFN6b5TrHMgX0XoIhgsKuPjdCSbmq26u20xlAVwYlJSu+5/l4Dm/77KP46HefW/XzEhERtVMZr2EUnfWboY/ow99uv2wAP3NkBP/+xEWUFBVDPi1eI6rPeDAGCVq1orMxkDeexenZBObiGzvfOZ7Jd31QsdtuwV/+/GH8/a9cB6AcUdZM5c38ZjfgAe3mdK/LVhU39orLB1BSVPzkhdCyr/PJ6RgOj/mNPGsARrF9qgu5ztF0Hkm5iMuHvej32hFwWXFxaeV/HmrjNQBg/4CWR312MbWqayUiIiLa7lh03mISuQKGulh0TuSKyJcUSBLw9/eOI9eiW2a55uI5XD7sA9Ci0zmThyTBKE4f2RHAr7x4J3b3uQEAkzUbGC02w2p8P4kmwxEvdafz3qB2vedD5SJ5JJVHn0e7BlF07kqns1yEz2GB2STh+HgYKbmIhybCmyYLk5rQJmgAACAASURBVIiINq9oOg+b2QSP3WIU80R01CPno/DYLbh82Iu/+LnD+MzbjuLXb96NV185hF6XDfmigky+hHS+CLvFBIteCB3ya12+s7Es3vLZR/Dx759Zn2+uQ0s18Rrd8ksv2omX6t29tXMiGl2D0C5eQ0RrCEfGAgh67MseppfJF/HcXBLX7eyp+viuXq3oXLtmqzS+mMJ0B53F4ua9WBf2e+yrihJLN+h0FkXncRadiYhoO/nmfwO+8a7uPqeqAuHx7j4nbSosOm8hJUVFMleO12i0yYhnC1XD+AS/3pFT23Ec0Y9C3n5oAKGk3LUFeK5QQjSdxxV60blVp7PfaYXJJFV9fMBrh8NqwoVwdadzLFNAj8tmbEaadTpf6kznvf3aBuZcWPv5xbMFJOWicfy0XHSWkckXkS+uPEcwlSvC57Qi6LHh+LjWVRZO5dmxQ0REay6iD8mVJMko5olZA6dm4jiyww+L2QSr2YQ7rhjEh153JQb0TmdAK1pn5JIxRBDQ3vNNEvDA2TCi6XxXbtCulVyhhGyh1PVOZ8FpM6PHZW0br1EZjZEtNM/CblR0Npkk3H5ZP+47E2o7sLDSU9NxlBQV1++qLjqP9bhgkoCpmtNpld7zpSfw4f843fY1RNe8x679fPu9qys6p+Qi3BV/1rTn1uJBWHQmIqJtZeEUEOryCenpR4C/vx5YeLa7z0ubBovOW4hYiItO50ZdyYk2nc6Jmk7niH5Mdp/e9bGaTudHz0fxvq8+BblYMnIZLx/WBs0063SOZRpfr8kkYVevu65rRjze59C+5t7nF3Hkwz/AxaXy43KFEjL5kpFfeCns6nNBkoBzeqezOGK6s1frgBYdYfPxHN74fx7CR/+z/carmaR+VLTfa0e+pMCpH08W096JiGhzUlUVZ/RBbRtVVC86A+Vu1LSsDfY9H05jb9DT8Ot69RvBS5k80vmiMUQQAKxmE/q9dvzo+UUA5bXJRiTWUf41vLE9EnC2LTovZfLw6T//bL554TicktHvsdd9/MV7+pDMFZcVXSGGTl+7M1D1cZvFhJGAExeadDLLxRLOLqaargUrJWXt5yu66Pu99hVnRauqinS+VNfpDGjdziw6ExHRtiInAbnL733xi9W/0rbDovMWIqIxet02mE1SV+I1RKezGGDTahhNK7lCCe/76lP42uMX8eVHpowswh09Lngdlpadzs2OqO7qc+GC3jWjqipCSRmRtIwel83o5v63x6YRzxbw4Hi54Cpe61J2OjusZowGnDind2aL4TS7KoYKDfrsePhcBKfnEpheRT5hMleAz2E1NpEvOxDEaMDJojMR0Sb3+IUlvOqvj+G5ucR6X0pTkXQ5OspdMUgwms4jmStitx43Vauy0zmbL8Ftr+4+HfY7jVNA0fTqB9KtFTGLomcN50ZoRefW3d6xTAEjbdZuYu1U2+kMlE9gLS6jq/yJC0vY2++uG6IIiDVb46LzxGIaJUWtGoTcjHhMN+I15KKCkqI2LTpPhFJQFEaTERHR+lBVdUVDfSvdc3oBv/Sphzp7P8slgHzzU0krkotpv2aXuvu8tGmw6LyFiCgJv9MKp9WMXKG6s6VYUpDOlxoWnUVht/YftbA+hX6sR9u41D5nM4qi4q++/zw+9l/P42uPX8THv/8CpqIZjPU48ff3TuAbT8wA0DZOPS5b80znbKFpt9DuoBsXohkoioqvnriIF330HkyE0uhx24zuHjHQSHTfVH5sLTeEjezt9+BcSLtzeCGq/WO+o7ey6OzA8/NaB1uySSxIJ1JyER6HxdhEXruzBzft68PD5yPcPBERbWJi2OxGjpeIpmX06QVkT0XRWQz+3RN0Nfw68TVap3MJTlt1IVDEUWmvkd+wcwrEjW0xAHktjHbQ6VxVdM43LuYm5SLkotKw6Cw+1mkXsaqqeGJqCdfX5DkLO3vdxg33Wi8saDdROln7iEznyk7nTL5k5IZXOjm1hOs+8kMsJhv/fUnXPFel/QMeZPKltgMbiYiI1spPzoTwoo/es6p13wPjYTxyPopUk7VAFTkJ5Lvc6ZyLa7+y6Lxtsei8hYguZZ/TCofVXNfZktC7Q/zO+sW16AyO1XQ6h/XNRrtumVqn5xL4h3sn8KljE3jfV5/CPz9wHndcMYi//qVrEE7J+OrjF/FrL9mNXX0u9LisVQNvqr6nTL5lp3O+qGA+kcMzM3F47Bb8wasP4e0v2wOvo/w1Jqm66CwK65dykCCgDRM8H05DVVVMRTIIemxVGx0RiwIAyQ66fZpJ5bR4jaDe6XzdzgBetLsHsUyh6YaPiIg2PvHekGpQYNsoIqk8et3a+4/dYoLFJCGVK+J8WHv/2dMkXkO8J0dSeWQa5OwO68MERwNOFEqqsabpRK5Qwp1/cwz3nQkt+/tZLnETfa0ynQFgJOBAUi42nVshrmMk0HywNACjQ7hR0XlA/9hiorOi80wsi6VMAUd2BBp+flefC9F0vuE1GzfcO/hzbRSdHeWiM4CG3c4PTkQQTeeNaLNaaVn7uTTqdD4woMW/MWKDiIjWy3NzCRRK6rKirmrN6TdP254mKspASdaKzt28sS+Kzplo956TNpX6VRZtWqLo7Hda4bSZkKsZJGh8vsFGyGo2oddtw0LN5iKSysPvtBrHGGufs5kHxsParx+4HblCCZPhNI7u6oXfZcUfvfYyjPW48NrDwwCAQItO51i20HTjtrtPO6I7GUljMpLGvn433n3bfuPzTr3w/oZrRvGNJ2eQ0GMnovprXcpMZwDY1+9GJl/CQkLGhUgGO3uru70GK7q4VlNQEJ3O1+7swZ6gG1ePBZDXBwEtJHJNjzYTEdHGJjpBO4khWA9iZoKI15AkCR6HBWm5iPPhFMwmyTg5VcvnsMBmNiGc0jqdayMaRAH11VcO4a7j5xFN5xue3GpkfDGF5+eTeHIqhlsP9q/iO2wvnimvxdaKKMDPxXLwDdW/TjZfglxUjMdlmqzdRKE22CDTOeCywmqWsNhhdIV4LvH7VGuXvuaZimRw1ai/6nMv6EXnlJ79LUlS3dcLyVx9pzOgdWTXrm9EMTvcpFu73DVtrvvcfn2WyfhiCi8/NND0eoiIiNbKnB6ltZqIjTl9llbbpracHt2mKkAhC9gan0xbNnY6b3vsdN5CliqKqc4Gnc6VRelGRgNOzNQc14ykZQQ9NmMYXaedzg+cDePQoBejASf29XvwissHjWL3O27ZZxScAeidzvX/kCqKinibTGdA28BciGSwq696s+FzWrCrz4WfvW4Uqgo8OaXlCS0Z8RqXuNO5X9vAnAulMBWtv95BfeO0f8CzqqJzIleE12HBHVcM4t73vRxOmxkDXj2bcRUT3omIaH2JYvNqTsOsJTHgr/KmrttmQVIuYjKcwY4eJ6zmxktPSZLQ57EhnJKRzRfrMp1ff80oPvS6K/Cyg0EAy8t1FvMUupEF/b1T8/jXByebfj6WvRSdzloxuVnEhlhT9bhssFtMK+p0liRpWXnJUeP3vv65AGCnvmZrlOssis6q2rxALiRzRdjMJjj0dWmrTucX5rUNdLjJ95DWjxo36nTuddvQ57ax05mIaJP7wNeext2PTa/3ZayI6FKOrmKAspgBkZLbRFjJFfNCuhmxwaLztsei8xYiiqkBl3XFReeLS9WbgXAqjz6PHU79mGuug6JzrlDCo5NRvPRAsKPrDrhsDQcJJnNFqGrzCfDDfidsZhPOLqZwcSmD3X3Vd+PuvHIIv/aS3bhmRwBSRcSGiPJYyw1hI3v0DpxnZuKYjWfrOp1fe3gYv3fHQbzi8gH9e1/+sRa5WEK+qMBbs4Ea9Gmbso2cA0pERK2JSIlOYgjWQzRVX3T2OixYSORwPpxue9Im6LEjnJKRzpfgqonX6Pfa8es370FQL2qKmROhpIx3f+mJqtzexUQOk+FypMJ5PV4hsopNm/DFRy7g08fONf18LFOAxSQ1zAnuFjHcubZRoPIaAO2mvtNmRrZNp3N/g05nAOj3OZrmIdeK6L8ffU1OkYkb7WKmhRDPFjAXz2FHr/Y9tbvpnpILRrRG5bXXFp3zRcWI1RB/Vuqfq3nRGQD2DXhwlkVnIqJNS1VVfPPJmUsSr7UWZoxO55XNe5KLJeO0T9tYssqis5xc0es1xKLztsei8xYSTRfgsVtgt5i1TOcm8Ro+R+Ni61iPNpimstgZTmmdzg5L553Oj56PIl9UllF0tiKZK6JYqh5S2K5IbjZJ2NHrxPHxMBQVdZ3DH379Vfj1m7V850ODXjw4EQGg3Sn0OixNu63WyrDfgUODXnz62DmoKuqKzgM+B37nFQfQ47KhpKgdD22sJPIJaze7fqcVNotpxRPeiYho/Yki2UaN14joncSVhcdXXTGI4+MRnF1MGjdfmwnqnc4ZuQiXrXEhsFeP7hBdP8fHw/jPp+fwDz8eNx7z4e+cxm99/oTx3+fCWuGwWZTXcoSSMsIpuemN4aWMFgvWKiJitfq9dlhMUtNO55iRK22Dq8F6UAilZFjNUtN11oC3807nRl3ulbRZEzZM1XQ6n1nQNrZHd/UCaN/FL+ZWCD0uG8wmqe46J0IpFPXhyc3iNcQgQXeTP2sHBjwYX0xt2KGVRETUWiKrDcxdTafwejI6nVe4flmIl9//2q4dc5Wdzo1nIawIi87bHovOW0g0LaPHrW0cnDZzXVdy207nHidyBaWqEyiSyqPPbYfJJMHW4oimcGomjk/88AxsZhNevKe3o+sWMRe1QwxFd43Ihmxkd5/byOzbHWyeO/TTVw/j0fNRXIiksZTJX/I8Z0A7qvpbt+w1fr67+hpfr9hMJdsdgWlA5H16am4siGOyjNcgItq8jEznFbw/XArRBoXH33zpXngdFhRKagdFZ63ImSmU6gYJCqKgLV5LRGd8+bFp4zTPZDiNiVAKclFbs4iO10iTjtflWEzKkItK047ceLbzrOmVMpskDHjtdXM4hFBKxGbY4LCZkWkRrxH0aGu8RvqXUXSOpmU4rKa6DvVKO3tddfEaJ/VTaDfu1daM7Tudq4vOJpOEoMdWd50issNhNTXtdDaKzg0ynQEt7iyeLRg/TyIi2lzm9XVBN246r1QoKTc9mdRKJl80OpxXmuk8Gy+/bttotsru5jWJ1+Agwe2KRectJJopoFcv4DaK10iITucW8RoAMKNPR80XFcSzBWPAjNNqhtyk+3YxkcPv/ttJ/PQnH8BkJI2/+LnDTbuUaomYi6WaO5Bik7i3xSa1sru5ttO50huv3wGTBHzm/nM4MbmEQV/jQTdr7WeOjBhRFzubFJ3F0Mbau5Gff2gSf3vP2ZbPL95MvI76n/2gz97xMVkiItp4REFuo2Y6PzubgM1iMgbYAdrw4t+4eQ8AtC86e7Wbo6oKuJpEHjisZrhtZqOAfD6cRsBlRUlR8U/3TQDQhuYoKjAZzkBVVZwLdafTuVAqd0s1K2TGMoW6IYhrod/b/D1dXFvQY4fLZjaGQKuqirsfm8aPn19AWi4inJIb5jkLA147Iuk8CqX2J68iaa1JoVWH964+Ny5EqrunHj4Xxb5+N/YEtbkX7TqxkrliVbwGoBfHawrDz88nYTVLuGZHoMUgwcanw4QDA14A2jDBlFx/Io+IiDY2cTO6k07nXKGEP/jqU01PEa3Un37rFN79xSeW/XUiixlYeabzXFXReRmZzjIznal7WHTeQpbSefS464vOsUweb/nnR3DPcwuwW8rDV2qN9lRnBIrNmeg0drY4ovnH3zyF756ax7tevg/3/cFteOP1Yx1ftyh2X1yq/gd+IpyCzWzCWE/zDmbR3eyxW5rmCALAkN+B2y8bwBcensJCIof3v/pQx9fXTTaLCb/7yoO4eszfNEPR6HSu2Xh9/YkZfOrYRMvNnyhI1GY6A8CA19G0K4qIiDY+8b6wmmGzqzUby6KkNI4buPeFRdy4t8+YAyG889Z9+MgbrsJNe/taPnfQY4dIMmjVMdvrsRlRHufDKRwZC+DWg/24/2wY2XzJ2JyNL6awmNQyor12C6Lp/KqiEiqLl80KmbFMAT2XYGZEv9fRtAs5lCzHZjitZmM43xNTS3j/vz+N3/jcCdz5t8cwFck0XYtoryHys9uvHSKp9qfIdva6MJfIGR3oxZKCx85HcePePmPt066LPyUX69Y4jQYevjCfwN6gB8N+Z9Prz7TJdN4/oBXCT88mcMcn7sPftLnx/+ljE/jkj1o/hoiILp3KTud27/8vzCfx1ccv4oHxcFev4exiakURl6JgbDObjJlUy1VZuG67dqzqdO5SprOqlovOuTigtI9q7dhz3wEmH+je89GaYdF5k8gVSm3vukXT5QW/3WpGNq8VJ09MLuGB8TBOTsVaHvkcC2gFXNHpLBbpQb3o7LA2jtcolhQ8OBHBG68fwwfuvGzZx0pF59O5cHX3y7lQGrv6XDA3OfYJlLubd/W52uYnvvnGXQCAP3zNZTi6u7Poj7Xwpht24tvveWnT6/Xq0Ri1bwzz8Rwy+RKenI41fW7RIVTbBQQAAz47FjlIkIho0xL/xq9Xp/OXH53CzX/5Y3zt8fop8BciaZwLpXHbof66zzltZrz1xl2wtJmlEKyI02p1WqrXbTcKyOdDaewJunFgwIOpSAYzsXJ8w/hiChN6l/O1u3pQKKmrGsK4WHHjNtxkAxnPFuB3XppO52abWG0eh9Z17LRZjLXbfS+EYJKA//XGqzEdzeJcON2m01k7FdbJZrlyDdrMrj4XVBWYjmrrzGdnE0jKRdy4t884odU201mu73QONig6j4dSODDoMXLCGxUbUvkibBZT0xkfgz47vHYLPvvAeczFczg53bxLS1VV3PXAJO5u8HeDiIjWh9j7Fkpq26KreB+Jr7DA24iiqJiOZowT58shaj8Hhzx1J8I7NRfPIuCywuuwtF87rkWmczEHlPKAZ0h/jXh3nhcAfvDHwP2f6N7z0Zph0XmTuOv4efzU393f8jFLmXxVvIbIdBaTt2892I+rx/xNv97ntMBjtxidzuJ4Zp/eBeOw1udEA8BTF+NIyUXcvK+zwYG1et02+BwWnA9XH+M4F0phb3/ro7i79GF8zfKRK912aAAPf/AVePvL9q7oOi+VRp3OxZJiHKN94Gzzu68iB7rRUdEBrx2JXLHh7yEREW18iTXqdJ6NZdt2s37ryRl88OvPQFWByZpcXgD4yQvaZPjbDg2s+Doqu26bZToDWq5zJJVHSO9i3tvvxu6gG/mSghOT5cLgRCiF8/oN7aO7egDUR3ktR+VchEY/L9FlHbgEnc4DXjuimcbRF6LoDABOq8k4pXbfmRCu3dmDXzy6A2+4ZgQA2sZrANXF9mai6XzLGRxAuVFgKqr9njx8Thvw/OK9vU1PedWqHSQIaN9DOCVD0TvwS4qKuVgOO3pdCHrsyBUUpBuc1EvL9c9VSZIk7BvwYC6urb/GF5sfN764lMV8IoeZpSzyRcZwEBFtBPOJziMqRExTfAUF4lbPKRcVJOVi01NiAPD9Z+fxs/94vOr9YzaWgyQBlw35VtzpPBfLYdjvhM9h7SDTuaIg3K14DVFk7tVi1roWsaGqQGKWkR2bBIvOm8RCPIelTKFptEKuUEImXyrHa9hMRnFxfDGFAa8d//obN+Azbzva9DUkScJYj9OIuRBdPH3Gc9bnRAPAg/oRlJv2tT422+p19/R7jI0hoBVZp6IZ7O33tPza0R4nPHYLDg36OnqtIf/6ZDkvh5HpXFFUCKVkiPep4y2O/KSMTOf6De+AnmPdyeaRiIg2HhE90HYC+TK964tP4E+/darlY+59fhEDXjsGfXYjI7Hq8y8sYk9QK/6uVLCiANos0xnQ1iXRdN44IbU36MFuvaD54IRWyNzX78b4YgpnF1JwWE24ckRbJ0RWVXQuf9+hmkznZy7G8fKP34tsoYRrdgRW/Bqd6vdqUSSNNtHagEBt7ebSO50jKRlPz8Rx60GtE/0Dr7kMA1678XNp9hoA6oYQN1qLRtJyy5gzoNwgIIYJPjAexr5+Nwa8DqN7ud0NlWSDTuexHheKilpev6ZkFBUVIwGn0TgRaXCTIC2Xmg4RFETEhvbnXm5ajDhxQRuQpKjA9FL9TRkiIrr0KqMl2xadk50Xnb//7Dzu/JtjbZu5pqPl94NWa7eHJiI4ORXDsTPaDXxVVTEXz6LfY8eA145YB/EgjczGcxjxO+CxWzrIdE4CTv00eLcGCYqic89u7ddMm2GCT/0b8IU3tn/e7BJQkjmccJNg0XmTEB0ajYq+QDl/ubci07moqCiUFOOIIYC2ERSjAScu6ovlC5E0TBIwomcuOyyNO52PT4RxxbCv7bHKVvYG3TgfKhedp5eyKJTUlkMEAcBqNuG7v/MyvOOWjd29vBzlbp/yG4Posrl82Icnp2NNN2Xi2HCjQYJGxxKHCRIRbTqFkoKcPsy37cYBwJPTMXxKH6zXzrlQClPR1oWyeLaAAZ8dIwFn3c3Lxy8s4f6zYdxxxWBHr9dMsKLTuZNMZzFweE+/24jqenAiAkkCXro/iIlQCl9/4iJuOdBvPHe0yQDAWoWSYnTOCuL79jksdUXMrz4+jUS2iK++8ya87shIR6+xGq26kCsHBDr0TOcHxsNQVeAWveg87HfikT96Be68arjpa4ifWWV0xXNzCVzxp9/D+GI57zGTLyJXUNDrbt41DWg3CwIuK77w8AX82befxf1nw7jzKu3IrdVsgsNqall0losl5IsKfDU31sUpvqcuavFj4sTeiN9hFN8bdaaHU7JxQrCZa3YE4LKZ8buvPAigebfzo+fL3VaT4S4dSyYiolVZSOSM6M92w4TFe12sTdE5X1Twke+cxvPzSczHW++rK9dWiRZrN/E8335qFnc/No3r//weHB+PYCTgRI/LhqKysniwuXgWwwFH5/Earl7AbF+7onO7zuTT3wLGfwgU26zVEjParxl2Om8GLDpvEpm89o9Es0F+4s5dj0vkL5v1rythYjGF/W06hoXRHqexWD+7mMKuPrfxXI06nbP5Ep64EMNLVtjlLOwJujEbzxlFbRG10S5eAwB29rnqhhZtZka3T8Ubg3gj+vnrRlFUVJyYbHxXbzEhw2E1wW6p/6stshkXk3LTP0et5Aqlqru1RER06Yj3hIDLinS+1PKYJgB85bFpfOx7z7ccPgtom6Bkrtj2FEwiV4TPYcWg11HV6RzPFPA7Xz6JYb8D77l9f4ffTWMBp9WY49Cq6NzntqFQUvHMTAx2iwnDPgcGfXY4rWat4Oqx4/JhH+SigkSuiPfefsC4MR5ts+kEtA6jX/nMw/jg15+p+vhiUuvmHfI76oqYoaSM0R4nXnSJZkaIonIoVb3hVRQVkVTeKBi7bFrDwP1nwwi4rDg8Wo5Za9eIYLOY0Ou2Vd2sfnI6hkJJxamZcvZjRMSxtWk+kCQJf/fL1yKeLeJzD07iF4+O4ffuKA929thbH/815lbUdMEfGvLCZjHhab3oPKcPThoJOCsK5/W/7zOxrDFEu5k33bATxz9wu7HOHV9MQlVV3HN6Af/9G88Y69YTk1Ec0YvfjeJniIjo0ltI5HDZkBcAEE23LiZ32un8lcemjJM17dYUlUXnVs87p6+rfnh6AR/5z9NI5YqYiWUxEnAYJ9kr48HkYgmf+OGZls+ZyRcRyxQw7HfC67B0MEgwAdi9gN3T/XiNTovO8/q6KxNp/bjErParHAdK6zdcmzrDovMmkZa1RW2mSbFwSf9HtLciCgPQui1SctE4HtjOzl4XkrkiwikZZxdTVV+n5URXb16fvhhDvqSsOFpDEB1KkxGtO0R0L+0NdnbdW0mjbh/R6Sw6lJoVf0/PJXD5sK/hRnLQp228PvvAeVz94e/j7MLyptL+408m8Nq/vb+u84uIiNaeKMYN6VFJ6XzrRfZcPAtVRcMojKrH6QW6cEpuWchOZAta0bkmXuNzD05iNp7FJ990bV0H6nKZTJJRuHS3GCTYp3fUfveZeewJumEySZAkyYhvGAk4sU9fv7z8UD8Oj/nLRecO4jWemIrhscklPDtXPfAmlMyh32tH0GM35l4IWo7y2g8QFPqbdDrHsgUUFbUi01lrGDg1E8c1OwIthzM3MhJwVG2axTqt8mMisqRdpjOgrWO+/7svwz+95Xp87Oeurrqedpti8bnaorPVrMWnPDWt/X6J4UsjAafxc6q9SaCqKmZjWYz4WxedzSYJPW4bxnpcsFtMGF9M4ffvfgpv//wJfPGRKTw7G8dSOo+ziym86soheB0WdjoTEW0AxZKCUFLG5cNajFS7mQ6dZDqrqop/uHei49NTYnAu0LrTeSGew64+F7KFEuSCgm+/92a871UH8as37UaPS3Rql7/+sfNL+LsfncW/PjjZ9DlFYXysxwmPw9pZvIbdB9g869PpnIkCcX0YbzrU+nlFpzMA5GIrvjy6NNoWnSVJukuSpEVJkk5VfOyvJEl6XpKkpyVJ+oYkSWsfXrfNtet0jqS1fyR73do/Sk69O/mZGe0v+v4Bb0evc0TPIXz0fBST4TQOVBSdHVZz3es/O6t1ulR2zqyEKDqLiI2JUBo9LqtxZ2+78ditVUdo5uNZOKwm7O/3wGqWMNvgKI+iqHhuNtE0n7HHZYPFJOHxC0solFR85+k54+s68ci5CJJyEak2hQ4iIuo+sVkRkVftcp1F4a3d0c/ZuPY4RW2ce1v5+j6nBQM+R9VQ2ofOhXHliA/X7uzp7Btpw+jQbZG1e/tlA/iF68cgScCL95Q7i8VaYiTgwOFRP157eAh/+JrLtOezmWG3mBoWnSdCKbz9X0/gDf9wHH//47P4/EOTAMoFeWExKWPA59CLzvWdzv3eSzc3wuh0rslbFtclPu+0mVFSVJxdTBkb7+XY3+/BREWkxIWwVmyuvPkdNdagna3Z+jx23HnVEEw1BXCPajux6gAAIABJREFU3YJUi02xuPFSm+kMAEfGAjg1G0dJUTEbz8JtM8PnsBjXFKkpDETTeeQKSttOZ8FskrCv34P/eGoOXz85g1derkXJLCZknJrV1trX7gxgT9BtFOaJiGhtTEczeGKqdddsJJ2HogL7BrT9c7uuZPH+GW/xODE09o3XjwFo3+k8Hc3Aq98oTWQbr9uKJQWLyRx+6vAwjoz58XuvOojLhnx4z+0H8OK9feVO54rXEmu8rzw2jclwGq//h+M4NVN9o1y8T+/odXXW6ZxLAA5RdO7S+5goCAd2ab+2KjrPV5wua1t0ni3/fw4T3PA66XT+HIA7az72QwBXqap6NYAzAD7Y5euiGqLTOVto/I/FUk28hlF0viiKzp11DB8e9cNqlvDvj19EUVGNLGgAcFhNdZnOz84mEPTYjSF1KyUGD50Lp3EulMJ3n5nDVassZG9mtblLc3Ft8qzJJGHQ58BcLFv3NdNLGSTlIq4cafxzM5kkDHjt8NgtODjowQ9OL+CxySiu/vAPqrIZGymWFOMGRqKLE32JiKgzYrMgBuK22zyIgulcu6JzxftJ7cC4SomsHq9RMZQ2X1RwciqGG3av7rRTJTFM0NWi07nHbcNf/cIRnPyTO/Dh119lfFysJUb8TjisZvzjm6/HZUNaoVWSJGMA4TdPzuBcqFxI/b8PXcB9ZxahqCo+/oMz+NaTs3BYTYik81XrnlBSxoDodK4r9ubR72mdadxNdosZfqe17vdMXFdlpzMAlBTVOGK8HAcGvZiN54w/bw07nY14jdV9/x57Z53O3gZDJo/s8COTL2F8MaV1MAeckCQJVrMJAZe17ibBbEUER6f2D3gwn8gh6LHjQ6+7AoDWGSf+ju3ocWFXn9sYlEhERGvjf//gBbz3SyerPraQyFWd2BI33Yd8DvS4bO07nTuI1xD74VsOBgG0Pz01Fc3gCr0hrFmncyglQ1G1mNNvveeleOet+6o+L+o7ldcv4lBnYln8wqcewlPTMdzz3ELV14lO5x09LnjtFiTaZTqLTme7R/v/3SA6nZ09gMPfePDf+I+ABz9ZXXRuG68xV/HYJsMEVzB4kdZG26KzqqrHAERrPvYDVVXFn9qHAYytwbVRhXKnc+NsxmimAEkCAiLTWY/XePBcGH6nteMjnw6rGVeN+nHvC4sAgAMVHdJavEZt0TnecvJ5pzx2Cwa8dnz7yVn82r88BrNJwkffcHjVz7tZ1Xb7zMdzxpHqYb+jYaezyFe8qknRGQD+8LWX41NvvR6/eHQHnptL4P1fexopuYiJUOu7mWcWUka0S7O7tEREtHbEjchRvUjW6phkMlcwTsu07XSuKDo3i+LIFxVkCyX4nFYjqmkhmcMzMzHIRQU37OlejrFYr4hiaSu1UVJ7+kSnc+NCYo/bhocmIvjdrzyJX/r0w5iKZLR83ucWcOvBfnzr3Tfjd15xAH6nFb/50j0Ayj8/RVHLRWevDel8yTj9lckXkZKLCHov7emsAa+9rtM5VNPpXJmNvZJO5336TJCJxRRUVTWKztMN4jV6Vxkv4mkz6CjVotP56jHtpN5T0zHMxnJVfwYadabPxLTrH11G0Vmc/vvtW/ZiJOCESdJuvizof0b6vXbs6XPh4lIG+WLrLHUiIlq56aUsFpM5qHphUS6W8Ir/fR/+8d5x4zFiTTPos6NXv+ncTFouIpMvwWYxIZ4tVJ0ELpQU3PyxH+Pux6ZxaiYOi0nCdTt7YLOYWhayc4USFpI5o5GuWeOWWGcM+xs38YmBt5XxGrOxLIIeG4IebR3gspkbdjo7rCYEPTZ4HRbkiwrkYou5TnJibeI1LA7A6tAKz6Ir+fz9wDNfAxQF+O77gB/8MfDkF7XXBzqL1zDra45GhexUCPifO4Bz93Xn+6BV6Uam828A+K9mn5Qk6R2SJJ2QJOlEKNTmDw81la7Y2DSylM5XDeDZ2euCw2rCdDSLa3cG2g6LqXT9zh4oKiBJ5c0GUB4kWPmP+/hiqitFZwC444pBzOtvDp9+6/XYqWczbke1R2C0TmdRdHY2LCI8O6u9CR4cat7V/jNHRnDz/iBedYU2Lf68njvYbmDCk9PlrKR2jyUiou5Lydq/veK9oFVxrrK7WcRnNDMby8GmD59t1uksCtw+h8UYSruQyOGR89pC/0W7uxOtAWg3u0f8jmVnDwMwcpx39jZeP/S6bZiJadELhZKCt971CE5cWMLFpSxeefkgJEnC791xECf/5A7cvE/rYhJF+aVMHkVFNTqdgfJR3LA+pO5SdjoDWpGzcsgfUO7UEtciZnzYzCbsDbYfzlxLnJQbX0xhISEjV1AQ9Ngwl8gZm9doOg+bxQT3Koc6ezvsdK7NdAa0Gw5+pxUPn4tgLq4NXxLGepx13cczeqfzcorOrzk8hJ+7dhRvvnEnzCbJ2OwvJHPocVnhsJqxq88NRQUuLrHbmYhorczGsiiUVOMGeziVR0ou4mtPXDRqFeL92+h0bhGFId479wa1f8Mr4yQvRDKYiWXx5cem8MxMHAcGvXBYzehz24ybro3MxLTZGlcM+yBJzddtYl8/2OTkuNdhgUmq7nSei+ewo9eFP3/DVfiz112BV185ZHRhCxeXshjrcUGSJHj1mRtNo9kURetudvgAm7uL8RpxrcMZ0IrOoiv5vr8Evv4O4MG/A6LnAMkMLJ4Gdt4ImCydxWv064OIG8VrhJ4D8klg4kfd+T5oVVZVdJYk6b8DKAL4YrPHqKr6aVVVj6qqerS/v381L7etZfR/ULOFxnenopl8Vf7xvn4PTv3Zq3Hij1+JT7/16LJe66i+edzR4zI2K4DWBa2oQL6kdW+cmU+hqKhN4xyW66M/exhPfehVOPb+23D0Ek1/36g89nK3j6KoWEjkjCPVwwEH5uO5uizmZ2cT2D/ggd3SftO3s8+Fw6N+7NYL++0iM56cLv9j3moIAhERrQ1jkGAH8RozFd3L7TqdZ2JZXKF3wNYOpRPEkcyqTueEjEfPR7F/wIO+LhZb3/6yPfje/3/Lir72up0B/Muvvwi3XTbQ8PNiSOEvHN2Bf37bUUxHM3jH509AkoDbLy9/jckkYVgvRoqTReKmeL/XYXRji6Kz6C4W0SCXyoDXbry2EE7lYTOb4HNqhVnRMX5g0AOLefnL/l19LlhMEsZDKaPL+aX7g1DVckRFJJVH0G1bVoNDI7XRYrVEcaFRp7PJJOHOK4fwvWfnEU7lqwYEHhjwYCKUqjp2PRvLwmk1I+DqfPjl/gEvPvFL1xjRL6LoPx+XjWLB7qC2rmLEBhHR2iiUFKOLWQzyE0XjC5EMntbjRR+7sIQhnwP9Xjt6Pa0LxOK9VNxojVd0FYs4rpNTMTx+YQmHR7U1U6+7OrLj2JkQjo+Hjf8+u6B93d5+Nzw2S9M99JzR6dz4JqjJJNUVzcUg3DuvGsKv3bwHV436sZCQsVhxYm16KYMxfW6BuFnb9D02nwKgAnav9j+5i53OoujsHQHiF7X/HxkH1BJwz4cAzyDwqj/XPj58BHD3d1Z0HtRPxTeK11i6oP06++TqvwdatRUXnSVJ+jUAPw3gzarKwJS1pCgqMnqxudkgwaV03jh6IVjMJgQ9dqODqVPX6cOADtTkQDv0jUuuoBWdn9UHp3Sr05nKKo+YhtMyiopqdLeN+J3Il5SqN05VVfWok85vAHzu11+Ef3/XSyBJnRSdY8abMDOdiYguPfGeIIpprQYJijznff3utpnOc/Esdve50Ou2YSHZ+LHi332fwwq/0wqbxYSLSxk8PrnU1WgNALCaTfA5Oi8EVpIkCbcdGmjaJS06lN920y4c3d2Ld9+2//+xd95hjp3l2b/PUe9tpCmatjtlZ3svXnvddtfYFGObZmKIHXoNBlL4CMkXkxASSCjhiyEQIASITTXYGGzM4nVf22tvX8/ubJveJI16l873x3vOkTSjMkU7Zef5XZcvzUhnjl55paP3vd/7uR9MRFPY1GSVHdwS0neu1ENBapy8qs6U53QuXOwuhNN5PJRA/jR8PJRAjTEnAEvmgdlEawDs36O1xoCe0TB6RdF5TwczkUi5zufHw2gs4S6fCUaxyqvUskJ6z5s0xd8ft29xy1Fg9dZ80dmERDqLgYkoTg0FcLTfj8GJGNw23ZyEcpdJg7FQosAY4Lay/w+VKgwIgiCI2TEajEPaQ5TWw/lRUw8fG0I2K+DQeS92tznAcRzsFTKdpb+XokXzK3vzYyijyQzWi3EZ9jynsyAI+NRPj+Fd330R//nUeQDA6aEAeA7oqjPDrFOVjKgcDbKKM1uZTVCHUY2HjgziA/9zGIFYCoP+wooeaUz5bud+XxRNNvadZBI3a0saFhJsjpOL16hiprMkOjtXAb7zTCQODQMu1hsB294D7Hg/cNXHgA13AoYaIOIpc84gG59zFXNIS/EaEQ/w47czYdvfx+4bPkrZzouA0l1aysBx3M0A/grAdYIg0Fb+ZSaezsiflZJO50gSTVWY8AOAy6zF69fX4fpVhU4hnSw6Z2DRqXBqKAijRlmyjJWYPfklppJ4UCcKDdLCZjgQkzMb/dEUPOHkjJoESc40k0ZZNjIjmkyjZyyMe3a34txYuHITAoIgCKLqhOJpqBW8nJtbPl4jBp4DNjZa8dz50hP3TFbASIDl37pMmjJOZ/YdYdGrwHEcas0aPHRkEKFEGvvX1M7hVc0v91zdiu0r7FgpRof9+d4OnB8P4+Z19VOOlUpnJafzkT4/zFolVtYY4Imw/0+DYoSCZ1KO8nzhNGkQT2URSqRlod4TThQ4rqVM59k0EZTocBnRPRJCu8cIlYLDzpVso6HPx7KLTw8Fcffuljm8EoZRo0ImKyCeyhZU2kmEEykoeQ5aVXEzxY5WO9xW3ZTFeLvYFLtnNIyvHTiLkQAT5mfSRLAYTpMGp4aCEJAzYDhNGih4rmKFAUEQBDE7Bidym3q+SaLzercFjxwbwm2b3PBGkriqjTU6thnU8MdSyGSFohvT0t8XM1ldGA/DadLAolPh3FhYzmi2G9RyVcvARAyecAJuqw5f/F03trXacHo4iDanETq1AiZteadznVlbdhP0H29bjwde6sNDRwax+9UBJNLZgu+wtQ0swuP4QAB7V9ciEEshGE/nnM6i6FyyYjkuis5SvEYizMTaOVYwIeYH9KI5wbUayKaBnifY79f9NbvtuAlQqIDXfYH9bnCWF51DYhNBS2NhTvSph4Cex4FzfwD8otM5HgAmLgL2lXN7HcScqGiB5TjuAQAvAFjFcdwAx3HvBfD/AJgAPMFx3FGO4751mce5rIkkckJzNJnBoD+GH75wSb4vEEvh/HgYK50zz+orxf13sWZz+ejU7O0iua2PDwawpsEMfha5i0R5TFqV7PY5Lu5YdoqLJsnllu9ek35222a+gDLrVGVF534fy6Pa1MSa9FCmM0EQxPwTTqRg0iphEEv7Q2XiNYb8cdSatWi06TAWSiCVKd7UzBNOIJURUG/VwWXWYryk01mM1xCFzVqTFv5oCm6rDtd2LJ3otEabHq9bWyf/rlLwuP+urbh1Y0PR4+utWgyLjtWj/X5saraB5zk4jRqYtUqcE0tux0MJcBxbgM4n0ma0tDkNsLiUfNd2q8OAVbUmXL9q9v9O7S4jer0RHOmbQJNNjwaLDmolj35fFGdGQkhmstgozhHmgrQoDiWKzzNC8TQMGmXJhTnPc7htM/u3lNxd0vgB4OVeH04NBeEJJ9A9EppRnnMxXCYtPOEEPOFcvIaC5+AyaSpWGBAEQRCzI7+SxCduAkui8Sf3d2AslMCnf8ZiFXa3s/4Mdr0KglB6HTseSkDBc3JEkr/A6RxGm9OA2ze7YdIo5cqh/HgNqf/Rl9+6AQqew8Ez4zg1FJQ3JJnTuXQjwboSTQQldqyw48tv3QCjRomHjgwCKGyabNAoWbyqqBtIfQUkU6K5UqZzQnQ2a0yAxsiiL9LFjQgIDgOXni07XgBAKgaMvQbY29jvUgZz9yPstqYTWHsboJ5kYNTXlI/XCLLXD3MDE7SleI0zYpu50dPM6awT+41cehb4+XuB4WOVx0xcFiqKzoIgvFMQhHpBEFSCIDQKgvBdQRDaBUFoEgRhk/jfh+ZjsMuV/OaBsWQGvzoyiL/99Sl5Z++P3aNIZYSChdTlQCtmBcfTGUSTaZwaDGBbS/WaBxE5jFql7PZ56aIPdWat7CivtxaW/AKQF8Wlut6Ww6JTlXUvS+WzrQ4D26Ul0ZkgCGLeCcXTMGqVUPAcjBolfJEE/ueFS4gXqYAa8sfQYNWhzqKDIBSWneYjZT+7rVq4TBqMVnA6SznBksB25/amWTX8WyrUW3QY9scRSaRxZiQob75yHId2l1HOa/SEE7Dr1VDNIjN5LjSJG8394vd0MM5MCBsac1FbDqMGj3/yWrS7Zu90Xl1vRlYAXrzoQ1e9CTzPodGmQ78vimMDbKG9sXHuorNJzJwstSj2hBNwGMsL+x+5vh3feteWguo/s1aFOrMWPzs8AEHIub/d1pnPmfJxmTXICswMlt8Aqs6iJaczQRDEDDl0wYvdXzwAf5mGf0CunwCQF68RZg1db+yqxXWdTpwdDaPVoZc3F6XvhJcueoueczyUgMOgljePJXFaEAScH49gpdOID13XhoN/eb0cOWrXqxFKpJFIZ3C03w+Nksf2FXZsbLTgN8eHMRyIY40kOmtLr7dHgvFpreGVCh7bWm04JmZWT9443eC2yGa1fh+b30lOZyleo2SVnCTyam2AWpwvJEvkOj/9ZRZjUSm24uIzQDoGdN7Efnd0AOCAcwfYbSn3cSWncyBPdNbZWLxGIgRceobdP3aaZTq37QUUauCxzwInfw6cfbz8eInLxvzOjolZke90jqUy8kVQ2tl77OQIas0abKrChL8cWnGSHkuyC2s6K2D7Mm/4d7nIhf2n8NJFL3assMvOHrteDbWCL+p0LtWAoByWCk5nSXRutuvFL0wSnQmCIOabcDwtLxqMGiV+8cog/u7Xp/DwsaEpxw4HYqi3aHOblCUEsEsellPotupRa2ZN6SY3qQUKM50BoMGqhYLn8LZJFVFXGg0WLYYCMRwfCCArAJubc/OsDpcJ5/OczjXznOcM5BbR/aKj6WifH4KQ681RLW5aU4v/fd9O/OLDV+HLb90IAFhdZ8ahC168cMELu0EtL2zngjT3KZU5ORyovDA3aJRF41I6ao3wRZLQqnh8an8nAMw9XiPv37zOkvu53pJzyBMEQRDT46FXBzEUiOPMSPk84UF/DHaDGloVX9BIUIq4+twbVkPBc7LLGQCu63RiZY0BX/tDT9F5zmgoLkdoAMjTW5IIxFJocxqh4LmCxslS3Jk/msLRfj/Wuy1QKXjs6XDioji/kvotmXXFjVsXPZFpOZ0l8vtoTP4OW+e2YFzsMyA7ncWqn3xtoSiDrwC8kkVgqMXq+USJf4ex14BUBEhVSNnteRxQGYCWa9jvaj1ga2V/Z20CVCVes6GGnT8ZKf54cBAAxxoT6uwsXuP8k0AmCTjagZETLIKjpgOoXZvLp5aaGJYjkwIuPFX5OGJGkOi8BMh3OkeTGfmC5QknEU2m8dTZcdy8tu6yx1xImc6xVAavXJoAx1V/YUMwJGHhxGAAo8FEwRcMz3Oos2jlnEmACQwKnptVnmQl0bnfF4VJo4RVryrbBGE5kMkKJRscEQRBXE5C8bS8aDBqlXKPh5cvFnbtFgQBw2JOc31eD4BiPHV2HA6DGu0uI1wmLTJZoWh392A8BQXPyQ7R91+7Eg+8f9e0F0lLlXqrDqF4Gs+eYw6g/M39dpcRnnASE5EkxsOJec9zBgCHQQ2dSoEBMd/yld4JluXdNP2mwtNBqeCxu70GW1vsMIjvwffuWYGJaAqPHh/GhkbLnBrySdgMbLFf7D0IAKOBeIGjeCZIERvbW+24a2cLPnJ9G27sclX4q/K4zLl/8wKns1lHTmeCIIgZIAgCDp4dAwD0T5TftBsSc/sdBo1c+e0JJ+Xv4Y5aE37x4d34i5tWyX+jVPD4870d6B4J4bFTI1POKTXd06kUUCk4+KMpnBsL4fQwyzouFmNq1zPReTQYx8nBgFwNdW1nTuxeU5/vdC5cb//+1Ahu/trT0Kh43FJks7QYO1ewjGqtamrjQanK6cRAAOfGwjBr2fodyMVXlWwkOPAyULeBCcMa9n1ZVPQVBGD8NfZz1AeEx4DTD091PQsCcxavvL5QXHZ2sVtHR+kXaRDjwCS3syAAxx4EHv00kEkDgX7AVAco1WK8xgRw9jHWsHDL3UDcD0AArM1A+z6gZhX7T4rlKMdrDwP/cyvgPV/5WGLakOi8BIgkc07neCojX7B8kSSe6fEgnsridesub7QGALmUJJ7K4OXeCayqNcFSpssqMXs6a03gOODvfn0KALBzRaGjvN6iLYzX8MdRKzavmSlmbemMKYA5nZvsenAcB3OZJghXOsF4Cpvu+z0OnimTMUUQBHGZ8EWTsgNHEp87XEa8dKlQdPaEk0iks8zpbJ6a+SuRymTxZPcYbuxyyTm0AFs8TSYYS8OszWXpukzags3QKxVJtP/B871YUWOALS+zWRIxz42HWfO+CrEPlwOOy8VcAMCrfRPorDXBpL38c7MtzTZc28kWhtWI1gByGdXFBNtMVsBYKDGrGDGAOdMB4Ko2B3RqBf7q5i5Y9XP7N3Ma84Xm3M/1Fi0iyUxpRxlBEARRwGvDITniS/pOK8WQP4YGiw52gzoXrxFKFFSfbGqyTumz8KaNDWhzGvC1P5wtcDsLgoCBiRia7DpwHAeLToVX+yZw01efxod++AoAoK3GOGUc0vmfP+9FIp3FJrEaamOjFSaNEg0WrTxvMGuVCCfSiKcyCCfSSGey+IdHT2NFjQF/+NR1smBdifVuC3QqBRosuimbvWsazOA51nfr2XMe7FzpkI/RKBXQqvgC05pMJsWczk072O9qSXQuEq8RGc817ov5gMPfB376buChDxZmQI+dZuKwFK0h4RJF55oZiM4P3sXO//J/Ad5zzLFsdrPHdDYg6gFe+w3QeQtQvyF3HmsLcOPngI8cYg7owDREZ39f7nUSVYNE5yVAVNyR4jjmepacpt5wAhfG2Q7UdC9Uc0FyOkcSGbzaO4FtreRyvlysrjfjo9e3y+VD0uI2//FX+ibw1SfYl+ZwII76WZaJWvSV4zWkPGlLmSYIVzqDEzGEEmn0ekuU+hAEQVwmEukMLnoi8nfBzevq8NEb2vCO7U3o9UYLhOI+H7tGtToMMOuU0Kr4okLyy5d8CMbT2LemFkBORH1NdPXkE4ynYNYtv03mrS02dNWZcHW7A3/3xjUFj0n/v3pGwwVlvfNNo02HgYkYslkBR/v82DKPvTY+tb8TagWPq/NKmOeCy6QBxxWPg/GGE0hnhQJxdyZsb7XBpFFi3+rauQ5TRvo3Vyv4AnGjVhTGye1MEAQxPZ48w1zOJo1Srt4phiAIGJxgfSvsBjV8kSQEQZjW97CC5/CJfZ04OxrGoyeG5fvHQwkk0lk5ssqiU+ElsYpMqeChVyvgLhIhJfUY+NnhfnAcsK3FLv/NPVe34u3bcxFkZh1rZPipnx7F1f/8R3z9QA/6fTF8cn/njCp41Eoee1e7imo/erUS7S4jfntiGAMTMezpKPxuvnltHR56dXBqn4/RkyzyQhKddeK5H/vM1IaB4925n6M+IDwCcArg+E+Ap/6F3Z/NAr//HKDUMiE4H9np3F76RUqic9QDhEaBM48CbTey+7znmHhsaRTHagPScSARADa9E3DlzdWszeyW5wGLe3pO59Aou435Kx9LTBsSnZcAktPZrlcjlsrKTlNPOImRQAwmrRJ6sZv95UQSnY/1+xFOpOULK3F5uHdfB/Z01OD16+um7GT+9c1duH2zG18/0INfHR3EcCA26zJni06FRDpbtBlVNiug3xdFs0PsfLuMRWepfCuRzi7wSAiCuFJ48KU+vPEbzyCVKX9dOTcWRiYroKuOlWl+6Lo2/OXrumS38Ut5ERuXPMwh1OJgFSoukxZjRRoJPnF6FGolLy9K2pxGmLVKvNI7gYueCDZ9/vc4ITarCcZScp7zcqLRpsdj916L/3z3NtwwKYrBbdVBp1Lg8VMjiKeycJkWJmqkya5H/0QUPWNhhBJpbJ3H2LNNTVYc//ubquZ6Vyl4uEyagkouiRFx42S28RodtSacuO916KydfUPFyejUCpg0SrjMmoJ5Wi7WhkRngiCI6XDwzBjWuc3oqjfJfQqKEYynEUlm4Lbq4BBF50gyg1gqM63eCm9YX48OlxFfP9CDjOh2lvoX5YvOALCnw4nH770WP/3gVUWriW1itcz58Qj2drkK1uKfvmkV7t3XKf8uzaEeOzmCQCyFb/zxHDpcRuyfxUboN965GV95x6aij61zW3BujDmUr5m0IfyJfZ1IZrL41lOToiP6X2a3TTvZbf1m4A1fASJe4ME/KYzZGD+T+znqZfEaNZ1A6x6g5wl2/0v/CZz/I/C6LwCmSa+vaQdzUkvPVQyDOO7IODDwEvt510fZreR0zhedAcDcCLReywRrvYPlU5sbcuc0u4FEEIhPNVYUEBI3I+KB8scRM4JE5yWAlOnsMKoRS6Zl0c8XSU6722k10KrZ2+VwLyupyO+OTlQfpYLHD9+7E/942/opj+nUCvzb2zbCYVDj2R4Py++c5fvALGY8FROTx8OFO7/lOu9e6XjCTLQh0ZkgiGrx0iUfTg4G8ds8x00xpKY6q+sLBbM19WYY1IpC0dkbgYLn0Cg2j3GZNBgLTRW/Dp4Zx9VtDnnTmuc5bG2x4ZXeCTxybAj+aAoHRedRMJ6GWXf5N7eXEjzPoc1lkHOx37SxofIfXQaabHqE4mn5PTTfDZ6l6LVqUWfRyQJzPnNpmHw5cZo1U4RwyY1NTmf5rROxAAAgAElEQVSCIIjpcWYkhC3NNjTa9Bgs43SWGuQ1WHVwGNXwRhKyc3c6FUcKnsPHbmzHubEwXjjvBZBrxis13ZNE5zu2uFFn0WKdu7jmYdWrIe033rN7RdnnleZQWYE1OmxzGvBXN3fNqidXuR4K68Wxuq06rKgpzKFeUWPA7Zvd+NGh3sIq5/4XmSgrCbk8D2x/L/CW7zDx9dgDuWPHu5mzGWAxGxEPE4lXXMca+AUGgT9+AWjfD2x779QB2lcCnx0sjMGYjOR0Dg4B/S8BCjWwYg+7f+BlIB3LjVUvznk23snGzXHM7WxpBPi8+Yl0fCW3c1h0OsfJ6VxNSHReAkQSzIFaY9QglsrIop83ksBIMDFr18dMkRYWp4eC0Kp4tDimBuoT8wfHcdjWasOTZ8aQSGflLMSZIpVMF8tqlnZ+pXgNs04p51AtN3JO56mOcIIgiNkgxV789/OXyh7XPRKCWsmjddL3rlLBY0uLbZLoHIXbqoNayaZ4LrNmitM5EE3hoieC7ZMcqltbbOgZC+OXr7IO30f62aR7uTqdK9FZa4KC5/CNP9m8YE0VG8WS3x8e6kVXnUmuTFqqNFi0GCridJY+K7WWhYkxKcWfXb0C79rVXHCfNC8npzNBEERlEmmmbziNGjTZdBgOxEpWgPV5c9VcdoMG8VRWjj6cbszV/jW1UCt4PN0zLp6TfedI36c1Rg2MGiVuWlO+Z5aC52DTq9FZa8TV7Y6yx0pzKJtehXt2t+LAp6/H/jXVi3uSkEyB17TXFBWn37a1EYl0Fi9e8ObuHDoCNG6ferKmnUDDFuDQt1hkBsCczpJgHPUBkTHA6AJWXAtAAB7/LJAMAVf/OTDbBsNqPVC/iTUoHHgZqN8IKDWAvQ24+Aw7RhKRG7YA7m3A1rtzf7//PubUzkfKgK4kOofEJpPkdK4qJDovAaLJNHiOlXBEkxnZkeoV4zVmm283U6R4jWQmiw6XaVZN64jqsr3Vjokoez/M1uks7eYWy3WWvtibJ5UbhZah29kbFkXn1PIT3AmCuDyMBOJQK3gc6fPjaH9pV8Vrw0F01hqhVEydtu1cYceZ0RD8UXaN6vVG0JInPLpMWowHC0XnE4NsMr1+kntnqxibdckbhUbJ40jfBARBYJnOJDpP4dM3rcID79+F3W3VyTSeDVIlki+SxC3r6hdsHNWizqLFcCAOQRAK7h8JxKHkOdQYFpfo/O5dLbh9c2PBfWoljxqjBiPBGC6Mh6e8FoIgCCKHtMaqMWnQaNMjKxRvgAwAvZIhyqGHQ8zSl6rBpis669VKbF9hw1Nic/j+iShqzRrZYPepmzrx4Ad2QaeuXMnzd29cgy/esaGs+xjImbxuXldfdC5XLdY2WLCnowZv395Y9PFNzVZolDxeyBedP/w8cMuXph7MccCujwDeHuDCH9l9Y68BtesAjZk1Eox4mAPZvQVQGYDTv2JRFy3XzO2FbH4XMHqCubAbxaxpRzvLbgZyorOtBXj/gVx+MwC4twLtewvPZxFF53LNBAWBROfLBInOS4BIIgODWgm9WgFvOIm0mD80FmLlJPPlrlEpeChFoXlVXfUy8YjZk19GO5dMZ6CE6OyLguNYiQ6Q26Ut5oq+0vFSpjNBEFVmLJjArZsaYNIo8f3nLpY8rnskJOc5T2bHCuauefkSE4gveiIFjminSYNQIo1YMlelIYnO6xoKReeNTRZ5Q/nu3a2YiKbQ640iGKN4jWK4rbqq5RnPFqkcGABuWV/elbUUaLDomMFi0ub2SCCOWrN2VqXIC0G9RYuHjw7hxn97Co8cLx+fQxAEsZyRIgxrjBo02tmas1Suc683CpteBbNWJTdwPTMqis7TyHSWuLbDiTOjIYwE4uj3RQu+S+stupKRGpO5bbMbW6fRwLe1xoDtrbYplTHVRqtS4Ifv3SmbCCajUSqwrdWGF857cW4shHd/90X0BbNTs5cl1twKqE3Aa4+wLOWoB3CtZrEWwSGWk2xwAgoV0HIV+5uN72BRF3Nh/VsBhQYQskCT6MJ2tOUeNxcX1UtiqgfAlXc6J4IsugOgRoJVhkTnJUA0mYZeo4BOrZCFQbWCR683gqww+6Yqs0HaAewi0XlRsKbBLDvQG6xzjNeITXUvnx0Nodmul8u0yx17peOVM50pXoMgiLkTSaQRSqTR5jTibdua8OjxYTlCIB9PmG0wl/re3dBogVrJ46WLXkxEUwjF02jNy/Fzic6f/Fznk4MBNNl1sIkLNgm9Won1bgs6XEbcsYW5Ql666EMslSGn8yLFrFPCpFGizWlAh8u40MOZM9IG+uQ85JFgHLXmxeVyLkeDVSs3Au8RBRGCIAhiKjnRWS2LvwMlROc+XwTN4sa63cjmMK/0TshRF9PlulUsN/jpnnH0+6JyVe/lwqhR4mcf2o21DQvfE+uqlQ50j4TwmV+cwNF+PwyaMo5upYa5hs88Bpz4Gbuv82ZAZwc8Z9nvUgZz240AOGDDnXMfpM4GrH4j+1l2Oouis0KTazY4XRQqwFRX3uksuZwBynSuMiQ6LwEiSeZ0zi/xaHGw0hMA8xavAeREZ3I6Lw5UCh6bm62s5HQGu7v5lHM6Hx8IFJRfy00HF7nTeSwYx5G+iaqe00dOZ4IgqojULK3OosHdu1uQEQT8+FDvlONyTQSLO521KgU2NVrx0kUfLom5hq358RriHCE/1/nEYGBKtIbE1+/chG//6TZ0uEwwqBV4/BSbhEubjsTiguM4fODalfjk/s6K5b1LgQYre78OBQpznUcC8UXXRLAcf/m6Vfj+n22H26or2xSLIAjiSiaeyuDmrz2NQ/lxDpPwSPEaRg3qLVooeA79vuLXzV5vFC2iQCzFa/R6o3jH9qYZVcKsqjWh1qzBzw73YzgYR+NlFp0XE1e1sQq5w70T+MTeDjgqaQirXg+ER4Bnv8oEYEcbczp7z7HHJdF5+/uBDz0DODurM9C9/xd407/nojEc7ezW0ji7vGizGwgOlH5cEp05BcVrVBkSnZcA0QRzOutVudLW/G6k89m8RqdmbxkSnRcP797Vgrt2Ns86Y7uU6OwNJzDoj8kNCQDAoi8tUC8m7j94Hnd/76WqnlOO16BMZ4IgqsCo6OSsNWvR4jBgb5cLP36xD8lJG1uHLnih4LkpURj57Fhhx8mhIE4PBQGgoNGv7HQWc50D0RT6fNGSpaMtDgNW1Big4DlsarbiQPdYwXmIxcfH93bgjRsaFnoYVUFqipzvdBYEQXQ6L0yzxtnQ7jLhhlUuuG06DJDoTBDEMmU4EEf3SAiHL/lKHpMfr6FU8Kgza4vGayTTWQz5Y3LfCrdVh3fuaMLX3rEJX7ht3YzGxXEc/nxvBw73TkAQcNmdzouJDY1W6NUKtDr0+NOrWiv/Qcf+nBC74e3sPp0dyIqVz0YXu1Wqgbr11RuoraWwQaB9Jbu1zDBaQ8Linp7T2b6CnM5VhkTnJUAkmYZerZQFXwBY4VwY0VmrVMBuUM8oM4m4vNyyvh73vXlmX7T5qBQ89HnRLRLHxczPDY1W+T4503mRi86jwTiC8TTCierFgHgoXoMgiBnw1NlxHDwzVvLx0VBOdAaAP9nZDG8kiafOjhcc98fuMWxttsmbfsXYscKOTFbANw+eB88BTfacI3RyvMbJoeJNBItx361r8c93rMdPPrALr1u79POCicWPy6QBzwHD/pxQOxKMI5rMoM6y9OaejVYdBv0kOhMEsTD0+6K4/f7n5IrN+UZaM+ZXW03GE0rCoFbIVd1umw5DRa6bg/4YsnkCsVLB44t3bMBtm92zqvS5a2cLvvPubdjQaMHOBe7PMJ+oFDz+464t+Na7t8oRmmXR24HmqwBeBax7S+4+iZlGXcwWlQ5wrQFq187u763NgL8PSEaKPx4WRWdnFxAjp3M1IdF5CRBNZsQLcZ7TWXQxqRQc7DPIL5orNoMa69yWK6KEk8hh1qqmCMnH+wPgOBS44eRM50UeryFNrIrlo86GZDqLkNjUiOI1CIKYDl994iy+8sTZko+PBNgCTIrI2tPhhN2gxq+O5lwYo8E4Tg0FcX2Xs+xz7VhhxxvW1yMUT2G92wKNMhfHZdOroeQ5ecF3+NIEOG56onO7y4Q7dzRj50rHkmngRixtVAoeTpMGw6LT+amz43j915+BSsHJTTOXEm6bDsOBGJLpLP75d904N0b5zgRBzB/HBwI40udH90hwQZ5fMjWNlxOdwwnU5FVTua06DPmnruF6xQix/GquubJvTS0e/tg1aFpGTmcAuGGVq2SD6qLc9Hng9m/lxGZ93vexofwctaq85zEWuzEbOm8BMgmg+9Hij4dGAJWBOakpXqOqUCvyJUAkkUaTXS83jANy8Rou0/x28v63t22ESkF7FVcaFp1qitP5xKAfbU4jjJrcZcKgVkDJc/CGF2a3fLrki85tzrk3Vsp3B5DoTBDEdPBGEkhnhJKPjwbjMGmUMIjXWJWCxxvW1+Onh/sxHIjBE0rKruQbu1xln0urUuA/7tqCTFbA5BkBz3NwmjRyvMbTPePY0GiFdR43rAliJtRbcu7gf/ldNyw6FX76wavQUbv0ot0abTpkBeCZnnF866nzUCk4fPqmVQs9LIIglgkRserTH10Yw5BkVCrrdA4nCnoTNVi1GAnGkckKBfGRfT4WudHiWF4C8aLAvZX9J6GzsVuVAVBXbxOgIto5NGJsvgqwNAHHHszFhOQTGgFMtew5EgEgmwH4Mk0WiWlDovMSQHI669VTRef5jNYAsOx2AZcLFp0KR/v9+PgDRxCKp2A3qPFqnx/XryrcueQ4DqvqTDgxuLh3/yaiTCQut6s+E7yR3HkoXoMgiOngDSeRymSRzQpFN4dHAnHUTvoOv21zA354qBd7/uVJpLMC1EoeDRYtVk1TbCuV7e8yaTAWiiMQTeFI3wQ+dmPHzF8QQcwTm5ut+PGhPpwcDOD0cBCffX3XkhScAcBtZfPmh48NAWANrwiCIOYLKWpQWhvNN9N1Ouf3q2qw6pDJChgLFTaQ7fVGoVXx1GNiMSA5no3z6HKeKzzPxOZnvwqERpnAnE94FDDVA1oxWjQRzInrxJwgy+oSIJIQM51Fp7NOpUCNUQMFz8lluQQxF3a1OZDJCjgx4Ic3nMQfTo/CF0lic/PUC+2WZhuO9fuRyZZ28C0k2ayACXE3v1rxGt68rsrUSJAgiErEkhlEkxmkMkLJxqusMVrhwmlLsw17u1x43bo6/N0b18Bl0uCtWxvnHGnlNGkxHkrg2XMeZAXgus55yt8jiFnwli2NSGay+IufHQMA7F+zdPPEG21MMHni9CgAoNdHojNBEPPHgjudY+z5x0JxCELxtaM3nISjwOnMrpv5uc6CIODVvgm0OgwU87kY0Imi83xGa1SDDe8AhCxw5IdTHwsOAsbanJuaIjaqBjmdFzmCIDCnsyYXrm/WKcHzHHattGPHMgq9Jy4fn9rfiU/t75R/j6cyeLV3Altbi4jOLVb88FAvzoyEsKZhBllQ80QwnpIF8dFgblddEIRZT1KkeA23VSsL2gRBLD884QSOD/hxY1dt2ePyqyPGwwnYDFOjLMaCcexqK8yo5TgO371nu/z7e65ZMccRM1xmDV7p9eHJM2Mwa5XYmNcgliAWG2sbzFhVa0L3SAidtcYCB9xSo97KzCHRJKuS6ifRmSCIeSScFJ3OC9RIUNp4j6eyCCfSeO6cB1tb7HCKbuV0JgtfNFkYryG6mwf9cWxtYfc93ePBkT4/Pv/mWTaRI6qL5HQ2lI9/W3Q4VwGdNzO386a7AHM9uz88DkxcArbcDejEOXLMD5DRuSqQ03kBkXbsSu36AUAyk0U6KxQ4nc1a1sztx+/bhbt3t87HUIllhlalwO72moJmVBJbRPfzq30T8z2saeHNm1RJTudEOoM9X3oSX3qse1bn9ISZgFRv0VG8BkEsY350qBfv/cHhis1U83Pvi5WUZrMCxkKJeatWarCwDbOfvzKAazpqoKTeDMQihuM4vGWrGwBw0xJ2OQOARqmQKxocBjV8kSRCi7wZM0EQVw7RBFu3LJRpJr/a68xICB/60av4f3/ske/zRZMQBMBpzG3ON4ibdcP+GO598Ahu/NeDuO/hU3Bbdbhze/P8DZ4ojex0XoKVczd/EcikgN9/Lndf73PstnUPOZ0vA7TqWEBevOjDHfc/j+MDpd/QAfELwqxVypnOZp1qXsZHEMVotuvhMKirIjoLgoAHX+rDcCBW+eBpIu3k8xzkxlmPnxrFwEQM33zqPA5d8M74nN5IEkqxGRc1EiSI5cuQPwZBqOxWLHA6FxGdPZEE0llh3voyvGtXC/7htnW4d19HQVULQSxW3rq1CXu7XHj7tqaFHsqccYul4m/cwBxVlOtMEMR8kYvXWBinc/4m/VNnxwEAT54Zl013nlAuwlDCpFXBpFWi1xfF46dGMeiP4YIngk/u74RaSfLVokAvVuoZl5jTGQDsK4Fr7gVO/hzofpTd1/sca4rYsClPdPYv3BivMOhTu4Bc9EQAsB2+UkidXp0mbS5eQ0upKMTCwXEcNjfbcKSv9IX4gZf68NCRgYrnGpiI4TO/PIGfHa587HSRnM6tNQaMhpjT+Scv98Ft1aHFrsdf/OwYUpmccJzKZCvmU/vCSdgNamhVPGU6E8QyZjjArin9vvIbZZ4KTuchPztPfoOcy4lVr8a7d7Xg3n2daHctzYZsxPLCblDju/dsR7Nj6TewbrTpoeA5vHFjAwCgzxfFRU8EMTFyY7H2yCAIYumz0I0Eg7EUTBqmXTwtis7SNRDIVZPWTGoO6Lbq8IfTo4ilMvjK2zfhsXv34C1b3PM4cqIsaj3w1u8D296z0COZHXv+AqhbDzz8cdZU8NKzQPNOQKHKNRIkp3PVINF5ARmcYIvWeLJ0uf6YKJq5zJpcvAY5nYkFZkuLFRc9kZL5YN966jz+54Xeiud5pZe5pb3hqaLM95+7iOfPeQruG/LH8KXHuvHbE8MlzymNaXWdGaPBOHq9ETx3zos7tzfh4zd2YGAiJk90AOCu77yIv3/4VNlx+mNJ2PRqaJQKJNKZspE4BEFcuUiRPQMTFZzOouis5DmMF7m+DYvNcaQSUoIgrlzu2tmM/3NLF7rq2IbPkb4J3Py1p/Glx7uRzmSx/6tPFZSbEwRBVItIcqEbCabQ5jICAI4PBmQ948kzTICWKsMck3pfNFh1svlu50o7uurM1EBwsbHuDsDcsNCjmB1KNfCW7wLJCPCjO4Cx00DL1ewxyekcI6dztSDReQGROrJGy4nOYjyAy6SBXs12CaVMZ4JYKKQmVCcGp+4AJtIZ9Pui8nu3HFJEh2eSeJ3KZPFPv30NH/nfV+WNl1NDAVz/5YO4/+B5/NczF0qeU3I6r6ozIZ7K4jvPXADPAW/b1oSuerbgOzsaAsCaVxzpn5DF71IEYilYdCpolDyyApCu4EoaDyXwjQM9SFIUB0FcUeSczpVE5wR0KgXqrdriTmfxPA3z5HQmCGLh2LnSgfftWQmTVgW7QY0fHepDIp3Fr44M4onTo7gwHilbPUYQBDFbwnKm88I1Emyy66FW8hAEYPsKO9pdRhw8MwYgV/lVO6nHRb0YP9buMhZEbxBE1XCuAt7xI8B7jv3euofdakwAx5PTuYqQ6LyADIiicyxVzuksxWtooFHy0Ch5OIzqkscTxHywroHtABYTnft9UWQFJrxWcgSXcjpfGI8glRHgj6bwuYdOQhAE/P7UKNLZLHa3OeTPRTEmIknoVAq0iCW5P315ADescqHOokWb0wieA3pGwwBYeVcqI+CCJ4xsGSE5EEvDrFNCK+7OV8p1/vXRQfzbE2fx7afPlz2OIIilQySRRijOHEP9E+XjNXwRFsnjNGpKxGvEoFXxsOppE5kglhPNdj1iqQwsOhUmoin87a9PAmDzEYIgiGojZToHYqmya53LBTPuKOEUhePV9SZc3+nEixd8iKcy6BkNocGihUFTGB/aIGbh71hhn/cxE8uIjv3Aux8Cdn0UcG9l93EccztTpnPVINF5AZHjNcqKznFY9SpolArwPIcHPrAL9+xunacREkRxLHoVWh16nCjSBPP8OIuuSGayBR2LJxNJpNE9whzH3nDh7nv3SBAA8OZNDfj96VGcGgricK8Pq+vNWOe2lBW0JbFH2jFPZrK4cwfrdKxVKdBs16NnjD3vuTEmPsdTWQyVaWYYjKVg1qmgUbFLZqLMZxZg3ZkB4Bt/PIdeb6TssQRBTJ9ANFVUxJ0PRsRoDZ6r7HT2RJKoMarhNBUXnYcDMTRYdVQqShDLjGY72xD/m9evhtOkgSechFrJo88XXRBBiCCIKxtJdM4KhU395gNBEBCMp2HWquAyi6JznRmbm21IZrLoGQ3j7GgYHbVTe01IDVh3kuhMXG5adgM3/xOgyNv40FopXqOKkOi8QKQzWXkBG6sQr+HKC9bf0myDVU9OZ2LhWd9oLep0vjCeE1nLOZKPDfiRyQpwW3VyJIZE90gIKgWHz75+NXgO+N3JYRzp82N7qx1OowaJdBYhcRI1GV+0UHSuNWtwwyqn/Hi7yyQ7nc+Nh+X7JbF8YCKKG/71YIFYnB+vAVR2Op8dDaGrzgQFz+GbB8ntTBDV4r7fnMIHf3h4QZ57VIzEWNNgxsBErGwlhzecgMOoYaJzkUznIX+cojUIYhmyudmKOrMWb9rYgDu2uMFxwLt2tiCRzha9VhAEQcyFcCINi9gPamKec50jyQwyWQEWnUp2OnfVm7DObQbA1oLnx8PorDVO+dtrOmpwxxY3buhyzeuYCQIAi944fwAIs+xxpBPAgX8AAgMLO64lConOC8RYKCF3q64Ur+EyUaMhYvGxwW3BoD8mdx2WuOjJCbnlcp2l/MJ9q12YiCaRzuSE3O7hINqcRtSatdjWasf/PN+LaDKDrS02OMVNmFLnlpzOdWYttCoed25vhlKRu9R11hpx0RNBMp3FubEw9GoWmXFedD0fvjSBi54Ijvaz8aUzWXnCplFWjtfIZgWcHQ1jd1sN2l1GeXOJIIi5MxZMVIy2uFxIec7bWuyIpTLwhEvnI3rDSTgMatQYNfBFkkhlCq8ZQ/4YNREkiGXIn129As/+9Q3QqRX4xN4O/PLDu3FtZw0AoNdLERsEQVQPQRAQSaTRaGOb3POd6xwUK17NOhXqLVqoFTxW1hjRZNPDpFHi8VMjSKSz6HBNdTrXGDX4yts3US8rYmHY/3nWZPCxz7DfT/4CeOZfAQ81/Z0NJDovEIP+3KK5XCPB8VCh05kgFgvrG4vnOl8Yj8jvWakJYDH6fVG4TBq0uYwQhMLd9zMjIbnL+01ramVX87ZWm3zuUiX2kuisUyvwxCevw8dvbC94vKPWiHRWQK83gvNjYWxqssKiU+G86Hq+IN4OiMKWlOFa6HQu/Znt80URS2XQVWeCUaNEOF7ckU0QxMyJJNOYiCQr5sVfDqQNpO2trNSzf6K4QCQIAryRnNMZKIwQSoqOxnpyOhPEskTaCNerldjcbEOLwwCAcp0Jgqgu8VQWWQGy6OyfZ9FZilm06FR4/7Ur8V93b4NayYPnOaxpMOO5cx4AbG1GEIsK5ypgz6eBkz8Hun8LHPom4OwCVl6/0CNbkpDovEAM5jm1SmU6C4KA8VACTjOJzsTiY22DGRwHHOsvzDu64Ilg50oHgPLxGlJkhcMgijIRdmwgmsJQII5Vdaz06qY1dQDYhKneoss5nUsI2r5IEjYxgqbJri9wOQOQd9PPjIZwfjyCdpcRbU6DHAtywcNuh8SNIWnCZNbmZzqXdjqfGWV5zp2S6FwiBoQgiJkTTWSQzrKMwPlmJBCHRaeSy0BL5ToH42mkMgLLdDZO3SQbDcYhCCCnM0EQAFh2Kc8BfdQDgiCIKiKtQRptLEt+IjK/8RrBvDVUo02PaztzcYfr3BZIMfbtLhKdiUXINZ8CatcDv3w/MHIc2PlB1mSQmDEkOi8QktPZZdKUjNcIxFJIZrIUr0EsSkxaFTY1WfHQkUE5KsYfTcIXSWK92wy9WlE2XiMYZ835HEYmEEtOQEm07apn4nCzQ48drXbsW10LAPLnoZjTOZ7KIJrMyOcsRpvTCI4Dfn9qFOFEGu0uI1Y6jXlOZ7boG5wkOufHa5Rr/ik1EeysNcKoVcpOaYIg5k4kyT5PE5H5desAzOlcZ9bKi7dSorNPHJvDqJa7rx8fzG3OSRta0mMEQSxv1Eoe9RYdOZ0JgqgqEVl0nl68RjYrFMQdzpX8NdRk1jYwc1GDRQsTRWgQixGlGrjj20AmyRoLbnjHQo9oyUKi8wIx6I/BplfBblCXbCQouUQpXoNYrHzw2pXo9Ubx2xPDAHIu4ZU1RrhMmrLxGsEYy0muEQViKRtaOtdq0ekMAD/54C78/a1rAQBmnRJqJV+04c6AWO4uuQuLoVMrcG2HEw8fGwIAtDuNaHMaMRZKIBBL4WIJp7NFP71GgmdGQ2i266FXK2HUKGWRjCCIuSPFUU1uPjoXBv0xbP/CH/D7UyNljxsNxlFn0UKnVsBt1eHsaHjKMb85PoQvPPoaAMBh0GBtgxnr3Rb851MX5IWclA1N8RoEQUg02/XoJdGZIIgqIq1B6i1a8Bzgr9BI8D+fvoDXfe3pqj1/OdF5nZvFNHbUTs1zJohFQ+0a4J0PAm/9HqA2LPRoliwkOi8QgxMxuG066NWKkk5nySVKojOxWLlpTR3anAZ88+B5ZLIC/vu5S1AreKxvtMBl0laM1zBrlbl4jXAS//3cRfz385dw185m1FlyDn8ur5SF4zg4jRqMF3FRHzzDOsxe1eYoO+7v/Ok2fPj6NnTWGrHWbZHL5Z84PYpYKgO9WoHBiRgEQUAwPtXpXFZ0HglhlZhHLWU6L0T+LEFciUiunek4nRPpjFyFUY7XhoIYDyXwyZ8cRayQ2WgAACAASURBVI9YaVGM4QBzOgPAhkYLjg34pxzzpcfO4PnzHqypN2N1vRkcx+FjN7ajzxeVN7oGZaczVTERBMFocehLVk8QBEHMhkiCaQxGjQpWvbqi0/lo/wTOj0fKVnTOBCkKzaxTTnlsZY0BVr0KG8QeQQSxaGnfy/4jZg2JzgvESCCOOrMOOrWijNOZuaFcZlqYEosTnufw8Rs7cHo4iLd883k8fGwIH7mhDbVmLZxmTclmf0AuXsOiU0HBc+jzRfFPv+3GjV0ufP7N68o+r9OkKXA6S5+VJ8+MocNlRJNdX/bv1Uoef31zF37/yetg0alwVZsDerUC9z95DgBw1UoHIskMgrF08UznEo0ER4NxnBsLY3OzFQBg1CqRzgplRWqCIKZHOpOVP0u+aYjON331aXz76QsVjxsWGwQqeA6ffehE0WOS6Sw84QRqxc2wjU1W9HqjBeJ3OpPFoD+GP7u6Fb/9xB45f37/6lp01ZnwvecuAmCis1Wvgl49dRFGEMTypMmuhyecpD4QBEFUDWmj3qBRwKpXVXQ69/vYpni59dtMkNZQxeIzlAoej997LT56Q/uUxwiCuLIg0XmB8IQTcJk10KnKOJ0pXoNYAty22Y37bl2L4wN+rKwx4MPXtwFg79uxYPF4jWxWQFBsJMjzHOwGNX53chjJTBbv27MCCr58SL/TpMFYMAF/NIlP/fQodnzhAL76xFm8dNGHG7tcM34NerUSe1fXyvEg13TUAAAG/NFJmc7lGwk+2T0GANjbxfKnTRomKlGuM0HMnWjed2WleI14KoNebxQnBqe6kSczGohDyXO4fbMbp4aCBZUJmawAQRAwMBGFIAAt4obWxka2sZTvdh4OxJHJCmiyFW568TyHN6yvx6mhIPzRJI70+eUsQ4IgCCCXuToSiFU4Eni2x4OfHu6f1nlf6fVheBrnJAjiykPaxDJqlHAY1EWjCfORYgpHS6zfpkOvN4JL4noqGEvBpFGWXNfVmrXQqhSzfi6CIJYGJDovAOlMFr5oEjVGDbTlROdgAga1AgYNuaGIxc3du1vxyMevwY/et1OOoHCZtIgkM/Iuez6RZBpZgbmHAcBhUGM0mIBOpcDWFlvF53OJTueP/e8RPHx0CJ21Rnz9QA9SGQE3zEJ0BoA3bagHAOjVCmxuZmMYnIghEEtBreChVfEV4zUOdI/BbdXJcR3SZ5ecSwQxd6KJ3HdlpRJRyaUzMFFZbBkOxOEyabDSaUQ0mZH/NhRPYcs/PIHHTo7gkpctoFprWJ7b+kYLOA441h+QzyOVxjcXqbTYscIOQWARPt0jQexaUT4CiCCI5YVUGVEulkzi289cwJcfP1PxOEEQcM/3Xsb9T56f8/gIglh65JzOSrQ5jegZDUEQBHztD2fxt786WXBsIJaS4zCmcx2azEQkiS8/3o19X3kKd377EFKZLC54ImWbuxMEsTyoKDpzHPc9juPGOI47mXefneO4JziO6xFvK6tEhIwvkoQgAE6jmmU6l4jX8EUScJRpiEYQi4m1DRY0WHONsVxlFlDSpEZqLFEjvs93rLDLwm45nCYNfJEknj3nwadvWoWffvAq1Fu0MGuV0xKti3HdKidMWiVW1Bhkx9GQP4ZgLA2zTgWO4/IaCRZ+Zr3hBCYiSTzb48GNXS45g9oois7FhHeCIGZGflNOb7i86Cw1Jp2O6DwSjKHOosUKUVCWmomeGgoiEEvhhQteXPIwQbnVwQRlo0aJdqcRx/Oczv2iQ6hYvM/GJivUSh73HzwPQQB2VcidJwhieSHNmaZT1t7njWA8lCgZ9SUxFkoglEjDG6lOqTxBEDmWwtxeMr0Y1Ep01ZkwEU1hPJTAQ0cG8buThc2TJZczMDOn88uXfLj3wSPY+cUD+I8nz2Nzsw0jwTj+65mLeKZnHLduclfnxRAEsWSZjtP5vwHcPOm+zwA4IAhCB4AD4u/ENJFKW5ym8vEavmgKNgPtDhJLk1oxi3wkMHXiEhAzxaTGEtIu+B4x1qISLhM7t1bF4507mmDVq/Gj9+3Ed+/ZDpVidgUcGqUC9926Fh+9oR0OgxoaJY9Bf0yMAWHjzGU655zOgiDgpq8+jZ3/dACxVAY3rs45rY1aitcgiGoxE6ezRxSlfZFkxYXhcCCOeotOFp0lV3P3cJDdjoTQ643ApFHCnvedvLHJimMDfjmOo98Xg4LnUG+Z2odBq1JgU5MVFz0RaFW8HM9BEAQBAE5xXlNJdE5nsvJmWrH5VT4Xxtm1bCJSPseVIIiZ0TMawob7fo9TQ4HKBy8AkUQaDx0ZkBsJGjQKrKpjsV4vXPCi1xuFJ5womB9Jec7A9J3Ovz0xjLd96wUceG0Md25vwmP37sED798Ft1WHLz3eDQXH4a6dzVV8ZQRBLEUqqjOCIDwNwDfp7jcD+IH48w8A3FblcV3RSIvhGqMG2jJOZ380CZt+avA+QSwFWmuY2++CJzzlsWA815wPABwG5vDZ0+Gc1rmlMtTbNzfCqmciUJvTiO2t9jmN+Y4tjXj9+npwHAe3VYchfxyBGGt4CABqxdRM52AsDW8kidYaPXattOOqlTkHo0nD/o7iNQhi7khOZ5WCq5jpnC/cDPpLu50FQWCNfS1aNFh1UCt4XBRdza8NhwAAZ0ZCuOiNorXGIFcxAMD2Vhs84SQePTEMAOjzRdFg1UJZYuNr5wp2fdrWYodaSelmBEHkMGuVUCv5imLPkD+OdJZtdJW7tgG5qo1Km3QzJZMV4K2QDUsQVzKnh4PIZAX5M7bYeOTYED75k2N49tw4NEoeSgWPrjoTAODnrwzIx/X5cu5myels1Cin5XTOZAV85Ymz6HAZ8eLf7MXn37wOXXVmKHgO79rVAkEAbllfL5uQCIJYvsx21VMrCMKw+PMIgNpSB3Ic9wGO4w5zHHd4fHx8lk93ZSEthmuMzOmcSGeRzQpTjvNFkrDryelMLE0aLDro1Qr0jE4VnaXmfJKYu2+NC2/d2ihnIVdiY6MFW5qt+MC1K6s34Em4bTpc8kYQEBseAqzTspLnCkpax0JsYvbRG9rx4AeuKmiIITmdwwlyGRHEXImKorPbqsNEBdHZkyeI5JeMTiYYTyOazKDOrIWC59Bk18kNcLpHmNM5EEvhSO8EWhyFsRl3bGnE5mYr/s8vTqDfF0X/RHRKE8F8doo5zldRtAZBEJPgOI71q6ggOvf6ciLXkL+8MCRVbfij1Z2D/OxwP6778kHES1RqEsSVjvTZq/Znq1pIcV+v9E7IUX82gxq1Zg2ePeeRj+v15ovOMRYd5jJOK+bnN8eHcG4sjE/s64BeXdh/6p07mnBdpxMfu6G9Gi+HIIglzpytNgKrK52qmOYe/7YgCNsEQdjmdE7PxXil48mL19CrmUBVLGLDH03JLk6CWGrwPIcOlxE9Y6EpjwVF0VkSc3e31eBf37axwEVYDpdZi19+5Gq5HP5ysKXZhteGgxj0x+RxAoBGyRfEa0gTMynyIx+Dhn2+wxSvQRBzRioTbbLr4ZuG6Cx1Sy+X6yy5eerESIwVNQZc8kaQyQo4MxrCOjcrRw0l0mh1FF5vVAoe/37nZoAD7nvkNPp95UXnHSvs+NB1bXjb1sYKr5QgiOWI06SRN7JLkS8SDVbIrJfjNarsdD41FEQ4ka54HSaIK5VBP/sc+qv82aoW0rwnK+SamgNAV50ZgpDLkO/L28QamIii0aZDrVlT0emcyQr49wM96Kw14vXr6qc8btWr8YP37MAq0V1NEMTyZrai8yjHcfUAIN6OVW9IVz6eUAI6lQIGjRI6VXHROZnOIpxIw26geA1i6dJRayrqdJYaCZp1i/f9vaejBlmBVRwUiM4qRYHTOT+jfTK5eA1yAxHEXJGczo02HcKJdNkmWp5wAi0OPTRKvqzoPCxmoko5zK0OJjpf9IQRT2VxW14DnNYim1xNdj3+7OoVONA9Ck84iWZHadFZreTxmVu64KJSU4IgijAdp3OfLwq1kkeNUY2hCvEaktM5kc6WjPKbDVJJ/mJ1eRLE5UZyOk8s0s9A/oZUgehcz0Tgq9trYNWrCjax+n0xNNr0cJm0FWN+fnN8COfHI/jE3k7w/PQMQwRBLF9mKzo/DOBu8ee7Afy6OsNZHnjCCVmgkkrxJ08GpZ1TcjoTS5kOlxFjoYTcOFAiEEuB4wCTRlniLxeejU1WeXxTnM55mc5jQdHpbJ4qOmtVPBQ8V7V4jTvufw7/8eS5qpyLIJYaktO5UXQTl2uO5Qkl4TRq0GjTod9XOl5jJMAWZpLTubXGgHgqi4NnWBzYrpUO2RHUWkJQfveuFqh4XhybbiYviSAIQoY5nSvEa3gjaLLp4LbpMRQoLTpnsgL6vFFYxd4w1XQ7S6X7/tjidHkSxOVGEnUX68bLoD8Gh9j42KjJxf5Juc4bGy1osevlDSRBEFhEmJ05nf3RVMn4HMnlvKrWhFvW1V3mV0IQxJVARdGZ47gHALwAYBXHcQMcx70XwD8D2M9xXA+AfeLvxDQZDydQY2RfBDoxXmPyhd0nTg5tJDoTS5jOWja5mRyxEYylYNIoF/XuuErBy9mrUsNDoEi8RjgBjZIvKqBzHAejRlmVeA1BEHByMIjTw8E5n4sgliJSRZAk7JYr7faEE6gxadBo00/L6SzF40iRPT944RIUPIeOWqNcHtriKB7n4zRpcNvmBgDM+UwQBDEbXCYt/NFU2SqOXm8ULQ4DGq26so0Eh/wxJDNZbG6yAqieOJbNChjwseeVotIIYrkhVRksxniNVCaL0WAcb9rYAJ4rdDpftbIG690W3NDlQrPDIDudx8MJRJMZNIlOZwAlqy6e7B7D+fEI/nxvx6JexxEEsXioKDoLgvBOQRDqBUFQCYLQKAjCdwVB8AqCsFcQhA5BEPYJguCbj8FeKXhCSdQYmXNKiteITnI6Sw4uG8VrEEuYDrEx4NlJERvBWGpRR2tI7OmoATDZ6VwYrzEWjMNp0pTMozZqlAgl5i46B2NpJDPZRTnBJYj5IJJIQ6XgUCfGU5QTncfDCdnpXK6R4EggjhqjBmolmw6tbTCjzqxFLJnF7Zvd0CgV2NFqR4NFK28WF+MT+zpxz+5WrGuwzPLVEQSx3JGqKjzh4tc2QRDQ54ui2a5Hg1WLIX8MrLXOVC6IDVG3NNsAVE8cGw3FkcxkxXPOTXROZbK4/f7ncPAMpTQSS4dALCXP6/2LcONlJBBHVgDW1Juxb3Ut1rtz85I6ixaPfPwatDgMaLHrMeiPIZXJ4qWLTMrZ3GyVKzdL5cufHAqA44C9q12X/8UQBHFFsHhr269gPOEEtrWySaCuRCPBCXI6E1cADRYd9GoFzo5OcjrHUwXu4cXK3tW1+PqBnoJGGBrVVKezq0ies0S1nM5SdnS5SAGCuJKJJjPQq5VwiOKv1JR3MvFUBqF4GjVGNRQ8j4loCoFoChZ97ppzbiyEe77/MsZDCXlzDGCRVoc+u7fgfB++vg3vuWZF2UanbqsOf3/r2rm8PIIgljlS9N54KAG3dWpUz1iIuRFbxKifeCqLiWgKdsPUtUKvmOe8WRSdq5U92+/LuavnKriNBOI40ufHoQs+XL+KBCxiaSC5nNUKflqxNc+f9+Dnrwzg32bQMH0uSPE3bpsO3/7TbSWPa3bokckKGPLH8GyPByatEuvdFtkoJMUHTub8eASNNp0cEUoQBFGJ2WY6E7MkncnCF53qdC4lOhebSBLEUoHnOXS4jHjunKegE3Iwli5wDy9WGqw6HP7cfmwUy1OB4pnOxZoIShi1SkSScxedvaLAFliErgqCmA8iiTQMagWa7HooeG5KbI+EJEbXGDXYLUbkPHJ8qOCYXx0ZwnAgjls3NuBjN3SUfV6lgi8oTyUIgrgcSGXtY8GpDsMzIyG88zuHwHHMvdwgitKlmgmOBOJQKTh5U61amc59eRn5c52PSE7K0SKvlyAWK1Kec2edcVpu/98cH8YvXx2Um6hfbqTxFdu4yqdFjAO7MB7BMz0eXLXSAaWCR63odJbixyZzfiyMNqex6GMEQRDFINF5nvFFkhAEoEYUqeRM5ynxGlIjwcUvzBFEOd67ZyX6fFHs+8pT6B5hecSBWApm3dIUcSbHazCns7bk8dVyOkvlttVsBkQQS4loMgO9RgmNUoGVNQacGSklOrPPSI1Rgw2NFqypN+N/X+wrKEP/w2uj2NZiw5ffthE3UyMcgiAWAbLTuUgVxyd/chTBWBo/ft9ObGyyyoJSqcz68VACNUaNvI6oVrxGvy8KnmOxY3ON1xgJJMRbEp2JpYPUwHNtvQX+aBLZbPGIG4mL46zqoNhm0mTue+QUvvi71+Y0Pinrvd5aem0CAGvdFtgNavzDo6cx6I/hGjFS0G5Qw23V4Y/dU2NvslkBFzwkOhMEMTNIdJ5npImks6LTOQWDWgGNkkpXiKXNrRsb8Ni91yKTFfC9Zy8CYPEaS8HpXIz8RoKJdAb+aKqi0zmUSOPCeFgud83n1FAAfzg9WvF5JfdmNJkp22RoPni1bwKZCpNsgqg2kWQaenGjdlWdCd2lRGex+Y2Utf7Onc04PRzE8YEAAGBgIorukRD2ra6dn4ETBEFMA4dRDY6bWtZ+ZiSE08NBfOyGNuxuY8JQnYUJSqVcwqxpuQYapQJ6taKK8RpR1Ft0cJo0CMTmJmRLYyenM7GUGJyIQa3k0e4yIiugYt+Wi2K++liJxnz5PH5yBE+dGa94XCYr4K9/fhyv9k0UHZ/LpKmoIRg1SvzN61fjgiiKX93Ori0cx+HO7U149pwHlzyF65ahQAzxVJZEZ4IgZgSJzvPMuLwYZrEZktN5aiPBJKyU50xcIayoMeBNGxrwm+PDCCfSrJHgEsh0LkZ+prPkqCwrOquZ0/nDP3oVn3jw6JTHv/z4Gdz7k6PIZAUcH/Djxy/2Fj1Pfn5toEqLx9lweiiIO+5/Hg8fG1ywMRDLk2giI4vOXXUmDEzEEC6y2JPjNcTP5Zs3NUCnUuD2+5/Djf96EF967AwAYN8aEp0Jglg8qBQ87Hr1lMiMh44MQsFzeNPGBvk+m14NBc+VzLYfD+Wiv2x6dVXjNZrsOlh0qjnHa4yK8RojwXjJhogEsdgY9MfgtupgEyMwy1URRBJpjExzcyWWzGAoEJedyuU42j+Bnxzux8NHh6Y8NuiPwW0rH60hcccWN65pr0GLQ4+VNQb5/rdvb4KC5/DAy30Fx0sCdZvTAIIgiOlCovM8k8tqLnQ6x4tkOlOeM3El8fbtTYgmM/jVkUFEkhmYl6zTORevIZXKlW0kqFXCG0nizGgIJwYDBSKZIAg4McDu6xkL4d8P9OAff1O8rC5/YVktx9JskFwVh877FmwMxP9n777j26rv/Y+/jrYlW5JteW87iZ29yWSEFUZZZbSlQG97C22h9PbS0hZu23tvJ93ctpfS+etltYU2jELYhISQEBKynB3H8d7blmxJls7vD+nISx5JFCc4n+fjkQfEPpaO7BPrnM/5fN+fc5Pb14/NFIrlKU63A6EOQPewwvPB+i50CiSH30PtFiNP3bmML66Zhsmg44U9dRSl2ChwyUWTEOLssnKai+d217K7ugMILWd/fnctF85IITl+4FxDr1NIspkizSzDtfR4I6sqndZTj8LQVLd7yEm04gzHa+yp7uDqX77DlrKWE34sraPb4wuM2y0qxNmipr2XTKeFxEh0zej/tioGrXAcr9NZ64ju7uunq2/sf69vHAxFXxxr7om6f+PlOWsUReEPn1rCs3evGjLkMM1u4dKZqTyzowbPoLk02vMVSqezEOIESNF5krW7Q28i2huVNvm1d1inc5vHL3nOYkpZlOtkemo8P1gfKqp+qOM1woMEmwct4x9NvNkQiaIIBFV2VAwUa2s7emkN57dvK29jW3kbvf5A1OgKrasaYpfNqDmRDqO9NaEL4e2VUnQWk0vLdIZQpzPA+tJ6lnzvDX72Wqh7ubajl79sr+aji7KHTFZfmJvIfZcX88IXV/PgVSV88+pZk/8ChBBiHN+9bjapCRbueXIn1W0enny/ivrOPq5bkDli25R4c9RO52BQpaXHhyu8qjLRaorJeYOvP0hjl5fsRCuOcCF745Fm9td1cdsft/HCnlDX5aGGLsrCg177/AG6RymgDe78bJRcZ/EhUdHqJj/ZFrlOb+r28tDLhyIDvwc7PiieYnhsznDlLQMF5PqOsf89aLF8RxuHFp3d3n6q2z1MT00Y+0UMYjHqoza63Xl+IW1uH3/eUhH52LHmHuwWA654aYwTQkycFJ0nWYfHh6IQiRYw6nUY9cqITOcO6XQWU4yiKHznujlcMSedK2anc354YMWHjSPOSLvHR1N3X6RrYaxBggmWUJHMaTVi0ClsOz5QrC0NZ8wqCvzf1opIp4/bFz0yQPudEMtO55dL61n03ddHdIuORsvFLW92Rz3BFuJ0cXv7sYXjNbIT44g3G/jj5uP0+gP8ekMZL+2t54fhm1r/ftmMqI9hMui464Ii1pSkTtp+CyHERDmtJn5z2yK6+vx85Feb+fbz+1hTnMLVczNGbOtKMEftdG73+AgE1Zh3OmtzadIdZhxxRrp6/VS0unHFm8l32fjr+6Gl+Pf9bQ83/mYr2yvaWPvwJu740/tRH6+hqy9SvGocpyAnxNmgw+Ojw+OnwGWLxGCuL63n0Y3HeHFv/YjttSGC6XZLJE5mNFp0BTAiYmewylY3R5t6yHRYaOjqG3JT52B9F6oKszPtJ/S6olmSn8TFJak8+vYxfrvxGPc8tZPNR1soSo0f0hUthBDjkaLzJOvoDQ1Q0+kGfllbjPoRmc5tbh+JkuksppgVRcn8/JYFPHr74g/t0qxPnJeLqsIvXj/KhkNNGPUKyWPc8Y8Pd2aePz2FedkOtpW3Rj63t7YTo17hohkpQ042oxWAW3q8TAt/z2LZ6XywoZt2j59jzT109vp5bGvFqJ3Pvb4AR5t6WFmUDMCOypEDTIQ4XTy+ANZwvIaiKMxIC/17+LdLplPosnHPUzt5cW89/7q6YMJLS4UQ4mwzL9vJ8/esIt1uYXlBMo98cjEG/chLtlCn88jzgcjQ8vAN8VhlOmudyal2C844E93efo419VCUYmNRbiJHm3rwB4Icbeqms9fPzY9upbLVw66qjqiDlJu6vMzLdgJEcm9jbdORZu57euQ8DSFOhta5nJdsi1ynv3UoFHWxv64z6vYZDgt5yVaax7mxcrzFjcUY+nde1zl60VmL1vjM6gIAypoGup331Yb2YU6WY0KvZzxfvbyYrr5+fvjyIbYea6Wi1cPMjFMvaAshzi1SdJ5k7R7/iGKy1aSnobOPLz61k7qOXvyBIN19/VJ0FuIslO+y8cllufzl/SrePNTE168owRjlYlBjCxedV09LZllhMntrOiP5aKU1nRSnJ7AiXMTVRC06d/soSg0XnU9xeM9gbe7QSfDxFjfrdtbw7ef3R82Ig9AJdSCo8slleZgMuiFRIUKcTqqqhjKdzQORGSuKkpmWGs8XLiri//3LeXz/hjn8/fMr+Nra4jO4p0IIceoKU+J55cvn89SdyyJDx4dzJYQynYffKG7pDhWYtS5ipzU09C8YJbrrRGhzLNISLJFogYP13eQn25iRFk9zt5fd1R34AyqfOC+HohQbP7hhLgCv7GsY8lg93n56vP3MDRfHog1Za3P7ePy9yhFzb07EW4eaWLezdtyMXCEmQstoLnBZsYdXMmoDNQ/Ud9Hp8XPhTzaw6UgzAOUtbgpcNlIn1Oncw6LcRAw6ZcxO5701HWQ547hkZmgY8uCi8/66LpJtJtLso8f+nYhZmXb+9C9LePbulXzwzUtZ/6Xz+foVJTF5bCHEuUOKzpOsw+MbkWUbZ9Tz2oEGXtxbz8YjzZElcIm2D2fmrRBT3b2XTCfLGcc9a4r47PmFY267IMfJisJkLp2ZxnkFSfQHVXZXd6CqKntrOpib5WRRbiIwMA26xzv0Asvj66fXHyA3yYpJr4vZFHoIXdQBHGt2c7ghlMHY3B398feEozWW5icyP9vB9grpdBaTo88fRFWJdDoD3L+2hFe/fAEWo57cZCufXJbHkvwkWfYphJgSFEUZ8/dZSrwZXyBIV9/QG9XNPaHiljZvwmk1EVQ55cKrFoGRZjdHis6+QJA8lzWSIftSOGLg9uX5vPmVi7h1WS5zsuy8PKzorBWw811WHHFGGqJkOv/Hs6V867l9fOy3W6MWpSdCWxlW2z56EU+IiTre4kGnQE6SFYNeFyk863UKRxp6eOtwI5WtHl4PZy4f14rOCWaaukbeINKoqkp5s5tpqfGk2S3UjZHpXN7spjDFRk5iHCa9bminc10Xs7McMT0PurgkjYW5iSiKwqxM+4d2Jo8Q4syRovMk6/D4I0MENRajHq35oLy5h+p2DwAZDlkeLMTZyBVvZvPX13D/2vHv9uckWfnLXctJjjdTnBa6KCtvdlPV5qGrL9TlMz/HyW3Lc7kzXMAe3uk8uGvJaTXS4Y5lp3PosY+3uDkULjq3uqMvASyt6SDNbibVbqHAZTvpi0AhTpSWcz640xlCF3pCCHEu0orKw3Odhw85LnBZgYGZDCersasPo14h0WrCPqjwlJ9sY3o47uil0nr0OoXC8E10gCvnZLC7uoP6QZEBkQJ2goV0u2VEvMbGI828vK+BK+ekc7ixmx+9cuik9rkt3MgzVufoyXh+d23UPG0xtVW0uMl0xmE2hM5FEsOzVi6flYYvEOQP7xwHYHd1B9VtHjp7/cxISyDNbqbXH6BnlPkpLT0+ur39FLhsZDnjqB3leA0Vp3sodNkw6HUUptgiRWdvf4Cjjd0xyXMWQohYkqLzJOvoHZnVrC2b0ymhYtTRxlDhR8urFEKcfU6miyDdbsFs0HG8ZaCreGZGAka9ju9dPzeSwTb8pFTLZ3QlmENTdK9VoQAAIABJREFU6HtPQ6dzUw9Hwr97WqNkRAIcb/UwI1w4Nxv0ePuDMduPWPvj5uP8+d3jZ3o3RIx4wt3/gzudhRDiXKYNCmzpGVl0thh1kZkSK4tc2Ex6Xt43ctDZiWjs8pKaYEGnU3AOKjrnJVvJdMRhNelp7vaSn2zFYhy4Qbh2digG4M1wFm3osQbyodMclhE3sX+4/iCFLhsPf3wBC3MSqWz1nNQ+t4fPcWJZdG5z+/i3v+7mL+HBieLcUdEa6lzWaP8O7liRD4TiLSA00O+1cLfzqmmuyMDx0QZmlodj7QpT4slwWkY9Xpu7vbh9gchcnKLUeI6Gi85HGnroD6rMyYxNnrMQQsSKFJ0nWYfbj2NYp3O82UCyzcTFJWmUt7g50tiDxagjJ9F6hvZSCHE66HQKBS4bFS1uysInmNNSB24uaReIIzqdtaKzzYzDaqQ9BlPoNVrR+WBDV2SgaWtP9JPi2nYP2YmhFRhmg+6UchYHi7as9lT9bXsVf9tRE/PHPde1u330+mLzc9fUd/by6MZjoy47hUGdzqNkmwohxLnGNUqnc0uPD1e8OXJz3GLUc/HMNF7b30jgFHKdm7r7SLUPRHZo8pJt6HQK08PnM8XpCUO+riglnixnXCTnFgaKzml2M+l285DzgB5vP4cauvnooizMBj0ZTgv1J1k01s5xamJYdNaiOiSy49yiqirHW9zkJw8UnVMSQiv/zitIIi58o+WK2en0B1X+8E45Wc44ilJskX83TaPkOpeHBxQWumxkOuNo7OqjudvL87tr+e3GY1SFb7ocCw8d11YSlKQlUN3uoam7j93Vocg76XQWQpxtpOg8ifyBIN3ekQMCv35FCb+7Ywkl6QlUtXnYX9fJ9NQEdLJsWIgpJz/ZxvFWN2WNPWQ4LCRYBm5C2UYpOle3hU42XQkmEq3GSEbhqQoGVdo9fuwWA4PrfS3ukY/f6wvQ0uMjO3wzzGKMTafzvtpOlv/wTXZVxTYfur6zj9r2k+uMEqO75bdb+cmrh2P6mM/tquOhlw9FpsJHUxke3qMtZRVCiHOda4xOZy1aQ3PlnHRa3T7ePz5yAPCmI808v7t23Odr7OojLdyxqeW6uuJNkRvm08MrobQVURpFUbhghostx1rxB4Koqsqemg5sJj0JFiOZzjiae7yRIcvHw4U17aZ8hsNCY7f3pArm2gyMsTJyT1RdOCakrlOKzucC7YZ4m9tHd18/+YM6nb/1kZk8etti9DqFkozQcf+lS6YDofPQ86e7UBQl0uncNEans8mgI8sZR6YzDn9AZe3Dm/i3v+7mhy8f4tKfb+QP75RT3hJqWNG6ra+cm4GqwvO76vj7zlqmpcaTlyxNa0KIs4sUnSeRNt3WOazTeU6Wg8V5iRS4bASCKjsq2iPZaEKIqSXfZaOq1cOhhu4hXc4w0Ok8eJBgaU0nP3vtCPOzHaGJ8XGmyLDRU9XV5ycQVFmclxj5WHZiXNRO59oOT+TzEOp0DgRV+gPRC899/sCELhC1YnN58+gFxxPV4+2nu6+frr5+umVifcwEgyrlLW6ONnXH9HG1nM+xjoHnd9eRbDOxZNCxKoQQ5zJnnBGDToma6axFb2guKk7BYtTxyNtlI94Xf/HGEf7tr7t5fGvFmM/X2OUlLdyxqQ1QyxvU9RnpdB5WdAa4YHoKPd5+dlV18OjGctaXNnB7OJJgTqYDVR2IJihrDr3HFKVoRec4AkH1hDOU+/yByAquidyE3lfbGYkZG4sWfTBa7q748PrCEx/w7ef3RYZuvrKvnkXffZ3mbi8V4ZvfWkY6hI5/rbP/6rkZfGReBrMy7ZFz5QtmpACM2+l8vMVNQXjFQKYjVKBWgL/dtZx3vraG5UXJPPTyIT6oaMdi1JEZnvs0LTWe+TlOfrupnD3VHdx6Xq4MUxZCnHWk6DyJtO5EpzV6p5a2VKY/qI7oEhBCTA2FLhv9QZUD9V0jis4Wow6dMtDp3NXn587HdpBkM/H7O5aEchRtRjo8/jGjCCZKW3a6JD8JgNwkK7lJVlqiZDpXh5eRRorOxtDbx2jdzpf+fCN/3Fw+7j4cDGdbN48S6XEyBi/TlYvC2Gl1+wgE1ZjHodSHH+9Yc0/Uz3f2+nnzYBPXzM/EoJfTFiGEgFBkV3K8aWTRuccbid7QWE0GHrhyJu+WtXDtr9+NNMJAaDiaUa/wref3s6WsJepz9fkDdPb6SbWHCmIGvQ5HnHFI1MDKIhcpCWYWRbk5uHKaC71O4T+eLeVHrxzi2vmZfG1tMQDzckIZtHuqOwA41uRGr1MiBe2McBGu/gQ7i7UuZ71OGbfTuT8Q5DN/3s5/vbB/3MfVis71HX0xORcTZ4dOj5+X9zXw2NZK1v5iE+XNPXx//UHaPX62HGthd3VoEGdJevT4is+eX8ivb10EwIIcJzoFVhW5AEgwG0gwG0bNJi9vdkfqAEvykrhhYRZ/vWs5ywqTyUmy8s2rZ9IfVHludy354eK05qZFWbT0eDEbdNy4KDtm3w8hhIgVuXqbRFp34uDhG4NpQwFAhggKMVUNXpY3PXXkElSb2RAZJPjTVw/T1N3HI59cFLnQS7Sa8AWCke6dU6EVnWdl2jEbdJSkJ5Acbx7R6RwMqtS0aZ3OoQ4PbXJ3tFxnb3+AmvZe9tV2jbsPh+pD28RyCvyQorNkLsaM1qET+6Lz2J3OL5fW4wsE+eiirJg+rxBCfNilJJiHxGv0+QO0uX2RGIzBPrUyn9/fsYTjLW7ePBgactbp8dPu8XPvxdNJt1v49YayqM+jxQKk2Qce9+GPL+CLF0+L/H1utoPt/3HpkG00jjgjC3KcHG3q4abF2fz05vmRwllqgoUMh4W9NaGiXllTD3lJVkyG0GVqRrirs37Qe89EOpLb3aHrrmkp8TR29+EfZWUWwIbDzTR1e6mZwDlDXXg/ev2BmK08E2dedbgb/gsXFeH29nPNrzZT3daLXqfwXnkbW8payE+2kumMG/ex7r14Oj+9eX5kjpOiKCzIdbKzqmPEtv5AkKo2T6To7LAa+cXHFkTiaiAUWTM/20FQHWhS01wzPxOzQcc18zNHzI0SQoizgRSdJ5E2/Gt4prPGEWfEFR/6nHQ6CzE15Q9alhctRifebMDt7WdvTQePv1fJHSvymZ/jjHxeu2nVHoNc59Zw0dllM/Otj8zizgsKSbaZaA13Ou+qaufin77Nvz+9m5r2Xkx6XWTJrmWMTufuvlDRfLwu42BQ5XC407kphkXnwd1Q0ukcO9rPqNvbH7kxEgv1HWN3Ov/9gxoKU2zMzZKJ7EIIMZgr3jxkpVBNuHCWmxy9MLamOBVXvIm3D4eG+lW2hW72Facn8JnV+Ww51kppuPgLoYLYPU/t5NldocxnLV5De6wC19AC2Fi+/ZFZ/PyW+fzkpnmRgrJmXraDvTXhTufmHooGrQTLdGqdzqH3infLWrj8F5v4oHLsWRDaedLsLDuqOvYN07++XwWEtgmOEw1W1yHnGFORNj/l6rkZPHr7YnyBIMsKkrhguoutx1rYdryNldNcE3qs4vQEPjqs63hRbiKHG7pGxNtUt3noD6oUusZuOLtpSQ7AiO2cVhP/vHc1/3nNrAntmxBCTDYpOk+i9ki8xuh3IQtd8dhMerImcBdVCPHhkxJvjmQ3T0sZeYJpMxtw+/pZX9qAQafwlctnDPl8WniZaSy6TdvDReekeBO3Lc9jaX4SrngT3d5+dla1c9OjWzne6uaVfQ2UNfWQlRgX6UzSOp2jFZ27wst268a5GKvt6MUd7thuHiXn7mRo3xujXpFO5xhq6hr4GcWq27nPH4jc/IhWdD5Y38WOynY+sVRyCoUQYriUeDP1HQOFUm35fm5S9GKwTqdw4YxUNh1tJhBUIwNc85NtfOK8XBLMBn676Vhk+81HW3hpbz2/eOMIQNQu5oman+Pko4uyo/4un5ftpKLVQ2tPKDu3aND5kSPOiMWooz58TvH24SYgNHxtLNpqLu2GpVYgvu9vu/lLuMgMofezDYebcMWb8QWCkfek0dR39EVyq8c7zxEfHlVt2g0bKyuLXKz/0vn87vYlLCtMpqLVQ4+3PxKXcTKW5CcSVGF39dBuZ22V1/AO5uGunZ/JnCw7508fuQ8z0hKGDCYXQoiziRSdJ1GnJ/ogwcFuWJTFbSvy5OJaiClKURTyXVZc8SYSbSNXPcSbDfR4AzR19ZGaYBlxEpkdviEVi+4a7cIqadDqi+RwJ/M/PqghEFT56U3z8fYH2XikOZLnDKFBghCK0hiuK9zp3Ng19nLWg+FojUyHZULxGv2BYOQiciz1XX0k20xkOeOokQvCmBk8dT1WRWftcUrSE2j3+Ef8fJ94rxKzQcfNSySnUAghhls5LZlWt4+t5a3AQNE5L9k66tdcVJxCh8fP7uqOIdsnWIx8ZH4mbx9ujhSxn99di82kR4uQjRbbEQvzs0Mrul4qrccfUCkaVIBTFIVMRxz14Rufm8tCr3W89yGt2WeOVnRu7+VYcw/rdtXy3RcPRG6kvlvWQlCFT63IA8bOjvYHgjR297E4P5RbLUXnqaO63YPTasQePu+enpaAw2pkWUFSZJsVRckn/fhazvPwDv3yltDNk/E6nR1xRl6893yWFZ78PgghxJkgRedJ1O7xYdApkS7HaD5xXi4PXDlzEvdKCDHZbliYzceW5kT9nBav0dzjJWXYICAgkiU3kdzB8bS5fcQZ9cSZ9JGPJYcL4W8daqLQZePqeRmYDTr6g+rQonM4XqPPP3qnc3Cc5ayHGrpRlNCAoYkUnf+8pYJVD70V6cwaTUNnH+kOC1mJcRPqdB6rMD4ZntlRzVuHGs/oPkxE46Bu9BMd6DQabbn06vCS1cGda119fp7dVcu18zNHHcArhBDnsivnZOC0GnlyWyUQ6ta0mfSR9/JoLpiegk4JdQxXtLrJcFiwGEPnAQtznPR4+6loddPrC/DagUauXZDFFy+eTm6SFXvc6Ncwp2Judqgw/MiGUJf18EHL6Q4L9R29tPZ4Izes68YpOkfmVmSEBr8dbwmt3ILQ+/6PXz0MhIp+ep3CqnAH6VhDBxu7+lDVUPe0yaAbdx/Eh0dVWy85iSNv1szJcmA16ZmVYSdpjH9X40mwGClOt7Ojop3NR1siUTjlzW6SbSbJYxZCTFlSdJ5EHb1+nFajdDELcY7719UF3L+2JOrnbGY9PX39NHVFLzrbzAacVmNMumva3b4RJ9Bap3N9Zx8LcpxYjHqWh7sqsgedjFu0eI0ogwS7BuXVjVUcP1jfRV6SlfxkK119/VGHEg52oK6LXn+AB9eVjjkxvr6zjwyHhSxn3Jgd4X3+AA+/cYR5//Ua//633VG7tifDT187HLnQPps1dXkj3XMT6XRu6u4b8+cEA8Vr7WJfW2aqqioPriul1x/gUyvzT2GvhRBi6rIY9dy8OJvX9jfS1N1HZaub3GTbmNcaDquRJflJ/HNPHeXNbvKTB7qKteJvaW0nbxxsxOMLcO38TO67bAZvf/Wi03YN44gz8oMb5tIfVLEYdUMynSE0TLC+sy/S0W026GgY5+Znu9uHI86IzWzg/OkunthWybO7almY6+TTqwr4+wc11Hf2Ut7sJjfJSm5S6P1trJuqWkE6yxlHljNOOp2nkOo2T+QYGMyo1/HNq2eNiLs7GYvznGwua+G2P27jml9tZn1pPdsr2saN1hBCiA8zKTpPog6PT7q1hBBjspkN9Hj7aeruIzVK0RkYt5g6Ua1uH8nxQ38naYMCgcgAw4uKUwCidjpHz3QeGDI32gVZV5+fTUeaWZqfRGp4ue543c6VbR7MBh1by1t5bnftqNvVd/aGOp2dVpq7vaMWs//nzaM8/MZR5mTZeXZXLZ/9vx3jFkknqqrVwxsHxu9e7vMHaOzycrixO2bPfbo0dXvJTbKSZDPR0DV20bm6zcPyH7zJQy8fGnM7rdN5aX4SJr2OA+EOtv958ygv7q3n61eURJZGCyGEGOkT5+XSH1R5dmctlW0e8qIUzob75LJcKlo97K7uGDrgODUes0FHaU0nz++uI91u4bxwvIA20+F0uXVZLpu/voa3v7omEnGgyXBYaOzq482DTSSYDawsSo68f4ymzeMnMdw9+sCVM+ns9VPW1MOVc9K5am4GAHuqOyhvdlPospFsM2Ey6MZ8XO2cJtNpIdNpmVDRebzBhOLMCwRVatt7yRnl386ty3K5ZGbaKT/PDQuzWVGYzHevm409zsjdT+6kuq2XmxdHX/0ohBBTgRSdJ1GHx48zTpbOCCFGF2820Nnrp93jjxRjh8tyTiw2Yjxtbh+J1uGdzgN/14rOV8/NYPU0F8sKBnLkxhwkOKjTebTi+DM7anD7AtyxIj/S0d3cM07RudXDtfMzKXDZWLczetG51xegw+MnwxFHVrhIPtoF5AcV7SzKdfLM51fypUum887RlgnFfEzEbzaWcfeTO+kfJ7pDG1zT3dd/1i/TberqIyXBTLrdMm6n886qdoIq/HZTOY9vrRh1u7qOXpxWI/FmAxeXpPL4e5Xc9/RuHn7jKDcuyuZzFxTG9kUIIcQUU5gSz+xMO6/ub6CmrXfMPGfNlXMyIu+9eYM6nQ16HbMy7Wwua2HjkSaumZ+B/jQXmwezGPWkO0ae+2Q4LQRVeHZXLZfNTiM70Tpu0bnD44vMzpiVaeemRdkoClwxO4OS9AT0OoU9NZ0cb3VTmBLqDs9wjF1Irgt3QWc44shwxI0ZxQHwQWUbM7/9CtXh93ox+Spb3Rxu6B5zm8auPnyBIDlJcWNud6oW5yXyl7uWc/uKfNZ9YSU/uGEu737jYm4ZJXJPCCGmAik6T6J2j186nYUQY9I6nYGo8RpAKKu4o3fMztjuQYXf0bS5fSNyH60mPRajDpNex8yM0HT2VLuFJz67bMiFoDZIMFoXcWevH6NewRVvjlocDwRV/m9LBUvyEpmb7Yi8zsGD6oZze/tp6fGS77JxcUkq28rb8Pj6R2yndeCm2y2RzuwjjSMvNoJBlQP1XczODHXRaoNiypp6Rmx7Mo41u/EFguN2pGtDnAAON3TF5LlPB1VVae7xkppgIcNhGfdif19tJyaDjlXTkvnxq4cJjNLpFYpCCf2cfnbLfOZkOVi3s5ar52bwoxvnShyVEEJMwGWz0thZ1YEvECR3AkVnk0HHreflAgyJ14BQXvGhhm78AZVr52edlv09UUvykshOjOMbV5bwoxvnkeG00Nnrj3oeoGlz+4YMSv7v62bz98+vIDfZisWoZ3pqPK/tb8DXH6QwJRTnMd77W3VbaNiczWwgOzGOxu6+MaPBNh9txdsfZNvxtpN41SIWvv38fr741M4xt9FuCkSL1zhdkuPN3Losd9RzfSGEmCqk6DyJunr9p20AhxBiahg8aHSseA1PuKM3mqpWD4u++zqbjjSP+jyBoEqr2zsi01lRFJJtZmZm2iPdzNFoQ4eix2v4sVuMZCXGRbqCNJ0eP/c/s4eqNg//sip/yOscq9NZ6wjOS7aypjgVXyDI1mOtI7ar79C6kCwszHXiijfx9PbqEdtVt3vo8fYzOzM0YEgbWnQ0RkVnLZt4vKGHla0Dnz80TifOiQgG1ZgV0CF009QfUEmzm0l3WMaN19hX28XM9ARuWZJDd18/++s6o25X19FLZvhmhs1s4LFPn8fPbp7Pwx9fgEEvpyhCCDERl80aWPqflzSxfNhPr8rnX1bms2pa8pCPa5FGhS4bc7LssdvJU1CcnsDmr1/M5y8swqjXkRF+3xirQNzuHuh0BrCaDCzOS4r8fW6Wg2Ph9+pCV+h7lumMi5xHRFNa2xk5b5iRloCqjn2zurQ29N63rzb6e+Bg3v4A7eHhh+Np7vYOWVUmRnesuYdjzT1j3hzQGgAms+gshBDnCrmim0S9/gA2kxSdhRCjs5kGCr2p9uhFZ62Dd7Qu2vfKW/EHVN4taxn1eQ43dNPnDzI7ygXl5y8q4gsXFo25n1qnc7The119/djjjGQ5LSM6ne96fAfP76nj3ouncdWcUKZiks2Eooyd6axdEOQl2VhakIjVpGfD4aYR222vaEdRQheoZoOejy/N5a3DTSOWtu6vC3UVzwpfPKYmmEkwG2JSqO3q89MSLqBXjFN0rmrzkGA2kOmwjLv80+Pr54qHN435c9W8VFrPZb/YSFlTbArZjeEic2qChXS7hTa3b9QLOFVV2VfXyZwsByvCQyjfKx95g6DH209Ne++QDnqH1ciNi7MxSsFZCCEmbFaGnSxn6NxgIvEaAE6rif+6djYJw/KT52eHorWumZ951q420VbI1I8Rb9HmGTksebDB8wIKwoPcMh1xNHZ7o67O6fMHOFTfzbzw96c4PbQabPgN45YeL394p5xAUI3ccC2dQNH5568d4epfvjOh+Q63/3EbD/yjdNztznXe/gB1Hb0ER7k5EAiqfO7xHXxj3V7MBl3kuBJCCBE7clU3idzefqym0TsHhRDCNqTTOXqmc6Zz7KLzrup2APbUdIz6PNsrQks9l+Ynjfjc7cvzuGJO+pj7Gcl09o/W6WyIDDzULqC8/QE+qGzns6sL+MrlxZGhRAa9jmSbacyic1VbqHibm2zFbNCzapqLDYeaR1ycbTjcxLxsJ8nhgYi3LstFpyg8sa1yyHb76zrR6xRmpIUuGhVFoSg1PiZF5+PNA4XmitaxcxwrWz3kJlspTk8Yt+i8r7aLQw3dvLyvftx92FvTgarCO0fHL1CPZuORZn7z9jFUVaUp/LNJs5sjWdk3Pbolajd9dVsv3X39zMlykGq3UJhii9qV/oP1B3H7+vnoorNj+bYQQnxYKYrC2tnp2Ez6SBfwySpOT+CRTy7irrM4Uz8zXBwcvppK0+720ecPTqjonGA2RIYoZzgtBIIqTd0ji9kH6rvoD6rMzw59XV6SFZNBNyIa6/fvlPO9lw7y7K5a6jv7iDPqOVDXRXO3lwefLeXQKFFaW8tbqevsG3e+g8fXz+HGbjYdbR53bsRUo6oqNzzy7pizIgarbgsVnAEO1o/8vn9Q2c6r+xu5ZUkO6+5eickgpREhhIg1+c06SQJBFW9/kDgpOgshxqDFayjK0KF+g2ndTKMNE9xVFSo276vtGnVq+vaKNjIclshjnSizMZzpHLXT2Y89zkhesg1vfzASMXG0sYf+oDqku0jjijfTHOUiT1PZGspRdISHsa6dnU5tRy/P7R4YKNjm9rGnpoM1xSmRj2U647hidjpPvldF66D4jgN1XUxPjY/EhABMT42nrDkGRefw6403G8aN16hq85CXbKU43c6x5h78Y1xAHgh3TGk/37Ecbgy9jmjF3mi6+vxc8fCmSBH5B+sP8qk/vc+PXjnEseaeIZ3OV83N4IErS+jw+Hnw2dIRx5jW0TUnnJe9vDCZ7RXtdHh8kY7zV/bV89S2Ku48v3DIcmchhBAn56trZ/D8F1fHJJroqrkZQ26Cn23SHKEi8WhDbd842AiE3n9GMyvDjk4hMkQQBorZX/v73siqok6Pn7qOXvZWh957tU5ng17H9NT4yPsthKKt/rm7DoCfvnoYgGvmZ9DrD/CNf+zlqW1VXP+/7/LKsJvHff5ApCi6f5yu6KONPahqaADxvrqxZ0GoqspLe+vZV9vJvtpOvvL0nglFfZwJwaDKup019PpGj8Fo7vGyq6qD/3nz6JhxGZrBEWbRbuy/cbARk17HNz8yKzLjQwghRGxJ0XmS9IbfGCVeQwgxFu0iL8lqGjViIMlmwmLURe107vGGOmBykuLo8fZT3jKyiKqqKtsr2lian3TSS2dN4X0btdM5zsiaklQAXt7XAIS6hIBIHuJgGQ4L2yvaeWxrBV//+17+64X9Q7qYq9o85A3K2rthYRaLcp381wsHIh1Jm440o6qwpjh1yGP/+2Uz6PUH+OWbRznW3MNr+xsore1iVsbQ/ZiWGk9zt5eNR5r5+t/3Ri5otEKwqqrjdiMDlLe40SmwoiiZitbRi86BoEpNu4e8ZBszMxLwB1Se2VEz6vba9+9QQ/eYw5MAjoT3c9vxtlFvPAz2+v5GDjV088KeOipa3PxuUzmXhzNC3zrUxLtlLTitRjKcFixGPZ+7sIj71xZT0947IjpjX10nRr3CjPRQTvaKwmR6vP2seugtzv/xBm7/4zbufnIn87Md3HfZjHH3TQghxPisJkNkPsFUZzboccWbqB+l03l9aT1ZzrhIV3I0cSY9ywuTWTaoMH1eQRK3LsvlUEM3X3xqJ97+AF/+2y6u/uU7vH2kGVe8eUgneXFawpBO5+0VbdR19pHljIvMPvjY0tDAxjcPNXFRcQrTUxN4YF0pvkEzMQ7Wd+EPhN6r949TSB58HrLl2NirmbZXtHPPUzv5yK8285FfbeYfO2t4ZsfIORcAr+xr4PwfvzXhXOlYe+NgI/c9vYd/7qkbdRttXkZLj49/7Bz9fEmjrTbLToyLOjfjjQONLC9KHjJPRQghRGxJ0XmSaAUC6XQWQowl3hI68R1rmrWiKOQl2aIu0dxbHYpVuGN5PgB7qkd2tNS099LY5WVpfuJJ76dOp2Ay6KIPEuzrDw0SdMaxKNfJi3tDHT0H6rqwmvTkJ48ccvS1K0rISYrj28/v5x87a/jzlgo2HG5iw6Em/uuF/Rxu6CZ30NfpdQo/vmk+vf4AD60/BMDbh5tItpmYO6yTelpqPJ84L4fH3qvkkp9t5K7HP6Clx8vc7JHbAdzz5E7+tqOaJ96r5KltVSz479fYXtHGoxvLWfvwJj6ojD6F/pdvHuXG32zhaGM32YlWitMSqGnvZUdFGz98+eCIKJC6jl78AZW8JCuXzUpjWUESDz5byi9ePxL18Q/Ud2Ex6ggEVUprRu9U6vT4aejqoyQ9gc5ePwdHWco72PrS0M9oS1kLm46Gup0fuGomJekJvFTawGv7G7lyTsZpzmjPAAAgAElEQVSQGyFrZ6eTYDHw9LAL2PePt1GSPjCIckVRMlaTnhnpCdx1QSHbjrdxycw0/nLX8iGd5kIIIcREZTjiqI2S6dzZ62dzWQtXzU0f98b6U3cu58GrZkb+bjMb+MENc/npzfNp9/j50+YKNhxupt3j5+3DzSzIcQx5zOL0BBq7vHR4QoXa5/fUEWfU89CNcwEocNlYkOOMxCt+5bJi7rt8Bu0ef6QbG2BPuIs6yWYav+jc2I3FGOqy3lI29mqmv39Qjc2k57vXz+GBK0uYn+2Imi/d7vbxH8+WUt3Wy5YJrpCKNa2IPNY5i1Z0zk6M4/ebyseNF6lsdZNgMbCiMHnEOfOx5h7KW9xcNjN1lK8WQggRC1J0niQeb6hjTjKdhRBj0botxio6Q2hS/dZjrSNyB3eFL1xuXJyN1aRnb5Rc563hztSlBacWa2A26PD2Bzjc0M2zuwY6TkKdzqHXcfW8TA7Wd1He3MOBui5mZtgjWc6Dzcyw88I9q3n+nlXs+OalFLpsPLhuH3c9voM/b6mgqdtL/rDhSNNS4/n0ynye213LK/saWF/awOWz06M+/pcvncHqaS7uu2wG6+5eye/vWMLHw91Hgx8PQt3iuUlWfr2hjO++eAC3L8DdT+7k56+Hlsq+eXDkAEMIFW5D+YANFKbYyHfZCARVPv/ETn67sXzE11WFoyZyk61YTQae/OwyLpuVxp82Hx8xoNEfCHKkoYdr52cCsHOMiI3DjaFunk+tzAfGj9jo7PWz6WgzKQlm6jr7eOK9SnKS4shPtrKmJJU91R30+gNctyBzyNdZjHquW5DJy/saIp1R9Z29fFDZztrZaZHtXPFm3nvwEv7x+ZU8eNVMdn3rMn53+2KssvJHCCHESZqX7eDdspbIjArN6wca8QdUrpqbcdKPvXqai0yHhZ+8egi9TuET5+WEn9M5ZDttmODhhm62Hmtl3c4a1s5OY/U0F8VpCSwrSEKvU1hemMwlJanMzXZwwfQU0u2WITds99Z0kppgZvU0VyRKazSHG7qZkZbA6ukutle00esL0Onx85f3q3B7B1ZBeXz9vLS3nqvnZXD78jw+d2ERi/OSQtnUw4q1319/kM5eP2aDjm3Hxy86H6jritysjoXWHm/kHOlQ/egrysqbe7AYdXzz6llUtHp4/L3KUbeFUKdzfrKNkgw7LT2+yOyQYFDlz+9WAHDJzLQxHkEIIcSpkqLzJPH4pOgshBifFq8x2hBBzfULMwmq8M89Q0/6tx5rpTDFRpLNxJwsBzsq24d02B5u6OYH6w9S4LIxIzXhlPbVbNDT5w/y+HsVPLAuNEW9zx/A2x/EbgllL181NzSQ8JkPajhQPzLSYjCdTmF+jhOn1cQDV80Md+va2Xj/RXzv+jncvjxvxNfcdUEhFqOeLzz5AVaznq9cHj2uwRVv5vF/XcaXLpnOotxELpuVNmLlSXaiFbvFwBWz0/n1rQvp8Pgx6hX+cMcSOj1+HHEmZmfa2RhleF53n58jjd3oFAiqoe6mAleoSN7S4yXOqOfXG8qG/Cw2HW1Gp8D08M/BoNfxyWW5dHv7eefI0CWzZU09+AJBVk1zUeCysasqNCzS2x+I5CRrtKW+F85IocBlY9MowwQ7PX5ueXQrdz62A39A5YErSwA40tjDhTNSUBQlElWSbrdwXpShk7ctzyOoqnzpr7voDwR5uTQUpTL8Yt9uMUZuBtjMhpOOdRFCCCEAvn5lCTmJcXzxqZ08ta2K8uYeuvr8PPzGEQrDHcYnS69TuGlxNkEVLpuZxn9eM5vPX1jEDQuHDr7Vis4/ePkQn/7z++QkWnnw6pkoisK6u1fy39fNBuD3dyzht7cvHvLYm440R+Y+7K7pYF62k9mZduo6+8aMuDjU0E1xWgKXzUrD2x/kI796h8sf3sgD60q5/Y/b6OrzA7C+tAG3L8DNS3IiXzs3206fPzhkfkWvL8Dzu2u5dVku5xUksa08+mquwR565RB3P7mT/91QNu62z++uHTdH+oU9dfQHVRbmOjnU0DXkXMkfCHLr799jw+Emylvc5CfbWDs7jfOnu/j5a0eiDn3UVLa6yUu2UhL+OX3+iQ+458mdXPe/7/L4e5XcvDg7MpxbCCHE6SFF50nS6w/deZbOLiHEWOLDvyNS7WN3Ok9LTWBulmNIh3Flq5vNZS2RbtiPzMtgf10Xf9se6qZpc/u440/bMOl1/N+nz4vaEXwitE7nrt5++vxBen2ByMWOPTzwL8MRx9XzMvjN28fo8fYzK0qeczSXzkzlsc+cxxOfXUZeso3blueRah9ZiE+ON/PpVfmoKnzr6lm44sf+vo1Fr1N48d7zefjjC5iX7eR718/h93cs4dJZaTx15zL+etcyrpob+p4Ov8jZU91JUIWvri1Gr1OYlWGPxIgszU/kwatK2F3dEek69vj6+ev71aydnT6kq33VNBeOOCMvDesgOlA3kIe9MMfJzqp2gkGVX79VxiU/2zik8Hy4sZsEi4EMh4XLZ6expayFtigXsK8daOD9ijb21XZSlGLj+gVZpIe/xxdMDw1jXJTrJNNh4ZalOVGPl5J0O9+7fg7vHG3hq8/s4bndtczKsFOYcm7kigohhDgz7BYjj3xyMYEgPPhsKZf+fCMffWQL9Z19/PSW+ad8c/Nj5+WSn2zlrgtDN7e/cWUJOUlDV1yl2y2cV5BEu9vH6mkp/OWu5ZGmAZvZEImZ0uuUIQMeP7Y0hzijnut+vZn7/rab8mY3C3IckWF2o0VstPZ4aenxUpyewMoiF//vX5biD6g44ow8eFUJpbWdfO6xD1BVlf/bUkGBy8aSvIEotblZoUJ8aU0nPd5+VFVlV1U7/oDKmuJUlhcmc7ixm/ePt/GFJz5gw+GmSAH4pb31vLi3DlVV2VvTgdWk5yevHuaNA41R9xVCN8bvf2YvP3rl0KjbBIMqT26rYm6Wg+sXZNHu8dPUPTD4uayphy3HWnliayXHmnsoSo1HURS+c90cvP1Bfrg++mP7A0Fq2nvJT7axOC+R6xdk0h8IcrChi0BQ5cc3zuPHN80bdb+EEELExilVQBVF+Xfgs4AKlAKfVlV19NuN5zC3xGsIISYgwWLgmvmZXFwyfsbcDQuz+M6LB3jzYCOXzEzjqW1V6HVKJDbitmV5vLKvge+8eIDi9AR+/045bW4fz92zitxhURUnw2IMZTpryznbPb7Iqg67ZeDt5Sc3zaOixc3+uq6oQwSjURSFC2akTGjbL186g4uKU4dcWJ2swd+X2wZ1Vi8Jd/n2+YP85NXDvHOkhRsXZ0cuxj6obEdRQl9z/YIsUhPMGPQ6vnvdbC6YkUKa3cIjbx/jW8/v48V7z+fZXbV09vr5zOqCIc9v1OtYOzuN9aUN9PkDWIx6VFVl45FmLEYdBa54LipJZd2uWrYdb+P53XX4AkEeebuMH340dPF0pKGH4rQEFEXh2vmZ/HZjOetL64e8HggtQc5wWNh4/xqCqopOp7BqmosX9tSyoig0WMmg17Hh/osw6ka/R/2xpbnUd/bxP28eRVXh/rXFp/ATEEIIISZmVqad9x+8hJr2Xv6wuZwn3qvkq2uLWZR76ucDWc443r5/zZjbKIrC059bccKPnZNk5aUvnc/X/r6X1w82ctXcdG5YlI3VqEdRQkP1Vk93jfg6bYhgSXroXGpNSSoXhs+VdDqFOJOBbz23j/94bh+ltZ386Ma5Q4rvhS4bNpOeF/fW851/HuCOlXnodTp0CizJTyQhfO72qT+9T68/wMv7Glg1LZml+Uk8/MZRnFYjszMddHj8fPe62fz41cO8eaiJS2dFj6jYV9uFLxBkW3kbbm9/ZDXfYK8daKSsqYdffmIhaeGb8Afru0gL3wTXCvDvlLXQHwhyXbixosBl464LCvn1hjI+vjRnyEBICM0vCQRV8pKtWIx6Hv74wgn+dIQQQsTSSRedFUXJAr4EzFJVtVdRlKeBjwN/jtG+TSlaIUYGCQohxqLTKfzqExM7Mb5laQ7/2FnDF57cyZcvnc7TO6q5fFYa6eHJ6jqdwk9vns8Nj7zLDY9sAeBrVxRHOmlOldmgx+sP0t03UHTWBgtqnc4QWuHx/z69lPV765kTo+cezKjXsTRK9MPpMCvDjivezIt767h+YRaff+IDmrq9mPQKxWkJ2C3GSLQIwO0r8iP//+Ob5nH7H9/ns49t51B9N3OzHFEL5dctyOLpHTVc+vONXD4rnYauXtaXNvCZVQXodQqXzkzFatLz0CuHqGrzkOWM45kdNdx90TRS7Wb21XVy0+LsyP4Wpdh4YU/dkKJznz/AO0dbuGlxNibDQEH5/rXF3LQ4m4RBr0Hr1BrLly+dwZriVP7yfhUfW5oz7vZCCCFELOh0CrnJVr5z3Ry+dkVJZDbG2S7fZePpz69AVdUhheGPL83lsa0V3LAwi/nDIkL+/kENJoNuyA38wauQPrE0h8e2VPDUtiqynHHcsDB7yNfrdAqzMx2RmLAnt1VR4LIxO9NBgsXIvGwnFqMOXyDIE/+6jCON3fzyraO8W9ZKpsMSmfsAsDA3kaX5Sbw/Rgb0zspQFJgvEGTLsVYuG1acVlWV37xdRl6ylavmpOMOXy8frO/monC81/5wxrUvfH45eCXVPWum8eyuWr79/H5euHdV5HxFVVV+8uohdAojvodCCCEm16nGaxiAOEVRDIAVqDv1XZqatHgNm8RrCCFiJN5s4PF/Xca0lHh+/MphOnr9fHrV0M7ZTGccb9x3IV+4qIgbF2Vz1/mFMXt+szEUr9EdjtTo8Pjp6g39v2NQ0RlCGdX/sqrglCM9zjSdTuHTq/LZcLiZGx55l9cPNLKnuoPtFe0sGqfT+vzpKXx2dQHvlrVSlBrPQ8M6kDSrprl49LbF5CZZeer9Sl7Z18C9F0/jWx+ZCYSK+Gtnp7OnugO9TuEPn1qCTlH44+bj7Khox+MLROIxQt3OWWyvaKMinB0JsOVYC73+wIjupHSHJdLlfKLm5zh56MZ5pxRxIoQQQpysD0vBebDh5wEPXFVCSoKZux7fwT1P7uSDylDG8p7qDtbtquVfVxeQaDNFfSyDXseDV4fOFT5/UdGQm8qa+Tmhm/93nl9Ah8fPrqoOloUHS5sMOu67bAY/unEeq6e7+MzqAjbev4b/+fgC/nH3ShQFntxWidmgozg9gfMKkjjW7KalxzvieQB2VrWT6bAQbzbw1qGhw5RVVeWRt4+xp6aTz11QhEGvwxFnJMsZx6GGgXiRA3VdzMt24LSGzisLU2yRz8WZ9HznutkcbuzmG/8ojaw++83GY6wvbeAbV5YwI+3U5pcIIYQ4NSf9zqyqaq2iKD8FqoBe4DVVVV8bvp2iKHcBdwHk5uae7NN96Em8hhDidEiymfjnvatp9/gwGXRDumw1CRYjX7+iJObPbTbo8PqDdPUOdDoHw7Nfou3HVHH3RUUca+5h3c5ablmSzexMB//5wv7IRdtYHrxqJp9ZXTDu4Jor5qRzxZx0VFXFFwiO6Da+dkEmz+6qZWVRMjMz7Fw+O43ndteiqiomvY6V0wYKxzcvyeYP75Rz39O7efpzK9DrFJ7eXkO82cDywsnpEBdCCCHE+OwWI7++dRG/eP0I2463svFIMw/dOJf/3XAMV7yJuy8qGvPr1xSn8vq/X8C01OizFb5w0TTWlKSyvCCZ1w40Utnq4bxB5y93XTD08R1xRq5bEBqgOC/byZ7qDhbmOjHqdZGv2368jSuHDRBWVZWdVe0sL0zG6w+y4VDTkK7un79+hF+9VcZ1CzK5ZclAR3ZJegKlNZ2RAvKB+i6uW5DJtNR41u2spcBlG/I8l8xM4yuXzeBnrx8hzW7hmvkZ/Py1I1w9N4M7Y9hoIYQQ4uScSrxGInAdUAB0AM8oinKbqqpPDN5OVdXfAb8DWLJkiTrigc4RvRKvIYQ4TfQ65Yx0l1qMetrdvkinc7vHj9avY4/78HUbTZSiKDz00XlcMTudC4tTMBv0LM1PikyxH4tOp5zQpHRFUaLGW5w/zcWlM1MjkRk3Lc7mxb31PPV+FcsKkocMrc10xvH9j87lS3/Zxb1/2UW82cAr+xv48qXTJxSdIYQQQojJszQ/iafuXE59Zy83PrKFLz61C7vFwE9vnj8k/mo008fo7k2ymVhZFMqLvmNFPj977fCQovNYLpyRwp7qDuZnhyIr5mQ6iDPq2Ral6Fzb0Utjl5fFeYnYLUZe2d/AnY/t4Ps3zGVnZTu/equMjy3J4YcfnTtkFdwlM9N48NlSdla1kxJvobuvn9mZDs6f7uLCGSlRX/8XL55GfVcfj248xlPbKnFaTXzv+jmnPExSCCHEqTuVqsClwHFVVZsBFEVZB6wEnhjzq85RWqazVeI1hBBThNmgw+MLRDL4Otw+9PrQCf5U7nSG0BLUy2enR/4+a4IDEmPFoNfxh08tjfz9/OkppNnNNHZ5uah45ADGa+dncrihiz9trqDXH+DTq/L5t0umT+YuCyGEEOIEZDjiePLO5by8r55PLM0dNVbjZH1mVT43LcrGYZ3YOdvFJan88s2jLA7HiZkMOhblOdlyrIVgMDSQOBhUeb+ijb++XwXAotxEZmXYaXP7eOiVQ6z44ZsY9DoW5Dj57vVzRsSuXb8wkx+uP8hjWyu5InyeNTvTTnailezE6EOwFUXhe9fNQafAE+9V8eht82L+vRJCCHFyTqUCWgUsVxTFSihe4xJgR0z2agry+PsxG3ToP+R5pkIIoTEb9LS6fZG/t3v8BFWVeLMBi1E6aCeTXqdww8JsHt14jDUlqVG3uX9tCV+6ZDoNnX3kJlmlA0gIIYQ4yxW4bNx90bTT8tiKoky44AywIMfJc/esYl7WwFDoa+Zl8o11pfx6QxmueDP/u6GM2o5ejHqF6xZkMjPDjk6n8JnVBVxcksq6nTWU1nbyvRvmRs2ctpoM3Lg4mye3VVLZ6kGvUyaUy6zTKXz3ujl86eLppNotE35NQgghTq9TyXTepijK34GdQD+wi3CMhhjJ4w1InrMQYkoxG3S0DSo6d3h8dHv7yTqB+AgRO/dePI2VRckUpUTPcYTQjYK8ZNuonxdCCCGEGM2CHOeQv39saQ7vlbfy89ePALAkL5GvXVHMpTPTsA0b7JjvsnHf5cXjPsftK/J44r1Kato9fOvqmRNuZFAURQrOQghxljmlrAdVVf8T+M8Y7cuU5vEFJFpDCDGlDL8IaPf4aOzykpUoReczwWY2cMGMkdEaQgghhBCng6IoPHTjPOJMehblJnLT4uxTXklVlBLPO19fQ7LNHLUbWgghxIeHVEEnSa+/XzqdhRBTinnQhYBJr6Pd46eus5dFec4xvkoIIYQQQkwVFqOeH350XkwfM8MhDQxCCDEVyK3DSeKWeA0hxBRjNg68hWQnxVHb0UuHx0+WM/qgFyGEEEIIIYQQQpwbpOg8SXp9AeKk6CyEmELMhoHfablJVpq7vQBkOiVPTwghhBBCCCGEOJdJ0XmSePz92CTTWQgxhVgGdTrnJQ10N2dLprMQQgghhBBCCHFOk6LzJPF4pdNZCDG1DO50zhlUdM50StFZCCGEEEIIIYQ4l0nReZJ4fJLpLISYWrRBglaTHle8GQCDTiE1QeI1hBBCCCGEEEKIc5kUnSeJx9ePVeI1hBBTiDZIMMFiwGk1ApDusKDXKWdyt4QQQgghhBBCCHGGSdF5kvT6pdNZCDG1aPEadouRRKsJgCyJ1hBCCCGEEEIIIc55UnSeBL7+IP6AKkVnIcSUYhnU6SxFZyGEEEIIIYQQQmik6DwJen0BAOIkXkMIMYVonc4JFiOJtlC8RlaiFJ2FEEIIIYQQQohznVRBJ4HH3w+ATTqdhRBTiDZI0B5nJMFi5Mc3zmP1dNcZ3ishhBBCCCGEEEKcaVJ0ngRur9bpLEVnIcTUMdDpHHoruWVpzpncHSGEEEIIIYQQQpwlJF5jEmjxGlaJ1xBCTCFaprPdYjzDeyKEEEIIIYQQQoiziRSdJ4HHJ/EaQoipZ3insxBCCCGEEEIIIQRI0XlSePwSryGEmHriLQYUBVLizWd6V4QQQgghhBBCCHEWkfa0SeDxSryGEGLqSbKZeOZzK5iT5TjTuyKEEEIIIYQQQoiziFRBJ4EWr2GVTmchxBSzJD/pTO+CEEIIIYQQQgghzjISrzEJMp1xXDknHXucDNsSQgghhBBCCCGEEEJMbdLpPAlWTXOxaprrTO+GEEIIIYQQQgghhBBCnHbS6SyEEEIIIYQQQgghhBAiZqToLIQQQgghhBBCCCGEECJmpOgshBBCCCGEEEIIIYQQImak6CyEEEIIIYQQQgghhBAiZqToLIQQQgghhBBCCCGEECJmpOgshBBCCCGEEEIIIYQQImak6CyEEEIIIYQQQgghhBAiZqToLIQQQgghhBBCCCGEECJmFFVVJ+/JFKUZqJy0JxRnkgtoOdM7IT405HgREyXHijhRcsyIEyXHjJgIOU7EiZDjRZwoOWbEiZJjRkzEyRwneaqqppzMk01q0VmcOxRF2aGq6pIzvR/iw0GOFzFRcqyIEyXHjDhRcsyIiZDjRJwIOV7EiZJjRpwoOWbEREz2cSLxGkIIIYQQQgghhBBCCCFiRorOQgghhBBCCCGEEEIIIWJGis7idPndmd4B8aEix4uYKDlWxImSY0acKDlmxETIcSJOhBwv4kTJMSNOlBwzYiIm9TiRTGchhBBCCCGEEEIIIYQQMSOdzkIIIYQQQgghhBBCCCFiRorOQgghhBBCCCGEEEIIIWJGis4CAEVRchRF2aAoygFFUfYrivJv4Y8nKYryuqIoR8P/TQx/vERRlK2KongVRfnqeI8zynNeoSjKYUVRyhRF+cagj38x/DFVURTX6Xzd4uScTcfLoM//UlGUntPxesXJO5uOFUVR3lEUZXf4T52iKM+dztcuTs4ZOmb+pChKk6Io+4Z9POpzirNLDI8Zi6Io7yuKsif8OP89xnN+Kvy4RxVF+dSgj39fUZRqeT86+5xNx8mgz78w/PeOODucLceLoigJg85ddiuK0qIoysOn+/WLE3eGjplXFEXpUBTlxWEfL1AUZZsSOhf+m6IoptP1usXJi9UxM+jx9Iqi7Bp+PAzbRs5fPmTOpuNk0Ocnfv6iqqr8kT8AGcCi8P8nAEeAWcCPgW+EP/4N4Efh/08FlgLfB7463uNEeT49cAwoBEzAHm07YCGQD1QArjP9vZE/Z/fxEv78EuBxoOdMf2/kz9l9rAza7h/AHWf6+yN/zvwxE/78BcAiYN+wj0d9Tvlzdv2J4TGjAPHh/zcC24DlUZ7v/7d3tyF2XHUcx79/mqgtJjRVadJGWLRWwWoj2qr4QKjYxtS2QSqsVKmxCApFRKQgAanoK0UR+sK+iGhF2/rQFpf2hdTY0FQwhj6ohUiNabHVaIo1JBjF1v59MeeW63X3unt3ds/ZzfcDh713Zu45Z4YfO2fPnZ05Czhcfm4orzeUdW8r/fF81FhpKSdl/QeAW0d/71jaKK3lZWi7B4F31z4+lvqZKevfA1wB3D2y/AfAdHl9M/DJ2sfHsnSZGarvM+W8cvcc7Tl+WYGlpZyU9Qsav3ilswDIzCOZ+VB5fQI4CJwLXAXcUja7BdhRtjmamQeAZ+dZz6iLgUOZeTgz/wXcXtoiMx/OzCf63UP1qaW8RMRpwFeAG3rdSfWipawMRMR64BLAK50bVCEzZOb9wDOzrJq1TbWlx8xkZg6u8FlbymxP3L4MuDczn8nMvwH3AttKHb/IzCN97p/60VJOIuKldH/0fam/PVSfWsrLQEScTzeZsG/xe6i+VcgMmbkHODG8LCKCbpz7o9E21Za+MgMQEZuBy4HdY5p0/LICtZSTScYvTjrrf0TEFN3VxvuBs4d++fwZOHvCekadCzw59P4p5pgMUNsayMv1wIwnyfY1kJWBHcCezDw+3zZVxzJlZpyJ21Qdi81M+ZfDR4CjdANuxzCrUAM5+SLwVeDkJP3X8mogLwPTwPczc9YJSLVjmTIzl5cBxzLzufLec9QK0MOY9+t0F2E9P2Ybxy8rXAM5WfD4xUln/ZfyzcUdwKdHJ2TKAGdeg5xx9Wj1qJ2XiDgH+CBw07w7rSpqZ2XEh4DbJvyslkljmVlQm6qjj8xk5r8zcwuwGbg4Ii5Yks6qmto5iYgtwKsz866F9Vw11M7LiGkcvzSvscxoBVhsZiLi/cDRzHxw6Xqp2mrnZNLxi5POekFErKUL8fcy886y+C8Rsams30T3beuC6yk3Px88AOMTwB+BVw59bHNZphWikby8CTgPOBQRTwBnRMShXnZQvWkkK4M6Xk53C457Fr9nWirLnJlxFtym6ugrMwOZeQy4D9gWEW8dysyVOIZZsRrJyduBt5RxywPA+RGxd3F7pqXQSF4GfbkQWOOkUtuWOTNz+StwZkSsKe89RzWsp8y8A7iynFduBy6JiO86flk9GsnJROMXJ50FvHDvp28CBzPza0OrZoDB0yqvBX48ST2Z+WRmbinlZuAA8Jronqz7Irpv7mf62yMtpVbykpn3ZObGzJzKzCngZGae19d+avFaycpQVVfTPTThn4vdNy2NCpkZZ0Ftqo4eM/OKiDizvD4deC/w28zcP5SZGeAnwKURsSG6J4VfWpapYa3kJDO/kZnnlHHLO4HHMnNrf3uqPrSSl6Gq/C+txlXIzKzKFY/30Y1559Wm6ugrM5n5uczcXM4r08DPMvPDjl9Wh1ZyMvH4JRt4GqOlfimhSeDXwCOlbKe7J9Qe4HfAT4GzyvYb6e7tchw4Vl6vn6ueOdrcTvfkzd8Du4aWf6rU9xzwJ2B37eNjaTcvI9v4tN3GSmtZAfYC22ofF0tzmbkNOEL3wI2ngOvK8lnbtLRVeszMG4GHSz2PAp8f0+bHgEOl7Bxa/uVS3/Pl54ac/3oAAAJDSURBVI21j4+lvZwMrZ9ink9/t5zaeQEOA6+rfVwszWVmH/A08I/y+cvK8lcBvyxZ+iHw4trHx7J0mRmpcyvdBTZzten4ZYWVlnIytH6KeY5fonxAkiRJkiRJkqRF8/YakiRJkiRJkqTeOOksSZIkSZIkSeqNk86SJEmSJEmSpN446SxJkiRJkiRJ6o2TzpIkSZIkSZKk3jjpLEmSJC1ARNwYEZ+t3Q9JkiSpVU46S5IkSZIkSZJ646SzJEmS9H9ExK6IeCwiHgBeW5Z9PCIORMSvIuKOiDgjItZFxOMRsbZss374vSRJknQqcNJZkiRJGiMi3gxMA1uA7cBFZdWdmXlRZl4IHASuy8wTwF7g8rLNdNnu2eXttSRJklSPk86SJEnSeO8C7srMk5l5HJgpyy+IiH0R8RvgGuD1ZfluYGd5vRP41rL2VpIkSarMSWdJkiRpMt8Grs/MNwBfAF4CkJk/B6YiYitwWmY+Wq2HkiRJUgVOOkuSJEnj3Q/siIjTI2IdcEVZvg44Uu7XfM3IZ74D3IpXOUuSJOkUFJlZuw+SJElS0yJiF3AtcBT4A/AQ8HfgBuBpYD+wLjM/WrbfCDwObMrMYzX6LEmSJNXipLMkSZLUs4i4GrgqMz9Suy+SJEnScltTuwOSJEnSahIRNwHvA7bX7oskSZJUg1c6S5IkSZIkSZJ644MEJUmSJEmSJEm9cdJZkiRJkiRJktQbJ50lSZIkSZIkSb1x0lmSJEmSJEmS1BsnnSVJkiRJkiRJvfkP8kT4ZxhdJUc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540" y="4797056"/>
            <a:ext cx="8038952" cy="1465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Прямоугольник 6"/>
          <p:cNvSpPr/>
          <p:nvPr/>
        </p:nvSpPr>
        <p:spPr>
          <a:xfrm>
            <a:off x="685800" y="4299466"/>
            <a:ext cx="4968027" cy="369332"/>
          </a:xfrm>
          <a:prstGeom prst="rect">
            <a:avLst/>
          </a:prstGeom>
        </p:spPr>
        <p:txBody>
          <a:bodyPr wrap="none">
            <a:spAutoFit/>
          </a:bodyPr>
          <a:lstStyle/>
          <a:p>
            <a:r>
              <a:rPr lang="en-US" dirty="0"/>
              <a:t>Split data to train and test datasets and display</a:t>
            </a:r>
          </a:p>
        </p:txBody>
      </p:sp>
    </p:spTree>
    <p:extLst>
      <p:ext uri="{BB962C8B-B14F-4D97-AF65-F5344CB8AC3E}">
        <p14:creationId xmlns:p14="http://schemas.microsoft.com/office/powerpoint/2010/main" val="145885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3400" y="457200"/>
            <a:ext cx="7620000" cy="4373563"/>
          </a:xfrm>
        </p:spPr>
        <p:txBody>
          <a:bodyPr/>
          <a:lstStyle/>
          <a:p>
            <a:r>
              <a:rPr lang="en-US" b="0" dirty="0">
                <a:latin typeface="Arial" pitchFamily="34" charset="0"/>
                <a:cs typeface="Arial" pitchFamily="34" charset="0"/>
              </a:rPr>
              <a:t>Create function of difference.</a:t>
            </a:r>
            <a:br>
              <a:rPr lang="en-US" b="0" dirty="0">
                <a:latin typeface="Arial" pitchFamily="34" charset="0"/>
                <a:cs typeface="Arial" pitchFamily="34" charset="0"/>
              </a:rPr>
            </a:br>
            <a:r>
              <a:rPr lang="en-US" b="0" dirty="0">
                <a:latin typeface="Arial" pitchFamily="34" charset="0"/>
                <a:cs typeface="Arial" pitchFamily="34" charset="0"/>
              </a:rPr>
              <a:t>Seasonal Decomposition</a:t>
            </a:r>
          </a:p>
          <a:p>
            <a:r>
              <a:rPr lang="en-US" b="0" dirty="0">
                <a:latin typeface="Arial" pitchFamily="34" charset="0"/>
                <a:cs typeface="Arial" pitchFamily="34" charset="0"/>
              </a:rPr>
              <a:t>The seasonal component is quite low while the trend is quite strong with obvious dips in electricity consumption during summers i.e. April to September. This may be attributed to longer days during summer.</a:t>
            </a:r>
            <a:endParaRPr lang="ru-RU" b="0" dirty="0">
              <a:latin typeface="Arial" pitchFamily="34" charset="0"/>
              <a:cs typeface="Arial" pitchFamily="34" charset="0"/>
            </a:endParaRPr>
          </a:p>
        </p:txBody>
      </p:sp>
      <p:sp>
        <p:nvSpPr>
          <p:cNvPr id="4" name="AutoShape 2" descr="data:image/png;base64,iVBORw0KGgoAAAANSUhEUgAAAacAAAEZCAYAAAAzL+qdAAAABHNCSVQICAgIfAhkiAAAAAlwSFlzAAALEgAACxIB0t1+/AAAADh0RVh0U29mdHdhcmUAbWF0cGxvdGxpYiB2ZXJzaW9uMy4yLjIsIGh0dHA6Ly9tYXRwbG90bGliLm9yZy+WH4yJAAAgAElEQVR4nOydd3iUxdbAf5PeeyEJhEDovUsTkWbF3gALcr2K3av3fvar3mvvHcWCBfWCil1BQYp0ktAhCYF00uumbLJlvj+2ZBNSNsmmwfyeZ59k35133rOz7ztn5syZc4SUEoVCoVAouhNOXS2AQqFQKBQNUcpJoVAoFN0OpZwUCoVC0e1QykmhUCgU3Q6lnBQKhULR7VDKSaFQKBTdDqWcFAqFQtHtcOlqARxJSEiIjImJ6WoxFAqFQtEC8fHxhVLK0KY+P62UU0xMDHFxcV0tRqupqNEz4ol1vL1wLBeMiODJHw9z87QY+of6dLVoCoVC0SEIIdKb+7zdykkIoQGaDDMhpfRr7zVOd5LzNAC8t/k40UFefL4znUMny/jujmldLJlCoVB0De1ec5JS+poV0BvAQ0AU0Bt4EHi9pfOFEB8LIfKFEIdsjj0phMgWQuwzvy5sr5zdmQJNDQDB3u5U1RoAEF0pkEKhUHQxjnSIuERK+a6UUiOlLJdSLgMuteO8T4DzGzn+mpRyjPn1qwPl7HZkFlcBsD+rlLWHcgHwcHXuSpEUPRwpJee/voVv47O6WhSFok04UjlVCiEWCSGchRBOQohFQGVLJ0kptwDFDpSjx2FRTqVVOj7ZngYo5aRoH4dPlpOYq+Hh7w52tSgKRZtwpHJaCFwD5JlfV5uPtZW7hBAHzGa/wKYKCSFuFULECSHiCgoK2nE5+3l9fTK7Ux2nTzPMyskWZydl2FO0nYSMEgBGRvl3sSQKRdtwmHKSUqZJKS+VUoZIKUOllJdJKdPaWN0yIBYYA+QArzRz3eVSyglSygmhoU16JToMo1Hy+vpjXPP+DofVmVlSfcqxqlq9w+pXnHlkme8pTzUDV/RQHKachBCDhBAbLI4NQohRQojH2lKXlDJPSmmQUhqBD4BJjpKzvZRrdQ6t71B2GSn5Facc12iVclK0HYupuK33a63eiL253sqqdAx45Fc2JuW36VoKRWM40qz3AfAwoAOQUh4ArmtLRUKICJu3lwOHmirb2ZRUtf5hT8goOaWTMBgl//x6P8s2Hwegd6AnAMMj/bh0TCSFZg8+haItWGZOZdWtv1+raw0Meuw33v4zxa7yh06WoTdKlm083uprKRRN4Ujl5CWl3N3gWIvDfyHEV8AOYLAQIksI8TfgRSHEQSHEAeBc4B8OlLNNaHUGDEZJSVVtq84rq9ZxxbvbuX/V/nrHs0uq+SY+i18O5AAQ4uMOwN+m9yM21IeTZVq0OoNjhFd0ez7864T1XmgPP+zL5liehsySOieb5iiprEVvMNY7ll1qOveznc3ukayrw/xMuLuqaGgKx+HIu6lQCBGLeUOuEOIqTOtFzSKlXCCljJBSukope0spP5JS3iClHCmlHCWlvERK2f6ntp0MeXwt9/xvLyWVdcrJHrNHUq5pg+3RnHJ0BiMTn1nPj/tPkqfR1tXdy5dnLh9BbKg346ID6RfiDcCBrDL6PfwLaw91+ddXdDBP/3KUO79MAGDH8SKS8zRU1rTOtKszGLn3f/uY+9oWSqt0hPm6U1at4/X1yWSXnrquqTMYGfvfP3j8h/qGCcusy83Zvu4h21xeeZgqHIkjldOdwPvAECFENnAfsNSB9XcZNXrTDOaXAzkk59WtD1XWNj2ziU8vpqxKR5I5+kOwjxv5mhoKNDU89eNhTtp0FitvOYvhkf5seGAmMSHe9A81Kac/juQiJfz356P16jYYJS+sTSTfRsEpei5FFfVNuAs+2Mm817Yw/Il1rZpNNfT6fPjCIfQJ8uT19cd4eI3JpVxKyYLlO1l7KJecUtP989XuzHrnWRSZu4t93UNeuUn+Wr2xhZIKhf04UjmlSynnAKHAECnldCmlfXaBbk5hRd1s6cf9J+uON7EuVFWr58plO1i6Mp7cMtODfiCrjJ3HiwBwchLklpk6hllDwqwmPQsxwSbltPNEsfn69a+zO7WYZZuO88iabrMUp2gHJwrrtgO+uDax3mer4jIbFm+S4w0ca6bFhrBs0XgAtiQXUKM3UK7Vs+NEEbd/EU9WSZ0yMxrrrABHc8qbvMaLaxO56eP61vvSatPzkVlcZbcThULREo5UTqlCiOXAZOBU97MeTIGNEirQaIkKMDkvrD2cy4Vv/HWKySTV3Nkcyi6rd+7rG5IBcBaCnDItvu4ufLx44inX83Z3oZefBwezywCoaTAitXQA64/mUdFK04+i+5Fts5Xg3U31nQq2JBdwosC+x8l2Nr54agxhfh6MiPLnntkDAXh9/THyyk2DIh93F7Jsyn+/L9v6f1yaaY9UVkk1OoORzOIqavVGdAYj7246zubkAlLyNdby5WanixOFlRzKblqxKRStwZHKaQiwHpN5L1UI8bYQYroD6+8yLArGxUlQXFnLkF6+AHy1O4MjOeV8si0VgLTCSp788TAXvbkVMCkZW+WUWWzqDHLLtaw7nEsvf48mrznYfA0LFrMMQKmNB9aXu06Lyelpx3ubj/PhXyfsKptT1rx5ds6rm63/H8oua3ItqqCiBmcnwfr7Z/DYRUOtxy8dEwnA3owS67V83F3IKqlGCIgO8uLbBFOYo9wyLYm5GgaH+1JrMLLzRBFnv7iRV/5IIt/mXj6UXc6n29Mo0NRQVq2zmqJ3p53RwV5OK44XVPC/3Rn1jjnKccceHLkJt0pKuVpKeQUwFvADNrdwWo/AsrajN0qM0uTuDZBeZDKLVOsMGI2Sp346bA0/BODt7kxhRS3nDg7l3MH1NwjnlGmJMM/AGmNU7/o7+7/anWE1vdh6DO7PLGv7F1N0GM//lsjTvxxtuSBYTb8A/UK8eemqUfU+N0pTfc/8coSL39pab6ACcNeXCXwTn0WBpoYQHzcGhPniYuPMEBvqw9xh4RRV1FqvZVJOVUT4eTAxJojj+abZfly6SbncOqM/AF/sNHVOBzLL6jkD/XzgJE/8eJinfjpMWbWOQWG+RPp7sC+z1K7vrOhcnv75CI9/3/wyQHWtoZ6H8GVvb+OhNQeta+5SynqOOx2NQ30/hRDnCCHeBeIBD0zhjHos64/kcbygot7sB2BQL1/8POqyjVTWGLjjiwQ2JhWweGoM+/49lyvGRlFUWUtWSRW9/D3wcjOVv3xslPW8qGaU07lDwgCYGGOK3BTg5Ur/R37lm/gsq3vw4HDfRkMfKbovmcVV5JVrMRolL61L5JcDOVanGTCFG4rwN90Xob7u1nvkvc3H+eAv0wzdYu4Fk8fdzwdy+OfX+0nOqyDMt/HZeP8Qb9KLqqwmxGP5FaxJyEZTo6dPkCd5GtPWBYtp8NwhYbg5O7H2sCkQce9Az3pu6euPmjbc1uiNlFbp8Pd0ZVikHz/tP8kP+7LZk1bMDR/tsnZsiq7lw62pfG7eGnDZO9u47J1tgGk92+KQM+qpdZz3+hYMRsmahCw05hl6vtnhpbiyddto2ovDkg0KIdKAvcBq4F9SyhaDvnZ3bvnMlLhw0VnR9Y6PjQ5kYLgv8ekm23xaUSV7M0q5fnI0j100FBdnJ0b29mfNXpMdf3ikP74eLvxyMIe/Te/HPbMH8uaGY9w1a0CT1x4XHch7149neKQfr/2RbK3r0e8OsvCsaDxdnRndx5/VcVmsPZTLvGHhaPUGnv31KPfMHthkJ6XofB785gDe7i78e/4wzn5xIwCrbp3MOzabVu+fO4iz+gUxIMzHaratrjVw3bQ+vNVgM6yXmzMJGSW8tDYJaZNKbV9mKXOHhTcqQ/9Qb2oNRuLNMfcsXD42ij6BXkhp2i4B4O3mTKCXK0MifDmQZVKElbV664zd18PFGsFESklplY4Ab1fC/NxZfzSfe/+3z1r/0RwNY/oEtL7RFO0mv1yLzigJ961zuJJSWme3lTV6Jjy9nuGRfvx013R0Bkl6URVbjhVw/+q6fZlP/XQEb3dnLhwZcco1OhKHKCchhDPwsZTyP46orztg671kO3O6e9YAogI86RvsZVVOezNMP/aCSdFWc4ptwM0JMYEM6eXH2QNDCfJ2A+C1a8e0KMP5I3oBEGg+B0wj1X2ZpQyN8GVQuGldaunKeN67fjwnCitYuTODIC837p83uE3fW9F+bE0jeoORP47mEeTthsHmnrJdv4kK8ORv0/vh7W56HD3dTPuFfD1cmBobwjfxWfXWpQ6fLOeKd7c3eu27mxjw9AsxZVXebvYYBfj8b5OYGhvC4ZP1TcMRAZ4IIXjuipH8sO8kvx/OpbRKZ1WaF4+KsLqfW2ZQ/YK9uXRM1CmK9MjJcqWcuohJz2445Vh5dd165fAn1gGm++nl35Osx7MaxPpcfzQPgB/2naQzcYhZT0ppAC52RF3dBY3NovPvR/LoHejJkmn9uHZiHwAuGW1aZLZsVOzl58GwiLqkv2OjA7l/7iCWLRrHkF6m40E2SqY1BHq51nu/N6OUs/oHc8OUvtw4pS8AWSVVHDKbeyydXHsobWUkDEUdtmuCn+9Mp7iyloziqnqu27bK6bzhver9Zl5uLjx92Qi+uOUspsQGs+Ph2bx/w3jeWTiOO2bGWsv1DfY65dr9Q30alcmysdvW03tSvyCcnYT1/rRg2cowPNKfRy4cyoAwX0qqdNY1pxunxJxSf2yYD55uzvz5wDmE+9WN1JNtTJaKjuer3Rks29R0GKmmHFZsvUR3nijCw9WJA0/Oa7IenaHj97Q5cs1pm9lD72whxDjLy4H1dyrlDWKS3XZOLP+eP4zegaYOYebgMOIfm8Ms89rQjEEhCFGX5sLZSXDP7IFc4ICpcGQja1ODw31xd3HmyfnDcXYSlFbprN6AbYn/Z8tvB3MY858/1OJ2K6iuNXD/qn2kFlZaN6WCySQCpg2qX+6q83z678+m46N6+3O7jcKxcP3kvvUUzXnDe3HRqAj+dd5gjj1zAQefnMer15w6+/ZpYmAS4lM3MLptRn9+ums67i6mGZqbi1M9775J/epnqAn1dSe/XEtWSRWhvu4MjfBj+Q3juX/uIGuZoeaBWf9QHy4aGWk9nlbU4637PYZavZGH1xzkhbWJ9ZxXAKbGBuPn4cLfzUsVFoY08AoGU7CB6QNC8fNw5b45pm0I46Lrz373ODBlUFM4UjmNAYYD/8GU4uIV4GUH1t+pNAzUOikm6JQywT7u1odv+sCOS9cxf3QkD8wdxM9313nmx5hHwk5OgiBvN/LKtRwz7z1pGHGgKaSUbEspPGXjpMVUc0yNeu1mX2Ypa/Zm8/TPR6zm3ogGWwXe33ICb7f6IX5+vGs6ob71N2E3hxACV2cnfD1cGRcdwFsLxvLjXdPwdHXmolFND4RsB04Lz4pmZANv0FvO7k/KMxfw6jWjuWFyTL3P+oV4UVRZy4GsMmLMs7V5w3tx57kDeOO6MaQ8c0E9pXjZWJNyign2YlNSAfvVIKdDSc7TEJdWzInCuv1wtjOkmGAvvvz7ZB68YEi9864e35t/ms3/T10ynPmj6wYVby0YC8DdswbyxnVjeMU8EFo8NQaAhR/usmbt7igc5hAhpTzXUXV1B2xts9C4CQXqNshOjQ3uMFlcnZ2427yR8j+XDuffPxxmQFjdqDrY242vbdJxF9npVfPDvpPct2ofL101iqsn9LEe15gVc1OjcEUdd3wRT3m13rpYvCExnw2J+fQL8Wb5DeOZ+9qWeuVvmBJDZnEVvxzMsc422ooQwtqhJDw+17pW1RRPzh/GyTItfc1mu4a4ODtxxbjepxy3rFcl5mq4ZkLd585OgkvHRJ1SflTvANKev4hfDuRw55cJXPrONvb9ey4BXm0za5/J/GPVPn45mEPy0xc0WWae+R77ePEE67HfDtbtRVoyvR9gcn559LtDBHq5svn/zsXPwxUpJXsenUOorztXT+jNecPDuXBEBE7mZKe2v/Hmf82kT6AXQsCKbWkMCGv8PnIUjvTWCweeBSKllBcIIYYBU6SUHznqGp3BR1tTGRbhd0qqgaaCWi6/YTx7M0pPCUHUUdw4JYYbJvetNxKODfMhMVeDu4sTk/oFcSi7DCklu1KLmRQThEFKvtiZzrUTozFIicCk8Cw5f/71zQGMUjKlfwjRwV5WTyy9UYWiaYznfjtKgaaGV68Zw68HTaPHYZF+uLk4Ee7nTmZxNQsnRTMw3Jd3F43DSQiWrowHTE4uY/oE8EhpNf6ers1dplW0pJgAFk/r16a6bffc3TGzaQ/Thlw0KoI7vzT9/8aGY9w+M1Z5kbaS78xeulLKes98Y/zDJvPB9/tOEujlSsLjc63nebm5sPfxuVTW6vHzMN17QgjrzN3LzYWLR0WeWrEZy6DmsYuGcd+cQQ69fxvDkUPjT4AVwKPm98nAKqDHKCeDUVrXAp6+bIT1+E93NR3oYmC4LwPDT7XbdiQNb9LXrx3DQ+cPwcVZsPVYIf86doC3/0zhlT+S+c+lw9HqDDz7ayLLt5zgpNnr68pxvYkOqpsNPvitaWPnP+cN4qR5o2a1zkBSroZ7vtrLK9eMZsQZkPI7o6iKsmrdKWYvW97fbIr88MrVo63HUvIriAn24se7plNZoyfQPEuwzKgeu2goRZW1jDbX29wet+5GuJ8HT84fhpe7i9WcbC+je/uzP6uMFdvSWLEtjdTnLmyxk1WcSrlW36IyaDigfvqykae0daC3Wz3v37bg7CQ6XDGBY9ecQqSUqwEjgJRSD7S4A08I8bEQIt+SQdd8LEgI8YcQ4pj5b2BzdTiKTJsNrZbNiPfPHcSIqPaZXzoaV2cn+gR5EeHvyTmDTGtfb/55DDB9J8sayEkbd+RtKYX10nZYePn35LrIF7UGfjtk2iT6xoZjHf01ugUzXtrI/Le3nnL8ZGk1KfmaeutzR2wCpG5NKSQm2BsPV2eCfdytZhELt5zdnwfPH9JjO+bF0/pxjY3p117W3DGN2NA6hdZwQ7vCPvLLteRrtPViGjbFpWMiuW1G/2bXIHsCjlROlUKIYOryOU0G7Imt8wlwfoNjDwEbpJQDgQ3m9x3OcXOATU9XZ3LKTAFe75k9sEd1KGF+HkwbEIzOYOpEq3UGqmxSe3iZzT+55Vq+3JVBqK87m/45s9G6Kmr0/Jloco5omJDudMdolDz/WyI3rzBF4P7Hqn3MeXULT/x42Frmxo/qonPX6o1Wd21FHc5Ogg0PzGTl384C4Giuhhq9ged/M3mU1eqNvLXh2BkTwNhglG2KmvH2xhRmvLiROa/WrWEm52l47jdTiCxLeLQZg0J547qxPHzh0Ebr6Uk4UjndD/wIxAohtgGfAXe3dJKUcgvQ0C/xUuBT8/+fApc5UM4mscyWAr1cOVlaTWRAz7SPv3jVaOs+rPSiqnphRxIen8ud59a5Lt8/dxAxId4kPD6Xixq4vb+0LskaIaC97uk9jeKqWt7bfJyNSQUYjab1O4DPdtQF2i2qrKWXnwfBZjPJxEY8OhUmLIGM0wor+e1gLu9tPs5r65NZHZfJK38k88GW+kFyNVodD35z4LTbb/evb/Yz+LG1dpX9+UDdptcf9p1EqzMNEGv0Bv44ksd5r2+xmphvnBLDhgfO4d1FPXb3zik4MvBrAnAOMBW4DRgupTzQxurCbbLf5gKNx2QBhBC3CiHihBBxBQUFbbycCcsufHfzzMkS46ynERXgyZsLxrJgUjT7Mkop0NTg5uzEskXj8HB15rqJ0dw8LYbdj8xmwSRTaKYgbzfeWjC2Xuw/C7OGhJ3SSaw7nEvMQ7/UM4WeTuTamEB3NbKn465zTY4BA8N9eGfROGYNCePsQSGdJl9PI8THDQ9XkxOOxWxcUaO3ppdpaJxYsS2NVXGZrLRJFW8wSl5fn9yjk2yuSTA5OFTV6inQ1DTrZv9sE4GDj+dX8sh3BxnSy48Viyfyz3mDmDk4lNhQn9PKw9ZhykkIcTXgKaU8jGmms8oRm3ClycjfpNuYlHK5lHKClHJCaGj79hpZOqTKGj05ZdWNbn7tSUzuH4SmRk++poYl0/tZNwT3CfLiifnDCfOrPzN0chI8eP4Qwmz23cwbFk5kgAdpRVVsTMzn5hW7WbkznVV7TOFrDp9sPn/POxtTSGgQz60nsDm5bqCz4IOdgGkjYpC3GzdN6cv9cwdxx8xY/u+8IUzuH8zHiydaN7UqTkUIQe9AL/akFfPeZlM0gpLKWmt+qeoGWaUts/0dJ4rQGYxIKdmbUcLr64+dFkk2T5ZWc+nbW7n0nW1Iacpsfc5LpriLvx3M4aV1idbn898XD6t37kdbUynQ1HDv7IGcOySMu2b1rKUHe3Gkmn1cSvm1OYfTbEwbcJcBZ7WhrjwhRISUMkcIEQHkO1DOJsk1PyiW0DI91axnYf6oSL7bm82mpAJ6+dnn6t7L34Pdj85h+gt/klVSTZ8gLxJzTQro5k/2ALAxqYCx5h3jtQ3WorYkF3Djx7tZPDWGW2f056V1pphdac9f5Kiv1WHYOjtY5A7ydqOkqpYl0/rxeINO4v/Or7+pUdE8E2OC+MqcH6hPkCeZJdX4mqP75zdwlLDM1LelFDHw0d8AuMccN7Cosoa1h3IYEObDgDBf8/laXvgtif9cOtwh4bs6gjIb07jt2lFhRa015FBFjZ7bvzClpHAScMPkviyZ3o9e/h6sO5xLWlGVNfdWw6gNpxuO/BUtQ5+LgA+klL8IIZ5uY10/AjcBz5v//uAA+Vokt0HSt57k7tsYTk6C964fz5bkAqYPbJ3Jacm0frz55zEuHhXBxJhAtqUU1fvc4nWVX16/zT7bkQbAJ9vTiLXZKCylpFpnwMvNhfxyLb8dyuXGKfX3a21MyufNDcdYfdsUXJ0dms0FMAUhTSuqPCW68o7jRWQUV9bbIQ8m0939cweh1RvwULOidvPE/GFE+HswpJcvu1OLWbkrHR93k0vygaxS0osqySnTMrl/MOmNmIvfNAeV3ZtRytKVCfi6u3DgyXkIIVi26TjfJmQxpo8/N0yJIbdMSy9/DzYm5XPzij1sffBca+ixzqayRk96URUbkxofY9uGeJphjloPpjxeZ/U3rWNeODKCC0dGkJJfwat/JDEg1OcUy8fphiOVU7YQ4n1gLvCCEMIdO8yGQoivgJlAiBAiC3gCk1JaLYT4G5BOJ+SFklKSU6ZlYkwge8xpqkf17vkjEw9XZ+YN79Xq85ZM78fiqTFWl+hnLh/Bo9/VmVMskYsbugbbBre1TW728bY0/vvzEXY/OptbPovjQFYZs4aE0TvQkxq9EQ9XZ+79ai/lWtODbBsBw1Fc+OZfAKfstbGY7ZydTLfrhzdOYI5N6glLLi5F+/BwdbamjM8urUarM6LV1RAd5MXxgkrOeWkTYIqsbon0b+GKsVHWtDEWNDV6bvhoN+9eP846mPlx/0lSC6v4eFsqGx44hy/Ma1YJGaVdppze2ZhSL7BqkLdbPSeldTZhgBrmTDp7QP2ligFhPry7aHwHSdq9cORTdw0ml/CXpZSlZnPcv1o6SUq5oImPZjtQthYp1+qp1hmYN6wX0UHe/H44t1Uxz05HbPfqDI80bR6dMzTMGnsv1NedzJL6I9yGYZ8sfGsOr5ScW2H1AMwqqWbniSL+9c0BfrxrmjXdSEp+BT/uP8nOE0W8eOWoehs/04sqiU8v4YpxvfloayrLNh1n9yOzT9lX1BwFmhqS8yrYk1ZcL6fWP7/ez7AIP2swX0XHYRsJ/aELhrA6LpNNSaZ1PkvajQWTolkyLQY3FyfcXZyJDvYi2Me93qBna0ohm5MKqDWHEduTVmIdXCbmaKxR2PPKtFTV6vnjSB6XjI7s8DWaiho92SXVDO7ly/6s+oo24fG5VNboScgo4R+r9vHhVlMSyc+WTKJGb+Tjran8fUY/nJ2c8Pfq+M2u3RVHxtarMiccvEAIcT6wTUr5u6Pq72gsC7Ph/h7ccnY/uHpUC2ecWYzpE8Bv956NlHWBYUf3DuBYXgXrDudy2+fxbHtoFpklVfQN9rJ6ZEUFeJJdWo27q0nxPPhtnQPnrtQia0qFt/9MwWjuSb6Oy2SDeX/V+1tO8OzlI5DSpCwXfrCL7NJqZg8Jt0bzOJZfQUZxFeuP5PH8lSP5fl82vx/Os7rVrj+ab90mACa33C92pZNWVMWJwjqTSrC3Gy9cOapVik7RNib3r3O7Hxrhxz2zB1qVE8BlYyJ5Yv6wemHD7pszCINRUqs3EhXgwdKVprWZvHKt9fm15ddDOVbFsONEEc/8avJ++2n/SZaeE8vLvyfx4U0TOZan4fnfEvnwpgm4uziz/Xghob7u1jBmzcUE1OoMpBdVMbiXLyt3pjM0wpfxfYO4+0tTZuw1d0xlW0oRV43vzYJJfaxhg7zdXTh7YCiPXzyMlTvTGRTuy/QBITg5iSYTRp5piIYRqdtckRD/Bq4G1pgPXQZ8LaVs67pTq5kwYYKMi4truWAj7Ekr5ur3dvDZkknMGNRxEcZ7Ojll1Ux57k9cnAR/n9GfD/86Qe9AL1ILK1k8NYZPd6Rx/5xBRAZ4MmdoOOuP5vHA1/vr1TGkly9pRZXWfRu2hPi4U9hIVPUAL1deuXo0f/vU9PsGerla915NjQ22JtF7/OJhVqW1+rYprNyZzo/7m0+S5uHqxPs3TGBUlH+7Q7so7OevYwV8uSuDdxaOw8lJcCxPg5uLEyt3pvPAvMFNxrO0oNHqOPvFjQR6uZFaaFoz/PvZ/bjk7W12y/DuonGs3JnO9uNF9A/1xs/D1ZoqxnJfvbVgLBJISC/h3tkD0RmN7DxRzCWjI1n4wU62Hy/ipatG8a9vTAOvuMfmMOHp9fWu88Od0xitki7WQwgRL6Wc0OTnDlROScBoKaXW/N4T2Cel7LSUrO1RTn8m5rHkkzi+u2MqY6M7JVpSj0SrMzDk8bUsnhrDNRP6WNdxLPh7uvLz3dPpY47b99vBHKv3kYVnLh/BqKgA/vvLESpr9Nw9awDLt5ygRm/ki1vO4vMd6cvaRR8AACAASURBVAT5uCElPPZ9827DEf4e9bLE2mKZtVkI9nbj3UXjuHa5aY3pzQVjqarRM6lfUJNJ+hTdm2WbjvPiukTcnJ349vapjIjyJ69ci8EomffaFipq9Pxz3iDe/DOFqABP+gR5kV+uJTHXNGOPCvAkr1xrd5DjJdP6kZynYWtKIbfO6M/yBpuHwZTmvtLsGu/t5swjFw1l0Vl9HfelTxM6UzltBC6XUpaa3wcAa6SUsxxyATtoj3L6YV829/5vH+vvP6dDFuNPJ0oqa/HzdMXZSfDDvmx2nihi0Vl9+eVgDpeNibJGAwDYlJTP4hUmF/S5w8K589wBjIzyx7mB6cySwrzhcTA5qzz47QFWx2Vx7+yB/H1Gf77YmU5VrYGl58SyYnsq+eU1ZBRXWcMtTeoXxO7UYoK93fjq1sn4uLtY963llFWTXVLNBBXR4bSguLKWyhq9dUBkwTaSd8P/k/MqOHyyjGd+OYqmRs+KxRPpH+rN8i0nuHVGf655fweZxdXcNKUvHq7OvN+IEgLqOVABvHz1aB769gABXm58vXSKCmnVDB2unIQQb2HaJBsNTAT+MH80B9gtpbyiXRdoBe1RTp/vTOfx7w+x+9HZKqy/A9mdWsw17+8AYMGkPjx3Rceu5eWWafn1YA6Lp8awN7OUvsFenZbORNHzqK41UKM3NLquVKs34uZiWis9XlBBoaaGV35PZmRvf64YF0VynoZ5w3qxObmAzUkFPD5/GD7uLqQXVeLu4kwvf9WPNEdLyskRDhEWbXAEU5BWCeiBjU2e0Q2xJNizLFgqHIOXTZ4h305o217+HtbkauP7KvOsonk83ZybzIVlUUwAsaE+xIb6sHrpFOsxiwerZQ+ShaaSOSpahyOU05fAM8ASTHuSBKZZ1ArgEQfU3ylotHpcnQXuLo7f/HkmYzsxv2BE6/dbKRSKMxNH9MQvAoFAPynleCnlOKA/4A+85ID6O4Xyah2+Hq6nZYyqrsQSAuqFK0cqRxOFQmE3jpg5XQwMkjaLV1LKciHE7UAicJ8DrtHhTO4fTLBam3A4wT7uPSKunkKh6F44QjlJ2YhXhZTSIIRwjCtgJ9AwrppCoVAoug5HKKcjQogbpZSf2R4UQlyPaebUacTHxxcKIdJbLtkh+GPK/BsCFHaRDC1hkc0ia3ehuTbrDrLa85t2lZxtud86Q1ZHPQcdIWtHPKOOkrMz+o+2yupo2Zrf/CWlbNcLiAJ2AZuAV8yvzcBuIKq99feUF7Dc/Deuq2VpRsY4W1m7y6u5NusOstrzm3aVnG253zpDVkc9Bx0ha0c8o46SszP6j7bK2tl9W7tnTlLKbOAsIcQsYLj58K9Syg3trbuH8VNXC9AKlKyOp6fICUrWjqCnyAk9RFZHBn79E/jTUfX1NKSUPeIHByVrR9BT5AQla0fQU+SEniOr2tTjeJZ3tQDN0F1l665yWejO8nVX2bqrXKBkayudKpvDYuspFAqFQuEo1MxJoVAoFN0OpZwUCoVC0e1QykmhUCgU3Q6lnBQKhULR7VDKSaFQKBTdDqWcFAqFQtHtUMpJoVAoFN0OpZwUCoVC0e1QykmhUCgU3Q6lnBQKhULR7VDKSaFQKBTdDqWcFAqFQtHtcFjKjO5ASEiIjImJ6WoxFAqFQtEC8fHxhVLK0KY+P62UU0xMDHFxcV0tht1odQb+OJLHsfwKanQGCjQ1eLu7sHRmLFEBnl0tnkKhUHQYQoj05j4/rZRTT6KwooYbP9rNkZxyhABXZydCfdwpqKjh+33ZfHLzRMb3DepqMRUKhaJLUMqpC9DqDFz/4S7Siip57/pxzBkajouzafkvo6iKm1bs5oaPdvPN0qkMi/TrYmkVCoWi81EOEV3Ay+uSSMzV8N714zl/RIRVMQFEB3ux6tbJeLu7cP/qfdTqjV0oqUKhUHQNSjl1MmsP5fDRtlSunxzNzMFhjZYJ8/PgmctGkJirYcW21E6WUKFQKLoepZw6kZT8Ch5YvZ8xfQJ45MKhzZadN7wXc4aG8caGY2SXVneShIrTkZLKWkoqa9Eb1Cxc0XNQa06dRHpRJYtX7MbD1Zl3F43Dy63lpn9i/nDOf30LCz/YyceLJxIb6tMJkip6MgkZJWxOKmBAmA9ZJdX8fiSXvRmlAAgBwyP9WLZoPH2CvLpYUoWieYSUsqtlcBgTJkyQ3c2VvFZvZFVcJs//ehRnJ8HKW85iVO8Au8/fk1bM7Svj8fNw5Zd7zsbTzbkDpVX0VKSUvLkhhdc3JGP7SA+P9OP84b3wdnehpKqWT7enERPizXd3TMPZSXSdwIozHiFEvJRyQlOfd9jMSQjxMXAxkC+lHGE+9hIwH6gFjgM3SylLGzk3DdAABkDf3BfoSqSUFFTUoDNIgr3d8HCtUxxVtXre+jOFj7amUqs3cvbAEJ6/clSr9y9NjAnijevGsujDXby4LpEn5g939NdQdCOOnCxnTUIWqYWV5JRpmTEolPvmDKx3bzXEaJQ8tOYAq+OyuGJsFE/MH056cSXhfh6E+3nUKzsw3Jd7vtrLp9vTWDK9X0d/HYWizXSkWe8T4G3gM5tjfwAPSyn1QogXgIeBB5s4/1wpZWEHytcuUvIruPOLBJLyNAC4Ogsm9w9mTJ8AdqUWc/RkOZoaPZeNieTiUZHMHhqGEG0bqU4bEML1k6P5dHsai87qy4AwZd473TiQVcqbG1JYfzQPNxcnegd4EhHgwXubj7M5uYBbZ/TjsjFRjd5D72xMYXVcFnfPGsD9cwchhGCUV+Oz8/mjIliTkMXLvycxd1g4vQM9+etYIZ9uT+NkmZaJMYEsPSeWSLUJXNHFNGnWE0Jc0dyJUso1LVYuRAzws2Xm1OCzy4GrpJSLGvksDZjQWuXUWWa9jUn53Pe/fbg4CW6fGYunmzPpRVX8cSSP1MJKhkX4MSY6gMvHRjExxjEbaYsqajj7xY3MGhLG2wvHOaRORfdg+ZbjPPtrIv6eriyZ1o/F02Lw93QFYN3hXJ779ShpRVXMGhLGC1eOItTX3Xru5uQCFq/YzaWjI3nt2jF2DYAyi6u48M2/cHdxJsLfg4PZZYT5ujMo3Jc9acV4ujnz8lWjmTMs3HqO0SgRglPqr6rV8/mOdFILK7l3zkAi/JVSU9hHS2a95pTTCvO/YcBU4E/z+3OB7VLKi+24eAxNK6efgFVSypWNfJYKlAASeF9KubyZa9wK3AoQHR09Pj292YgY7cbSkQwI8+HjmyYSHVx/YVmrMzRrgmkPL61L5J2Nx/lm6RQmOEjpKbqWLWblcv6IXrxw5Sh8PVxPKWM0Sj7dkcZzvyXi6+7Ci1eNYsagUJZtOs6bG44RG+rDd3dOtcvJxsKh7DL++/MRCitquHlaP66e0Bt3F2dSCyu584sEjuSUMyDMh96BnmQUV3GioJKoAE/O6h9EebWOgopaBJBVUkVhRS0AMcFerL5tCmENTIkKRWO0WTnZVPA7cJOUMsf8PgL4REp5nh0Xj6ER5SSEeBSYAFwhGxFACBElpcwWQoRhMgXeLaXc0tL1OnrmdCxPwwVv/MWcoeG8sWAM7i6d65xQrtVxyVtbqajR8+mSSQyP9O/U6yscy5qELB789gD9QrxZc8c0fNybVy5JuRru/d9eEnM1BHm7UVxZyyWjI3nqkuEEers5TC6tzsBHW1PZl1nKydJqwnzdGRnlz4HsMo6cLCfYx50QHzfKtXoCvVy5e9YAQHDDR7uIDPBkxeKJyhtQ0SKOUE5HpZRDbd47AYdtjzVzbgwNlJMQYjFwGzBbSlllRx1PAhVSypdbKtuRyqlWb+Sa93dwoqCCP/85kxAf95ZP6gBS8iu44aNdlFXreHvhWGYNCW/5JEW3Y9WeDB789iBTY4NZtmg8/l6nzpgao0Zv4K0NKezPKmXx1BhmD+0+v//OE0Xc+lkcrs5O/HzPdGXi66EYjRKNVo+nmzNuLh23FdYR3nobhBDrgK/M768F1rdRmPOB/wPOaUoxCSG8AScppcb8/zzgP225niN5aV0i+zJLeWfhuC5TTAADwnz44c5pLPl0D7evTGD1bVMY3cd+13RF11KjN/D+5hO8tj6ZGYNCWX7D+FaZgd1dnPnneYM7UMK2M7l/MJ8smcQV727ngy2p/Hv+sK4WSdEIUkpKqnRIKfF2d+FkaTWf7Uhny7ECNFo9BZoaAJydBANCffjhrmkdtlTRHC0qJynlXWbniLPNh5ZLKb9r6TwhxFfATCBECJEFPIHJO88d+MO8sLpTSrlUCBEJfCilvBAIB74zf+4CfCmlXNvqb+ZA9maU8OFWU8ihi0ZFdKUogCm80ac3T+LSd7bx98/i+PxvZzG4l29Xi6VogfSiSu78MoFD2eVcPCqCl68e3SUPfUcyLjqQK8ZG8fG2VM4dEsrZA5tM16PoZDRaHe9tPs53CdmcLNPW+8zFSTBzcBgBXq5E+nvg4eZMVY2BnDJtl92jahNuC+gNRi55exvFlbWsf+CcFtcFOpPkPA3Xf7iL6loD798wnqkDQrpaJEUjaHUGvonP4oW1iTgJwUtXjWLe8F5dLVaHodUZuOjNv6iqNfDnAzPVxvEupriylhd+S+SH/dlodUbmDA1ncv8gnJ0EVbUGQnzcmBob0unrhO0265lnTS9g8toT5peUUp4RuRx+P5LHkZxy3l44tlspJoBB4b58d+c0bl6xm8Wf7GHZonHdag1CAfHpxfxj1X4yiqsY3zeQ168dc9o7C3i4OvPfy0aw8INdfL8vmwWTortapDMSKSXf7c3mvz8fQaPVc83EPiyYGM3I3j3Dkcqe3vZFYL6U8mhHC9MdWZOQTVSAJxeM6HpzXmNEBXiy+rYp3PDRbm5fmcCaO6YyIqpn3HynM+VaHS+tTeKLXelEBnjy2ZJJnD0wpM0bsXsaU/oHMyzCjxXbUrluYp8z5nt3F9KLKnn0u0NsTSlkXHQAz10xqseZ/u1xxcg7UxUTwJsLxvDBjRO6dRyyAC83PlsyiSBvN+75ai9anaGrRTqjySqp4qpl2/lydwaLzurLb/eezYxBoWdUBy2E4Jaz+5GcV8Gm5IKuFueM4o8jeVzwxl/szyzlv5eN4JulU3ucYgL7lFOcEGKVEGKBEOIKy6vDJesmeLm59IhstIHebrxyzWhOFFby2h/JXS3OGUleuZZXf09i/ltbySnT8vmSSfz3shGNbqw9E5g/OpJIfw/e33y8q0U5Y9iYmM+tn8cxMMyH3++fwQ2T++LUjQfWzWGPWc8PqMLk0m1BAi2GL1J0LtMGhLBgUh8++OsE84b3YnzfwK4W6YxhY1I+t30ej85gZNbgMB6+cAgDwnreaNWRuDo7sWR6P57+5Sj7MksZo7Y8dCgllbX837cHGBzuy/9undLjHVGUt95pRrlWxwWv/4Wzk+CrWye3Ogq6ovV8tiONp346wqBwX5YtGkdMiHdXi9RtqKjRM/W5DUwbEMKy68d3tTinNXd9mcC6w7n8cOf0HmHtaclbr0WznhBikBBigxDikPn9KCHEY44UUuE4/DxceWvhWEoqa7nwjb9YeyiX02kA0t14cW0i//7hMDMHhbL6tslKMTXAx92FG6b0Ze3hXE4UVHS1OKctX+xK5+cDOdw7e2CPUEz2YM+a0weYNs/qAKSUB4DrOlIoRfsYFx3IxzdPpEZvYOnKeG74aDf55aZNd2XVOjRaHXFpxTzzyxEWfrCTB1bvZ1/mKWm1FC3w++Fc3t10nOsm9mH5jRPO2LWlllg8tR/uLk48/ctRNVDqAL6Jz+Kx7w8xc3AoS8+J7WpxHIY9sfX2SCknCiH2SinHmo/tk1KOabHyxhMOBgGrgBggDbhGSlnSyLk3AZYZ2tNSyk9bup4y69WnXKtjTXwWL6xNwsvNmWAfN5Lz6kavbi5ODO3lS0p+BZW1BqICPBkY7sONU/qqmH0tsP5IHnd8kcDgXr58vXTKaRfpwdF8vDWV//x8hBeuHMm1E9W+J0eQW6blm/hMXv0jmamxIXx404QedR86IvDrb8BdwNdSynFCiKuAv0kpL7Dj4jOACuAzG+X0IlAspXxeCPEQECilfLDBeUFAHKbI5RKIB8Y3psRsUcqpcRJzy3l5XTIGo5Fx0YG4uTjRy9+DWUPC8PVwRaPVsSYhm/j0EuLTS8gurWbBpGievGRYp0de7+5IKXl303Fe/j2JkVH+fLZkEgFejosIfrpiNEoWfriTozkaNv1zpkOjqJ9p5Gu0/GPVPralFAEwZ2g4by0Y2+McIByhnPoDyzHldCoBUoFFUkq7Eic1jEwuhEgCZkopc8zpNzZJKQc3OGeBucxt5vfvm8t9RTMo5dR+dAYjr/yezHubj3P2wBDeu3483t0sMkZXkVZYyTsbU/g6PotLx0Ty3BUjW5VD6UwnKVfDBW9s4cYpMTx5yfCuFqdHsj+zlFs/j6OsWsfSc2KZPzqS2NCemRm7XeGLhBDOwB1Syjm20cLbKVO4JTcUkIsp0GtDooBMm/dZ5mONyWibbLCdoilcnZ146IIh9A/15qFvD3D7Fwl8fNMEXJw7LnR+d6e4spYnfzzMTwdO4iwES8+J5f/OG9xj9490FYN7+bLwrGg+35nOjVP60r+HdqpdxaakfG5fmUCwjxvf3j71tM/n1mSPI4RwkVIagOkAUspKByimepgTDbZrhVRKuVxKOUFKOSE0VEVAdhTXTOjDs5ePZEtygcmhQqNt+aTTkLTCSi5/dxtrD+Vyx8xYtj80i4cuGKIUUxu5d/Yg3F2ceHFtknKOsBO9wciHf53glk/jzIkpT3/FBM3PnHYD44C9Qogfga+BSsuHUsq2bsLNE0JE2Jj18hspk40p3YaF3sCmNl5P0UaumxSNi7MTj31/kPlvbWXNHdPOqH1T+zJLWfLJHqSU/O+2yYyLVpua20uorzt3njuAl9YlsWpPJtepoLBNUqs3suFoHm/+mcLRnHLmDA3jtWvHnDFeofYYzD2AImAWplmOoH0RIn4EbgKeN//9oZEy64BnhRCW3mAeJnd2RSdz1fjeDI3w5br3d/L3T+P45vYpZ8Q6y8bEfO74IoEQXzc+vXmSMkE5kKXnxLLzRBH//vEwwyP9e0yU7M4iKVfD6rhMvtubTXFlLX2CPHl30TguGNHrzIrP2NTU2pwg8FXqlJFtq0gp5astVm6TcBDIw5Rw8HtgNRANpGNyJS8WQkwAlkopbzGfuwR4xFzVM1LKFS1dTzlEdBwbk/JZ8skeLhwRwdsLx57WD8n3e7N54Ov9DI3wZcXiSYT6dl3m49OV4spa5r+1FYCvl04h8gyakTdGjd7AdwnZfLI9jcRcDa7OgjlDw7lmQh9mDArt1oGn20qbvfWEEDnAMuorJQtSStnlqdMbopRTx7J8y3Ge/TWR++YM5L45g7panA5hxbZUnvrpCJP7B/GB2ljboRzMKmPhBzsRAqbGhhAb5k1sqA/RQV7szSglyNuN80f0IqesmlAfD/y9Tq/fIq9cy+bkAlILK1mTkEVeeQ0jovy4alxv5o+OJNjn9B4UtUc5JUgpx3WYZB2AUk4di5SSB77ez5qEbG6fafJYO11mUFqdged+PcqnO9KZNyycNxeM7VEbGnsqR3PK+WDLCfZllZJRVIXe2LSTRFSAJ7OHhnHNhD49OmfZwawy3vzzGBuO5mGU4CTgrH7B3HFuLNMHnDk5v9rjSn5mtJDCboQQvHDlKDxcnVm26TgGo+ThC4b0+IfpUHYZ963aR0p+BTdPi+HRC4ee0a7zncnQCD9evdYUbEZnMJJaWElGURVDI/04crKcY/kawn09KKyoISGjhFV7MvlsRzqjevtz3cRoLhkT2e0yVDfFoewy3tt8nJ8P5BDo5crSc2K5dEwUsaHe6n5rhOZmTkFSyuJOlqddqJlT5yCl5IkfD/PZjnQm9Qvi4lERRPh70j/Uu0dtCDQYJe9tPs5rfyQT7OPGS1eNZsYgtR2hO1NWpeO7vVl8tTuTpDwNXm7OXDI6kgWTohndTVNypORX8MwvR9iYVIC3mzOLp8Vw2zmx+J3hJuN2R4joSSjl1HlIKVmxLY2Pt6WSVVJtPT5zcChPXTKcvsGm6Nz55VqO5VdQXq0jJsSbweG+3WKPUEWNnts+j2NbShEXjYzgmctHqDBEPQgpJXszS/lqVwY/H8ihWmegf6g3A0J9+Nv0fow1h+kyGmWX3W96g5FX/0hm+ZYTeLo6s3RmLNdP7ou/55mtlCwo5aToUIxGSZ5GS355DduOF/LuxuPoDEYm9QsitbCynuICCPJ2Y9qAEM4eEMKIKH+2HCtgX0Ypbi5OeLo6MzDch7P6BdMnyBN/T1eHmwyllOxJK+Gpnw6TmKvh2ctHcM2EPj3eNHkmU67VsXpPJrtSi9mbUUJhRS1gCmxcqzcyONyXy8ZGcdX43p3meVmgqeHurxLYeaKYq8b35qELhhBymjs4tBalnBSdSm6Zlld+TyIpT0PvQE/GRQcyLNIPPw9XEnM1bEspZGtKIQWaGus5/UO8kZhmM7bHXZ0F4X4e9An0IibEi77B3gzp5cuwSD9CfdztUihanYHs0mr2pBaz40QRO44Xka+pIcTHneevGMmcYSr6+ulEVa2e3w7mkl1aTWWNHldnJ3alFrEnrQQXJ8H0gSGM7h1ATIgXA0J9iQ3zxtPV2WGDEyklaxKy+e8vR6iuNfDs5SO5cnxvh9R9uqGUk6LbIaXkQFYZR3LKmRYbQnSwl/WzrJIqDmSVcbK0msKKWnLKqsksriK9qIqiylpruQAvV2JDffB2d0GnN+Lt7oKfpwvuLs7klFWTUVxFQXkNmhq99ZwQH3emxAYzfUAwl4yO6nFRnBVtJyW/gtVxmaw/kkdqUSW23Z6bixO9Az2JDvIiwt8Df083grxdCfP1IMzXnTA/D8L93PFxd2lSiRmMkri0Yt76M4WtKYWM7xvIC1eOZECYbyd9w56HUk6K04ayKh1Hcso5mlPOsfwK0gorqdIZcHUSVNYaKK/WodUZ6OVvmm318vcg1NedMF93xkYHEBvqo8x3Cmr0BjKLqzmaU052aTXFlbVklZgGQPmaGkqratEZTu0XPV2dCfNzJ9zXA083Z5wEeLm5cLKsmsQcDdU6AwFertw3eyA3TonpFmur3RmlnBQKhaIVSCnR1OjJL68h37yemq/RkldeQ76mhvxyLVqdAYOUVNUaCPFxZ3ikH6N6+3P+8Ag1I7eTdqXMUCgUijMNIQR+Hq74ebgyIKznbI043TitZk5CiAJM8fq6An+gDFMcwcIukqElLLJZZO0uNNdm3UFWe37TrpKzLfdbZ8jqqOegI2TtiGfUUXJ2Rv/RVlkdLVtfKWXTGwullOrlgBew3Pw3rqtlaUbGOFtZu8uruTbrDrLa85t2lZxtud86Q1ZHPQcdIWtHPKOOkrMz+o+2ytrZfZuKmeE4fupqAVqBktXx9BQ5QcnaEfQUOaGHyKqUk4OQUvaIHxyUrB1BT5ETlKwdQU+RE3qOrEo5OZ7lXS1AM3RX2bqrXBa6s3zdVbbuKhco2dpKp8p2WjlEKBQKheL0QM2cFAqFQtHtUMpJoVAoFN0OpZwUCoVC0e1QykmhUCgU3Q6lnBQKhULR7VDKSaFQKBTdDqWcFAqFQtHtUMpJoVAoFN0OpZwUCoVC0e3oEuUkhDhfCJEkhEgRQjzUyOeLhRAFQoh95tctXSGnQqFQKLqGTk82KIRwBt4B5gJZwB4hxI9SyiMNiq6SUt7V2fIpFAqFouvpipnTJCBFSnlCSlkL/A+4tAvkUCgUCkU3pSvStEcBmTbvs4CzGil3pRBiBpAM/ENKmdlIGYQQtwK3Anh7e48fMmSIg8VVKBQKhaOJj48vlM1kwu0K5WQPPwFfSSlrhBC3AZ8CsxorKKVcjjmU+4QJE2RcXFyHCJSYW064rweB3m52lT+UXUbfYC98PVztKr83o4ShEX54uDrbVX5PWjFj+wTg4tzy5Ddfo6W8Ws+AMB+76j5ZWo3OYKRvsLdd5TOKqnB2FkQFeNpV/nhBBb7uLoT5edhVPilXQ6ivO0GtaPvoYC/87Gz7fZmlDA73xdPNvraPSytmdJ8AXO1oezjz2ic+vZiRUQG4ubTcPgWaGsqqaxkQ5mtX3Tll1dTojMSE2HdvZhZXIQT0DvSyq/yJggq83V0It7Ptk/M0BHu7Eezjblf5wyfL6B3ohb+nfW2/P7OUgeE+eLnZ11V3dPtodQaO5JQzLjrQrvLNIYRIb+7zrjDrZQN9bN73Nh+zIqUsklLWmN9+CIzvJNma5PzX/+Lit7baVdZolFz81laWfLLHrvL5Gi2Xv7ud//vmgF3lD2WXcfV7O3hpXZJd5ac+9ydzXt1sV1mAqc//yTkvbbK7/IyXNjLt+T/tLj/7lc1MenaD3eXPe30LF7yxxa6yUpra/saPdttVvriylsve2cYDX++zq/zRnHKuem8Hz/2aaFd56Jz2Oe91+9oH4OK3tnLDh7vsKltibp9/rLK/fa5ctoMX1trXPue8tJE5r9ov+5Tn/mTmy5vsLn/2ixuZ/sJGu8vPemUzZ7Wi7ee9toW5r9kv/0VvbmXB8p12lS3X6rj0nW3c89Veu+vv6PZ56qfDXPHudjKKquw+p620STkJIcY192rh9D3AQCFEPyGEG3Ad8GOD+iNs3l4CHG2LnI4mu7QagG0pheSUVTdZTmc0ArAnrQSAjYn5FFXUNFm+RmcqH59uKr/2UC4ara7J8qVVps8OnSxDSslP+0+i1RmaLK831uXsOlFQQUJGSZNlG5KYW86h7DK7yx/IKiU5T2N3+bi0YtIKK1ssl1duar/tKYWcLG267Q3m77ovsxSAjUn5FDbT9rV6o1kOU5usO5xLeTNtX1Ztbntzm/x8oPm2b0hHtU+Bxtw+x+1rn/1ZJvlbah+dwdw+5nvz9xbaJ69cC5hmFNmlEdRhmQAAIABJREFU1Ww/Xtis3FW1dW2XWlhJfHpxs+VtScrVcDDL/nvzYFYZSbn2t318egmpdrR9cWUtADuOF1n7iMaw5M47klMOwObkAvI12ibL6w2m8pZ+5I8jeZRVNd32DUnOa137HMouIzG3vNkyR3JM7VdU2fQ94yjaOnN6pZnXy82dKKXUA3cB6zApndVSysNCiP8IIS4xF7tHCHFYCLEfuAdY3EY5O4RFH+5iXjOjJctNBVCjN3DzJ3tY1MxI1clJmM4zGskqqWLpynju+1/TI1UXZ1N5nUESl17C3V/t5Zlf7NPfs17ZzBXvbrerLLRuxghwydvbmm2bhlz13o5WjfQWfriL2a80PQu0VcR6g5GbV+zh2vd3tFiv3ijJLdNy2+fx3PVl0yNVV0vbG43szSjhri/38tRPh+2Wv8Pb54NdnNtMeYuyAZOiunnFHq5ppn0srak3Gskv13Lr5/Hc+UVCk+Ut976rsxMXv/kXCz+wb4YGcO7Lm7hyWcu/lYXzXt/C/Lftvzfnv721VTPMK5dtb7YtG7Lgg53MeLHpWYjtvSml5KaPd3NVM9/XMpDQG4wUV9by98/iuG2l/csW815rXftc/NZWzn/9r2bLuFr7qo5PUtumNScp5bntuaiU8lfg1wbH/m3z/8PAw+25hiNpLFuwRqtvsrytctKZ/09sZsSmN3cYeoPEcqlDJ5se8Vg6SL3BaO1skloxGu/pVDczU7HtfC1tf7yg6dGvpbzOYMRobvzmZoouTqbxnN4grZ1Hc79tV1CjNzb5mW2nYvnuJ+xoH71BYjC3z8Fm2kdvthq4OAlKzKN8rc7Q4lqq7TMmpUQI0Wz57oqhmU67sX4ho7hp85ilLXVGae0jWjMT6gisA+Nm7jGHXau9FQghRgDDAOsKopTys/bW252wvd+MdowYLDcV2PcjWjqMWoPR+n9zyg/qZk6Wh7758iZqbWSxp8Owpas6jIadVkvYdg61hpbb3lJeZzBaO4/mTKqW2nUGo9Uhwp627yjsaRNbDIa2tU9tvfZpZmBmrJs5WSiqrG3RGUSrq5OlqtaAt7v9XVNPUWb1+gU72t7S3jqDEZ25XStr7TchW3Bk+1h+V10nzJza5RAhhHgCeMv8Ohd4EdMa0WlFvdG40X5l0/DcJsvb3oTm8lXN3IR6m9G+5dzy6pZt0bYzjiKznbw5bDu+5uRp6dz2YNuWzY1KLegMrWx7y+jUIK2dtW0dp5Q3lzENJEz/29P2DXFU+xha2z6tHDjpbO5NS/vYMztwdhJ4mb37mltvtVDv3qxo+d60laG8lYMDewaY9tDagZO+1femNNfd+pmK3qb+8urWtU9zv69VOXXCzKm93npXAbOBXCnlzcBowL/dUnUzbDvIWrse6LoyzZlYGpbXG6Rd9ettRvuW8s0tUlvQ1usAWu4wbGW3p8OwxVEdhr6VI33b0al9v5WpfoPRvra3lNcbpLV97Gn7hrS2w2iyfVp5b7a1PaVs3b3v4izw9TDNfuy5d2yVU6Edi+2tvZdtKW3lYELfRDvpWtmWulbem7bXtad+W7Q29dvTnraUVjX9e7mY15y0+tbP4FpLe5VTtZTSCOiFEH5APvXdxHs0RqPEaGPvheZH1QajREpp9whJbzCaylsWPo2y2ZvQdsZkKd/cTKvhCKjapkxpA68fKeUp5W07gNLq+jes0XhqedsOtKFXkaUtG17TgqZG32j5+iP9pkeqbW77VpSHus7atN5nOtfWJGUrf3Pt01h7Nts+2ibap4kOrLH2aVjetj0b0vb2MZv1nJzwNu/NafhdTfXWr6u61oC53zvl3mns3qyud2+2XN5W9oadb2O/lS0NB1rWfsHYeL/QsC5L29s7MLC0fT3l14wya7R9Wvms12uf6lOfXUt5y8yptZaUttBe5RQnhAgAPgDigQTAfnebbk7/R37l9i/imzTTNexMYh/5lcd/ONSgfOM3vVZnYMCjv/HmhhQMdpha8jVaBjz6G1/uyqhbJ9Ebm7zJj+aUE/vIr2w4mmc9ZvtAN7zZr1i2naH/Xvv/7H13eBzV1f57t+9Kq14tS5Yl2ZYbLrhiY8A2vZNQTEn4QiAESCDlyw8wPYUktAQ+EmJKQieB0EIzYJoxGGzj3rstN1Wrb7+/P2bu3XtnZ3ZXZVXIvM+jx9bozJ0zZ87cU+8d6Vg8+hPu/zimM0mMtAJhWXnH3Pkezv/rF5LM4nn9Fbe+g2ueXWlYI9F2C1Xe+g5ufW19UilVf0iR/UMfbEuqDtDQ5kfVwnfx7Jd7hPogjZvaOPH+T3D8H+S1TaK3qb3fcXctxvl/WSYZFXEC8WvkWXHrO7j6mZUSjV4zCAOTTzI1uUAogqqF7+LBD7YlJc/G9gCqFr6Lp7+IysdqJWBlDu293vDCalQtfFc65guGYVFP0GYbLl60HCMWSv1T0uSrHX/eA59i5r3yWiXR0dLe94R73sc5mq62SALd/J9/rJBlEzLWo8pb38Gv/r1O86yMMgWK7P+4eKvhs9XikkXLUaWRjy/Ouzv/wU8xQyOfeO/6xHve5x27rBmrK8snuoseGSdK6XWU0qOU0segbOT6fTW9963B4o1HZI9HmoBjDdVzy/clNeExz+PPS7Zp6iT6SstSI08s3RWtAwiesNZTXrlHWS/y0ZZafqwzzgu6et/RGKWMNwHsb+yMWdMhjq+dYHzBCNbuPyq90PEmDAD4cHOtHDmJUYIwPrv3F7/eL6dCDCIDX0ChefijHbKBNHhWTaqn/bfPdnFdCEUicSeMfY0dONgsr2ER5amVT0cgjLU1zRI/8SYMAFiypdawxqZ3Ly+t2J+UbrLrPvLRjqTkyeSz6LNdnN5uIbwIr+X97fWHYo53BsNRY6bh6+vdjYhQWcfjTb676ttR2yqnsuLJstUXwsaDLZJB6kgg+0+31RlGlXqp/FdW1WicB/0ol6Xj/vrJTo3uG0d2X+1uBNXIJ967vrOuna+L49eN8663+ELYrK7NYpFT5yCInEAIKSGEHAegDECWuh/etwpGSiUqoahIRuG7qDzsJY7Q5AqlVjXncbjFp0ktqcYphufYrql4CsggdqpJxsaAL9G76whE0x9G44uTo5iqMqQ3mnwFeiOP1CjKNTJ4xhOAIvsjLT6p7b8r3W6AnAoxOle836TkY5D27Il8jNLYiYr4h1t8nH9xWy2juqu4WDieI8TQ3Kmvm8a6Ez3OHJJ49KJeiE0u2iyA3vhS1kDHcQKMMwXatXnR/3etgUJM3yUjT3HMeMZMBGslj7eco7fQo1ZyQsgfAFwMYBMAxi0FkPxKt0EAI+86mIQiBTWTBF8nYDBZGimGWFuKeu/UsG7AJi0WhgOatJLBdfY3RicMsZZilMJiOwIAQLs/Or7RRC82AoiTr9HLJx6X+DFI8RlFBsFIBE6L0j0mPivpuSUwAMEw5c9NiZyMvVmGw4J8RONkdC1xApblo38t8fmLE4aRQ2Vo7MMRuJh8kpCnCDZmOBKtn1otBISfJ/Oem+ZAQ3sA+5uia3x8wTCUM6jhdQx104D+kBC5JjP5NrXry94oYhQNkvRsDXTT6JmIyxKCYX1DlYwjpJWn3rVEHDoalU8y73pzZ5A7Onp11t5GTyOn8wCMopSeQSk9W/0Z1K3kpz70GX779ibJ42kXivXiQwmEIpj62w/xl092xKy8ZxCVrSMYxqjb3sWLX++TjZbBhNHqC6L85rfx3obDstKq4xNElZZSxVCU3/w2lu9q4GuzxPUN2vTkba+vx7mPLpPuXyxea+sT17/wDa78u7xnXaPQkq71Zi97Yjl+rtmTTdwqR0t/+p+X4p7/yJ/1EicJbdpwxu+W4JEl2w1rUeJxXyCC0be/h+eW743zrKLH2/0hlN/8Nt5Zf0gyAKw+SEAk+sb2AEYsfAefbauT+G8ykk84gsuf+Ao3vSTvRhFPPmc+vDRmN4oWg0g3EIrguHuX4OEl2zWTpX6azh+MYMwd7+HZ5XsNvXpxnI6AIp+31h3UnfwIINWc/vThNr6/IOviEz39cISyABWBUAR3vbkRZz0i71Yg6mZI49Dd+NJqXPGkvBuFFEloZPO9p77GT15MUvbhCM75v89x5xsbJPp4kdzsP3yEhz7YFscxkGU/7s7FePqLPcaGTbNGcfxdi/H6amVLUtZIEiNPgZ+f/XMNLtfsUiPKU5sl+f5TX+OGF+SdQFo6g5wnsU6eKvTUOO0CkNz2uoMEW4+04vGluyXFEI2TmLryhyKoa/Xjj+9tNawbiSmBpvYA/KEIbnl1vfRyGbU/M8/v3nc3a8J9fXq2s8FfPtkJqzozGK2DCYQieG75PqxV96AT78noOm+vO4RPtsqTr5FsAuEwlu1owKurDyRF7w9FsPlQC55atlvi03j8CA63+PDAB9uMa4LC/492BtAZDOO21zcYerCiMWOy/81bmwxz/+L4u+raEAxT3K6ZwAz5D0Xw+Y56vL7mYHL04TA2HmzB35ftkVJw8eR5sNmnNDUkUTNt7gyiIxDG7a9v0KSZhElURzd/89Zm44iKN4+E8acPt+PA0U74Q2G+XZffwAgGQhH844s92HCgBZRSntL2C46h1CwSiuCNNQexdLu8j58oD63sP9tWh/+sTVL2oQjW1TTj6S/3GjqtWt2saerEn5dsl/TFqE7W6guhzR/CnW9ulKN6g4zK4WYfWn0h3KQ6ftYk5Pna6gP4fIcsHzH1p73fT7fV4a11hyR6f0jO2qQaPd0hogPAGkLIEgDc7aCU/rSH4/Y7JC9aeHDiAxWVU87f6qcEjFIFhkVtVdlqW/xyOpFFTkT23tmq+toWH58ApMjAwAsWPUBxAjBKE0nGw0A2RqkQI3ojg2FEb3Su+JKJcjVKkRnVAdhEUtvql7xW9nISop8u2avZrTmZ+02GXtKXSGL5GKV12g3qgmIEFjRwhES5sWvVtvr0U46CfMS/Hzzq446TX0gzG03ERzuCsBKCMKhhXaerumOUIk3mWSWn+4n5Ee9dlH3AQN7iOG3CvEMpVbscqTSmkdMl8taRxPskN6FEF56Hkkhp9xQ9NU5vQrOj+GCG+CDEh9gm1FLECVtUKvFhifSiYkj0RpGTMA6j7wyGNXUSfeVnL29dqx+s1BSRWpP1lZR904VS+aUxKjqLhWwj2Yj3LTZZGNKHYu8jHr3RZCrSG00Axrn/WNmHhDqK8rv+Sy+me8X0kBH/fgPDkIw8k5GPZIwj+ropyseo/mdUY2X0SkOPMJkJrTksHRoIRZDtsaOpI4i9De3c0xdlZhTd7W3sgMUCICwbXCPdOdCUjG6Ka4ACielFp6WLsjeaFwzpI6JOiTVKfUdrR22brjwN5SO9u/opcynjIKQK/aFonXXAR06U0qfVz16MVA9tpZR2fbn8AIE/FPvyAXKEJHoYYnFffIlFen9Qn96w0C9OWgb0ci1I9GYV+s5gmCusUf1LzzsNUWroTYmyESMtI9kYKbgRfYck18T0smz0Uy3G9Preo3jc6NnKDRTixBOlFwvNcupHXz7NBvIxehbJ0EvGOKSvm4b0Yp3USD4G3r4IRu8PRZDmtKGpI4jmzqCwnik6dlhY6CnrZoBHWmJDj6GuGeiOkeyNdLND0n05NZ+IXpJNV2Uf0pe9kZNbc7RTNxI1Olc2xknIR8yqhML8GfVFzamn3XonQvlK7R4o5cxSQsj3KaWDsltPnIDFELzdwMMw8saTo9efUI0mAKOalkyvjEMQ/QxHJIm1IYGwWgeIUEPejTx3Q/oeyLKr9OJ9JUNvVE80kr1ehxuJQy965nIzjb48je7XJ3nXieXjkxwhQT6hxPyI9CEDXZbSgJ368mHqRkD4PQZCEX7cH4pA3dhdbi4KR6LGSZO+Y7ospXWNdNlAN410v9NAd3wGkU1XZd8R7Bq9lLI10s1O2fjpycfwXU9GPpLjLDuo4lZrqUZP03oPADiFUroVAAghIwG8iAHw5druwG+gqFLHWEBfacVaRzL0eimSZI8zhSFE9ooZvYUQ3q0nRk6dBt6UPxjh3pcR76JHZ5QOMpo8uirLlMveIEIOJCF7o0hCpBfrdjKf4uShP0kY0Scjn96iN5JDMvKR1v7xmpP8dzax+Q0iIS09ywIY6qZEb6Qj+lkAI93pL9kb6aZRVsdIPkZ6ajSOUeQkZ4EifdoQ0dNuPTszTABAKd2GQdy9J04YYn7YKBw3qqUkQ28UacldPPo1KkZPaWzrOQCARL1fMeNipICBcFTBDVMhYf2XOxWySTW9cQpWX/aGz8qgrmYYWQr8tAkTgxH/RsY11fTxJic9erGm1SF5+9FIiNVzA4L37dd8JkPv+oFQhKcBDdNuBgV/o3sV1+MNNNn7kuBfdoSiexImk2JPRjdl+YiGMJrWCw30tB6UvfWeAPCc+vvlAJL/VOMAg1H6QwzlxfSNWJfoKr3kOYvemzCOVCcRIhdGH45Q6fsujF5MORmmnkSFDUYnDyPejeofqZBNquk7usi/lIJV6SMU6PDHyh7QRI3C+GKtTkpjGvDfX/RG8jGil2paKr0vGJZqSBGe1gtzefoM0q7ayZQ5WkbPSjRyRu/VYJF9V+kD4WiTghG9X5JnV3VTk9YbRN16PwZwPZRPqQPAUgB/6eGY/Qa/FDnpez/1wvb/sveeWnoxF83oQ5GIVNBl9EqLeWzqRBxbCvXD0Y+ZGfEie/oDSzYpl71ON2A4QqVFjMmML35DS6wbDHZ6PfmItMFwhHfxBSRjoy97ufU5zFNIRs/KaEIfCLJJNb2SaovEpZciToOo0Wh8KXIODaK0HqXUTyl9kFJ6AYAfAlhCKU348RBCyGmEkK2EkB2EkJt1/u4khPxT/ftXhJDynvCZLMTIqc0gb1wvbJgohe8ppvfr1CjCESp13/D2XmFDWKnFuVV/Bbw/GOb0A+FeBxq93tq2UCTCP0M+0PlPNX2HjnxEWn8owr13fyjCO0yNxvZrIidTN43ppcgpmfH9XeRHSutG54kBb5wIIZ8QQjIIITlQPpnxOCHkoQTnWAE8CuB0KJ93X0AIGaMhuwpAE6W0CsBDAP7QEz6ThVHXl6gwDe1+/sEto5bqvqIPhimaOgIx9P5w1MMRJ9YG9aNjNguR01CBMO+m0vLC6JPlvav0A0WWXaWPUKWtuCvjs/VPycqnvq1r/A8kelEX/KEIf7f8wkJOI90Rj4tra3qia92RvXWAyDIevS8Y5lmVnt5vInp/KDKoti/KpJS2ALgAwDOU0ulQvowbD9MA7KCU7qKUBgC8BOBcDc25UFrUAeAVAPOIuElciiA1RAjpATF9U98WQEm2G0D0BelP+qaOYAx9IBT9zpN2bAAoyXYnzQsADMlKnt5ltyAnzZE0fV66Ew6bZUDIsqv0De1dp3faLMhNd0h7Esajz013wGmzJE3P+OlvelHX2v0h/m4FwmFeo0pGN9sT6GayutzQHoDdSpDvdSZ9r9keBzwOa9L0Q7L6XvadwahjqaUHFPkkO77NQlCY4TKk94ci3NlNZtPjnqKnxslGCCkGcBGAt5I8pwTAfuH3GvWYLg2lNASgGUCu3mCEkGsIISsJISvr6ur0SJKG36AhQqzrNLYHUJzpAiHy56fj0Q9lE1gf0rMWWS0tAJRkuZMe22W3IC/dkTR9ltuBdJcteXqPHV5n8vSFGS5YLWRAyj5D3dA00f2mO23SLhKJ5Ol1JU9f6HXBZiFJ0zP+e5ue6drQbLe0cNUfjNY39XRzaHbyumm3EhR4nUnTZ3ZRll19VgVexdHqC9lbLQRpDmtcepuFoNDr6rX79QfDfI6M9+Xg3kJPjdM9ABZDiYRWEEIqAGzvOVvJg1K6iFI6hVI6JT8/v0djyWtPooZK+5njnDQH0h02TdHRmL4ki3nXydEPzfL0Gr2WVjE2zqTHVoyNPXl6ZmySpM902xVjliR9tvoCJUs/JLPvZJ/htiek76o8M7t4v1mersmzONOtOFo9kI+YHtKjF2mVGklEl1YxNq4u6I4D3i7qZpdk2UXd7Kruc0erG7J32Sxw2CxxZZ/lscOr4T8evd67KNK3+EI8chIXaqcKPW2IeJlSegyl9Dr1912U0u8kOO0AgFLh96HqMV0aQogNQCaAhp7wmgzEmpNYCNRuz5KpRgci4tHnpjvhtluTpmceUm/Qa2mzusg7e+GSpWcK3pXx07swfpbb0SX6nLSu0Zf0QPYehxV2K4kvny7KMyvF8mSOVrL0+vIR18NF6e1WgoIMp0TbIdQ39d4rb0p1x450lz15+i7rftferWxP13STpQ0BwGW3wmmzGspe4UdPd4zps3T5EY1lgDdSDfi99QghLijNC2MBuNhxSukP4py2AsAIQshwKEboEgCXamjeBPB9AF8C+C6Aj6j2O+QpgGScBI9BiyyPne8AnhS9W6HvTHL8ggwn7FYi5XXj0Q/N0ZkwDOh1X+g4Y2e67UhzagxrAtlon1R82Tikrrdkxu8S/x6Ff6lFNw59XroTTptF3lw1Sdk7bVY4rJaEuqCtnia6X7FAnZheZ4JJ8HzTXTZpfV08+tx0B9x2q6zL/qAubaaeI5GC96or4ztssj8eXzYOqRMxmfHTtIY+Af/pTpv0fOPR56TZlVReIAynzQKb1WIoe4UfPWMTh95th8uhdaKj9HWtfr5erS/WOfU0rfcsgCIApwL4FEoU1BrvBLWGdAOUdOBmAP+ilG4khNxDCGEfKnwSQC4hZAeAnwOIaTdPBcQJacPBZkO6bJ0Jcsvhljj0sR7h9to2Q3o9pdrT0G5Iz1IzIsSvYspjx/K+tuaoLi3AvDvZ20xIr7nXdXHos9JivVP2XSpdep3xNyeQvfZ+48k+W02FiNhdbyx7VuMBlJSpw2bpsjzjyUdPd+LLJ/b5dl0+xq+w3vM1kk+2J9Zzjy+brulmlo5sEtF3Tfdj+Ykne7373XTIWPZZOlF9PNmLuq9EThas3d81fuLRZ3kcMe8io89Ld0pfFu6LHSJ6apyqKKW3A2inlD4N4EwA0xOdRCl9h1I6klJaSSn9rXrsDkrpm+r/fZTSCymlVZTSaZTSXT3kMyE6A2HpUxCs1z9D83AB8CK1iKaOIGwWAo/G8wCidQMg+mGw+ja/7tjK+FGlYhPfoWafIb04wTD6GuHTAVretS8E8w5171VHwePR66Wt2uONr5MKYV68IT+a8Y92BEEIYo4r40dTOcnIXnxWTJaHW4xlr50wKBLLU6s78eSTqXO/ceWjI08mH+1zYfww+qh8AnF106uRz5EWfXnqPau4uqPzXiXUza7ostse4xh0VffjyT5TZ3JnUZH2vjg/6nG2BVF9WwBepy3G2eT8qOM77VZEKOURrKE8NfzEo9eTJ6MvzXHjcEvUOA2GhggW8x0lhIyDUhsq6OGY/YI739yA57/aB5fdgtPHFQFQNlbNSXMAiL64gDxhFGW4MLNCaSRMd9ngUmtLIj0L3wFgREE6RhdnAACy0xxcKSV6wbs+dlg2hmQqGdM8bzR/L9NHJ4x5owt0DaRIK75wl0yNlv/E8cV7FRX8wmOHxtALrMRMjt+ZHEuv5Z3JxmG14MxjiqP06Tr0wgud73VidlUeAMUw6cle5L8iLw3jSjL4cbv60St5/Cj/k8qyeE0pnuz5hGGz4vszy+PKR2tsEspH4MduJTgrkXyE8fPSnTh+hCofh42nbIx0c3heGsaXZAIAMtx2OKyWGPpMIfU2sTQLpTmx8uG0GmNz2fSymHsVoZ0cF0yLr5si7wBw0ZRYWcaM3wXdFI2NhQDnThwSpU+gmzlpDpwwUmnQ8jisPN1n9KzKc9MwoTQLgGLInLZY2bNmGkCJ0q+aXZHwftO6Ih9NmlSUz9Bsj2SQ9jR0xI34ewM9NU6LCCHZAG6HUifaBOCPPeaqH8CMgdNmRWmO0hWT7ohOeOJLMK4kU/BgLPwFTXdGlUqkH1Ho5UrrtFlQqk54ihLGjl+W4+EvhdNuxVCVn7y0qEKJ9LlpDmF8K0qzPYb3OXlYtmRs2L1qx2eYUZErvdDleWkx9B4hzz69IkfyTivyY+lF3ieXZWtk41HHtMLt0Jc9l40tKnuvgexHFnrlZ6WOn+6068p+WK5HMjaM3kj2+V6nNP6QLF565eeIzTDTh8vyTCifYVm6uum2W+FxxvI/viSTGwSnzYKh7H5dBvIpEuRjS6zL5blpuvLU053xJZmSLogFfT36SWVZ0rWGZsfXzeka3RyWGytLlz06xc2oyJV0P5Hsj5V0M6oLDquFy1ikP2ZoprEs7bGyHFUUnRccwryQbjAvlOd5JN0vEAyMnnymDc/R6Hbs/TqFGtyMylzJmRDlo9d0tadBv3TQW+hpt94TlNImSumnlNIKSmkBpfSx3mKuLyEqCTNIaU5941SS5eYehstm5ZNPug59hssmdYw57fKk69Io7TFDM+F2WHkTgstm4ePnpDl4uG9XvdqzjimGzWqJ8mO3xBQ1RXxn8lDJO8r2OPj/87wOdeyot3bSqIKE9C5h8p1clo10oYFClJveCz2qyMu7xSwWwu/VY+AYlOZ4hHu1RmlcsbJ0263IS3fqPiuvjuyri7xIc9r47y67hT+rTI+dp7HYC33a2CLYrZYovc0qyYLJxy08j2OHZUvyFCeDDHesfKqLMrg8CYEgHytcOhNYaY6He+kuuyWubjpsyrKCdB15el02ODX0IwvTFfm4YuWZ4bZLegMA35s5TGqm0dMdERdNKZXuRY9eTHedPKYwIb3oGEwpz5Fkz1r/AeX5ivcKAGOGZHB6Csqfo9NuiZENoEz+oizdom5qnhUhQIHXxXVfotfRzeF5afC6os1JLmEeEe9XxKljiyT90pWPMMbUctmYZQryKc6MOl0MJVmxx3oTPd2+qJAQ8iQh5F319zGEkKt6h7W+BcvBRiKUK4nDZuETUZaqvCzVwb1TwRhkuOycnv29MEN5gHpK63UyYwoXAAAgAElEQVTFdg8VeFV6Hr6L9FHFYV+91R/f+LFaLUTyNrM9UQVkqQptB5TXqU+f6Xao15aNoTi+ODkw7zHLY9elD0co3A6Fxm4lMbLn9EIaUJQl8zajsndKv7vsVv6svC4bf5bs43daWTo1smcTI8vDs/GjNSeLdL9Z6mQQT56iMWP8G91vWNBNm5UklKfdauHyFCMnNinH498r6DJLLTH5eJ2x8sxw2aDdxEVJN0d509M1EXarJaFuatve0w10k6XjtbIXx/cIsmfPQStLryB7RmO3xs4LWn4sgiPhFSInNuEX8vc81hESdZnNDyxKYpFojCOUHhv5ifSAgXy08hTl44jVZRElWcYZmt5AT9N6/4DSdceSsdsA3NTDMfsF7KEGwhE+udsshE9IrE40fmimRB+h0QnD47Ty7VaGq+mvMUOU88TUlUtQ2iMtymrsyoJ0AIp3Ko4vKm26y8bbtKtVfljoLU7ALKrKVRWwULPWRJwcRaVjntXIQq8sG0Fh06SJVblOdVGGTC+8EGIUx164cUMyJf7YvQbDES5Lq4Xw7/iMUe91gip7ryt2snbZLXwpAJMll72QChG92SPqZpeV+Qr9qCKvdL/iBOB12nhrf7VKx64jOQbC/TJvmdFH5WNgvNWJiMmHTSbMUQmFKZenzWLh8hmr3ierp+kZM5fNyuXDdGZscSa/N+X6svde2+qT6JlepAuOmShP8VMXgLI7vqg7oq6xydRoctfS56ppqApV5pxeijyjYzG+tLop6r7bESt79p4zPtj4wTCVdJNF0exZVWt0JxyJPiuHzcJlw3RG+6zsVlmWbJeGCnUeYeN7DRwhLh8hFaeVjxgJsVT86OLkdDNLOJfJKl+nbtWbsCUmiYs8Sum/CCG3AEqbOCEknOikgYioEka40tqsBFsOK62dJ48pxLThOZg/ulCmD0WV1m61YH+j0iX3/ePKMasqD+dPUnZm4uE8IHhIUfHffFo15o8uwMVqg0K0bmAFEFaPRRXkoYsm4pNttbhkqlJkZh6Q02bhK/AzPcrq+VFFGfjzJZVSCoxBnBzYJ92ri7y4/qQqwVvTf6FZJ9KE0ixcMLkEVZrJGogqOCHA/kYlRz2xLAuzR+Rh8rBs6V6D4YjknTLZz60uwPSKXJw0Kl8aX3xWdqsFu9SW5suml+G4ylycM2GIdL+iI+F12XiB95enjMLc6gJcNKVUHV+t8QgRqCj7+747AZ9tr8Nl04dJ/IvGD4h+RmNCaRa+e2wpKtWJwyiyrFG7RSeUyvKRHaeobm47osjnxFEFmDY8Fyeq8tGTp81KsLNOlc80ffkokWtUPswYx8onqpusXi/q8mOXT+ZRtZjWE3WNGd5RhV784pRRsKkpQSPdZE5idaEXvzxlJPf8jYwNWzw6sTQTl0wt5bVSI9kfVtukJ5Rm4aRRBTiGO6GCwWNRvYXw5QizR+Rh2vAczBmp1U0hyrVEdfmiKUMxsyIXZ00oluQmRmZep413Ef503gicMCo/RvYOm0W6X9UfxahCL351ajWXndG7y7YlmjA0C5dMLePyEZ+jy6H/7BbfNAdbDrdKzRqpQE+NUzshJBdQPtZCCJkBZR+8QQfR22RK4nbY4A8qE8asqjzpQbP/hyLRCdKjqS3MqIhuBygqIfO6MgXPcHSxl3v6ACSDx4wAizQAoCzXg+8JnWFMUVx2K99ihF3n5NEFEi969wFEt6Q5aVQB7zTS0ogvNNszbd7oAina8upMAB67lbfnz60u4CkiZXxF8SM0+gK57Va+jf/sEXmScWATTEh4VqLspwzLwXGVeTH8hyKUR5XieGOHZGCc2qUGAGmsq40QPknkCLIvz0uTGkNsal7QbZdTLWy/uHnVhTwqE/kB5Ptl39GZW12AIiHHrydPt93Kt5+ZPSIPGaJ8VHmGBGMjyac8B8dV5cXQhyOUpzql2kuxRj5C6opFBDlCQf60cdGOQhYtKzRRGbLUKHP6+L0KxkD09JksT6rOx/EjBN00MDaN6mawJ44qkHgX74sbbmEn7nnVBVLjhp7uux1R2c8Zkc/rVUD0WYUiUUdClP204Tk4fkRsTTYUodwZEhuMxpdk8i4+QM5cyPcb1Z3ZI6LPVtIdgQ+2H+GJowp4NkjhJzb6JCT6LMYOyYjR/1Shp8bp51C69CoJIcsA5EPZ0WHQgb2UpTkeaUJ9+dqZqGnqjMnlshXSZTkenmv3OKx45dqZaPOH+CTIwF6u0hwPNx4ehxXPXTUdNiuJydfvU6OMshw3/39OmgNPfn8KcnXy9VtVL3p0sRevr1Z2g7pp/kgcbvZhwbQyiVbMM4sKe9P8ERhd5JUME6D/QgPAPeeOwxc762PSgOLLyLxNt8OGRy+bjI0HmyXDBETz6kOz3dIL/eI1M1DT1CEZEiC6xqIsx8MNsNtuw79/fBxaOoMxdTw28ZTlePg3uzx2K1744XSAIEb2bAFzWY4Hq/c3AVB2Rnjqyim6uXcm+5FFXkmed587FqeMlQ0ToE2NRu/3/y6djA0HmiXDBETTKCVZbi5Pj8OKF66ejn0NHZJhAqIRcFmOB3ZLdMIzkg/78mmpIB+3Oj6gNKqIqBHks05dlJqTZjeUD0O+oLcLppXBarHgezOHSTRid52oRzfMrUJFfhpOGVMk0RtN1necPRYnjirgKU8GXcfAYcWfL5mItTVHJcMk8pPvdQrPyoZHFkzGnoZ2yTCJKMvxcDm7HVa8dt1xaOoISMYaiG5XVJbj4Ybe47DixatnIEJpjOzZWswyYZ4CgOtOqkR5ngenjk1OPrefPQYnjMrn6cUovTWG3mO3oizHg7vOHoOzJwxBX6FbNSdCyFRCSBGl9BsAJwC4FYAfwPtQdhkfdBimegL/e8oosG5+j8OKcSWZOG1cUQz9WPWhXjOnkjcnuO02TCnPwYmjYpd6scjl4qml6AhGjdPsEXlSVMNwyhglfXjy2CJ0BtWFf2475o0uxETBk2JgaxKmludwb39Yrgc/mD0cNo2htKi1tMuml0kKW+B14YqZ5TEvBPO+fjpvhDT5luZ4cPFU2fAB0Vz0PeeOFTofragqSMe5E7Ub0CsvGgDcfHo1r6N4nDZV9sUx9Kwu8OMTK7kHnua04thh2TipOlb2zDNfMK0s6hg4bTiuKk+KsBjmqanb08YVcVmmO22YW12IyWXZMfQXqKnbGcNzJXkOzY4vn7vPGSt541UF6ThvUqx8SvXk47Bh7JBMnD4+Vj6sPnHdiVVcPh6HsXymqOnDy6aX8ftNc9hwXKW+fOZWK/I5Y3wxl2eaw1g+RRkuzB9dKOmV12XHVbOHxzhxhBDYrQQXTymNKfh/T0c3WYPEdSdWSrpZkuXGgmllMY4Hi97uOGuM5AhV5Kfj/ElDoQXbS/C2M0dzXt0OK8YMycAZOrIfoTpqN8wdwTeS9jismFSWzeUmgqVur5gxjMvS7bBiZmUuZlXFyp6lbs86ZghcjqjsjOTDmj5+fGKlpJtG8mG1q9vOHB2Nup1Ks8uVs4brOsapQncjp78BmK/+/zgACwH8BMBEAIswCKOnkiw3dt97BgghPPIQlV2L6qIMTv/VbmVP2niLX2dU5HJ6roR2Y/rTxxdz+g4h0jLC5TOG4bLpirKxCSlXZ+0Dw67fnQEASGaht81qwe57FXoWAcbj3euyc97Zdi/x6IsyXZz+7XWHAMidVFqMLPRy+jX7lYWA8Z7V1PIcTv/Ml3uU8ePQnzq2KEb28ca/ZFoZLp5aCkIIwmrUoo1ORKQ7bXz8TQdbEvJTmBGVz7vrDyXkZ4Qgn/Wq/OONP0WQz3PL9yYc/+QxhYJ8Qur4xlPJl7fMNfybHrb95vSkaS0WwnWzRU0bx/vyW5og+x3qVkHxeC/wRmX/4aYjKr2xbCrz0zn9E0t3JRx/clk2p39lVU3C8eeNjso+me1GRfmI+ycawe2wCvJpS8hPKtHdbj0rpbRR/f/FABZRSv+tbmVU1Tus9T2YF8EK+yePifV09Ognqd7izErdT07F0DOPSMz1xqNnfJTlxG/dZPSs0K3thNLSEkJ4rUrcmSEePUsTXCKs3o/HC4sS9CImPXrWbZSs7FkUOUvHw9ejZ5HAMUnKfv5oJdIYniDHLqZ2AeDSabERkx59XrriyScrn+GqfE5JUj6sw1HPC9ejZzqsF53r0c9To4Hh+cbyYbrDkMzY4jnJ3Csh0TVy4k4U8XhnKcjzdaJVPfryPOX9O21sbCZFj57Vuo4fkZzsp1coEb5e9KlHH9XRrsnn0iTlw5pWLtCJKPsCpDubfRNCNgCYqHbnbQFwDaX0M/Y3Sum4XuYzKUyZMoWuXLmyV8Zqag8gO804f94TekopmjuDcfPzIiIRilZfyDC/rUU4QtHmD0kF5Xho9QXhtltj0n9GaO4MIt1pS7pb52hHAJlue0wKwQiplH1X6bv6rIDBL5+jHYGk77er8mlX67HxIksRrb6gtDwiEboq++aOIDLcsWu0jDCQdBMYePLpCgghqyilU4z+3t203osAPiWE1APoBLBUvVgV+rFbb9WqVfWEkL39dPlMKPeeB6C+n3hIBMYb43WgIJ7MBgKvyTzT/uKzO/rWF7z21nuQCl5T8Y72Fp99MX90l9fe5m1Y3L9SSrv1A2AGgPMBpAnHRgKY3N0xB/MPlNQmAKzsb17i8LhS5HWg/MST2UDgNZln2l98dkff+oLX3noPUsFrKt7R3uKzL+aP7vLa13Nbt1vJKaXLdY5t6+543wL8p78Z6AJMXnsfg4VPwOQ1FRgsfAKDhNeebl9kQgWldFA8cMDkNRUYLHwCJq+pwGDhExg8vJrGqfexqL8ZiIOByttA5YthIPM3UHkbqHwBJm/dRZ/y1q1uPRMmTJgwYSKVMCMnEyZMmDAx4GAaJxMmTJgwMeBgGicTJkyYMDHgYBonEyZMmDAx4GAaJxMmTJgwMeBgGicTJkyYMDHgYBonEyZMmDAx4GAaJxMmTJgwMeBgGicTJkyYMDHgYBonEyZMmDAx4GAaJxMmTJgwMeBgGicTJkyYMDHgMGCNEyGklBDyMSFkEyFkIyHkxv7myYQJEyZM9A0G7K7khJBiAMWU0m8IIV4AqwCcRyndZHROXl4eLS8v7ysWTZgwYcJEN7Fq1ap6Smm+0d+7/SXcVINSegjAIfX/rYSQzQBKABgap/LycqxcuTLlvNW1+uF12eCyW1N+LRMmuoO9De046f5PcPtZY/A/s4b3NzsmTMSAELI33t8HbFpPBCGkHMAkAF/p/O0aQshKQsjKurq6PuFn6m8/xA+fTr0RNGGiu/hkax0iFFi+q6G/WTFholsY8MaJEJIO4N8AbqKUtmj/TildRCmdQimdkp9vGCH2GiIRJQ36+Y76lF/LhInuoqHNDwDIcjv6mRMTJrqHlKb1CCE/j/d3SumDCc63QzFMz1NKX+1N3roLXyic0vEppXjy8904Z+IQFHhdKb2WiW8v6tsDAIBQZGDWlE2YSIRUR07eBD+GIIQQAE8C2JzIiPUl2v2pMU5vrDmAxvYAthxuxW/e3oyf/XNNSq5j4r8DLHLyp9iZAoDmjiDKb34bH205kvJrmfjvQUojJ0rp3T04fRaAKwCsJ4SwmfpWSuk7Pees++gM9P7LvrOuDTe+tAbzRxfgxydWAQDaUmQETfx3oKFNiZwCoUiXzw1HKK57fhWuPr4CU8pzEtKvO3AUAPD4Z7sxt7qwy9czYUIPfdKtRwhxAbgKwFgAPFdFKf2B0TmU0s8BkNRzlxxueXUdThpVgNIcT6+PfaTFBwD4cHMtynPTAABO64AvB5oYwGjuDAIAAuGuG6fDLT4s3ngEa/YfxVe3zk9I3+YLAQDSXQO2+dfEIERfzYDPAigCcCqATwEMBdDaR9fuMSilePHr/bjm2VXoCIR6ffym9iD//xOf7wYAOGyJH03YrCeYMEC7X9HT7kROTWq9Ks2ZnLFp8Sn6602S3oSJZNBXxqmKUno7gHZK6dMAzgQwvY+u3WN0BqMpto4UpPUaOwIxxxIZpy921qPy1newvqa51/kx0XP85MXV+Hk/1g1bVePk74ZxqmtV6lXpSRqbejWFaEZOvY8/vrcFp/3ps/5mo1/QV8aJhQZHCSHjAGQCKOija/cYLEUCAK2+3o+c6tS0ngi7NX5Gc/lOZf3KB5sO9zo/Ww+3YtRt7+LA0c5eH/u/Bf9ZexCvrj7QL9emlPYocqptVfQxzZGcsWGRVmSA7jYzmPGXT3Ziy+FBk2TqVfSVcVpECMkGcDuAN6Hs8vDHPrp2j3G0QzFOdivBz//V+95wreqpinDY4u8+ke91AlDqA72N55bvhT8UwYebet599fQXe7DpYMzytAGLxvYAapo6+vy6Gw40Y29De6+M5QtGwDK+3TFOR1oUfUxzJrcDCovOOgNdv5aJ5BDsRu1wsKNPjBOl9AlKaROl9FNKaQWltIBS+lhfXLs3wCInj8MGC4lGNL21L+GRbkRObPJhKZXeBFsbY7V0rx+lMxDGvoYORCIUd765EWc8vLQ32Usp5vzxY8z+w8d9ft2zHvkccx/4VDoW6uaE1OaPRvfdaYjY26AY52RrmqxdvTPY+1kFEwqadFL/qcbn2+vx0Afb+MYDfY0+MU6EkDv0fvri2r0BFjl5HFZkuOz8uC/YO94M81RFxLN7da1+3PnmRgCp8aiYMtq6aZyueXYl5tz3MdpS0DySaogTe1/hoJo+FY3BhgPNqFr4LpZu7/qWXCylZ7UQ+IPxa6RPfb4bO+vapGP7GpUILtn6ajRyMpc/JEJnIIzDzV3PdohNU32FpTvq8NinO2Hp5jzQU/RVWq9d+AkDOB1AeR9du8do6Ywap/ZACOxZJdu5t+1IqyFtJEJxqDm2thMvHbPtSDQH7RcMpD8Uxn2Lt+BoF72sVl9Q8tLDqmVkSnnb6+vxehfqJ0u3K1s7HenGSzhQ0JOouKvn7qhVjIPNQrC7vh2RCMXzX+0DACzb0fW98ZiBzUlz4GCzD/9eVaPrxLT5Q7jnrU247HF5y0oWOXUmMGwMTAc/3lqH/Y3Kubvq2vCbtzb1m9c9UHHV0ysw494lXT6vp5HTzro2ad5IBi2dIWS47YkJU4S+Sus9IPz8FsCJACr64tq9ATGt1xkIIy9dqfck41k2tPlxykOf4e439TdTX73/KJo6Yr2ieF1WdmENFGvjBYAXvtqHRz/eib8v25OQLwZKKcbf9T5+9q+1/BibUKyEIBSO4Lnl+3CTpvNs48FmzPnjx3ENYU3T4G2o6ElUnOykzsCeYShCcdL9n+Cvn+4U+Oh6NML0lXXd/eLltVj42voYusOqU3S0M/oMOwIhXgPV0+/mziAWfbZTcrbELb2e+0rZaPqHz6zEE5/vTqgDlFK8s/6QrvE8qNOQs2pvU7fqaAMFX6iNTMnu3ME6JlnTSVdBKUVnIIx5D3yKUx7qWtdfiy+IjH7swOyvlZ4eKGudBgXElzcUobwZIRnjtHxXIwBgX6N+kd3Im4lXKxAVW+weXLNfWamfm578Zp8tncr5/1l7kB8Ta057Dfh+9OMd2NfYwaMkPWw6NHgaIbQQjX5X0dUtrrQdoMt21PMJWC+qTgQ2qReoegoA22vbYugONytGSKyjMj11261o1ZHBdc+vwu/e2YIvd0YjOjF636lep1ZNVSeS45LNtbju+W/wl493Ssc/21aH437/Ea78+9fYcljRoy2HW/Cdv36B+xZviTvmYMBRHYdUD8w4be1i1MPw4tf7MfqO97p1bktn8NsfORFC1hNC1qk/GwFsBfCnvrh2b4B5ouxfFjm1J5HW26N2YJXn6e8swcJ1poTHj8jD1PJsBOJ4VuLkJ778eo0VcXmrb8eEe97nv7N0FEvrhSMUu+oU/jM1Smq1WDiNCHEyvW/xVv7/ZNI7+xs78OTnu3ut0USLB97firn3f5IUbUtnEOEI7VZNr72LdSutEbBaCHdODmvqkZsOtiRMJx88qujBy9fO5MdEA8TAOj07AmG8ve4QAKCmUXl+x1Xm4kiLP6aOxFKQ4vIKfyiM2VV5mDMyH3VtAbT4gjy12JjA4z+qjrO7Xjae6w8o6/c+2VrHP09zQI3Ctte24cDRTimqDIUjWLL5CO75z6ZBsfbvKXWxfSKwjsk/fbg9pjaoRUcghDMfXopVexv5sVV7m7rNY4svJNXY+xp9FTmdBeBs9ecUAEMopf/XR9fuMZiXw7xKFpnsOKLk1cUJeuWeRsz43RKee2cvd8RgjjvaEYTTZuGLbs+eMAQOmyVu6kLsimr1hbB6XxP/P5B8IfudDYek3zsCYfzo2ZVYsllpIQ+GIzydwIznx1trccWTX/G6m3bX68c+kT1ghqCRAARc/8I3+PVbm3AoRbWqRz7agV317UkZvxZfCBf/7UuMWPhuzN/e23AIL369z/BcsT6QTPFbGzkt3V7PI9k2wXB1BsI44+Gl+OmLxssZRi58Fw99uA156U4My03Dkl+cgOJMF99iSATbHBYAHl6yHUDU4ZpQmgUg6lwxMN1qkYxTBE6bBXnpDqzdfxTH3BV1eBIZJ6b32kyB6MywNDZLl0YoMOv3H+H//Xsdp/nHF3tw1dMr8dSy3Tj30c/58WA40qMJurdAKcVaNbMBAH/7bFfCc77e3YiddVH5GzmfTyzdhbve3Iith1ux8WALbnt9I/9bUaZT9xwA+NfK/Yb6WdPUgdZvc+RECMkhhORA2aqI/XQCyFCPDwqIXiIA5HgU4/Srf6/DE5/v5uk0ALj9jY043OLDf9YdRCRC+ctulFdvag8g2+PgCxidNgscVgsC4QhafMpuz4s3ygttWeRUkuUGADzzpZLnZ1GUUdfUG2sO4NxHl2FPfTsONXfGLLKsaerE4o1HeL0lGI7widZlV1Tlf/6+Aku31/NUjvaeijLdutcOhaOTzTf7mnDJoi9j8u7MIOvVGvTw5c4G3PXmxoTGpqk9gP99OVpTSyalct/iLVipmdSa2gOIRCiufe4b3PLqeslzp5TitdU18AXD2CCs60qm+N3SacyP2D3I/v/1bv0mibpWP5/kS7KULSwr89MxqypPtwtRNIossGL3NKY4AwB45Awo98iMU3Nn9Fx/KAKn3aJbH2tsD4BSalg7Y8e1zpjo8+yub0dje4Bfm03yb6yJpqJFIyie+/LKGnznr1/gPcERO9zsi9smf8cbG/DCV8bOR3fw2Ke7cO6jy7p0zsWLvpR+D4b1ef7N25vxjy/2YMUeJWISI3c9R3XJ5iN4ZVUNfvXKOsy4d0lMVmPZjnrM/sPH2FXf/q2uOa0CsFL9tw7ANgDb1f+vSvG1ewW+YBhbNSu0tV6emGZhE80f39uKPy7eyg1Fqz+E+9/figv+sgyfbou2Bzd1BJDlsXMFcdqscNgs8Acj2Kd2TT3wfjQ9BkSNz1s/mQ2nzYJWXwiUUl4A1yvIt/tDuPGlNVi7/yhOvP8TzLz3I7g1n5nfXqu9T8qbNWpb/ZIhYhGTNoVFof8Cicbp9tc3YPmuRmw+JF8vJ00x+nsbOhAKR/CjZ1fyF04PN/1zNf7xxZ6E6Y7Pttfh5VU1/PcjrcbRDHsZWa0QUO7x/Y2HMenXH6Di1uim+OuE9NGqvU342T/X4u7/bOK7dzCs2NPI6yYM4QjFv1buRygcibvriPg3Jmuik6IDIOlpseAkpDttPHVIKUX5zW/jkSXb0eILItNtx4XHDuUOGHNMqouVL9rsEmTbrKY6AcURWrq9Du3+EPyhMFw2qy5f+5s6UHHrO6i+/T3Ogy8Yxs3/XofaFh+P6LQNQGGNw3H7Gxv4u6V1FoGo7jCwhd/M+L2pRqI769ow494lMWm1YDiCN9YcQF2rH898uRe3vrYekQhFmz+Ea59d1eOF5E8sjY2UVuxpjNvooPW59GqAIn73zhaJ7pVVNTHNUaFwBFc9vRK/FJy1l1ftl2hEvS7M6L9vyqXUOFFKh1NKKwB8COBsSmkepTQXSprv/fhnA4SQ0wghWwkhOwghN6eSVyOsP9CM2lY/jxwA4PIZwyQa9nmCVl9Q2vLn3Q2H0C54Ll/ubMA3+47iF0JnXF2rHzlpDu7tOe0W5KU7USt4wdoCO4vGMtx2HD8iH/sbO9DiC/GJRRs5ra9pxtg7F8fcm19jZJ/UvLBPf7EHj6mdY62+EH71SjSNwgxVi2Zi9QXCIAS494Lx0vEth1tw87/X4a11B7FRfdFZDWFXXRv8oTCyPEoK4Rcvr8V7Gw9j8cYjuPCxL2N2bPh4Sy1ueOEbng+/5plVaGjzY+3+oyi/+W2s2NOIsx/5HBvUukWtpm4Tb+cLvc1ODzX78Oo3sa30DW1+vLfhEN5YcwAN6iTz1rqDMZHuhY99idP+JC9EfmvdQfzqlXX4v493YNW+aITGZMDQEQhj+5FWzH/wU3z3McWTpkJNUFwCIEacQ7KixsnrsqHNH1IjGIX+gQ+2odUXQobbhiyPnUfIbDLPSXOgONOFRUt34cfPKRsei9HXFzsbcMWTX+O+xVvhCyqR051nj4mR0d+X7eGTLGtR/2xbHV5asR93vrmRj6nV2U5NXa3NF4pJMTIZALE1tTMeXopv9jVxV4kZNFZb+2q37PQ89slO3PjSGtzxxgZ+rKE9gPc3HsZ7Gw/jB/9YgQff34rNBk0+vmDYMDqsb/Nz/VB4Vf698LEvMenXHwAA3l1/CLe/vkHvdI7G9kCMnFg6VgSLQpkBGp6XhtvOHA0A6NDh8YWv9uGHT6/AtiOtyuJ5wSqOHZIRl6dUoq9qTjPE7zBRSt8FcFy8EwghVgCPQlkTNQbAAkJIrPanGCwv71FTYH/87jEozZabG9heZKzzrjBDyfNW5adLLxl7QZw2CyIRiv99eS3W1jRjclk2f0kLvS6U56ahuTPI61Zaj6kzEIbTZoHVQjCiMB276tt4lAXEhvIbD+oXiLUTwOp9R0/AQUIAACAASURBVKXftR2GrwlrnVj0p01JdQbDcNut+M5kuRnz5lfX46UV+3HDC6v5sd++vQn1bX7MfeBTjLrtPWkxskgnplh8wTBueXU93lp3iHeg7apvx0sr9uN+NcL8f/9eh/UHmvHQB9vQEQjht+9slni5//1thp6wXur1+a/26ja/1LcHcO1z3+DGl9bgkGoYWn0hhCIU1UX639J8b8MhfC50OP77mxrsbejAkEzFQ51WnoOzJwyRzln4+gbsqG1DfRvrgAvhvQ2HceXfv0aVUBMTeSzJliOnCFWejahLr60+AAshyPI44AtG1AlWuX+XzYqJpVlo9YXw7obDeG31AWnyZZN0uz8EfzAMp82KAq8LMytyde8bADfarM50sNnH9V67j6M2mvx0Wx2eWx6bauPGTWfSvfGl1TzaZO/EnnrFwDW2+1HT1IFPttaiIxDixurdDVHH4lBzJ2/9Ptziw8Mf7cAFf/kCgJJanPfAJ/jTh9sw+dcfoPr293DyQ/IOHwzamher5zH4gmH8+Plv8Ozyvfh6d2ymYGRhOgDgjjc2Sp13rb4gHvxgWwx9KEKllLnbbuVOl57er61pxoeba3HKQ59hzn0fS8957JBM3XvqC/SVcTpICLmNEFKu/iwEcDDBOdMA7KCU7qKUBgC8BODclHOqAfN4mF9WlOGC22GVUmIN7QFc/cxKfOevimf74tUzACgeqxj1MM/RabNgT0M7TzUdW57NaUpz3CjLVYwf8/xbfCEpqjnc4uNpjBkVuQiGqdTcwJSLedJuh/4eaSwNsGJh4m/2GKGuTY5KmHHS7qquTSECyuT0O8FwGBWutx5uRXNnEJRS3Prqemk/wdlVeSjP9eC+xVt5Wzurk3hdtpiXccLQTPVajfi/j7ajuSOIDQea8frqA6CUwh+K4IzxRajIT+Pn/H3ZHqmYzSA2FIhNHCeNysdN80fq3su1z32Dy5/8iqfA9qvdcVOHKyVYj8MKrybPr9f998f3tsS08bMJ2OOw4hzBwHnVCPNoRzCmtXtvQwfvxGzuDMIXCsNhtcBiIbjj7DH44ezh/Fw2vhik5HmdPHICAFucbbce+WiHej/KOPWtfm6EDjX7eFRQ2+qT6kkMFflpMZGlNvLKFdJ7+xs7+eRd2+LHw0u24zNVZt/sO4rZf/gYV/59BU66/xN8viN2ScTTX+yNSRl3BsN48INtuPnV9dhZ144/fbid17v2N3aizR/C59vrsaO2jTtV62uaYbMQnDm+GNPKc/C3y4/F5LKogaoX9Oiiv32Jj1WDyWC1WHS3EvvAIAPgD0WkFK/HYeXR2iWLlku0JVmxNeL3N0bHZY52f6Cvql0LANwJ4DX198/UY/FQAkBMhtZA5zMbhJBrAFwDAGVlZT1mVItGzd51RaqHm5vu4AsM23whSVGG56VhdHEG2vxh3bZfh83C60OA3KbtddkxVPV6xd2If/3WJlylThTrDzRzj6ZcY8gA4O31h3D5zgYseHw5fn/BeIMqUBR5cdZFTS7Lgj8U4ak4LQ5oFll2BiJw6Rgio5THW2vljsH5owtwzZxKLHh8OX4wqxwA8PjS3Zhwt34WON1pw9zqQjy1LLY1t6apM6YRYFJZNnbUtuH3725BeyCM9Qea0eoL4YudDSjwOhEMRzA024N0p01qBtCmLwF5UjlwtBNDMl24+9xxmFtdAKuFYOPdp0rpVHHBcofAl9NmwchCJdJy2Cwx30XSk/1+IdVJKQUhBG3+EOxW5bpi/YfpU01Tp67xyFYbfI52BJWoXDU0xZluLDxzNJ5athu+YJgbp2PLsnmzyJFmHwLhiGQU9DBhaCbW1jTDFwxzA9kRCEkG/t0Nh3DB5KE4/9EveCR04bFDuRP31k9m47xHl0kNLaxm1RkMI91pwyMLJuHSJ+QdLwDl+ehFGUB0+7BLppbipRXRKefTbbVo9YUwoTRLck70UmkM4zTp88eX7sKehnbkpzvx6GWTo3QlmfhGzVRoN37+z9qD0uLlYDgCr8vG79sXDMNlt+LRj3cY8rFWqBt5nDbkpsUaGa/Thor8tJioVVxTZVTf7Av01Q4RjZTSGymlk9SfGymlxpXuro29iFI6hVI6JT8/vzeGlNDQHlAKykLaDZA9tA2ayYMQgnSnFe3+kG63jNNmkTztDJcNz101nddpWDFbb4FuOEKxu74do9WCNYuKxIkUAC57QvGQPt5ay1Nv2R79tlBRAb83U66neV32uHumaXcA8AXDnKczxxfziXFXfWy9YHRxBgLhCAiJXtdlt2La8BxsvPtU3HrGaEwbrp8mOn9SCQBloe/kYYoXmuaw4pQx0c+Er9rXxI32r04bBUB5ntXFGbwWuHjjEazco0y097y1Cf5QBA6rBZX5SipF3F/wvIlDMGdkVMfEho4dtW0oy/Xg5DGF3MtNc9okD5l1VQKQapGjiryoVaPB3HQnb9sfX2KcUhE7t5iOdfhD8DhsMRMK+7rynob2mDTsdSdW8mjkaEdAaW4QnAtCCFx2KzoDYa4Hxw6LRvq71ToQm/yYodOC1Wn3NXbglleV3SoCoQiOtPgwqyoXhRlOnipmk+XE0izcd+EE3HX2GFwxYxg8DhuPwJlT1uZnhk7Ru+rijITe/vUnVeoenz86qjs/OqEC9W0B+EMRLJhayo8PFdKlTKfiYXd9OyiNTbWLxoKlChle/eaAVH/yh8JShFPf5gelNO6SC/F8h9WCeaML8MtT5Gh+YlmW4TqmBy+agG9uPznOnaUeqW4l/5P6738IIW9qfxKcfgBAqfD7UPVYn6KpI4CcNAfuOnsssj12ZLiViSM3PapcNTq7KKQ5bWgPhNDqC8XUHxw2Cw4Ki1XTnXbMHpGHBdOUyC/bY4fDZtHdELbNFwKl0UmA1cIOHO1ESZYbi2+aAyDaTjsky8091S9vmZfwfllkyHlz2fiOGFqcOb4Y9W1+tPtD+Hp3Iw41d/K0HgA8etlkXogFlHTQzadXAwBmVeVidpVieCgFrplTgfmjC3HeRMXouOxK95eRQb3vu8dgwtBM/PzkkRiq1gA7g2HOK3uZ//ap0iW1YGoZbjipCj+ZW8XbpEcVepU1ZWqdacvhVlCqrKupKlCM00nVBfweAuEIWOBhtxIpDbnlcCuG6LTRv3TNTDx40QQAihfN8Ou3ottZjSr0cqN32fQyvrakMMMZU5/QA0uNtQfCSNNJ4Q7JcsFqIdjX0CHVcv58yUT86rRqHrk3dQThC0ak5h9AScn6QmEezUwqixonlqrOU+U+QpWbFkyvlmyu5cd8oQgOt/hQnOlGRV46apo6peiS1f+unDUcvz5vHICoIzU8TzG43/nrl3htdQ2OtPjgtluRk+bAV7fOx57fn4mHF0ziYy0XdP8Hs4bz/z8i0JTmRGvJFXnRtO65qk4CwKOXRqOfS6dFMzW3nxUth585vjjm/rU1S9HIidB711w2K8oFfhraAmhQW+tvO3M012dASXNrYbcSEELwoxNkozw8L81wU9djh2XHdED2NVKd1ntW/ff+bpy7AsAIQshwKEbpEgCX9hZjyeKXp4xCc2cQ40oycen0qDJmCam4Bp120DSHDXvq21HX5sd3jx2KkYVe3s66Yk8TxglesbbGQAhBcaaLv/hA9BPY/JPY6jliLWdcSQYvnjJQqkxe2R675BFfd2Il/qKzYDYvXX45vE4b7j5nLH72zzVSjYMQJXp5e/0hrNjTiCv/vgLD89KUmpxwHZslOtHleBy49oRK/M+sctgsFqzZ34THlyrpuKHZHjzx/Skx/GQLL8j5k0p4U4bNasEbN8wGEK39RChQoEa2VQXpqCpI5954ptuOX56qeLpj1A4kl92CCUMzsWJPE0YWpmNnXTvCEYoWXxDHj8jHxVNKcfWcCr4rgi8Y4YZj2vCcmE1Zi7Ni224dNguqi5TrGbWMD8v1YN7oQuy+9wwQQrjn39ge4M+9JMtt+PHHvQ3tyPLYUdvq1+02tFktyElzoKHdjxZflEfm2DAZN3cGlJSR5ltiLrsVvmCEe/+jBGeL1VtYJmGyGlX96IQK7hgASq0WUNbaMYQjFEda/CjKcIFAaXqYeM8HuvfIwOpvw/PS8fFW5dn+7J9KV5rWMI4qjPIpOl2iY3lSdfSbp6LBYE7B2CEZUs22WBgnS3UQizJcuPK4csyqykV5bhre3XAIb69X0tV/vmQibnxpTUxb+Hwhwme47czR2HSohXeGnja2CBNKs3DG+CK8vDK6FGJdzVHuUFXkp+HNG2bhXytrcN6kIXDarKhUlzu47VZ0BsOcT3FPTkBxoNnzG1mYjm1HFD132CzSUoT+QkqNE6V0lfovb2NRPzpYSildZ3iick6IEHIDgMUArACeopRujHdOKlCa45HCN4ZMA49+4RmKl53mtGKPalyKs1wxazPE9QceHW93WG4a9jZ0YFxJBirz0/H59npM+c2HOHmM8jKxSVIslI4vyQQhBG9cPwuFGS4seHw5GtoDsJIo/TFDM7Guphm/Oq0ax4/I55t2vnLtTLT6YtOQXpcNeelOXDqtTDJOdqsF49XmApaD313fjt317Th+RNR7E2sczDg61cmPGZJ4ENNE95w7VuoYZMhJc8BqIfjFKSP5mEc7g/jxCRXcOIke4mjV02zsCOCUMUVYsacJIwq9+N9Tq3H1Myux7UgrHDYL/vDdYwBEG0t8wTDuOGsMKvLSUV3sjTFOVQZRw7DcqEc+NNsdkwplPLOogLWBN7QH+DqTM48pxiJ1V4FdvzsDlQvf4RPexYuWozTHzZsr9JDjcaCxPSAZSKZ3zNE62hHk9QwRTrsFncEw7+5Mc1qxYuF83PTP1VwGbGKfVZWHv11xLI4fkceN01s/mY0C9T70vupamOmCw2aRai/FmS48eNHEGFpmfEWZMmhrq8xRO2ZobHr0ltOrke1xSJ+iFw17dVEGnrtqurTDgoXIhg0A3vnp8cjzKvrHnJBxQofbnBH6pYZMtx2rbz8Z+xo7+OLccSWZvL74/06rxo/mVHC9nSSkh//w3lacoEbak0qzYbNaJMf5ye9PQW66E59tq8ODH2yTmkj+etlk/Pj5bwAo9Voms+tPqsL6mmY88flunDdxSExDU3+gTxoiCCGfADhHvd4qALWEkGWU0p/HO09tP38nHk1/4bLpZfjniv0IhCIIRSgsBNjx2zO4Mo0oiHptxZkunHXMEGSnOXSLqXpFx9FFXny2rQ45aU647VYenb34tVKw1csVj1WjMeb1FXid2N/YgZw0B4+0Xrn2OL42ZGZltJ4zpVzpFmNbFzGwlE+6en6BV1mDZbcQFGa4MH14jrRmpDTHLbWRi96aU6PwRulCvesD0S2UtA0DhBDs/N0ZAKILUfc1tGPe6ELMrsrDxVNl94JNWtfMqeQrHf3BMKZX5MBps+DK48olejbxTizNQnleGm6cP0I3ihldrL8mRJz0ZlbkSguCATk6BKI1x4a2AHc+Mt12lGS5MbMyFxYLwQc/m4MdtW249jlloolnmABl/VRTe1CqObGIwOOwwm5VPtfR5g/FdFa6bFb4hYYIj8OGdKeN83n5jDLunQPAqWOLAABXHz8cjy/djXElmaCUwmohCEcofjpvBC6eWopZv/8IgBJ5aNORT/9gGm8SEfGb88bhx8+vwiljC/k3zQDg7nPGxjgHhCjNIXr7Cooprie+N4VP4FcfP5yn0GYLTtbbP53NnSAAvLY5RmcdEEs5jinO4ONO0DGQ2WkOZKc5cO8F43HLq+sxriQTGS47Mt12/PD44ZJDdfyIfJw3cQjOPGYIfv7PNXh7/SGMKc6I0R0AmKfWztbXKA0XYjbl9PHF+N7MYXjmy72Kc6JaJwsh/HplOfr7gPY1+qpbL5NS2kII+SGAZyildxJC4kZOAx1VBV5suuc0nP7npdh8qAUZbrukTFfMHMbX11Tle5HptuPnJ4+M2+kjYqJqYGoaO1AptDUzaFOBAFCZJ7+cE8uy8OTS3ajMT+f7ASbyiGZV5eGcCUN4CpLVF1gNa2ShVzFO6jizqvK4cdr6m9N4VMQgNhRor63X1acFmwzGDskAIQRPXTkFVfn6a4gAcFldPacCdqsFz/0wpsETHocNe35/JgDgfXXtTau6yeXW35weQ1+Rn473fzZHqkMUCoa1JMuN6RU5kkOixXkTh+D1NQdxweShMcZJGzmz7smfnTwSn2xVajRDs91YdvNcTlNV4OXRiIifzq3SvX5OmgPba9t0IydCCFw2K+9UO31ckXSu2yGn9ZjxYvXAHJ1OMABYeOYYLDxzDL8Gc4oq89OkAn9Rhkvy7l+5dqauYQKU6GLpr+ZKxx66eALOn6T/kQPRMXjvpuNjUluAnGJj/GohrvfZ+bszoF+pUWCzWvDWT2ajONMFQggW3zQnppYrYsG0Ml5vHjMkA3edMzaGxmGz4E+XKPWxYXkebDjQIjmXerh0+jAUZ7oxb3SBdJylc/O9Tv5O2q2Ed9Sm66SG+wN9xYWNEFIM4CIAC/vomn0ChzXq2Ypw2a144MIJaA+E+LolLaoK0rHoimN1/zZ/TCFmVOTgsunDdFel6xmnQs0mj/NHF+Jvn+7C1iOtOC2vKIZeDy67FQ8vmITvzRyGv3yyE1PUNVjHVebixydW4oezh+PXb23CFTPLAchemdYwAcqLyqAXIV46vQzHxOlKA4Avb5nLI8W51bG5eu31mOFJBixtFm8LIQAxk6XNasHXC+fhnEeW4S+XTU7YuHD/hRNw65mjUeB1YemvToLLbsWSzUdw86vrYyIuQgi/h9dWK4ZMr4Ce4bJj0RXH4ppnozuBXThFLwmteOlHOwLSOiePPapD4sa82i1rXGpar7kzCK/Txh2GK2aU48PNtbjw2OS+fjNlmNKCPkZzv4WZTm64pg3P4VF8Ijx71TR0BMI8UksElnbrKfTWHGkh1pRHGSzI7i7YrvNi+lwPVgvRrW3dOG8ESrJcOGNcMWZU5CLb48C80YX4UG1WMVoX2dfoK+N0D5Ta0TJK6QpCSAWUPfYGPdjkq9fZ8p0EL215rgcV+fp1CrvVgpeuUT55sEenDVub+wZijcPU8hyedmNdhsliSnkOnroyOknYrRb8v9OUTjvmwQGxk7YWdqHmpLdB6+/OHx9zTItUFmdZRJmXRIpRiwKvC8tvTdwBCSh6wmpLrCvskmlluGRa/LV5w3LTsOFAi6EMThlbhJPHFPJ1dkatwTkeB5o69NN6gPJ82e4QBZpWbJfNiqMdQTR3BqVaa1muBx//8sS4/Iv46+XHoq7VjxGqzjz+vSl4+os9yEtzwmIheHjBJByv021mhOMN6jnfdlw1ezjuW7w1YeRkBLfDyp3LvHQn7lC3nWLdmG7Hf1HkRCl9GcDLwu+7AHynL66darDJd2h2cnnan8yt4ivl1yX53Rk2iWR57FixcL5uasIIU8sV42TrwjldwbDc2JSjCLFbbyBiaLYHDy+YhFndfNFTjd9fMB6XTiuT9srTQoyi2fd/tMhOcyAcoVKtTDROf/jOMbhOLZRrG1WUbr0wmjoChuuYkkG+1ynVGU8eU4iTBc/+HM22TSb0cf1JVbj2hMqkIriugG3LVqLTddof6KuGiJEA/gqgkFI6jhByDIBzKKW/6YvrpxKs2FpqsG5Bi1+cMgo3zK3CqNvew0UGKRgt2ITgtFl0DdMzP5iGkMH3klin0u662OirN9CVFyRF3xDsMQbypOh12TErQTTBoiW33WrohOSkKTR7hOUJYuPDGcLaHO26vEyPHXWtfqQ7bTHbB5noH/S2YQKAn588EjMrc3HssIHxNaO+cmsfB3ALgCAAqG3kl/TRtVMK9kmJeJ6tFk6bFTt+ezpfd5MIbC2GUS5+zsh8w1oMW3dyUnXqUiDLbp6LrwzSW+J3c7R1ORO9A7ZMQG/zUwbm4IjfTdJOcFNUXdHWhCaVZqHFF8LammbdZQ8mvh1w2Cy8RX0goK+Six5K6deagnjXvmU9QMHWfnR1NXVX0mw5aQ588LM5KO6CAWTIS3diw92nwpNEZ1x3obd5JIO4/f7wvPgpQBPdw3cnD8WqvY18ay09iPo5oiBdNx371P9MRUtnMGbXgIlCs0eWu393DTDx34O+Mk71hJBKqF31hJDvAjgU/5TBAeat6nXP9SZGJGg8iIf+bA0dV5KJ4ypz8cXOBiyY3vsb85pQGhOe/+GMuDRirej6k6pw3qSSGJoMl123oUI0ZGz7KRMmUo2+mrWuB7AIQDUh5ACA3QAu66NrpxRsM0yvQZfUfzusFoIXro4/cZpIPcT28K6koAF5fZreok8TJlKBvurW2wVgPiEkDUqdqwNKzWlv3BMHAXxqDj/VkZMJEz2BaGCMtlmKh4cXTIJrAGxpY+K/BymdUQkhGVCiphIAb0D5XPv1AH4BYB2A51N5/b5AwDROJgYZurPb9EDuaDTx7URf7EreBOBLAFdD2R2CADifUromxdfuUxgtfjRhYqDgscsno7E9mJjQhIkBgFQbpwpK6XgAIIQ8AaUJooxSavyVrEGGfK8Tda3+mE1NTZgYaDhtXOx3hkyYGKhItXHibhqlNEwIqfk2GSYAeOP6Wdh2pLVfP2dswoQJE982pNo4TSCEsF1LCQC3+jsBQCmlvbMTYz9iSJa7y91PJkyYMGEiPojeZpyDFYSQOvRfB2AmgGYAeQDqE9D2FxhvjNeBgngyGwi8JvNM+4vP7uhbX/DaW+9BKnhNxTvaW3z2xfzRXV57m7dhlFLjLSkopeZPL/wAWKT+u7K/eYnD40qR14HyE09mA4HXZJ5pf/HZHX3rC1576z1IBa+peEd7i8++mD+6y2tfz21mFb/38J/+ZqALMHntfQwWPgGT11RgsPAJDBJeTePUS6CUDooHDpi8pgKDhU/A5DUVGCx8AoOHV9M49T4W9TcDcTBQeRuofDEMZP4GKm8DlS/A5K276FPevlUNESZMmDBh4tsBM3IyYcKECRMDDqZxMmHChAkTAw992Ro4EH8AlAL4GMAmABsB3KgezwHwAYDt6r/Z6vFqKHsF+gH8MtE4Btc8DcBWADsA3Cwcv0E9RqGsKRgwvAl/fxhA+0DhC8BSAGvUn4MAFvcDb08BqAWwQXM85pq9+ExdAL4GsFYd5+44/H1fHXc7gO8Lx3+L/9/e2YZYVYRx/PfHChRXslfXNtjew6xWy17oBSsyszIJgxULsgj6YBERlQhh9KmgCPyQglFE76HSVlCUJWmBiGUm9MJqUkalBUtpBZVPH565dbh793p39+49kz4/OOy5M3Nn/nvmOfOcMzN3Br4F9uSkqxDfA2zNRRvQVrC1zfhvflaUoO0toA94oyr8BGADfo+8DJzYDG2F/EcBn1SXO1hba6RdNrNwTkA7MLVgfF8Bk4BHSY0g8ADwSDo/BpiWLva9+8tngArelgznsGSMk1LcFKAT2IE7p2y0pfhz8cV89+akq5BuJXBnK7Wl+EuBqfR3Tv3KbGKdChibzg/FG6ULamg7Atie/o5P55XG6IKkZ09OulL8DcALuHPKSlsh3SZgTiu1pfgrgOvo75xeAbrT+TLg/mZoK+R/T6qTms6p3nWjYGsNt82NJjxYDnxrjyvxp/T2FNYOfFmVbkmtCqzOp0b4hcDbhc+LgEVVaXYAR+WkDXcQ79cysEyu2Th8BfxxrdRWiO+kv3OqW2az9AFjgI+B82vEzQOWFz4vB+ZVpenXYJSpCxgLrMcb0q05aSuEnYq/CaiV2gppplNwErhz+wk4pNY9M1xtQAewBricgZ3TkGxtoCPGnApI6sTfXjYAx5pZZSv5H4Bjh5hPNcfhRl1hZwrLXdtCoKdQbi66KswB1phZZS3HVmmrR90yh6tP0ihJm/EuxXfMrCn2loGuh4HH8E1Jc9NWoRt42VKL20JtA3Ek0Gdmf9XS3IR74QngPmBfnTRDatsGIpxTQtJYvFvo7mIDB75CLT4ONKx8/q/aJE0EbgSW5qSrinnAi5lq61dmM/SZ2d9m1oU/1Z4nafJQ9eWiS1IXcJKZrc5NWxXdNNneRqI+m6FN0rXALjPb1Aw9jRLOCZB0KF55z5vZqhT8o6T2FN+OP80MOh9Jx0vanI47gO/wAd4KHSksZ21TgJOBXkk7gDGSejPQVcnjKOA84M0Srlk9apbZLH0VzKwP73KdKen8gr7ZDMLeMtF1IXBusrP1wKmS1maijVTW2Xj32ab0uZXaBuJn4HBJlZ0mOoDvmqTtImB2qpOXgMslPTccW2uEg945yTdiegr43MweL0T14DNPSH9fG0o+ZvatmXWlYxmwEThF0gmSDsOfwHpy1mZmb5rZBDPrNLNOvLvlo7J1FbKai/eD/1HCNatHvzKbqO9oSYen89H4WMIXZrahoK8Hn704Q9J4SeOBGSmsof+31brM7Ekzm5js7GJ8EP+yHLQVsvr3Lb2E61aT9Ab0Pn4vFMsctjYzW2RmHalOuoH3zOymodpaw1iDg1MH6oHfAAZs4b8porPwPtw1+JTId4EjUvoJeF/qL/h0zp34YHzNfAYocxZ+020DFhfC70r5/YVPi349F21VaX7LSRewFphZYn2+iO/y/Gf6/m0pvF+ZTdR3Fj6tdws+o+3BOjZ+Kz69uBdYUAh/NOW3D396zkJXIb4z5ZHNNUtx24HTm2xvg9G2DtgN/J6+f1UKPxGfjt4LvIo79WFrqyp7OvWnkjdiazuBJftrm2P5oiAIgiA7DvpuvSAIgiA/wjkFQRAE2RHOKQiCIMiOcE5BEARBdoRzCoIgCLIjnFMQZISkJZLuLVtHEJRNOKcgCIIgO8I5BUHJSFos6StJ64HTUtjtkjZK+lTSSkljJLVJ+jotSYOkccXPQXAgEc4pCEpE0jn4kjBd+K/3p6WoVWY2zczOBj7HV534FV8N45qUpjul+7O1qoNg5AnnFATlcgmw2sx+M18xDmY7PAAAAORJREFUurJ+2mRJ6yR9BswHzkjhK4AF6XwB8HRL1QZBiwjnFAR58gyw0MzOBB7Ct/HGzD4EOiVNB0aZ2dbSFAbBCBLOKQjK5QNgjqTRktrw7bfBt9X+Po0nza/6zrP4dtnx1hQcsMTCr0FQMpIW41sX7AK+wbfo3ovvPLob3720zcxuSeknAF/jW233laE5CEaacE5B8D9D0lzgejO7uWwtQTBSHLL/JEEQ5IKkpcDV+My+IDhgiTenIAiCIDtiQkQQBEGQHeGcgiAIguwI5xQEQRBkRzinIAiCIDvCOQVBEATZ8Q+Cmgc5+n5Z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0"/>
            <a:ext cx="40290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810000"/>
            <a:ext cx="40290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205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989" y="1371600"/>
            <a:ext cx="3196211" cy="226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data:image/png;base64,iVBORw0KGgoAAAANSUhEUgAAAssAAAHgCAYAAABTiyCzAAAABHNCSVQICAgIfAhkiAAAAAlwSFlzAAALEgAACxIB0t1+/AAAADh0RVh0U29mdHdhcmUAbWF0cGxvdGxpYiB2ZXJzaW9uMy4yLjIsIGh0dHA6Ly9tYXRwbG90bGliLm9yZy+WH4yJAAAgAElEQVR4nOy9e3wdVbk+/kySNmlKubUFodAEkZtyFxAOchFBoKIgogccSkU09PBDC16B8EVENnqUg6eggBEvoBsRQTiA9QAqRxBQKaAoWgQhKXdoWqCQNk2y5/dHeKfvrHnXzJrZs5O9k/f5fPjQPZk9s2b2ujzrWc/7Li8IAigUCoVCoVAoFIo4msa7AAqFQqFQKBQKRb1CybJCoVAoFAqFQmGBkmWFQqFQKBQKhcICJcsKhUKhUCgUCoUFSpYVCoVCoVAoFAoLlCwrFAqFQqFQKBQWtIx3AZIwa9asoLOzc7yLoVAoFAqFQqGYwHjwwQdXBEEwW/pbXZPlzs5OLF26dLyLoVAoFAqFQqGYwPA8r8/2N7VhKBQKhUKhUCgUFihZVigUCoVCoVAoLFCyrFAoFAqFQqFQWKBkWaFQKBQKhUKhsEDJskKhUCgUCoVCYYGSZYVCoVAoFAqFwgIlywqFQqFQKBQKhQVKlhUKhUKhUCgUCguULCsUCoVCoVAoFBYoWVYoFAqFQqFQKCxQsqxQKBQKhUKhUFigZFmhUCgUCoVCobBAybJCoVAoFAqFQmGBkmWFQqFQKBQKhcICJcsKhUKhUCgUCoUFSpYZyuUyOjs70dTUhM7OTpTL5fEukkKhUCgUCoViHNEy3gWoF5TLZXR1dWFgYAAA0NfXh66uLgCA7/vjWTSFQqFQKBQKxThBleU30d3dHRJlwsDAALq7u8epRAqFQqFQKBSK8YaS5TexfPnyTMcVCoVCoVAoFBMfSpbfxNy5czMdVygUCoVCoVBMfChZfhOlUgnt7e2RY+3t7SiVSuNUIoVCoVAoFArFeEPJ8pvwfR89PT2YNm0aAKCjowM9PT0a3KdQKOoWmsFHoVAoag/NhsHg+z5uuOEG/Otf/8Ijjzwy3sVRKBQKKzSDj0KhUIwNClGWPc/7ged5L3me9zfL3w/2PO9Vz/P+/OZ/5xVx31qgubkZIyMj410MhULhiMmqrmoGH4VCoRgbFGXD+BGAI1LOuScIgt3f/O+Cgu5bOFpaWqxkebIOygpFvYLU1b6+PgRBEKqrk6FtagYfhUKhGBsUQpaDILgbwMoirjXeaG5uxvDwcOz4ZB6UFYp6xWRWVzWDj0KhUIwNxjLAbz/P8/7ied6vPM97h+0kz/O6PM9b6nne0pdffnkMizcKmw1jMg/KCkW9YjKrq5rBR6FQKMYGY0WWHwLQEQTBbgAuA3Cz7cQgCHqCINgrCIK9Zs+ePUbFWw8bWZ7Mg7JCUa+YzOoqZfAhaAYfhUKhqA3GhCwHQfBaEASvv/nvJQCmeJ43ayzunRU2sjyZB2WFol4x2dVVTox7e3uVKCsUCkUNMCZk2fO8t3ie5735733evG//WNw7K2xkebIPygpFPULVVYVCoVDUGoXkWfY876cADgYwy/O8ZwB8GcAUAAiC4EoAxwH4D8/zhgGsAXB8EARBEfcuGjayTIPviSeeCGB0UC6VSjooKxTjDN/3w3bZ29s7voVRKBQKxYRDIWQ5CIITUv7+bQDfLuJetUZSnmUdlBUKhUKhUCgmF3S7awNJeZYVCoVCoVAoFJMLSpYN6A5+CoVCoVAoFAqCkmUDSpYVCoVCoVAoFAQlywZsO/gpFAqFYuKgXC6js7MTTU1N6Ozs1N1YFWMKrX+NhUIC/CYSVFlWKBSKiY1yuYyurq5wV9a+vj50dXUBgGY4UtQcWv8aD6osG2hubkYQBJAy29VptjuFQqFQZEB3d3dIVAgDAwPo7u4epxIpJhO0/jUelCwbaG5uBgBRXa5UKmNdHIVCoVAUjOXLl2c6rlAUCa1/jQclywaSyLLaMxQKhaLxMXfu3EzHFYoiofWv8aBk2YAqywqFQjGxUSqV0N7eHjnW3t6OUqk0TiVSTCZo/Ws8KFk20NIyGvOoyrJCoVBMTPi+j56envBzR0cHenp6NLhKMSbQ+td4ULJsYDIpy5q6RqFQTFZwYtLb26tERTGm0PrXWNDUcQYmi2dZU9coFAqFQqFQpEOVZQOTRVnW1DUKhUKhUCgU6VCybIDIsrSL30RSljV1jUKhUCgUCkU6lCwbmCzKsqauUSgUCoVCoUiHkmUDk8WzXCqVMHXq1MgxTV2jUCgaHRq4rFAoioaSZQOTRVn2fT8SyKepaxQKRaODApf7+voQBEEYuKyEWVFvCIJgvIugyAAlywYmU57lvffeGwBw6qmnVp26RtUchUIx3tDAZUWjQMlyY0FTxxmYLDYMYH1j9TyvqutoGjpFvSAIgqrrs6JxoYHLikaBkuXGgirLBiaLDYOjWnKhao5iskNXVuoDGrisaBRMVD4xUaFk2UBRyvJkGjxVzVHUC8ZDrVGfbP2gVCqhvb09ckwDlxX1CFWWGwtKlg24KMtpSmyjDJ5FNVZVcxT1gvEYgMZzZUUH3Ch830dPT0/4WQOXFfUKbbuNBSXLBlyU5aam5NfWaLaEam0YquYo6gXjMQCN58qKDrhxHH/88QCA008/verAZYWiVtC221hQsmwgaQc/UpbTyPJksyWomqOoF4zHAKQrK/UFEjWUjCjqGVo/GwtKlg0UoSw3yuBZZGPlxFjVHMVkwniurOiAGwf10xpApahnaNttLChZNuDiWU4jy41mS9BUW4qJgvEYgMZzZUUH3DiULCsaAVo/GwtKlg24bEqSRi7VlqBQjA/GizyO18qKkuU4yEKnZERRz9C221hQsmygCGUZUFuCIhsmU6rBWmKyDUCT7XldoMqyohGgbbexoDv4GSjCs9woKGoHP0V10B0Qi8NkG4Am2/O6wJUs67tTjCe0/jUWJgbrKxBFKcuNACXL9YFGSzVYz9ABSJGHLKsKrRhraF/VWJgYrK9ATCZlWVEfmGypBhXFQQfcOFzJMv97lt1ZFYoioG23saCsz4CLsvzKK6+keksboSE0QhknAxol1WAjoFHrdF7PeqM+by3hSpZ5H69kWTHW0NWMxoKSZQNJm5LccccdAEYredo21o00iKkNY3whpRoEgNdff10D/TKikdodgTzrfX19qf2KiUZ83lrDNRuGKsuK8YS23caCkmUDScryD3/4w9gxm7dUZ40KV5ipBgn9/f3OpEkxikYcgKrxrDfi89YaqiwrGgHadhsLSpYNJJHll19+WfxOX19fbPlUyXL1mEzp1GxZLzTQLxsacQCqxrPeiM9ba6hnWdEI0LbbWFCybCBpU5JZs2ZZv2cunzYCWa7nxlrN0vREgwb6TWyoZ71YqLKsaARUO/5OJjGpHqBk2UCSsnziiSemfp+UwHomoibq0bNcy3RqjdbJKGlyRyO1O4LkWW9vb0epVEr9biM+b62hyrKiEVBN21UxaeyhZNlAElk+4IADnK6xfPnyhlCW6xm1SqfWaJ2MK2lSjKIRyaPv+7j88svDzx0dHejp6XHakKYRn7fWUGVZ0QiohiNobv6xh5JlAy55lgk2W0ZTUxNmzJhRfOEKRj0PtLVamm6ETqa1tRUAsNlmmzmTJsUo6rlOJ+GjH/0oAOCss85Cb2+v82/eqM9bS6iyrGgEVNN2NTf/2EPJsgGXPMuEj33sY2LKr5GRkUhDqFfVklCPNoxqlqaT0AidzD777AMAuP7665UoZ0SjkkfqW7KWv1Gft5ag1HFp70aVZcV4opq2q3EOYw8lywayKMvvfve7Iym/6Lsm6km15KjngZbSqdFuiVtttVUhKmsjdDITbVt1RTroN8+6NFvPbXi8oMqyohFQTdutlZiksENHYwNZlGUgmvLL1jnXk2rJQY21HpVlYPTdzpw5EwDw4IMPFqKyNkIno2Q5PxqVPFK5NdaheqhnWdEIqKavMnPzz507Vy17NYaOxgaSdvBL61DnzJkjHq8n1VKC53l1myGCiHxRJMLsZIpSrIsE1TPbSoXCjkYly6osFwdVlhWNgGrbLh+znnjiiboawyYiCiHLnuf9wPO8lzzP+5vl757neZd6nveE53mPeJ63ZxH3rQWS8iybna9Z2c8++2zRw1yUalkrQvuPf/yjbjNEFE2WgdFOZsMNNwQA3HfffXXXydCzKlnOjkYlj0qWi4Mqy4pGQJFjmvYDtUdRyvKPAByR8PcjAWz35n9dAK4o6L6FI4tn2cSHPvQhcdviIshYLVOe/f73v6/7DBFFD2aUcWLt2rWFXrcI0LOqDSM7GnXQULJcHFRZVjQCimy72g/UHoWMxkEQ3A1gZcIpRwO4JhjFHwBs7HneFkXcu2hk9SybqJVKWYuUZ9TAVq9eLf69HrzWtVCWgcYgy/XqJa9nNOqgkdezXOvnrVd7VhLIQqfKsqKeoWS5sTBW0tUcAE+zz8+8eSwGz/O6PM9b6nne0pdffnlMCsdBap6LsmxW0FpW2FqmPLPlhK4HrzURxsmoLGsHOHlQj6njGm0DH4Iqy4pGgJLlxkLdrfMGQdATBMFeQRDsNXv27DG//7XXXgsA+MpXvhJTUtI631pW2KSUZ9WqPwcccADa2toix+olQ0StlOWpU6cCqE+ynJc4KRr3ndWjDaMRNvCRoJ5lRSNAyXJjYazI8rMAtmaft3rzWF2BlBSCqaSMZ4dqS3k2b9683OoPNbCddtoJF1xwQXg8y3a7Y4XJpCznJU6Kxh006vE3L2o1a6ytHKosKxoBSpYbC2NFlm8BcNKbWTH2BfBqEATPj9G9nZGmpKRlw6hlhTVTnhGhXbJkSdXqj+d5OOqoowAAO+64Y6btdmuNWivLa9asKfS6RUBtGPnRqO+sHj3LRWzgMx5WDlWWFY0AzYbRWCgqddxPAdwPYAfP857xPO8Uz/MWep638M1TlgB4EsATAL4H4LQi7ls00pSUtA611hWWE1gitEWpP0VuhFHke5iMnmW1YeRHo76zerRhFLGBz3hYOVRZVjQCVFluLLQUcZEgCE5I+XsA4P8r4l61xNy5c9HX1yceB9wHMs/zxqzyppU5CXwHv6LJclGZHCZzNgztACcP6pEs0+T8xBNPBDC6mlUqlTKtOtUyMNkGVZYVjQAly42FugvwG08k+YI7OzvxhS98IfK3IAgiO/2NR4WtRv2pJVkuGpNJWVaynB+N+s7qMRsGIK9mZUERVo6scE0dp8qyYjxRZNutp1iHiQolywzkC54yZQqAUSVlwYIFuPrqq0X1Foh6XsdjoLZ5mQFkCqqpV7Ks2TAUWdCo76wePctFoAgrR1aosqxoBKiy3FhQsmzA933sueeeOPzww9Hb2ysG0HFIAWJjvZmEqf4AyBxUQwNLvW6EMZmUZSXL+dGo76wes2GYyNMGaTJPmz1tueWWNc+0o55lOxpxk5mJCiXLjQUlywLa29tDgpzmraO8zACw//77o1wujyvhDILAOaiGN7DJqizXczaMeiZO9YpGHTTq0bNsYmhoKNf3fN/HhhtuCAC45557ap5px9XGNNmU5UbdZGaiQrNhNBaULAuYPn16SDaTvHW///3vcfbZZ4efn332WXR1dY0ryQmCIHNQTT17lrNkw8iimtB161FZVs9yfjTqO5vIZBlYPykdi/KqsiyjUTeZmahQZbmxoGRZAFeWJc8d4frrr4+RrYGBgUjFHWuVOQiCXEE19U6W0wa+rKoJlXEsyHLWpU+1YUw+NIJnuRqyTO2snsjyZFOWxyMzicIOJcuNBSXLAtrb2/HGG28AWO+5a2mJZ9lbsWJF6rXGgyy7BtXwBkb/rjeyTEgbzLKqJjSQ1pos51n6VGU5P8brnVV734muLI8lNBuGjPHITKKwQ8lyY0HJsgCuLAOjhHnbbbeNnTdz5syxLJYTgiCwZsiweQU9zwsHi3ojy67KclbVZKyU5TxLn0qW86PRyTK/jsuKRKOR5SzlzRuMpsqyjPHITKKwQ8lyY0HJsgCTLAPrA8I4PvrRj4ZZFfh3OeEcD2UZyJ4ftd5tGGmDWVbVZKyU5TxLn2rDyI/xemfVximYynI9BmONJVmu5vnVsywjq4iiqC2ULDcWlCwLILLMK6BElvfff398/vOfDz9TWiRKkwQUQz4JLgOy1GhcGlK92jBcleWsqslTTz0FALjuuutqmkKpGv+4doDZMV7vrFqyZXqW82S0qTXG0oZRTTCakmU7qt1kRlEclCw3FpQsC5g+fTqAqOookeUgCPCe97wn/Px///d/8H0/oiYXqSy7dOhSoyH/ddK5ReZZHg/PchbVpFwu44EHHgg/11K1y7P0qanj6gNZbABFK8uuKxKNRpZdy1tNMJraMBSNAE0d11hQsiyAyA0nmbSrnwneyUoVlpPPahPC5yXLq1evTjy3EVLHuXQsrqpJd3d37F3WKoUSkfhp06YBAGbNmpW69KnKcn4U9c6y2gCKJsuuKxITlSxXE4ymyrKiEaDKcmNBybIAIst8GVBSlgH3TrYIDyJFeQPZBufXXnst8e+cLHMLSV5yP155ll0x1imUfN/HEUccAQC48sorU5c+6f1pB5gdRb2zrDaAom0YeTLa1BpElquZ9LuWt5pgNFWWFY0AJcuNBSXLAlzJchAEorIs2TCKSAjP78WJs1kmE1xZ5gPdN7/5zfC4acPIm7fYVoa8qMUOfkWkUMpKGPJ4wrUDzI6i3lnWCVVRyjIP0OW2oq222kpckRhrsjxWgYf0/LNmzQIAbLbZZs7BaJo6TtEIULLcWFCyLCCvspxElotQMzlBzkKWSVk2B7pXX30VAPDoo4/GyFxWcl8rskwocjArlUoRBR3IlkIpD2HIY3PRDjA7inpnebOr5IWUZ9n3/bDfuf/++8c9GGtoaCjXpJ8/U5bfx/d9fPvb3wYAXHPNNc7Pr8qyohFQC7JcrdVTYYeSZQH3338/AGCvvfYKK5y0KQmQ3iETWS5CzaxWWZYGOgC46667YnmWs5L7NO92XtRCWfZ9H7vttlv4OWsKpWoIg5Ll4mGbqFUzcGS1AdSCLAMI+53BwUHxe2OtLOeZ9NNW10D28lI/Z+vvJKhnWdEIKLLtViqVukw3OZGgZNlAuVzGt771LQCIVLje3l7x/DSSSOSoVCrFggSzJoTPqywfc8wx6OzsRF9fn/id1157LUbmqlHW6t2zDIwuawPAfvvtlzmFUh7CkGfTFyXLbpDeU7UDR9actEV7lglElm35wGtZR2iyQbjjjjtyTfp//OMfh/8+7LDDUC6XnScytSTLqiwrxhNFZ8MowuqpsEPJsoHu7u6YijMwMIBHH300dm4Wz7Lv+3j/+98fHs+TED6LsmwOPn19fda0cBtttFGMzFWjrNW7slzt9arJnZyFLGvqODdIynIRA0eWnLS1UpZpgu2iLBfZ7vhkg3DppZdi3rx5mfqFcrmMz372s+Hn559/HieffDI+8YlPOE1kqJ+76667nFcJ8ijLZ511Vk2XrXV5XGGiaBuGq4iTVhe1rspQsmzAVuH4UiKHpEjYSOlOO+0EALjwwgtzJYTnBNmWxomTBelvUtne8573xMhyVmWtVmSZULTyU03GiTyR+hrgVztIdW+sM57Ugw2jyPoiTTYGBwexZMmSTP1Cd3d3rO8cGhrCunXrIsdsExnq86644grnVQJXskx2O0Ktlq11eVwhoWiy7CLipNVFrat2KFk2YKtwbW1t4vEseZbpXDO4zBVZbBg2UsDLuNFGGwEAdt55Z1H5zKusNZKyHARB5pk0TSQ22GADAMCmm27qnDtZyXLxkAhjETECWVDtZM6WW3u8yHLSZCNLv5BlciLZxKifcyXX/Dtp7+Pmm2+OHavFsrUujyskFE2WXUSctLqoddUOJcsGSqVSuIEEob29HW9961tj59psGBxFkuUsNgwbKejo6Aj/vWjRovA7eTy1HI3mWaYyrlixItNMmoj1/Pnzw2t8/etfT10lULJcO0h1r1QqxSa4WWME8pYhD/J6lqVr5AWfNNrqadbJRpbzPc+Ltbskr3JasHHab7Jq1apM182LsV7lUDQGiibLLqvBaXVR66odSpYN+L6PK664IvxMFc5G1tJsGOOlLEukwCQLXM2qliw3UjYMfr2nn37aeSZtLlHRDo9/+tOfnO+XZTtxJctukN6T7/s455xzws95YgSyoB5sGNWUwazbUr82derUzJuiSJMW226oFKTEkUSWbUTclSxvsskmma6bF2O9yqFoDNQidVzaqk9aXdS6aoeSZQEnnXQSmpub0d3dHWbBePzxx2Pn3XfffXWrLJuNRCIL0kCbhcxxNKpn2VzeJUgzaVvqvZtuuin1fnm2sJ4sZLnagBJb3Tv88MMBAHvvvXeuGIG8Zajm++PlWbbVbQ7f92Pv0BbLwb/zxS9+Mfy8xRZb4Ic//KH1fLPdUT9n5rlPWiVwJctHHnlk7FgtVh+q2Y1QMXFRdDYMF5RKpcS2pHXVDiXLAjzPQ3t7ezh4dHd3ixX7xhtvTCWJ46Us87J85StfEckCP7febRi1UpZtm81IM2nbUlR/f7/z/ZQsR1FEQImNMOaxvuRFUZ7l8SLLLsuse+65J4BoGW1WBo5DDjkk/Pcvf/lL+L4fsYNxmO2O+rmPfexj4THXNH5pfcYee+wR+Vyr1QdaHieFPctuhIqJi/HYwc/3fZx00knhZ7POZw3sn0xQsmwBJ8tJJGksbRhZlGU+UNgGjSJtGI1GlqmMc+bMcZ5J25aiZs6cmXo/Gxly+c5ERhEBJba6V+1qSRaMl2e5KBuGyzIrZeDh/dArr7yS+j2pryqVSrG+Rmp39N1ddtklPJa2SpAnz/JZZ51V09UH3/fx7ne/G0D6boRZVlo0zVfjYjzIMjC6twAAnHzyyWKdzxLAO5mgZNkCTpaTSJJrnmVgbJRlgo1A8O9xZblaFa5RbRgzZ850nklLS1QA8JGPfCT1fqosyygioMSmruZJ15cXjZ5nWarbra2tkc8SWd5ll11SSRpPc8ltYjvssEN43NbuqL9Ks3tw5MmzPBZtLc36BWRbadE0X42N8SLL/FydbLlDybIFnCyXSiVRnTr22GPr1rNsKxdtfc2PT0ZlmZNX15m0uURF5OKAAw7IdD9XTAayXERASdrKSZHKsm1wqVXqOOorbGSZo5r6QnWbMgHNmjULZ555ZuQcIr3XXntt5J5pJE2aoAOjdgQAmD9/vrXd0XfT/NTSd1yV5ebmZuu7K5JMUHmSfsssKy2a5quxUQuy7NIP0blPPvmkTrYyQMmyBe3t7WG2A9/3sfnmm8eUl1/84heR3akkjJdn2WbDqBVZrnU2jHrZlIQP6B/4wAcAuJGxPDaMyUCWbakaswSUFKEsu5CiJCWvHgL8qi2D7/s49NBDAQBXXXUVDj744MjfiSyff/75se+65D22lTepnmdVlsvlMn7zm99EPttA97eR5aKVW7pHElnOstKiab4aG7Ugy7bNyqRzly5dqpOtDFCybMH06dMjFWn69On40Ic+hHnz5oXHzMCuX/7ylwDSbRh5kdezbFOW+WCVZsNIa9iNqixXA8l2k3Y/VZaj8H0fF198cfg5T0BJFs+yRIpdSVGSkldt/bd5lqk9coLFn4H3R0XUFz6hN8tCA/EzzzwjftdG0mx9lcsEksrjQpbpd+T+bped/mxkuWjl1oUsZ1lp0TRfjY0iV76ykGUCiYEmqp1sTVRrh5JlC7gNAxjt8FtaWhIr9re//W0A9srvujxoQxZlWVJ6y+VyqBwBwN///vfw72nKMi+z1Bga1bNcTVmzKJdjqSw3Wmd1zDHHABhNK5YnoMRVWbaR4kWLFjmRoiQlr9r6b6sf9JkIoPkML7zwQlX3NUHtrKWlJdbmaCCeM2eO+F0bSZM8y0A2ZZl+H1uOZiA7ua1UKmhqaoLneWIZilZuXchyltRdpVIp9j40zVfjIIvY4nqtLMoy7UBroprJ1kT20StZtkAiy2n2iRdffDF2TFKWXQiTRHiqsWFQJeaD65133hl+RyLLEvGQGsPJJ5+MvfbaKzzXJe+wK8bCs1ztNbKQ5Vory43YWWWxAGWZqJnKjY1M2VL/maQoScmr1oZkI8t0XSJYSfmQi2gj1K8kkeWzzz479r0kkmazYbj0hyZZJluKhKzkdmRkJJEsF63cupBl8o5Pnz4dwPoAZGkC6fs+jj/++PCzpvlqLBQpKlEbSgoeNe+79957V22BMzGRffRKli3IoyxvvvnmsWOcALiSZRvh+e1vfxueY5tB2mwYUiWmgchmw+D3oL9L1xkaGoqkkDrnnHMKI2e19ixXgyzLaLZldpfrZ0EjdlZUD9Mmo7Z2ceONN4bnJCnLWRVBkxSVSqVYhggaXGyE3VXldyXLSc9QRJ12Icu0EkBII2lpNowsnuUkspyV3FYqFTQ3N1vJctLvnQcuZBmI5sK94IILEsnvO9/5TgDApz/9aU3z1WAYb8/ydttth4suuig8XsRkK89qTKOshCpZtoAH+AGjg1ZSRw0Ap512GoB0z3Ia8bMRnh//+Mfh56w2jLRBVlL3+CyVrutCONasWVM4OXMhjnmI6FjbMGqtLDdi0A/V5bT3aGsXvMPnMCeASSkgXXeI44Seq35S3cui8ttsQfRuiGAlqZq2ILUsAxGfuNjIMj9+0UUXpZK0tAA/F2WZyHKSDUOyMEybNg3z5s2zZjBJUpZ9348EcFdLJlzJMrA+005aFpBabrzTKCSmUTFeZJngeR6OOuooANF2XE25bP1TEARiHWqklVAlyxbkUZal7VP5+a6+VZed4rIG+KUNspJKyjt1+rvrEmRR5CxLSpws6rOtQ8hDuOvJs9yIQT+uZNlWp5577rnw30k2DJsfdPHixViwYEF4TCJF1KnzPoEHnUk2DBu5X7RokdVKYlOWybNsy/UtfTfPQET38zwv1p56enrQ2dkZUfJdBuex8iyThYFPfHzfx9VXX23NYJKkLAPA+973PgDAgQceWLVyS++hFmQ5b4YlGxqJxDQqakGWbTYMPvHhQhbVSV4W2wZILkjqn/r6+jB//jVa22gAACAASURBVHx4nhf2e420Eqpk2QLKhkGVyIUspxn2XW0YLjvFZfUsS5WYK+WSssw7dbpuqVQKt23N8wxZkYVkpm3UIl3X7LCykFlXkpd0vyR8/vOfzzw4ZQkQqhe4epZtdWrLLbcM/y2RMbpu0lauu+66K4DR1SGJFKV16pINI2nSa5KQ3//+97HrAHEbBj3DhhtuCAARz6FZt/IMRHQ/vtrE0dfXF/Esu3gkx0pZBkbfz8477xx+vv32260Tlu9973t4/fXXsXr1aixbtky8HvWRRdjAiIS4kGXqY13JctG7VDYSiak1aqWwj1U2DHPis3LlSgDAE088IZLlLBsAmTD7WFs5qd/r6+sTz6vHlVAlywLK5TIuu+wyBEGAjo6OMLguzYYhEaE8AX42wnPccceFn7PaMKgSb7rppuHxgw46KPx7mg2Dyuz7Pr785S+Hx2fOnBl7L21tbYWRM7pvrZRl8zfLcg36DWqVZ7m/vz+zmpNECOsVrp5laaLW3t6OL37xi+FnKYCM/z62DWiIGFBglYk0e4tEll0njAMDA/j5z38euw6AcGD7xS9+EQ7Uvu9j4cKFANYrn/y+rmWWwOMYbG2BK08uyvJYeZYJvNy2NHf9/f1hGs0gCPCb3/xGbGd0vyzL2zZkIctUZ9PIchYrGODe/zSinasWqIXCTuSbdn4tMo2pVE9tQcF//OMfCyfLAJzHmoGBAWufX48roUqWDVDjoIC1p59+Gl1dXRgcHAyX7NKQ5llOaxwm4dl6663R09ODffbZJzyWJ8+y7/sREvu2t70t/Ls0cEnKMgAcdthhAIBLLrkEK1aswBlnnBEpw4UXXlgYOctCMouwYWS5RpYBNK9HOo+a47ojYb3AlSz7vo8LL7ww/EwTgaOPPjo8JpFlFyJB8Qm2JcQ0e4tUb6TUXjaQxcpM0ciz1/CBWqpHZhvJY8nhfZRLW8hKlvNmw3BVlvl1AXuaO+k+Ujsjspxl1cqGLGSZnqFoZdmVmDWinasWKFphN8k3MNomqlWrk2wYtgnO66+/HrZfXi84WS7SKiJBigWr15VQJcsGbI0jCIIxU5aBKOF57LHH4Pt+7k1JKHVcZ2cn/uM//iNynL7Dl18JkmcZQKyBcXULWL+zXRGolWe5SBtGluDDpEwJNmRVc4rOHFJrZLGzUEDKdtttF04EbO9fUpZtSFOW0+wttsnpe9/73vB4R0dHxErFQcf5dbq7u2P1kwZqyfJlnptnd0QXZZnDxYYxVp5lAi93d3e3dQJkQmpnWfqfNGQhy/Ruig7wc01x2Ih2rlqgaIXdpvJWa29JUpZtE5wNNtggVVmuliyntb2Ojg7svvvukc/1uhKqZNlAUiNw9Sxz5EkdZ7uuS55l814AsGzZMtEf9M9//jO8vjQYSNkwgDhZNgewWuSPrJWyXIQNw+V5zeeQlvdsyKrmFLFkPJZwVZYBmRxI6eKAbMoyDWBmVgwCrfZQXW9ra4t06rbUcaRs9vT0oLe3F4sXLxZJCKVj49dx2QQliSzn2R1RSidpglthqlGWs3iWXfIsS/c79thj0dPTg0022QQAMGPGDOuERWpnUt+bF3nIsm2XNfO8oslyI9q5aoGiFfY08p3XHy2RZR5nJJHWfffdVxzDiiTLvA6Z3Km9vR3z5s3DI488AmBUMCiVSnVbx5QsG0hqBGlkmVCtDcMEnZ93U5L7779fnM0uXbo0/E6aDYNfj0i0LRK7FmS5Vsqy63EJ0qw87X5JmRIk5FFzGo0sZyG1Up2zEdUsyjKREvo+DVoE8gpvt912AIADDjgg0qnbyvDqq68CWL9blo2EvOtd74p9N2mgdiHLAPChD30IAPCf//mfTpacNBtGR0cHzj333PBzvXuWK5UKfN8P0wuecMIJ4oSlpaVFbGfjRZbpGV5//fXE87J6lrNsntNodq5aIM/qTBKS2nQ1/mjJhkG/tdnn0MRxhx12iI1h5XIZH/zgB8Nzr7322iyPByDaF/I6w1PfdnR0YMGCBbj66qvDMueJ0RlLKFk2YMvVCaR31GnZMPJudy0tBZ555pnizFM6lwJZTHCCUI0Nw3yepE4468y5npVlauR5lGWXZbxNN900l5pTxMA+lsiTVaRoZZm3BT5oEagTp9/cfMc2EvLaa6/F7iWREKmeSwMyDdRSXyO1kayBpUk2jA984APo7e3F4YcfHh4bq2wYhKw2DLo2bS4yODgY2yWvqakJBx10kNjOJKEiDyqVSviuXMgyqW2//e1vnTazqQVZnmyQxiZbnETeiYNN5S2VSlX5oyVlmddZXt6vfOUrAEb7Dj6WU7/HdyJeuHBh4hidttMwh9nvLVmypKEyrihZNkAdKS3VzZkzB5deeimAfDaMIpRluu4f//jHyHFp5ikpy7Y94GmwcCHLSTYMV7KcZ+Zcz57lapRll2W8vIGSjaYs5yHLNpKYRVnm51KnXalUEgctG1m21RtSltPqldSWfN/HjBkzws98oHZVlrOS5aTUcdIqz1jlWSZUS5bp9/N9Hx/+8IfR0dGB2bNnY9tttxWvVZSyzPvSNLJcLpexZMmS8HNSP5k1wE/JsoyksWn//fcHMGoTqFZhNydqwOgqme/7Vfmj08iybcLKx7CsZL3aTCGNlnGlELLsed4Rnuc95nneE57nnSX8/eOe573sed6f3/zvk0Xct1bgXr977rkHxx57LIB8id+LJMu/+tWvYn8zK7NElt/1rneJs9nddtst/I5ZpnK5HNmogVJbAfGdvFzJcp6Zcz1nw8jiWTZ/l6Tk7WllJNhU+lqR5VrlGx0vzzKvU6QsVyqVxE7chSxLNoy039JWz4kc7rPPPpGB2pUsS/1BEpKUZYksZ1WWOVz6Q7MMrjYMqktmXIW5Wpa2KUkWGxiH2VZOP/308G/33ntvYtvp7u6OvTNbP5lVWTYDvxWjSBqbKFMNT7taDXzfj6zOUF2txh+dZMMol8vYZpttwuMPPPAAgKiyHAT2XX5tx23vjKeWTUKjZVypmix7ntcM4DsAjgTwdgAneJ73duHUnwVBsPub/11V7X1rDRqE+KCRZ1OSIj3LlM7OBF8uvuWWWyL3AoBtt91WTBTe0dERlpsrSjRjfPnll8Nz+QYZpmfZlSznmUnW2rM8Xsqy5F01kWZnsc3qa0GWa7mjVxZlWTo3LRuGC1mmTj8I7Ltdzp07N3y3rjYMV2XZRmqlFR9+XtE2jCTPcl5lOc2GUQtlmc4z78FzRKdtd82/l6VNSW3lBz/4Qfj3wcHBxLZj6w/7+vpi31EbRjFIGpuKJsuAnOWkmgwkNmWZ6iLPN/6zn/0MQJwsZyWvtndmy21uotEyrhShLO8D4IkgCJ4MgmAdgOsAHJ3ynboHJ8vUYVdrw6jWs7zRRhulnnvuuedGts+l7yf58UyyLM0Y16xZEyobeW0YeWaS9aws5yHLtuCH3t5e5zICyUpILchyLXf0onfuoixLKnSaspy2o2a5XMbDDz8MAPja176GefPmxbJiUCeeRVnmeZI/+9nPJk4sbPXctnqRpCK7XNeGrMpy0dkwTEWW+yeB/GTZ3AmR/pamLOexYbgE71LbkVZrkvpDm+1OyXI2mO/dRoTnzp1bE7Isbfxh21/BxfYhkeWRkRGxLtI5nudF2rstXstGXm311DW3ue/7uOKKK8LPeWN0xgpFkOU5AJ5mn59585iJD3ue94jneTd4nrd1AfetKWxkOct3zX9LCcBdQA3hkEMOST137dq16O7uti4Lc0hLci7LMXnJcp6Z5ET1LLsgqSxJv1EtyHIt/WVZlGWJAKd5lm3XHRkZCZUXKsMrr7yCq6++OsxOQbjyyivh+35Ilm1EkkDXpfKkRXrb6gfdZ8WKFZHB/bHHHou9hySy7Frvksiy1BaLyLNM/5cUWbN+uaaOM8ky/Z+TZRdlOY8Nw7VN8C1/+WrNvHnzrM9pTlCr8Sy7rnZMNEj17LXXXhMnyPPmzcP5558PAPjd735XmPXMNpniRPGvf/2rM3Gk39JUltPqIh/LpV1+v/Od71jLYBvPzznnHKcyAwgtrgBw0UUX1S1RBsYuwO9WAJ1BEOwK4E4AV9tO9Dyvy/O8pZ7nLeU2gPFEVmW5VmT57W9/u1OnuHz5cqdOUVKWgXQFOC9ZpsZIQUtbbLFF6kyy1sqyjZy4oJo8yy5Iuq6LVaBI1NJfVq0NI6+ynBTM9+ijj0aOHX/88QiCwFlZzqrE2+oHPUNfX19kcL/77rtjz8ZJJxFr2tK+FjaMtra2QlPHSe8sD2Ebb2XZtU00NTWJdWTJkiV4z3veY/0eJ0C1VJYbLauOK2xq64wZM8JA0M033zxMbUZWqoGBgXDCK60IZInp4Pd3CUBO+7vkWR4eHk6si6YNA0AkzSIAfPSjH7V+35YGk3LGu8C2l0M9ogiy/CwArhRv9eaxEEEQ9AdBQL3UVQDeabtYEAQ9QRDsFQTBXrNnzy6gePmQR1lOs2FUQ5bL5TIuu+yy8B4f/OAHRZ8rEM3DaisXL4dpw0hbjsnrWQZGG9gJJ5wAALjxxhsjRFnqbIr0LPPr2zYByaMsu3wnj7KcdG6SSl8tWZZ+h1r6y7IE+KV5lrMqyzblZeXKlZHPRB5t5MkkIVmV+KyeZWkiwOMNiFg/99xzAIAlS5Y4DeT8fmZZzLbY2tpaqA0jS9R/EiSyPJbKcqlUimzcYoOt31i+fDne9ra3Wb/HCVCW9IjmPbldSKobLinuGhFJbX7vvfcGAFx//fXW1GaLFi2KKdMnn3wyPvGJT4gxHdL75TaMpMl8EqTf0rRhSP02tQ2JLNP3zOvaIKXBzNJWbBm36hFFkOUHAGzned42nudNBXA8gFv4CZ7nbcE+fhDAPwq4b00hkWVSIdLAf/QiyPLPf/5zdHV1RXK2LlmyBPPmzYt1ym1tbSiVSpF7XH/99WJnygkc/7e0HMOXSKrJswysn1XzjsgWQEZJ+atVls3r07mkGrhcw0StbRhpk46enp5w6XDzzTcPVXoqV57sLbbfAQAuu+yy8Lwid/QqUlmWzk3yLNuUF9OfGASBNS0TEB+4sirxUluSCGsSbIo2ADz00ENOwZkunmX6f1tbW1U2DHMikCXqPwkjIyNhuyhKWc4yAZVy87puuQ2MvgdbP2ROUKsJ8KtUKtb2Xi6XJwRZzuIJnzt3bmR12Eaq+/v7RWXabAsDAwM49dRTxfe7YsWK1LKnTWbSyPLw8LA4ls+bNy98RmkM433bddddlzkDkpJlC4IgGAZwOoDbMUqCrw+C4FHP8y7wPI+2gvmM53mPep73FwCfAfDxau9ba1STDYNX4iLI8te+9rVY4xweHsaSJUsinTIAnH/++bHZ3RtvvJHqZzQHLt/3w+TlAHD00etjNvOmjuPlAaJBDrZlayLL1SrLNhJBwRuELL9NkTYM6Rous/o999wTAHDTTTfFJjN5yHKSfYD7y4rc0SuLsiwpaXmV5UqlYlXMaec7fl1zidO8Fj83qxIv1Q+XumjaMFz9sjZLSJY8y9OmTStUWZbemdnfjrWynMeGAQDvf//7AYzuktbb2ysGdEmgOiJ5kaUJKrdhuNgATNUwqb3zzCGNCNtEYN68ealt0/O8Qixmb7zxhvh+bRuFcaRNZqR+z7aDH+cJO+64Y/hviZPwOvKZz3wmcwYkl7YilXfCk2UACIJgSRAE2wdBsG0QBKU3j50XBMEtb/777CAI3hEEwW5BELwnCIJlRdy3lshjw7jzzjvR2dkZmTXyCpCXLD/77LPi8eXLl0dILLB+1pjVGiARTZvvuRbKsm2QL8KzXC6XrbaLpOX0NOQhy7ZzJdLhcl3pnGrIskuO4aKRZSm5SM/yyMhIqLzQORtttFFk+2l+3SSybNYb3/dx+eWXh595pLdUl6V6zu9hPgP9tqYNI8sAn5ayMS3Ar2jPMv0WG2+8MYDRqHozA5CLjzOJLPPf0EVZztpXm9+jerr55puL59HmV0CUDJvvvq2tTZyg0n0efPBBp9SOWexCja4s2yYCS5YsEb225ru1TXj5b5YXrn170mTGRVkmSMf5apnNhmFO8lwyIGURtiaVsjxRIaV8S1OWL7744hgpo9zI5XI5VFS/973vZYqq3XLLLcXjc+fOjREim/dRgs2GQbCR5Wo8y8B6kswbom2Qp8Emq7LMl7DIRiDBnACZ93FRa4pQliXlKQtZttXXrHAJHMxDwpMwXp5l+p7v++GOWp/+9Kfh+36snVcq67crbmpqckod95GPfCQ89tWvfjWm/HNI7ZbXxTlz5mDatGkAgFmzZmHfffcFECfLLpvdEJKItauyXPR2177v47Of/SyA0c07zAwFaW2CrkVk2ST4eZXlrDDr3mmnnRY7p729HYsXLw4/S5vOpPXndNx162Czj0xq741OlpMmApLXFlj/vrkdkerStGnT0NPTg8WLF1t9wHmQ5FlOegazzymXy5H6dOutt4b/5n0OF7skwSdtrOVlkuqly1gtrfTknZiOFZQsp+DWW2/FBz7wAQDAKaecYlUoATkg4qWXXooRttWrV2fa0OFLX/pSrHG2tLQkBldlqbCSDcO8RpJCblOgbKBJA+/cS6WSmLqHPNlZlWUqQ1rOU9Obyu+T5N/lKEJZlshy3s6jGlKbZB8gYpSHhCchj2fZljItq7JMMImbtPxPz9/e3u5Elvk50spM2vd5+TbeeGN88IOjrrZLL70UnZ2dsXJWKuvTP9FvNGvWLADx38wlZWNR2TCybnfN89Gb7/muu+5K7De5ZY7fg/7PrQVZPMtZYeYOP+ywwyLlSvP824IrbeetWrVK/LtJtkybT1J7b3SyXE0GH25hoK3QDz/8cPi+H7Yx6q/mzJmDH/7wh86KM016CUnZMJKegf+Wv/nNb2JxTRdccIG4qytvX2meZdu9CdK4lUXYmnQ2jIkIqsDnnXdeuLHASy+9hD/96U+ZrjM8PFz1hg7HHHNMZD95z/Nw2GGHiUu6eZXl8bBh8Ibm+z5OPPHE8DMNJkSgsyrLrhH2G2ywQeTz+9///lBFXrRokfi7magHZZmjGrJsDgRbbbVVrsDBLGmU8uRZzrKDX9q1+DUkpZ6OU8c+bdq0zGRZmmymfd+c/FFaq8HBQfGZuZ2BtreloMz3vve94XkuwZmSDSMvWR4eHhYnWLaYBz6Ym+1t7dq1iUIDXdMldVyWbBhZYZJl+rzTTjth+vTpqZ5/890PDw+L7YnKTdYVEybZMuuULf2X7/sNT5ZLpVLYZgiuef1526W+mdcR3/fDsePee++F7/tYvHhxrA9rb2+PpAHs6OjAxRdf7FT+tMkMr5s/+tGPxLZibiQGRNtdmmfZJPbm+yPhiyOvsqxkuUFBg6UZ5JDF0wqMKglJ25e6RJhSp3bUUUdh++23x/Tp00OTflFkWVJ5bMvb1dowJGUZAPbYYw8Ao0uWNJjwe6QRMElZTrN3mGV94YUXQhXZDP6zIQtZvuCCC8TyS8E0WToP/uzUAeZVgH3fxyabbAIAWLp0aTio0++eRpazbo2dx4aRZQe/NFWO/ztJWab3KinLUr9gU5Yl64JUFheybGujZj+w/fbbh39zCc6UJtAmic9iw6C6mFVZlghb0u53NrL8wAMPhNfmaSlrrSxTP0PlaGlpydQ3cyQFeR155JGpxIaXC1j/bJTKE4jWjSLIcpZJc9HwfR+f//znw898IpD2G0i+XfM79H64nWvrrddn0aX7nXLKKQBG33Nvby+OPPJIp/LzlSKqz3PnzhV97bY9KYh78HbKCXKaZ/mSSy4J+9o5c+bEJtkUgM/hEuCnnuUJBNcdkThMGwEwugyatOzjEmHKzftTpkyJdO42olq0DUNSlvNmw5AC/Ph1+Xukaz/zzDOpBExS8kqlkugnI5W+CGRp5KtWrRItHWnKctqgIwVzVOMtluqX63WzrqRUG+CX5lm2/T433XRT+E7NCaAJ7llub2+PtI1yuRzu8gUAN9xwQ6SsZhnSgjldyLLUzpPU7awKaZE2DL6j3kknnRTWYdtkm5fZ9tvZdr+77rrrACCSOq5cLuP666+Pfff555+vmbJs1lNuD3HpL9L6bzPIa4899sDXvva18O+21YMk65GJarNhZJ001wKHHnooAODAAw+MTATS6m2asgysJ3r8+IYbbggA+OQnPxnej+oi9R+umVH4ShHl3f7Tn/4U87UDdr5ibiTGn83FhvHhD384jJkiBZ1DIssueZpVWZ5AyEOW+QydMGPGDJRKpdisnyPNkkEVi8hyU1NTKlnOql5U41kuwoYBrO9MOLmlaz/xxBOpBEwqr+/74o5C1IFxVd0F7e3tYvBXHvDnSSLLLoNOkcoyIP+2kmdZIvFZN+RIy4fMIfmQ8yrL5557bvhOCbRzn0ncbZ5l+m24Z/Rzn/tcROU0y5Bmw6B/m2RbIstpynI1GyG5kGXXPMv03Zdeeimsw1K5Xcvc3Nws9geU7pIry93d3bF3PjAwgL6+vpopy3Q/iSznVZZN8CCvSqUSpqvbYostrKsHUh9pI+bVKsvV2g+LhK2O2c6TlGWXCZU0OaW6SPdMiqFJu+6LL74o/l2qL62treHKQhaybNaRpHqSRpbTLHLqWZ4AoMHY3PQjSVXba6+9YsfIQnHppZcm3i8pcFBSltOIalZlWarUrp7le++9N/K922+/PfGe1Pm4KMv0PDaVgxMwW3l33XVXAIh00nRdm1+bMHPmzLCzmz17diR4yrxWNbCR5XK5jAULFlgHHen3lhTgrMuhScoyPb+NxJtBkwTbCkuWFHxFKstSnbrnnnvE75ie5ZGR0d38JEKwZs0adHd35w7wK9KGkZcsVyqV2HfMclGe5bTfbXh4OFFNS1KWJZjKPgel2eRk2TZJW7duHZqamiLig4m8bdu0C3EbRhbbVhJ4kFcQBE7tSCLLtntVS5azTpqLBPV3hxxyCIDRSRpHmrJM72l4eDj1vSYJSdI9zf7CZbvrNLIs4YwzzhCVdCmA1uZZtpFoYPQd83z0NKbw82ztVJXlCYjzzjsPm222GQDgLW95S5iySYJUMagC8A0dJHieZyUweWwYWT3LWZRlvmRdLpdxzTXXRK779a9/3fosfNDMoiybgRoEaetXs7x0DVtuXluDptROFKDx9a9/Hb7vi6pjtZDIxJ///Gd0dXVZy2ebKLiSWhfrj6QsEwGwKUdAemAIhzQY2ch9njzLWYgibRYg+XW5skznJBGCogP8aFBds2aNc4xBrZVls5wShoeHE+9v8yxL76m1tRU9PT3o6OgQr0VLxpws2yZpU6dODZVlF197Fphk2WbDSFPebKD2xNupC1mW6khWsuw68a4mG0U1MPs7AHj88cetlj0J9Hcze4qENGWZq6jlcjmSUhJw2+6arstJf1rdPPjgg8N/F6EsH3zwweFvftppp6GrqytSHhpTXMiyepYnEKgCz5s3Dz/4wQ8AALfccgve+ta3Wr/jmj9VAqlUtr/R9bPaMJKWtiVlOYtnmZY4zaXYwcFB67Pw6NksnmVpy1iTgKWRZTPNFp3Hv0eDG99EggjUKaecEvFaSveSYPs7fx6JLN95552JS3Z8e9YkZTnPcqiLsmwjiitXrozs/piWfcEcYJLIvRTgl0Y4snTCM2bMiHyXIJHl4eHhREJgKstEMnbZZZfY+S6eZfrMyXKaPzDLluzmpCMtwI/IcpoVY3h4OHFFzqYsS9fdb7/94Pu+NUvAl770JQBRsizFLbS3t2OLLbaoWZ5lc1LHlWWbiseRNF5IgWpcWU76rtSnZ7FhZJl4l0qlzCkLi4DU39FYRXC1YfB+Oa8Ng65FcTeuKne1ynLapiQunuVKpRKO2c8991z4m1955ZXWMYV/P61+qw1jAkDa7jotAClpacfFFpG2i926desy2zCSfKt5lWVOlrMutV177bXhv3/5y19GOtkkZXnmzJmRFEc8KjitvPRvSY00SQFlgVi8eDF830e5XI6kC+zr64v9zmmNXPrtOzo6Iju8/fu//3vsnFdffdV6TVNZksgyPW+e5dAkzzIRnySiSGr8dttt55wmi54lidwX6Vk2LVbAKBnj3yXwgYWTZYm0TZs2DaVSKTJoPPTQQzG1C1i/dOliw6DPAwMD4mSmWhuGOUi6KstpS9pDQ0OYPXu29e82Zfm2226znmumPKMUh5SLmpNl3/fDXPkAsPXWW4c7BdZqBz/XAL805U2CtImGbUk96bpJQk65XMYXvvCFyGfA3jYXLVoUU5t93w8D7AC3lIVSObJm03Dp71xtGC5kWRobpd/4qaeeEsWPwcHByDMSsniWJfD2LO0+OjIy4qQs89zN/LiE5cuXq7I82cDJMlVK6lhtSFKWeaWx7bBlIx984Js6dWomG0ZWsszhoixnWWorl8s4++yzw89r167F/Pnzw92tkjzLNOgRnnjiicRI77SlTpu6Q50Z2T44QbMhD1kGgI9//OOJ3zO3+iU0NzcnThRMBTjPcmiSskxkOSkHKAV+JAW2EszlYxdrQxGe5XPOOSd2jFKsSe1KUpaJtPH38I1vfCOW2umOO+4QB0pSuySyzFV0kyxLk5kkn6QL6TM3D7GRZfq/K1keHh6ObdjAU2zZlOVvfOMbsWtRznsAkfr/8MMPR965mTruHe94R3juX//61/DcLMqyi+BBMNtKVhuGK0nndTwvWZa8qF1dXVi5cmV4jNRjW9vs7+8X1WbK4nDppZc6pSyUypE1m4ZLf2ezYdA7ob8XqSwnrcDwZ5Tu50qWeT8kjQlmGdPyLHP+44K5c+eqZ3myQSLL1LHaIDUGiXTstttusfOSlqeq8Sy7LH9mtWHQc46MjFhTs0k5pLu7u2NBVUEQ4Morr0S5XE5Uls1GJ3V2tvJKz2ZTlonQpBE38xkIkhIilTUpoJNwyCGHiO/26quvjilL/BlMq4Jtd0SX5PxJyrKpHF2fLgAAIABJREFU7pFi5/t+LrJM93KxNhThWX7f+94XO2arb5ws0zNRWXzfj/gDKfsK/91p23sTVL+SlOUpU6Y4keUkZdklxRtf9fn85z+Pp556KvJ3s1z/9V//BQDYfffdUzedMevx3/72N7HcvKySDaC3t1e8h1k2njqO/5/fr1LJlmd5aGjIWelMsmHw6+ZRljmKsGGY5yet7Lj6jc0l+TyZefJm05Am8U1NTZH+Lo+yXK1nOeuW2JJQkeZZnjdvXqws/PtmGV2UZZeUnsD6MSULWVYbxgSA5G9NqzQSKZI6RbPD2WSTTRKXp/J4louwYdgGYj4b9X0fxx9/vHh9UwmwEc8gCCLpnXhaN8LSpUsjS1RpZFl6DtuzJanqLoMDXdemhPz0pz9NvYaEnXfeGR/72Mdix9NSQpk2DN/3MX/+/PDvScuhRAZokLjlllti1+V1il/jkUceCT9XoywnKdaSJSqvspwUkJuFLAPrAwOl5wLsqwRUv5I8y6RG5iHLUqCShHK5jM985jPh5/7+fjz00EPh56ampvBeS5cuBbB+AvDss89aFb9yuYwXXngBf/7znyPHbRNbXmYJtqAz83ez7eBnHsuSZzmL0pkU4CeVN+m+SeD1wIUs2yYNHEkrOzZxxHZ+NWQ5bTMv24TFnMQDwLbbbhvpq2ptw5DGl9mzZ1tXldOuKynLUt2pVCrirrf8eXkZpaBQMzDZdU8CabMUtWFMIpie5SJsGGbn5LrMnyV1XFZlOc2zbLNhAOt33pN8iVwJSCKey5cvjynLP/nJTyLncDX2pz/9qXX3LvM5sijLBOowSqVS6iYcaV7bL37xi4nfT7ruu971LgCIeC6le0sdI39eyuLyiU98wrocyskA4bzzzgsHo7Qd/HgZqlGWzcGO+9Olzj2NDKcpzxw2ZblSqYjZMAicLJtEFRjdbloaKEntkkhMElmWiM7tt98etonnnnsOwPq6kEaWu7u7Y0Gm/Pm4fUBKDSkpflSfJPLGfZBZyDJd14T5zk2yLCn3Lsry73//+/Dfp556qrPSWa2yPJ42jKSVHd/3I9kcOjo6YhYbfn41ZNlWDs/zUicsZv9GGa0IaUF1kg3j3nvvFQm6q7I8bdo09PT0WCfOJvJ4lkdGRkKyXJSyLMV2SKB3bkuZycFtGNLunvUIJcsW2GwYSXC1YZhLia+99lqiF4u+62LDML/jqizbGp75HOVyGQ8++CAA4Fe/+lVky9UVK1aI9yGFIGnZf+7cuWHDpYHu3HPPtZ5/xhlnxDrM++67L1Ze8zmlY0lk2fd97L333uHxjo6OMGOCeS2bEsI3rMgCvgSWlshe6hj5b8rrsw0S2V+7dm1IBtI2O5HIsouSIhFgPtgtW7Ys1hHbvLppNow0j2/SJFTyLBN4cn6JhOyyyy7o6enBBhtsELmutBvXDTfcgM7OzrDeDQ8PIwgCLFu2DADwu9/9Dr/73e9i37v44ovDNkH3/utf/wognSyn2Y14Foc0SwlBqk8E3ibMOplGlqk+JhG/JGWZn5ukLJfLZVx11VXhZxuxld5dUoCfrVwcrjYMXseLsmEkrewAwJ577gkAOPPMM9Hb24vFixdbz5ey10iQ7C1SOaTfKs9GJ2meZUlZps2AzN1Xk4Qkfq2hoSH4vo9PfepTTmWULDa0qY95D/4dIsv33HNP+E7vuuuuWHlcybIriZX6vbT6vW7dujA+SMlyg6KWAX7cr0dIavB5PMtZbBjLly/H3//+dwDAzTffLCYXr1QqoVLEt+3s6uoKl2VnzZol3ocUAt/3I54qAnWsdF0aYJ5++mlr2U0VbGBgADfffHPs2QB5wmKzZBB4Z0rBSPvttx96e3tjhIeuVXT+0Eql4kyWJWU5K1lOiyLPoyy7kOU0bzH/LSRCkKYc2waCLDaMm266CV/+8pcBINxW2LRhmAqJqbD4vh9J4i/dFxj1C/OsGa+//jpWrFiBu+++OzyHyC8pyIBsUSBlNG2DibS6y8lymqWEkETAOeHOqizTdb///e+Hx/bee+/I6lIRyrKUFlOC9O7GyoZRhLJsnk8rO7R1MwDRtkV9irkSxG1eab8lYLe30H35dW39V9pkz+aLt0FSljl4f8zfo/ROOVmWrsmVW8oTbl4XGO1Lh4aG0NzcjM7OzohFjt+LyPI111wTvlM+Webjg0uAn/nubH26NAF0CfCj51ey3KDIE+DnSpZtDdAW9JXHs5zFhvHwww9HdheSkouTr1hahvzf//1fAMDJJ58cu4cZSEazahrMeMdqvr+tttrKWnYJNrUqj7IsKTAvvvgiOjs78fzzz0fOTfLauuK8886LHXNRll1tGOb5EtKiyNOUZV4XyZbgsoV12mYKUt7OLGTZNhBksWGcddZZYf2i/990003h31evXh2uOEhkmY719/eLz8jLKPUPb7zxhljef/3rX+L1CDRpSVOWS6VSbLmVr6Q1NzeHZaS0gBxSwGgSAedk2aYsJ+0EWS6XccYZZ4THyDf9y1/+EsD6bcuPPvpodHZ2hmIAANx4443o7OxEb28vbrzxRqxcuVKsey7BvbZAWTNuwFzpK0pZ5m1HylfuYlWTjvm+j0984hPhcR47Ib0rTqS5zYunKbMhKZDPvK5tM5qsQoWLZ7lcLmPhwoWp16L3bduEyCTL5rPy4GtucTKvy7fd7uvrw/nnny+Wha5nm+jR9ZYvX46HH34YAPCLX/witvET3cv8vfkEZuONN449c1bPspLlBkceG0ZSA+SDYZKP0/O8mCeKKlGWPMtZbBhmhTZz2tK5tsGDBr7DDjssclwKJKN3tNtuu6GjoyPSsZqNm29s4QLKkQykK8dpnuX7778/HGiWLFkCYDRPpjSh4QOMqYTY/HwAIl5mm8pJ9ZA6WDOrhfT9vMpyqVSK1c22traQDORRll0G/TSyLPntbL9vFmU5yYZhllsisJdcckl47sDAQESJ42Xl17VZlVyVRBNpijEF56SRZd/3I7anTTfdFDvuuGP4mSvLO+20EzzPC1eStthiC1F5lAg4IUlZpt9b8ulTVgPJYz0wMBDmLr/11lsBrCcWv/nNb8LzSLkHRichy5cvxzPPPBO7V5JnFlif21ny/9dSWZYmf+aSuk2tpe3ceRkkGwF/Bn4u/7fLRNgldWGWPPBpFhFXpNkwHnjgAXR1dVkntxzcJmkeA6KWA8AulgHRMZTGHVv/KLVprizbQNf7y1/+4iSSmffl9f2zn/1s5FwqAy+PBFqpvv7668Mt6v/yl78klnu8oWTZAt4RFB3gt8MOOyTe2+aJcsmz/JGPfARNTU3hwOdCliWYycWDILAOHrQsy0nUJptsIgaSUYfR2tpqHST5s7iivb0dRxxxRKS8BElZthEowk9/+tNwoOEzegn8+HHHHQcAOOigg0I/n40wcIXBRpbp2jay7KosuyyH+r6Piy++OHLsnHPOCX9DUy0zkYUsc9WLViZspLdaG0YWZTmNxHBQzl/a4YrIsk1ZLpfLkQwTHHnJMt8GXtoSfvfddweQPEAT3vve94b//upXvxoJ2OUBfjQgEzG94447RMLo+z4+97nPiffiq1A2ZZlSbM6ePRue56GtrQ0dHR3wfd9KsCgAyuxL+G9hvosgCPDYY4/FrmVLuUhWGsrtLCHNs5xWz5Lqn7TSYirLNrX2xhtvDD9LE0Np8wp+Li97llWjpOfJkgfezGs+a9Ysp41Ostowbr/99lTrG+GYY46JpQhNsmGY1+XvkecRv/DCC62pR23gyrINtt9EEsnSPMvSqoTLDn633XYburq6Iu/i1ltvddp0ZrygZDkFpmc5Ca7bXW+xxRap95U8UWTDeOONN3DjjTeiqakpllrsxRdfRBAE4VIxDzwykTRAm8nF77jjDvFa7e3t4S5N/P2kqYRTp06NnWMqy67LMh0dHViwYAF+9atfhcduuOGG8N9JQT42ZdklL61UTpMk+r6Ps846S/weH7RtxI06HnOzFBP0/XK5jJ///OcAgH/+859h5+O67THtgEbguYjp97ENklIZbrnlllgHaKpe9B5s/lv+W6QF7UnlyeJZtq3YSNh8880BjHoDgfXBdOSd59f/61//iq6urtjAR++Gl1GaXE2ZMkXsfzihWLRoUfhvImlkZUpTloFo+6tUojv4cWV5ZGQkEr+RVKeIrP/4xz+2nmP2K/SO6Hf//ve/j0qlgkMOOSS0ZtgIlpn1wBXS+/F9HyeddFL4mRT0nXfeGUByHTGV5aw2DJdr8++bAX5Jm4cQpLHJ1u5qSZalFa0ktdj3fRx++OEAgO9+97uZNjohpGXDsAWxSnjxxRfR1dWF6667LjyWlyxzUHB1VrKcNOYDycIJT/cHyGSZ9xNpth7b7/6d73wn9h6GhoYyB2qOJZQsW1BLz3KlUnHqaPg1giDA0NAQli1bhv7+frzxxhsIgiC2z7yJl19+2fo3m71ESi5+ySWXxJakWlpa0NPTg1122QVAlCzbOvsksmy+PxfCcuyxx6JUKuHqq6+OdHBf+MIXYkTE1kG6+gNtSCLLwKjKLCELWSb10iTLvH4RCaVOaHh4OFxacyXLZkeaFunNwctAz0bLe6eddlqoJC9YsEBUbZ544onw3zwVW1HKcrlcjmwIxCPEze+bv4dEYBcuXBjbFhgYVeNNRejuu+8Wn5lyG/Pn4SskhKGhoQhBpHrAfb3cS0yqMA1sJhmU/KzmBgFFkGWynSRtd21up0vvjcpDBJOvqJVKpVhbaG9vj/hss8C2+kOpGwHgzjvvhO/7qUSXP0NeZTkrWeZ9BWCfTPD6kkaWbTaMLHAhy77v4+tf/3r42WVbbNcsG2nfJ1B7oJUfl5SXHAMDA7jwwgvDz/ydUvao4eFhdHZ2oq+vzzkdW1Kuaukazz33nGgp4mN8Elk2RTIetEigsQjIT5Z5CjwOlziB8YKSZQtqTZZbW1udc0/ygeuuu+7K1HG5+Ki517e9vV1MLi55I5ubmyODh21XNak8kg3DVJZdyPLw8LC45LhmzZrYVsK236fWZNm2BO5ClqnM3L4iYWRkJDFQhr6fVneSJix0jSSybCvDlVdeGUtrZoITuixk2cWzTCSeDyRkI+CwEaELL7wwDOAj9fLQQw8Vd6WUFCGTEBJWrlwJz/Pws5/9LDx27733iufSEu20adPwzne+M/HZzSVRXkabn5XsMPR9/g54gF8esmzLlGM+Ay9zEln2fR+nnHJK+J2NN94Y06ZNC0mX2bdyUmUuUzc1NYXbMpuQ7Fwuqw+2dlS0DYO3B37cZiHhPnCprtvIci2VZQA46qijAIz+Ti7bYtP1XMlykjAj5Zdfu3Ztqp3BBHlvgegEnWdp6uvrwxNPPOE89vNc1XzVr6OjQ1yx7O3tFeul53nhPc2JHEESySRlmYtSUgyIC1m2rQAVnVGqSChZtiBPgJ80K5Jm7yMjI5gyZQoOPfTQCFHl4EEMPHjj1VdfzfAU9oAwXiZOTObNmyfmfpVAHWulUolNJGwDKCd91SjLlE1jZGQkNUBkPMgyL7ttCTyNLJsDIJDsWU56D662kqTfIE1ZvvXWW1MzuiSBJgLlchnvfve7w+N8sEnblMRGliUSL00AbWT5qKOOwsknn4yNNtoo3JEx7Z3z387MzW2CqzW21SCqL8PDwyJhk34Xaeto24SG7CSArCzzutbc3Bz2h7bftlwu4xvf+AYA+6Y6QLxfNSeIElkG1uf7pefr7++P2KsIHR0d+Ld/+7fwM1efZ8yYgW222cZqjUtaqXBRf01SXCsbhqks+76PBQsWhJ/JqsbTjR100EFoamoKLQ2A3YaRN8DPlSy7nkdIOy+LKCC1hyAIMGPGjDAex0UJltK+8Z1p+d9cYghaW1sjuaqpDi9evBi9vb2xgHrAHvA7MjIS9q90vR133DFsezaRTHqPPEiZn0vX45mdbL9TV1dXLFCzpaUlc6DmWELJsgWcLLsG+P3jH/+IHbMpy0EQYKeddgpzth577LHh3zs6OvCd73wncg1qcDxViwsoR7AE6pC5osvJTlqHRI1PIssuNow0ZTmpwzvyyCMBjDb8tACRJLIMpD9nWkfJnyOLsuwS4GeSZZuynPYeXG0Y1SjLUiqjLBgZGcFpp52Grq6uSHq+888/P5b7O4uynOThNCFNbun4yMgIWlpaIgpN0jvnv93+++/vdH/A3sapHtrIskRo6PfkZbG9Cz4ISp7lNWvWoLOzE5dffjlWrVoV5n2W6gOpdTQRN9MtcpiDpulZtpFl3q5suw/29PSgt7cXnZ2d4d84cf7kJz+JzTff3NoupHqWxYZhI8vSuEArIGaqO9u1+felvoImE6eeempoVePpNV955RUEQRD5bZIC/Khs55xzDgBEymh7f1nJsivoerbvpd2P93O29rBy5UqcfvrpaG5uFtMlcrS3t+PMM88MP1MdsV3bVj6+AvOlL30pkqua8vuT+CK1O5s41tTUFNvZb7PNNgsn8UcccYS4A5+kLPPJPH+Op59+OhIvlfSc733ve9HT0xMZz7hQV49QsuwAHuCXRJaT1ACJLHueF3qjaBnwU5/6FHp7eyOZIDhZ/sAHPuA0o6cZcVIwoRQI8NBDD4mbkkiqOiejWclytcrydtttF5ZRSic0bdq02FbCeZVlPrhKyGvD4IpztWTZ9h5oaU0iTRKqUZZtCrqrP394eBhXXnll4i6CUi7ZT3/60+G5fHtiTiRcl/dsRIh+i+bm5ghZlryzlG6PX2OHHXZwnujaiDX1EbzO2lSgJJ++q5+V/86vvfYa1qxZE06mK5VKaGORiFLS7n0cM2bMiL0/FxsGkL5RD78WfxZeH6lPt9VpafIlTdgIRCi/+c1vAgCefPLJyLlJZPm0007D/Pnzrasz5jOZZTHbNqmMra2tzr+HzYZx3XXXxawKtIMrYBciak2WbddN20zGxd9NE960cX+zzTZDT09PZMMt+r1t1+akltex//7v/w7/TYHz9G7NNJBS/ZszZ444Vre2tobtjPfj0kodf6eHHnpojCfYyLKEJJuR7/vYb7/9cOCBB2LKlCl4+9vfnnit8YaSZQvy2DAkmEoVef+ILJNaRB0Z3cOc3VHj32+//fCWt7wl/JttAKaUTUmeLm6/IJDvlP5N3992221j51IO4ZGREWcbRlFkmTqM4eHhMJ0QX+pua2vD/Pnz0dnZiccff1y8PpUzrcGn2VHGwrNMSLJh0Hug36y5uTm24UvaIOKiLGe1rSxcuNB5sxZbvSGFhpMfUi+5InrVVVeJKrTk4ZRUGJuXlJRWkyz7vh9J8wiM+pvN3cuCIIjk1U4Cb9/AqKK0wQYbhNk3AHniIqnMUp23TaqOOeaYyPf5O+AprQhErKTfLE3JpwnoBhtskOpZpvqcpCzbkBYQmrTdtfk9U1m++eabI0GStCrCCeUDDzwQyV2bZMP47ne/62RXclGW+ZgxdepU55UVmw3jggsuiJFtihcB0jfA4M8pBZcWoSzz65rpWW1jTXNzs5iNgywBtJqURJZ/8pOfxDbVot+3VCqJ/mQSe8yyccHBjDugOCdufzSxySabYNddd40dHx4ejtkwuL3TRpalFSHe37ruhGiCt6W0NlgvULJsATWOj3zkI2Hi7RtuuCFTFgtAXoaTyDJ5Fs3oaSBaqadMmRIhyF/60pfE+5qdswQbCaSOlbzVwHpizNNT8Qpvzr6TPMvkd6wmwI+TZWDUo8eXcFatWhUGL5HamMWGwYm3qz+uXC6H2Q0ee+yxkLRRWeldEvLYMGxlp//7vh92/FtuuWUsR3I1ZNllgwETra2tuPzyy9HT05O57XCQQsMJsKSWrVu3LjLZA0bfo+/7OPXUUyPnfvzjH4/dJ01ZNm0YALDPPvsAWG9DoWAlcxmb8hgnZYYAgGuvvTb8d3NzM0466SS0trZGyiQFbEptTqrztu2J99hjj0h5pftJkO6bpuTT78a90ASbssx3LgWiZNm0SpnEQApEAtYry7wNcyL3pz/9KTzXVJT5tuR9fX3iqgiJD1wsAew2DBe4BPgNDw9HyLLrysqBBx6IWbNmYdasWZFUnFKGBWD9WOFKlm3BpbSJjCvSrmuWN4ks+74fbjBEOPjgg8MJL/fnSzBJLbC+jvi+H0m/SWM37TBplo1PVugaPBtGW1tborI8MjKCuXPnYurUqZEAQNqjgc6h76eRZQlcWU5LSZk25ipZngCgHZ94ipNPf/rToUopQSIDq1atiigLU6ZMEW0YFC1vU5a511faMMVEpTKani6pkdv+xokJDVTSTF6aHZp/M0G5oqXGIQVC2MpJncoLL7wQDm62XK5JKptNWeZEykVZps565cqVAKJp22hQN9WLLKnjCEuXLo3kLTbJ8sjIiBhkmJcs88HotttuAwD87W9/E5PHm5MBANhmm20AjA4ae+21V+K9CWY7okAXIOoFTQvsNMnNgQceGDmPpwUjJJFlSVkG1tdFc9tWnt4qCIJwYLnuuuvCwDcaPPmk1qwXjz/+eKyeSv5xVxtGZ2cn5s+fHzk2f/58/L//9/9iz0uw2X/M+xLStn6nZ+RZNghJNgx+Ln9PF1xwQWQHRXPCxL/H2xQfqCUiR8Gc/BoUm2I+d9KqiM2znGXiKZXfpiwPDQ2F9XLq1Kmpvwd/hv7+/liaUFsgOo0Vtn6F6h+V0xZcesUVV6SWjcMcj1xtJgQz9ZyZrpFWUl2UZZPU8mMAsP3224f/lsglf3euZLlcLuOEE04Qy0Lk3uzDiCzTbzI0NCTWwzSB5tvf/nb472XLliWeayPLqixPIHz/+9+PHVuzZg3++Mc/Ro5tvPHGYUPiy6SESqWCrq6ukHzzfKVcWSZTPF3LVBy4sszJYxJZTgtIlCwatCxF1yYCJPl+85LlqVOnxlQiwK4sS+o4dTpPPvlkOLjxjAK2e0uQ3qFNiZIQBHK2BUrbtmbNGrS0tMSW/V3I8iOPPBI5Njg4GJJwIK6wcGsNf7/VKMtm7uShoaFIGQg8tRHVUR6w4rIZT3t7OxYuXBgZnM8444xY8EmlUol4bDnoOCcSEqTfNWuAH5BOlmmCTHW2tbU1bCtkzeCR9Cb+8Ic/WMmyrZ4mkWVqL+ZnHphj3u+tb31r7DpEoKX3S+o1nWM+H9UlSVl2zYbB289RRx0VWfU6+uijAcjKMn8nXFmW2rC0Ic59990Xe94k8Ny1Zn+a1dJkfsfmWV63bl3Es0y/B5+w02/jsuITBIFItvv6+tDZ2Ynrr79e/J5pGbBNcG37BfA6LT03/T9rfl5zN1Jz7OBk3DVWyZY9hJc7C1k2+5GWlha0trbi0UcfRVdXl/jOyBIpTULNCa90L7O8Evi7euCBB2J/p3gpIP2dcAunkuUGhS19k2l2/+IXvxjuaZ60rfGPfvQjAFFlmX+HBirb8hwnyy7KsuQjNmEOpFOmTMFuu+0WEhOuLGcly0meZXoGszGn5SblSFqKsiGLsmxTCSSkqZxr1qxBW1tb7LdwSR0n5dwlEs6/R/+nFQqzs+RqQhKk3yBpIsB/Z9qc5sADD4wRVkBWLGbNmhVO2qZOnYqenh5cfvnlkZ2cDjjggNg1XH53U1U0Jwq2dy79zRbgB9jJMl2DNuDh59Eg7TKJWb16dayeSpYYV2XZBeb9KHCIgoyA9Ruq2Nq67/vYfffd8b73vQ+//e1vI3/LqyzbyHIQBJHJqOTPNK8PRJXlNMJF10jaIc1s4yQ+uNgwXDfCcFGW161bF7FhAKO/x7777hue8+EPfzhSliS88sorEesOR19fn9UOSHWeymmb4NqsSbb+w1SWbde1IY0s80lWmrJskloz05OrjQ+IkmmbsvzAAw9YVXSuLJvtyhRrksiyq2VOejae3ta2259k4VSy3KCwJc2m9C0EThKTBiYyxdtsGESWqQLbbBiuZJk3GhfstNNOeMc73hFuj0vX5vmMzXLlIcvr1q1ztmGYAwyHLZ9kEmpJlpMiqteuXYtp06bFfgveMUpEMggCMQgTiAe80TNQR7XxxhsXpiy75hKWBrY0sjx16tRQdeQTNdu74QSYLC8m6LipLJt1JgtZJg9vS0tLWB9NskwE7dBDD0VTU1O4QUaSsuwyiZkxY0ZuGwZXi7PA9CwTYeD5r6+++urYfaXrSMpcHs9yElmuVCoRMmCmyZImjkBUWU7z9dI1zDGA4HkeFi5cGJnc77rrrmHuWt5HSvXs4osvdtoIw0aW+XNxZZm/+1WrVoV9Or3ftBzgwOhkiWdoMmHzrnKyXC6Xxc15pk6darW9mdYSAhcJbNdNAl2L3o1JPh9//HF0dnaip6cHL7/8stWzzcvLA/GykGX++5i7aPLrTpkyBW1tbYl2E6pnkg3jD3/4Q+RzEll23WEwDXyXVOmdqA1jAuCTn/xk7Fh7ezv222+/yDFe0ZMGPFqOtgX4mWQ5KcDPlSynKcsc0gYD1XiWCWbAzLJly6w2DBP0d4kspwUWcKRNZoogy0lp29asWYNp06Yl/hY2G4ZtYKaB3SSlNGhsvPHGkXJTJ5wlpRIw2g5sv9PcuXPFVFN84LYtf/NySSop/3359zj5sZEbqouPPfYYgPU+b5MsJ9kw8ijLtCT5/PPPIwiCcOJC3sAkZTmp7/i3f/s3UTk0n0EiznnJsknOm5ubMTIyEtrJgPVL57fffrv1OrYVLm7DsCnLWfIsB0EQ6SfIrmauvPDrA1FluVQqObVRm/d+4cKFuPzyyyPWozlz5oTflXY95OU6+uijsfPOO4efbWVxCfDjyjK/x6pVq0IVluqjSyzBWWedlXlDrHK5HO72dsUVV2DRokViPZ8xY0YknsC24ib1A5SRI20FxTYho+OmsvyHP/whzGoyMjKChx9+2Hptc9U1SVmWvP98cuXiWU5agaDJqbRiY4KPBeYERYo/yQO+M6nUV5lkWcqUUi9QsmwBj2Al9PT0RMz6wGhSCgWEAAAgAElEQVSHlkbG2tvbQzO+qSwTWaaO6J///Cc6OztjqWWyepZdbBgc0uyuUqnEbBg2lU+6lxQwc99992Ht2rUxGwZvFKeffjrK5bKTDSPt+TbffPMwlY5JFOl5q/Us/+Uvf4l5ApuamsK0bUSWk1R+G1nmGQoIRML59ySybFOWkzoksw7b7EhUBv5OeYaGNK8o/46U69OW75WfWyqVxE7dfJfr1q1DV1dXzNKSpCzbPMucLNP3BwcH0dzcbPVtvvHGGxFlmVtyJMWf15NNNtkEO+20U6yeSumjzLZre0YXmPczJwgcV155pfU6NmWZt21zEDUtJK5kmZeNfqc0GwZXln3fT1XJAdm/fcYZZ4R5p/l2wOZysylKmD5c6Z2bsCnLPMPCAQccEAZf8WdftWpVmNmI6iNfTQTkdKQf+tCHMpFl6vvpOVevXh0LGiSsXLky0jdw4mrrP3i/5+JXtq1i0ruxeZZtn6Vru9gwzIw8QFQMSkodR2R5m222sQZrJinLJpKUZdftuNPAf/M0Zfkf//iHmCmlXgizkmULzM69qakJvu+LxyWyTOqC53no6ekJNxqw2TAIS5cujQXg/PrXvw4HU1NZTspjmMWGIZHdJM8yPQf9Tfq+5HUdGRnBypUrY+maeK7aFStWoKurC//zP/8DQB40qKFzr5s0a7/22mvDwEuTrJG6bXYqTU1NmZTl2267DeVyGb7vh/ljKUCNgl+efPLJ1OUzE0EQoKOjI3JsypQpIQkHogpLuVzGSSedBGA0NREnE/Ts/f39sQ7pxBNPhOd56OzsDHdlS0JLS0tYBik4xaYs24JbJLIs2TDK5TL+/Oc/A0AYJ0Bp2tImTQMDA2E2D4LtnUt/SwrwW7duHVpbW61kYGRkBJVKJWLXSFKWOVnZcMMNxUldWv5gOjdLbvhp06aFnmTThpGUr90WnEXlSCoDZQohSOq5K1k27RWcLNtIlykSJAVamh54joMPPhjAaBuQfKcuNozh4eEYkZcgkeXHH3884gt/7rnnwmV3fq/XXnstVJbp/fLyXnPNNWLQVqVSSbQ6mH1vluwUc+fOjSzX77HHHrEAZvPffKXTJS0eH2s6Oztx8cUXA1j/DtKCw5NgCklJZHnvvfcGEN18xCYSSMpya2srNtlkE/T09ISTHrMsrsryWJBljuuuuy5STvo/tYt7773XGhtTD1CybIFEiqXjNhvGZZddhjPPPBPTp0+P7Ldus2EQpAH8+9//vtWGYSPLNmWZqwj8bzYbhs2z3NbWlkqWbTtRDQ8PR2wYtgAyyn2Z5FnmM+x3vvOd4nlUdoks82cjTJ8+3erFlTA0NBQ2aAr+GRgYiGxQMDQ0lKjM2Iib+fvutNNOkXzS9L3HHnssskHH2rVr8cYbb8R22Fq1apV1EOvr6wsDUZOw1VZbhWXgZJkHXUoKrRQYNTQ05GTDoAkVV2K7urrw6quvYtasWeFOaUngih8g+96TPMtJNozW1lZx8ALiqeO4siwtlfPfvK+vD1dddRXWrVuXqISb/6ZzbcupUkDVwQcfHEayB0F0B78kwsvjO8xVi/7+/sRsAqaybPpu6RwqQy2VZQBhTn0JtlUHug6AWBuXApmovEBcWc5Llh966KFYX2GSe8rwRHnnyYdrer+lFaBKpWLtvzo6OiLvLSnOwcSUKVOwYsUKXHrppeGx5557LlQUXZRlyQJnknfyNpubxlDfkiXtnIksNgwet0CwkWWbsjw4OAjf98OYCLMsY6ksJ02iTVAeemB09bipqQnLli3DM888A8/zUuNzxhtKli2wkWXpPElZNhULPnhRQ5LIsoSXXnopzIt63HHHRQKbbNaPH/3oR1i1ahXuvPPOyPFHH30UP/nJT2LPJNkwOFk2OwQexJDVH025oun7tsZAuwcleZbTlMvBwcGYB5JgU5bb29szKcv8GYgQrl27NtYBJy3xupJlm79z6dKlYodPJF5SeiWkeZrNMvAOl96/NKgBMlnmBMFUlnmQlm1Cddddd2HFihWRwDMbeB5eXl7p2bIoy0SWP/axj4n3Jf84HyhNZZnD3Jlu9erVWLduHVatWhUjATZlmcpma5PSccraAgCPPPJIZHJB9VtqixTfIdmunn/+eTz99NOJZDmLssyfl5dXUpabm5tTA03Nfo9vWQxEVX7J/8yvA8TJMu//icSYx/n189owkpTRSmU0/SNPrQes34qbt4ORkRGxD+AefBNPPvlkpP2NjIxY1d6ZM2dGiK3neWLZBwYGsGDBAvz85z8Pj0n9ChdvCC0tLWGmFn6+Te1etGhRrAxSVhMbTFJr7k7Lf1Nq27ZxP8umJFLfQfXMRVm2pXXL4lnm2XHSwIMk+/v7wzb70EMPYd26ddZAU9cNdWoNJcuOsCnL0tIaP06VkP5mpo5rbm52qpjkHX3hhRdiM2MJREzMgZerG0nlBZJtGC7KsoSmpiZsvfXWEZXI1hho219p0KDAJT5wSP5aTpZN4tnc3Ix169bFBpENNtggk2cZWJ+6iN57lsjelpYWq2poyxBCCh51nLbBkkiOGf1dDaTAQSCdLNuUA0lZHhwcDIMbh4aGrBMqes/PPvssAPvztbe3xwi1RJbN9sqPpynLBx10UOQ7M2bMwPTp07HhhhuGAX6e50VWh6T2a2vT/f39sWwJ/P1KnmXbtaT6smbNmpCM33rrrZHrPfjggwBGM5ZQZgxSlA899FAA8gpREAT429/+JpYBiKeOy2rD4LYRyYYhWSds2TCAOBH+whe+EP47TVkul8uxjW/45Evqe5NsGDayvGDBAjQ1NWHWrFlhm0rLA9zd3R2r71KWGPM98v7fRpbXrl0bCxYrlUqxiV17ezsWL14c2QAkaXI+MjISef82RZ1vBkX3l1R2Wx/S398fyxTBV0umTJkS7tIpIY+yzMmyzX5mU5bpHOndcfuly7hlPgOV11VZzjKeULCriZGREQwODmLfffeN2VJ5fM54Q8myBVmUZQk2Zdm0YQDRhuNS+WyDiwukpUBeXg5JWZbS42QJJtxhhx2w5ZZbRlSiUqkkNhJSByQ1gPxzvGN/6aWXYgpAkrJMjdT0mnIfLX/2JKxevRrlcjkxB6sNU6ZMEX3TNmVZWk60gSYiPFgqD2GmDUVmzJhhJcs06Eq5NcvlsnWwpeuZgwaRZVdfIiC3U/J5v+1tb4scz2LDcFGW+Xvdcccd4fs+2tvbw7q+du3a8LwkZdmGkZGRRGWZ/OrmdyRIZJmr+badHN/ylrdgxx13RKVSCSPd6XezkZGBgYFEZZlfw5Usl8tlPPvss2HbXbJkSS4bhq2fJkgKodQf/Pa3v0VXVxdeeOGFyPHnnnsu/I6LDcNFWX755ZcRBEGk35Im59xmlrSUbWaf4O2X6sPNN9+MM888U/z+wMBArM2b28tPnz49jHPIkvZTirsA1v+Gv/71r2PjQ6VSie3mmqR203U4eD+y2267hTuRSjDHxldffRWPP/54aEV66qmnwnOz2DBsnuUkspwU4CfZNqQyZCHLWbJSnXPOOda/VSoVbL/99vjWt74VHuvo6IjE54w3lCxbYFuGkTzL0kBAx9NsGECULPPdb1yQhyxLyJo6rrW1NTJ4pO1yBIxW/k033TSWZ9n3/dCfDIwGR/b09ODII48EsD5HtQTeuQwODsaUt7Vr18bythJsqsaLL76YmSyvW7cO3d3dIVm21QsJU6dOdSLLbW1tCAJ5pzG6pwmalXP19sQTT3QqF8eNN94IYDRwkavbfNmaBgVTWTYDOG0wPctcWTaXx22g97jjjjsCGG1v5PM2B2mzo+eWgDyeZTOl4/DwMFpaWsLfcnBwMGzraRl0JDQ3N8fIcpbBKg1r1qxJzfM7ODgYTqA58SuXy1ZBYfr06YWSZapPvL5cdNFFEQWbJjXchiG98zRlmd/j7rvvRmdnZyQdFuGHP/yh2CbJ6uBiw3AN8HPBzJkzQ3JYqdjTLALxjTD4+6H6ds4551jTEK5Zs0acIFPmqLa2Nhx33HEh6cmTIx8AbrnllvDfdD/bBNwcM4aHhxMVSnPVi4seaYHyZt196qmnMPz/s/flYXZU1farbg9JOkmHDIQppC9gGA2IIIKgogIKAgFEGa4Q4GE/RQQHfqi0ioCNwPMRfQpCGAJqCQKCgRDmSQQEwiwgBGJ3JyQkIQNJ+ibdnXT9/ujs07tO7TNU3XvTnaTX9+XL7bp1q05VnTpnnXXW2XvtWmVF4mHnJBuGiyxzoYM8y4BdWZZsGKYwpHoZqN3yQZpnecwxxxi/ozaSMm9effXVaGlp6TdEGRggy0akWeBnIsscVHH51CDtw1XVtKty02boMpHaSnuWKZOVKd01n5r73e9+FwvjZBsQuAiQTVk2WSWyKMtAj7JGU+224+vQFSWgt/GYO3eu2tbV1YXly5dbLQnUINbX16O6ulo1NtyzfOGFF3qVi4M6JSLLRFi4kvbGG2/EzkXn810Zr3cadC3PP/+8SoDhAnXuFKFh1KhR4nQzIJNll7LMO04XWabBpq4sA9nI8tChQxNex1IWJungNgwTOjs7Y+QV6FHlGhsbRRU7CAJ8/OMfz0yWuQpP7ZNUn9asWROL5DJhwgSsXr06pixL4e/SKMtTp041zuaYBvQdHR0qDKbLhqEv8CslIsHFF1+svMFkizANhHSyzEkYtf+2QZmkLAM9okMul8PYsWPxzjvvqIWfTz75pNo3TfKLK664Qh2D/PS2mV0OUrtNi3D143Dy7JqN0/tGvb8otw1jxYoVyOfz+MlPfpIoi01Z9iXLvN8vJ0yzXFVVVairq4utO6jE+UvFAFk2wNeGYdpONgtJWeZkOQzDBCFygZ8zrbJsIrW+nmVbNAwb9t9/fxQKhVi6a34uyb7Afd4m6KNrnaC6FvhJGDRokJjW2wXyZFHGNV/rQHt7OxYuXJgo27vvvqtipQI9z2PRokXG1K4NDQ342te+hnHjxuFb3/pWTJnifm6ePtoXRJZHjRplJMCST9Y1BczBF5RxZfmee+7xJoU77bQTgN4sfqNHj1blcpFlrsbYbBhBEMQWjxFZ5nApy1T3fBZU1tfXI5fLoba2NnGeNN54F0hZzuVyRqLGyTJdww033CA+n6qqKowYMSIWM17aB5DrTldXV6wc1GaY6hN/vm1tbViyZAneeecdAPG2TFdv+cBdf+58YGl7VjwRiY7Gxka8/fbbsbbXpCz72DBsoN88+eSTKinP7373OwDACSecACA5o6kv8OPPwCejoKQsh2GIKVOmoLu7G3PnzsUzzzyjFn7y5+QanHGsWLFCHYPun6n+mwjrb37zG1Gxt71HrllTvW+0gZTlrDaMd999Fx0dHcZBm01Z9kmsAlQudJx0f6qqqvCpT30KQ4YMGSDLGytKVZZ1ssyJH724r776Kk4//XSvDo/O0dDQEPNemsg1NYRS8HIbWebgaoy0+jiNskwdJifLgDmDEh0XMC8M8IGNLJsCu0+YMMGY056gN7h1dXU4//zzAfRaaX7xi194lTGKokQ61aqqKrz88sviQjMpzTMp92vWrFGhyUgBHjNmjPJOAr1RRnTYOq6zzjoLQE9mq9WrV1sJMN07mn3wHTRwdW7NmjVq8VYa9ZRiahPSKss+C/xo31dffRX5fB6PPvooZs2aFVM2aUrdpSy7OtiGhgacffbZCIJA9CyXY8EmgchydXU1dt99d3Gf999/P2HDMCWu6e7uxpAhQ5yh4wCzsszfM2pPfetTFEUqHjdvy6SoRaZBki9OPvlkY3tSLBbxwgsveCUlKdWGQW3lX//6V3XsFStWoLGxURE1imlMZbApyz5kuVgsxt6t22+/HY2NjbHFzibBIW1WQF9IyjLQY/nbZ599UpFBl7L81FNPYcyYMfjud7/rPJakLHN0dHTEBjz5fF61vRdccAHuuece6/F1ZZlf5y233GL8XVbPchpIYVC33XZbfOQjH1HvNu0zQJY3YviEjuMgj5y0wI8+P/LII97TsFEUYf/990dLS0uMEJg62wMOOAAHHnig8gC54PIsl2rDoON0dnYq9Yqfz6Ys85XJacmBiyzX1NQkQoqNGzfOacM46KCDVMKQ4cOHY+rUqTj00EMB9Iab+upXvwqghzzz6WQJkuptsuRIg6uPfvSjKBQKiixTYpXGxkZjsgwde+yxh/E7IuirV69GsVg0qttAvI6sW7fOOgXMwe95R0eHNa2rDtpXv49pyDJfTyB5V/n7EEUR7r//fqXwdHR04KqrropdC5FrWplOzwbofd9s7z+tBKd2RCLL5ezU2tvbcf/996OzsxNvv/22uM/8+fMTNgxTyCeahdDbBk4CdWVZJ8v8+kgBbm5u9p6+p4GWTVm22TB8ceCBB2Lq1KnG79vb271sGKUoy9XV1WrxtF6visUiHnzwQQwePFjVIXof9AV+krJsu98zZsyIxdC94IILymoPckHqE/Q2m/cvY8aMwV577YXLL7/c6/guz/INN9xgbWP5b102DD5Lpdt+pk2b5hTWdGWZ1yHToJaXgQY2G8KGQWXks9qbvLIcBMGXgiB4KwiCd4Ig+JHw/aAgCP6y/vtngyDIl+O8lYTvAj/TS9Td3S02wnwxV5pRdU1NjSLJ/JymzpamfH381HRMm2dZWuCXhizfeuutylrA467SMSRiSGXhLzwF1PcFJ8t6Q0PxKM8444xYh19dXe20YUyYMAEtLS0YOnQovvGNb6BQKKgGmZRlitjx05/+FN3d3VaCqTcO5OPyBYXZ48pyFEWpOq20fnm9fLoPd/DgwcoraIpBzMGfM1dhTeCzLZSRSx88Pvzww2phkk6WH3/88djfLhsGV5a7uroS5+LH555l2wI/09T+4MGD1UpwG1lOk6EvDUweVW6N8PHmS4t/+SDIpizrChcpwIVCIRZSDDAvjKZz+XqW09raeFkLhYIx7mxdXV3qBX42sqyrzlVVVZgwYUIibjXHihUrMHz48EQ77aMs2wa7V155ZcxCZVoIWCnQLK5tUTUny6tWrcKwYcO83x2XsuwaYHFbk2TD4OARaXwsWjoo4RcN0Hk94aKTXj7JLlpuSOtyTGS5Esp2qSi5pQ2CoArAVQAOB7A7gJOCINDn8P4LwLIoij4CYAoAvyFdH6JUG4ZOliUbhm/kC/JHTp8+Hfl8PpZe1kaW9UVHpmvj1+GrLKe1YaxatUp1+E899ZRKPSzZME466STk83ncd999AJBQl9KAk2Ud1EisXr060YHrZFnvnOha+Qp9Sr1MMWmpAyEiburEgiBIZFTL5XLYc889vZV0qlNcWU6LNGHvli5diqlTp8buGyn0urIMQIVesq2I5gkgOOmXEAQ9CX3OO+88tLS04LjjjgOAROiuYrGIhQsXJtYGAEny3NHRoZ6R7iF/6KGHEsqyDdyzLNkw6Pno5SXsvPPOanGmjSzzgdxFF11kLVM5wKOB0LMx1ZulS5cqZZlDTyAB9F6HPs3M313ePlHa4EsvvRQAcM4554jvKEVk4GpZmmgYHLaZDir/LrvskqizdXV1mDhxoqgs615Rfn6bDWO//fZT966mpgZ77703Ro8ejerqauPv6urqlP+dQ1e3+f2hhW62VNdZo1uUE0S8fDzM7e3tGDp0qHcb6RPpyQY+CPKxYaTxcUvnIiVcH2zyUH4cPBwonwEvNwaUZWA/AO9EUTQniqJOALcC0Of+JwGg5ex3APhCUE6zXQXgqyCbyPLf//53pw3j0EMP9aoU/Ditra1q4QaAmBeVw0aWJfjGWZaIkA9Z1vHcc88B6CUdjzzyiPqOQu6Q55d7QV3n0RsaF1kGeggVV0mrq6sTQfb158TJ8ptvvonGxkZFsEg9II+YbvPQkc/nEyuVq6qq0NDQgG222UbF6vVRN7KS5erq6lTKMvlG+b2luqEry0BPdIotttjCeC+CIIipcqTCDhkyRJzlqa+vx+rVq9VAhPah5CQcURThlFNOib03ElauXKl83i0tLbHvSD0jIuK6v/oCv7a2Njz99NPKh/j0008DQMKrTpg9e7b6TNfmIssbgrQMGzYs4Vk2LW4bP368qCxLZJkGnER+CatWrVIp23k7SOolzdYceuih2HPPPdV6iIaGBuy4445qxoUimQB2ZVnPeMrx5S9/2fgd1fP6+nrsvPPOyqJVW1uLqVOnYvvtt3fGWdaVZdvC4gkTJmCbbbbBaaedht133x3bbbedyry21VZbiQOHYrGItrY23H///cbj6sqyqX8pBZSYKi1Mdh+g9z6aIj7w+kdkmcJhupA1Nr0EKc4yhxT+NC14Bj9OennEKY6RI0eKPMUGWxmHDRsm3i+9H+bKMglXmzpZ3g4Al2zmrd8m7hNF0VoAHwKQY7j0E/gqy7lcDtOnT0/8/sYbb8Trr7+u/paiYey9996YNm2aM2WkLeXxu+++K/6GyLLUqZtsGIA5hIzuKSwl3bV0LXfeeWfiO0nleeCBB6z+uQMPPDD2dxZlmUc6oDLayPJTTz0l2h2uvvpqAG5leZtttjGGjhs6dCgmTZqE7u5uHHzwweLvgd57pQ+SfBudtGT5iCOOQGNjY0yF0u8BDajCMMS0adOwfPnyRLIAfv558+apQP6rVq3CoEGDMHTo0Fi4py222AIHHXSQej46WTbNtPgsol23bp0KTSZFVeFkub6+PkFIeAe4evVqtfDvtddew0svvaRISGtrK2644QZrebmP1JcslzPmMmHUqFEIgkCRUp6Uhcp16qmnivaQ5uZm0bPMyRjFLO7ulrPMAb0p2zmppVkbKlcURdhqq63wsY99DN3d3WhpacHWW28tho6zKcs33XST8V7YPP30/i1fvlxZtI488kjsscceKBQKXnGW9Wl3myWkpqZGrf/gi6Oqq6sxbty4xAJNOl9XV1diQMJxxRVXxBTIcgzAdOI1ZMiQTBF5pKQ7HPl8Hvl83lmG9vZ2vP/++2rA6oLLs5ym33ORZT77lJU0c2WZl81Uztra2oQNydVv2NTvM844A3fddVdiux4rX7dh8BjfmypZLiuCIGgMgmBWEASzbIb0DVCO2N+2pCTkl+To7OzEY489ZrVhBEGAQqFgDTvkgkl9SGvDcIWOKzUahgm6UuTC1VdfbR1c6A2Mj7JMi9YI99xzT8xP7iLLpjTOVH9JTTURNlsGP+4RnTBhglGZffbZZxGGYUJZdqnaBD6ql0CNY319PYIgwG233eb0Q1MIvsbGRrWv6R50dXUpstra2oquri688847SpklTJkyBRMmTFDEXifLpUwfUpxlU6QP/j6MGDECn/rUp9R3Q4YMURkn6XqoY5Smh/WEGzr44I1P3esDRVOM1lJB7d1ll12G7u5u/PKXv1Tl1snywQcfnEg6s8suu6BQKIgWJt6uk4XjtttuM9532i4py2TdIbLI31M9KYmPZ9mWAMmVmhnoWYdCZeJeUJ84y0RMqQ2zKcu5XA6dnZ2qjW9ra8Mrr7yCmTNn4pVXXonFe9dhqyf6Ohof0uLaRyeaHR0d1sVmJuy///5W0tra2op///vfqKmpSSjM/Hft7e3WMGo6XMryF7/4Re9j0b03EeG1a9eq70477bTY+z506NBE30czJxxcWeZ1yIcs+yrLNrJM59ehW86WLl262dkw3gPA51TGrd8m7hMEQTWAEQDE5aNRFE2NomjfKIr21X2cfQmbDcMUiuvDDz+02jCo8vrGoU0Dm+czywK/UqNhmOBrVSAsXLjQ+iLrZIJn8NNBndmcOXNiftZisRjz6LnIsml6kPY54YQTEIahkSi6MvjR9b777rtGYt7R0YHGxkYsXrw49tylMHOm39swYcIEHHnkkTjnnHMQRZFXhA1SlrOujH/sscdQU1MTWzx0/vnnx2ZTqN7Q9XLfc1qMHTvWGuqOdwLV1dWx/VavXu2dOIXDVF6uYvL3Svddc5SLLAdBgL322gtAb6dJ7Z8pgx95iAkkAEjKsvQeXHTRRcb7Ttt1slxfX6/Kog8sqeyupCS6smwTLmyDSWoLly9frtaikHIm3QdJWaZ3kIiIjSx3dnYqZXnZsmV47bXXVPk6Ojowe/bsssbgtmHSpElWEisp5hS+Lg1Wr16N7u5uHHfcccrmooOsLPraCH6f29vbU63PcHmWd9xxR/X561//uoqKJIHeURsZ5IMlXlfb29sRRRH+9Kc/qfUMUn3lyjKfoTKtF6mtrU3tWeZkWd+Xz6DYMG/evARZ3tRDxz0PYEIQBDsEQVAL4EQAd2v73A1g8vrPxwN4NNpQb3JGpLFhbLvttuIx+AI+XgmpYtKxXHFDpcrogs2GIUHq0ExxlnO5XCLMVlayTCGH9t9/f6/9t956a+uLzF/i2tpazJkzx2gvqKqqQhRFePfdd60dk65YAXGyvP/++4uRK+iYCxYsQGNjo5GQSsoylY3OHYYhnnjiCWsHWCwWsWTJkpiyXEqMao5FixZhxIgRqbzQabJzSfjwww8xd+7cWGe7ePHiWAYwXVnWz5mmTo4ZM0aFJtN/N2jQIAwZMkTVvaqqKpXwgsAX3vrCpNDw6WReFlo8KiELWdYVoO985zvYYostlGKlk2UpKQlZmTj4egafBVLvvfcempubxTjSlKaYL6a9/vrrsWLFCpx44onqPBTDnV8bV5alBX66SHDSSScZy2gjyzQrsmLFCiNZ5tP5M2fORD6fVxYTIDtZnj9/vhi9pRygayZFc+TIkYl9HnjgAWtZJWSJOkLrWj7zmc8k1hRwSPWR14OOjg7r4nopPKOt/vJ2fcstt8Suu+5q3Hfx4sVOWweR5TvvvDNxn4rFIpqamtTMk9R+0KB+wYIFsftgWkxcqrKclSx3dHRsXsryeg/y2QAeAPAmgNuiKHo9CIKLgyA4ev1uNwAYHQTBOwC+DyARXq6/Ic0CPz2MEdBTAb/whS8A6CWeQRCImXWam5utlYOM+bRwxaQ6cUw9Ez8AACAASURBVGSxYVBZgXh6br6dyBvF8c3n83jkkUfwwgsv4G9/+5vxGkyYN28ewjDEU0895bW/tOqdg7/EVVVVePXVV4370n1whejp7Oy0kuWdd94ZU6dOTUQ64CgWi0YyIynLVE9IWW5qavLqYNatWxcjy+edd57zNz4gsvyvf/3L+zelrOomSJ0+vw+6qs8Jzc9//nMcdNBBxmPrjTzd80KhgLFjx6qFlUBvvdOTkmQFdYi8vFyR0pNxEGyKWBayvM8++8T+JmJA5ZLsZ7oNgyJ9cFB99h1Ib7fddigUCvj2t78tbgd63qs1a9agsbFRDYBpUe3DDz8cm4WhcnLS7qMsc2uNDhdZnjZtGtatW4dLL70U+Xwec+fOjc2+8UHDpZdemsjCRmExacBni8yxZs0adHV1oba2NlOIMV8QKaN4/VJsYtNsV7lB0ZHq6+vVok8TisViInpJd3e3qjdHHHGEaIWorq5OiBotLS3WtT9vvvmm2jZt2jRjjHKgZ+bB1w9smhVsa2tzkuVcLoc5c+ZYz0PgZPn2228HAOf95SRcv19BYM8pQKDZ6c2GLANAFEUzoyjaOYqinaIoal6/7WdRFN29/vOaKIq+GkXRR6Io2i+KIr+n2IfwVZaDIMCxxx6b+D1/2BT2SR9R0rEKhQKmTZtmzFtP2e/uuecetLS0YNy4ceo7WuCil6tUz7JOlgmk3rz++uvKX0rn+9GP0o+BRo4cGev8XDjqqKOso17eANLI1QSyOrhG0bpiBfTeQ1KPCoUC8vk8jj/+eOM5S/Es+1p1giCI2TA+//nPA4BzEakP5s2b58wgxUGdvk9ykayrzXVlmROhkSNHYsKECcaGWx988Bi1Q4cOxbHHHot//vOfAIDPfvazMd9rdXV1Qr1ygcrR0NCAb33rWwDiAzWuikvtBGC2KxGRTAu93r311lsxsqyryABEG4Z+L3SSyCG9bxdccAGA5AJdPs0cBEFifQHhhhtuSLynPjYMvd2TCKq0MFDHs88+i7PPPlv93draihdffFF5q/VBg/Ss6N0iAmQL10YEtba2tuToCTaQMEP1NE3s93KD7scrr7wSU+Ql8Eg5hHXr1qkFxrfcckusrmy77bYYPXq0KEi8+OKLYvtEv3/22WfVtuXLl8ciO+nwSfhBz98Ul3/8+PFWskw8w2at4+8kkeUwDFUWWhe4Sq33a7lcLhHDXsKOO+64ecVZ3lSRZoGfhPb2dtX4kbJsIstAD2H+4IMPEEVRQqHVFwPx3w0aNAjV1dWxUFN0ziw2DL3TkF7s2tpa0XPmIg+me5XG0xoEgbcNwzU1SFaH4cOHO1PL2pRlamjefvtt3HHHHdZZCNOxXZ5lnxS/1JHx504dTDk6ub///e/eGSepHEBc3TYppiYrkwtHHHEEwjAUo2GMHDlSrbL2AbdI0eCWE0I93bWLpFA9HTRoEPbYYw9ss802OOOMM9DS0qIim/Dy8kGFqZ045JBDxHONGDEiE1nWFzo9+OCD6OjosJJlKSmJpCzTvdSVZb4qnqbDKU62NIAh6GsqOBYvXuy9wM9mw5DIEj1zm4I7Y8YM0YpCC9kksUQHefPpONyrr4NmGAYNGoTx48dniqvuAwrxlpUsp03Z7TNovuaaaxKqvI5isZhY5Hf22WfjO9/5jvqbCzTPPPOMUcldtWqVlSzrbbdrBtDVbtD3khecsnrSc5D6Z7Jh2M7D3yvyLDc1NXkLADabz+WXX+6VHXHrrbfe/JTlzQGmxsg2xcgbZT10EGBuGHTfpd5x8d+Rh1g6lqQs5/P5WNxi03XYvEs1NTWpsg8StthiCzQ0NCAIAuV9S5vtKZfLWckyf4l9V2kHQYDPf/7zqmzSgj0bWX777bfxjW98I6HKc9TV1RkbL5MNY+7cuWhvb8eVV16JVatWiXWQZiOqq6txzTXXIIqimLJMZNm2yt8Xts5bAtXj3XbbDQDw/PPPY+3atZg5cyaAeExUU3YpF+bPn4/GxkbccccdAJJk2dc/B7jJMo/VW11dbc3ICEDFwd13332x1VZbxX4vkXsfZXnfffcVzzVq1KhMZFmvq2vXrkWxWEzYMFxkWSKKdGzds/zRj35Uff7e974XK4eLLJvazC233DKxwI97ln1tGFmVZVM7xs/vu66DFozbbBjkXa+trcXYsWPVO1YKpPaS7guplGnJsiu7nQ4f61ZHR4fxnabB16pVqxLt+HXXXWed3bMJEpK1Iiuh81WW9913XzQ0NKj2vKGhQWX15JkpddCgjM9A69DJchRFZQ004CNQULSOAbK8kSONDcPVALpsGDrSkOWuri5jIzx48ODEIqTW1lZcddVViX1N8T+lSrtw4cJM0+bDhw9HS0sLuru71cI+nwVonGS6yPIf/vAH9dnWWNCxqKPfa6+9VNm++c1vJva1keXnnnvOOiKvqqrC5MmTjQ2ApCyvWLECr7zyivp7yZIlYkP/wQcf4MQTT8QOO+yg1DnuWabpWkqVXgpMHVRDQ4P4TKjRP+usswD0rMYOw1DtyzveUqaSi8UiLrnkEgDx6e0zzzwT77zzTqpY0x9++CHy+TzmzZuH22+/HQ888ACA3neY2zDofowZMwZBECQIP19kq5Nt+m1aZdlEJgYNGpSog1k7HB7v1FdZlsgy1Wm9fZL8zyZlVyfLtbW1ImE77bTTyqIsZyXLJhLJF0jzQYNNcaWy2AZ5VJaXXnoJQRBgq622crbJdE7TLI70DlNZSFn2sVSVArKLuc5Da4A46urqcNhhhwGQybJNDa2pqREX9hKkmMyu9ysIehMt8T7d9TtqC0n4OPLII1XscPLv28gyKcsUI53CfW6zzTZqH96OUf33mb0sJ7q6ugbI8qaANAv8XPCxYXDoHaJuw+DHILJsOg73UxEkL5Op0zARU6nhcTVw0rU3NTUlOhq+Xy6XUw0E0DPdyRdU6OALoFzZpzhZ1jP46TC9vEEQOMMQrVu3DjfffLNxGldSlhcvXuy1wj0MQ9x9992YPXu2UlV++ctf4sUXXwTQGzf1u9/9bslWDKlhpk5G6vxpxTop0u+99x4aGxuVn437qEv1XVImPH6PFi5ciCeffFLVd2klP8fixYuxaNEiNcW7atUqlUWSoh1wZZkGIjfccAO6u7vx5z//OXY8vm6AqyhAnGgSeIdqsquYIowMGjQooSxnvae5XM46QJc8y/q5u7u7Vf01pYrnx/dVlqurqzF16lS1naJ2HHzwwWLoONcCPzqujSxT+W1kWVL1c7mcCg2ot/9cXTfBR527++67VTvmsqitW7cOdXV1Ss3XIbVxDz74IICePqiqqqrsJEbvA+n4l19+uTOiB+8nSHWlmZeVK1cas/lJqKmpQaFQMJ5TWsRIZdX7X3oGtbW1OOOMMwDEYzG73kseDWXVqlXidfgoy9RmnXvuueju7lbPkpeRk2UpGo0JWdeYcEhkeVMPHbdJwuRNlki0zYsK9KpSWW0YNs+yy4bhG08yjWfZVGYpOYt+Dv3zV77yFfz+97+P7cfDN40fPz4WVq6pqcl79bcrdjAvDzU+YRiqzHscNmXZp1HmU9vSsfVO2tcbzBN+0DGWLVuG2267DUCvDeOEE07A1KlTrSljs+CUU05BoVAQyfIzzzyT2FYsFlX2uizKskmRM80icGI0ZcoUayP/zjvvJDpLIkE6eayurlbvFtUd/diUNMKmLHP42DBsVp5ykOWamhrU19eX1YZRTmU5iiIUCgVsv/32+PrXv67Wd/Awi/y3LhsGKZQ2skzttq3dkUhLdXW1ahv0BX5SMoksWLJkCYIgUPf76KOPtsYaLxaLmDJlivid1NbTc50/fz5qamqsosHRRx8tfkfQ3926urpEX0fH9+l36Fl961vfUqornWPlypWp2jo6nyl+s82aR7OjZJUgT35VVZVakMuvx3VtFK/9+eefR3t7u5Usm+prVVVVYrAqDXi5DalQKOC73/1u4nh8kS212fl8Xh0j62K8rq4uRFE0oCxv7DB1qi4bBuVFb2hoUEHA09ow9NFdVhvGoEGDvBsMk2fZt9J+4QtfwPHHH2/dR+owu7u7VcgsWhSw9957q/30RYrlzFLGj/vjH/8YY8aMwRlnnCH6sXXiwcnyPvvs40VM0kTD8L3vpsWRVGfInkDpZb/xjW94HdcXFG1DIrGm1fwUj5g3sj7XW1dXh8bGxkTjXFdXhwsvvND5+2HDhlmnGm11iwgWV5bpeVKHr7+DurIseZY5fGwYpsGCpCxn6XCOOeYYDB06NJUN49vf/nYijTm3YeieZR5+8Gc/+xmAHpKSz+cT0926ws5JNY9/60pKYrJhkLIlZdTj5+Vquy86OzuNcZbTenlNGDNmTIzI77PPPuqemmBKomUbDMybN89KlrfZZhtxFpPjIx/5iPqcy+UwefLkRJSeNGSZ3js+6Kb6snbt2kxkmS+eI1RXV4vpuek3tP8777yDlpYW7LnnnqosVAY+QPN9L2+99VZ8+OGHYiQjG1mmekbnpDrH32ESktrb23Hfffcpz/0BBxwAALj++uvVvtddd536TGXZcsstVT+9yy67GK+hrq4O11xzjfgdlWGALG/k0DszE9HR9zvppJOUv4gqE9kwOjs78b//+79q31mzZonHJJ8kgaazJbJsi2M6aNAgMW6oKTYjlZWOy8/pgs/iFYkARFGkyBOpLbwBoOurBPTVz0uWLDF2GDZleaeddlJWEepY04BnUCKMGzcucT+zjOCJ+M+bNw+NjY3WGKBZQI2nROJMgf/JP60vMrEhl8th6tSpuPrqq3H44Yer7TT9esIJJ3iVVeoMCTYbkU4e+fWarBHd3d2ora1VyjIPo5ZVWaZpXSBOEspFlvfdd18EgV/ouHvvvReAvHhUV5Y5ZsyYoT7zNOitra0JKwuvI3Qfgd5477wd0ZVlnwV+vspyVVVVarI8dOhQY5xlPus1fPjwzAl8Tj31VARBEEuV7YpAYXovbfGSKSyfXqeo3CNGjHAm5eGZN7u7u3HzzTcn7qkvWa6rq1MhVTmZ5PXFNePHv6ffFQoFTJ06NaYwH3nkkbHcBnpZ6d7r9iROlvnz9p3x6erqwrp163D55Zcjn8/HYh/Tu2+bCaF7K6234ou1i8UiFixYgDFjxiiBj0fJkQbKuVxOlYHf87FjxyIIAtWXDx061MgLOFlesWIFZsyYoXJW/PWvf7Xcmb7BAFn2BDWmLhuG9DmKIrz11ltYsWJFrJLedtttieDfYRiqmKMESn5g8kjZFvhRNiFKsNDQ0BALn8PLWooNIy1Zps9//etf1aIMelF0slwOf5QEW+pgHa7QcTS6XrVqFX7wgx8kfl9XV5cgu9RoSvd4yy23jA2OGhoa8OUvf9m7vBKKxaI1Bijgzg4pTaWafrf77rsnttXV1al4tDayTNf8uc99DkDP/aABycSJE9U2mn411RG986TOUBowTpw4MXEcIgPf//73AfQkk+CLFAGzDQNAQlk2LRTmxwHi95n85zr4PhJZNmXssoEInW02i7b9+te/Nh7HpizbSKf+3b333quIAt1HwF9Z5slRspJlH2VZmu3Yd999jVlOOTEdOnSo12AP6KnzHIceeihyud4Y2y6yzBPtpEF1dTWqq6sTbRVF46mvrzdGtKE2QspGp9sETWSZDwxpgEz3QlKWAdk6wcFDx/F7UigU0NLSoiwJe++9t3jPdLJMbRhXcsmGwd/NLIPY1tZWNDY2Kr7gUpb5QFFqcyTxb8mSJeozV5almS0TWf7DH/6A7u5uFfGIL4TWQfft1Vdfxfvvvx+bJT3rrLOciVE2NAbIsgFplGUfsvz8888nftvV1ZUIri7FOtQThPj6pnnouOOOO04p3jR1bjsGjexM0/b6Yin9PkiQ1LL/9//+n1Ik6H9ODnRl2aT+0crfNF7ANJmvXElJKDPTkCFDYpnYiPRNnTo10YkREZMUY05Ynnvuudj0XimwRe2or693LqrRvydVRyIS+swJ3QfyNtrI8mOPPYaWlhZFjPn3dO9NnQ6Rs4aGBpVFE+hVkgqFgjjjsuOOOyZUNzoXzUIsW7YMjY2Nsalskw0D6LUR6TaMNMry/fffL14n71wksuw71a8vLOTE0OZZNk3nA71hoei3pQx4iSi88cYbVhuGy7MspbsuF1mmAT/QW8933nnnWDhJbsPgZHnNmjW46667YuU24frrr4+JHbW1tQiCIEaWTb+ncqUNAQn0vDuSskxkecSIESrRDkddXR0+/vGPG49rsp/p7QGdZ7vttlMDZCmcXRqyzL24ErhCbCPL/N4DcXJKZeDvZtaFt5TqGujtB6WYziZlOc2MJ1fCJZErl8uJ/Zd+Lv6Oms7x0EMPJfoVfq39BQNk2YA0nmXT3/yzKUOdHtvQFuvQRJZNRJWTZVO5CJQakxJs6Oo2x957742LL744tm3t2rXODpF/Ty+TRN4eeuih2HH5y3rFFVeo0TpvGC+77DJ0d3fHMsy5Gss06ZhdyvLy5cuxxRZbIAiCWLnIx6avtA6CAIMGDYqlUJaOD/ROm1ZKYSeMHTvWGT5It4sQWZbqNycXP/zhD9V9kKwMegdCHRl1hHr4QCD+TPi9yefzamDI48/y6VqJaFOSGg6pfhaLRbzxxhvqb5eyLC3wS+NZNsXw5URj0KBBzoEOx3bbbacGFBTxAzAryxJZ5qGopLKZlOUsKBaLeOKJJxJkmdvHXJ5luvecuJx++umYM2eONSmJjw2D/Li//OUvVT3XvdB80MD9/MuXL4/9HUURRo8eLd6zXC4Xa7cksiy1JzvvvLMql28CIC4+EFHWiTjFGq+vr4/NfHGRYIcddjCeQy+rSVmmgS4nxlKiFC5K6X0UR21tLU455RTj93QNgJnwmWwYElnm5LMUPy7xA5ohfPnllxP7UJ9is2GkgdRv53I51Sbri3CpDPSdiyybBm/ljPtcDgyQZQNMynIaGwb/rSndsE5ObGQli7IsjSql7HtPPvkkFixYgCiKnJl89KgeQA8xyqIsS+AL7HRl+fjjj1dptXnsYKlB4AqMNKqWGvGamhrR0+pLlgGzn5WTGer0qCPWIZFlkzLgq1SYYtQSXJ5e028Ad5grnsCDR5TgZeMgJUmyebjIMj/uW2+9pT5/7nOfU1N7ur+QfmfzbXJwVdfmN9VDx9mUZU6C+PemkHdpPN86nnnmGTWgOPbYY9V2H7JM906yGxH0pCQcNrJg+27FihVGZbm7u9uoLEdRFEtrzwcZixcvxj/+8Q812MuqLBNx49eay+VQLBaRz+fxxhtv4L777lNCgC0Z07p16zBs2LCYaMCPyZ81tSFEPGgAroPXFd+Uxt3d3Zg+fbq6PpuyXF9fHzvvM888o8g53RvJWqHP5FBseRNZ5gNKXVkOwzAWZ9+0+DmXy+HGG28UZ1j1/QDzOhS6pyYbRhAEStgpFovOGTEfjB8/HmEYWgcCurIsDdDTEGeTskztVVZlmdpaU/SWDR332YUBsmxAuW0Ye+65Z+KYFKOWQyIrfIQL+HuWjz76aBWTmP/mpptuSuy7du1azJ492yuTj9R4dHZ2lo0sc0V44cKFsXA2uVxv7FLeGEoNAicxkorMFRZSQqZNm6YiSHD4kGVq+HmnYbKNUKdnIsv8XklkmRYANjQ0qKQfLgwfPhxf+cpXEtupkR86dKi4wMUGqquuRUVpyfInP/lJhGEoLmSh+2CKRUzHDcMwRjgoznMYhmLYo6qqKu/U2Hzw66Ms8wQdrn31azN51fk0ss8siaQQ6Z/T2DAmTZoUOz7fx5aUZNKkSSpbJl9kVV9fH0uFrYPbhHSyrJN7KjuRZf07jnXr1ill17bAz2bbksjy7NmzsXLlShW3u1gsqog/rpTIbW1tIkGrqqpyKsvSdfJtfHDEoXuO8/m8Wmze0dEhepaJ9N94442xesrbXno2J598snrupDrrIOKpZ5mlPsGmLPuGFaUwaa42y0UueTxjQFaWKab8v//9b1UPXQPbU089VdxeW1uL5uZmNDU1WSP3mDzLvD7l83lrGThcZFkSLfg757J/7Lbbbon7S2m9+xMGyLIBvsqyjw2DsuNstdVWMZXo5JNPjiXcAOKrcen3FMcxrbK8YMECFYicV9jFixeL10wvoGtEJynLackyfZbI5Pbbbx/7m6+2z+Vy6h5y9VsiIS6yzMtz5513xqZPddhCx82ZMwePPvooZs2ahXw+j4cfflgsQxYbxuDBg1XZ+bW9/vrrShk88sgj1XZbRsSlS5eq0EB0vIaGBvz3f/83gLinlyKwuO4DkUZXwg+JLOt2FY62tjY0NjbitddeAxAnF/pUH9/Gj9/U1CQuKmpqahLJsk/DDvQ05Dyu82677aYWoOkgZVkPPWeqY9L3n/jEJ8Tr5IqMD1k2eaL5fSRlmcprW+CnXy8faNjSXX/sYx9T2TL5QqLJkydj1113Fd+Huro6fP7znzeSZSIlP/vZz5BfvyCwuronffmf/vQnABDJmV72rMryX/7yF3WtBN+EUBLGjx9vtGHwd5AG3K5oGKZ3hQ9O9DrZ2tqKSy+9FECvssy91QDwxBNPqM/cw87rIxHYT3/60+q5U1srhekEgGnTpsX+lmwYdM3UBvlO21P/5nrXef9tI8tAXEGlbWvWrBHD+N19991WssqjxXAMHz4chULBeZ0mz7L0Dh977LFifeELTqVBdhAEog2Dvk9jwfr3v/+diJNPab37EwbIconwVZbXrVuHkSNHxl6e/fbbTzwmkRVaza6vOvUly0AvyeDf6yuqCYMHD1aZfGxTy+Ugy7Rvc3OzauwaGhpQVVWllBjTMYgkSIsQeBk4ETelBdXLo38mmJTlVatW4dlnn1UdQmtrq1KPgHinkcWGwacpTQSH7/PGG28YVeHx48fHrqOzsxMtLS1qEZzJKkSpdBsaGnDaaafFvqPfuDoevrpZUpaldLLFYlF1HJKyLHnl+HZTp9LW1iaWwTZlSBg9ejQmT54cC4NFxF6aNicyY5sSJdTU1IgqEN+XZ1/jAwyJLOsDURNZ1uuVdC8lG4btXq1Zs8Yr3TX/vGLFCqxduxaDBg2K1WlSISdOnKhC8JGtgn5PiW6A3gWBr7/+OgCI6et16J08RxAETs8y2Tj44mRfS4+OQYMGGVMvmzzLVG4fZZk/S67sSyEASUDp7u7GihUrcM4558S+Ny0i5XXNlirb9Hs9DJ2PDcNn2p4rlr5kWUqtDcTbC2kB8qpVq4x2Rlsfp4c01bf7ilm2aBjUfj3++OOx+NdATxvA49ablGWelptA56C1Q//6179UJCETli1bFhNTAPQ7ogwMkGUjyuFZ5mRZj7MpHctUBpt/UCqDBP4bHquVUF1djV122UVNUVEYN30wQNuykGXp2o8++mgcfvjh2H333dHS0oJBgwYZF0PS7ySPk0QyeMMqdVw8tJZpippgIstLly5NNPh8iowfSyLLJmWZOouFCxcqpcxElskXR9Pazc3NCQWYOgk9Di2/NlNc0unTpys16KCDDop9N2HCBJx11lnG2QrCwoULlQVCIqqmBCbUQXCFWCLLHLTd1KnwQYNOIuhZjhw5EkEQJBZD/fa3v8XMmTNFxfraa69NnMukLEvviklZ5vteddVV6jMvg0SWdfuG7qeVPuttlE8GPwkdHR1Gz7LpXVu5cqXyHVNdPPfccxMzPrw9pGPp0+/FYlHN8NjWX9BxaNBnIm8uZZnAVcGs2TIvuOACYzjExx57LGYTu/fee2P3MK2yzMvosobMnz/f6APWwesj3TeJLJusEHw9CmBXlmmbLV0zt34QEUujLJssMbRdWoDsa+nSYYrSQe2Za12Jjw2DyrZs2bLErJ4erpWHG6V9+aCNvxe5XA5hGMYWDfOQdBKore3vGCDLBpimGLPaMKTkIVnJchplme9D4OG0CIcccgjGjRunCN1nP/tZAD0jT/3FlNRQH7LMR8xUniiKUCwWY95XW3KIXC6HJ5980nh9JhuG5DnnCTqykmVXB2MCTWOZlOXZs2erz6SU8ZXPkrI8fPhw5HI5FAoFnH766er77bbbTnUSkgLCPcsS9IU7HK2trbjmmmu8IjGQBUIiy6ZECdRxSGTZZcNobm4W49/yQYNJcbviiivQ3d2dqGtVVVVGxVpKykCzB7aOi0D1Qf+eX5tpGl8iCfrskIks6zYMiRinJcvU5tFvfZRlIsvcDiP5IXl7aCM8rhBpRKB23nlntLe3I5fL4fe//714LS7PMoG3cQceeGDie9MAj9uYaJAjXduvfvWr2OLAH/3oR3jvvffU3yaybJqF4QNk18KzNKE2JWVZmq002bd0BZv6B9436J7lQqGAb3/72+p73qaMHz8ezc3NMcWynDYMfu+k9ikNJFWVK+KSVZODlGVqk6W+kcM0m0K48sor1WdqxxYsWKDaHF4vgiBweqp1TJo0ycv+1tfo/yXsI5iUZWk/E9Hi2yl00YYmy9JvpH332GOP2HZ6AWiaTy9XFmW5tbVVTcXzKS5OlnO5nMrMJOGOO+4QUxs/9dRTiWtzZcXiL3RWG0aarHppbBi6KlEsFmOZHSWyTAozgJgCPGvWLNUASx2iS1nm57r99tut1+UCt0Dw40oDuLq6Opx55pkAspHlQqEQU1e5skTXbCKQptjJ1dXVRsVaSspAyrKPDYOTZdO1mSAtGvIlyzoR9rVhuDo4k2fZ1F4+9NBDKqubD1nmGfwk2Hz05Gdubm7G22+/rawdfAaKK4S+yjKfTt5jjz0Sz8WkXEtZ6KRr0wdLq1evVou4gfQ2DK4sSyHlXOs+TPBVlun8Y8aMQRAEqh/QF4/Sb23KMoBYhAt+r/SkHoC7/nJBJ40Ng343fPjwVJGFCIccckjsb10RB3qtmpJ6rc9W2tocE1wD9NmzZxvJsstTrdez/ffff0BZ3phRDhsG/60elN60r35soLcyxHFyMwAAIABJREFU2siyhIaGBrX4y3Ve3jDwc/IV+nxfiSy70N3drQKN81F7sVhUjWFVVZXqcKgB5R7riy66SJxWvfXWWxPX5mrcbZEqdJhUlzFjxhiTjehIY8OQwJUyfp2UQGbevHmiZYOXXbqONMqya0rNhfHjx4ueYprqIwJEHcRRRx0FIE4ypIGKZB0AerP98WQGdB7bMUwRLqqqqoyKtZSUQVeWXQv86Hxp2gk6jw69HpqOKS3wI6RZ4KfDR1nWox6sWrUKK1euVFYsl7JM26SwZNT2SfeGpvmlRaAE7sn0JcvHH3+8+kzqHr9e08By3rx56rPv/SXw9lBXll2DL06WaRaHUhQ3NDTgoosuUt9PmDAhQf6qqqpUTGi+uFha4Ce1i1SWa6+9Ft3d3SpajymtNr2XYRiq4x5wwAGJ9RAAEuqmnujCNxqGj7IskeVhw4aliixE4IPA888/P9Zu+eC0006LzUzaZrNMcNW91atXq2vWbRguT/Xjjz+OX/3qV7HfDJDljRimh9dXNgyu5vp6lnkGNJ9RdBAECbIsKcsmsuxT4Ykg2WwY1Mhdd911iRXzvFPhIBLHy2WKW0vg6ZizKssjR47E3nvvrbY3NDRYY2ASurq68Oijj2LRokU477zznPvTufTzh2GIxsZGtZ0UFFLa9bJLZJm8nRdddJEi2xy8U6G4qi5ICQx0C8Q///lP9R2tih83blxstbyUKtdXWebb9et22TBsynKhUMDhhx+uthGx/9KXvpS4DyYbhklZdpFl0wBQqnM6OTFdq27JkCwa3Ld42mmnJaJ/SGmUfTzLUkrbKIqU1UAiy1w8oG2UFRLofR4U+YUW+PHzUj22qWCcLJsW+JFKRs+Fz+gQwfaZeZEGL74Egt8jnSy7BoV8Nome+wknnKDeQRqsAr33lZO/888/Hx988AG6u7tj0T94GWwL/PSBL09KwuvGlClTAPTUM73NmzdvnlKNXQSYP+9SPcvcBiSR5SAIlAIcRVFs5s9GoDlZTjNzSVi0aFHsfXXZMKRzHHzwwdZzDBkyxKgsuzzVuVwuYVsZIMubEEqNs1yKDaOzs9PY2AH2yia9KCZlmZNlHopIbygWLlyY8JT5kmUadXIbxurVq2M2DCLL0nSvHmKGQKoILwNvwHgmNwLPwmaaGibY4ixTJrPm5ma0tLTgmGOOEcvIUSwWlSIkqbV6Gerq6sQYtE1NTYlFN8ViEbfddpv6m9cd/TrCMFThoQB5upL/3uSn4x08xaumRaJAfCqR9pWmpLn/ko4NuMkyh0QKfciyZOHRnwOdc6+99gIAfOUrX7EqP2lDx+nl1sv1ve99T3kV+TVJK+izepb1gUcYhrjiiivUtkWLFqGxsTEWRmzSpEmJeswHCKa2QYrAACARuxawK8v0ft9yyy0q7OFPfvITAMAf//hHAPG04XTNNhVMV5alKe/HH38cO+20kxIl0tpnCLx/MS3k5t9x6Jkcpffdx4ZBZTfVExootrS0YM899wQAfPGLX0z8XodNWdavi8o7Y8aMGCGmWbW3337b2OY1NTU5yTJ/3r5k2RQNg78rUj3Vf0Pk8tJLLzWG5qRjlUKWAbm95Nc7duxY1VZ/+tOfTvx+/vz5iXJz7LHHHnjppZcAQEWdoXPonmp9weIAWd7EUA4bBifL5HvL4hvq6uoyZiuTygCYlTHTNv0YNmX5rbfeSnRy7e3tXrYSWqSg2zAkZVkiy5dccok4aqXUpSayvIOQrY9PX7rIsi3Osp6hKuvCDg6uehPRlEINmpQxTlx05YlDWoxhm64kxYGICpWNOuz77rtPkcfDDjsMQM+954Tyz3/+s/G6dTsPqVGlKst6p5NVWaZz0u+4WiTVf1KWfT3L+nn0fQ855BDlVSSCZkIWz7JElpuamhK+xWKxiMsuuyxWRmnRr3RM/tm08t93gZ+0jZRHGkDQ/3xxKh1fstQQdGVZAtmoTBn8ssBWRySrFCfxurIsrQ9wKcumASR/FtQfuq43DEP85z//AdDjJ9ZnEnSySf9ffvnlYuSNhx9+2CskJIBEP6EnuijnAj9poKsfn+ro4MGDxRkVQk1NjXh/s0ISzP7whz+o2YOdd97Z+vsf//jHivjy66RBKAcNSLmnWl80O0CWNzGYyLJrv3Iqy9yqkFZZpoZCGuWayDKdC7B7liWFpbOzUwXmN2GXXXZJhO2xkWV6MXl5TSuBaWGHiSy7/Muu+/Pzn/9c3L9SZJmmd08//XRrshSTMsbtEjZl2dbxEKQOccKECTG7BIGH9SN7x3/+8x9l79CnUHXoZH7mzJnqMx3D1alLBFh/JlKsYB+yrK8f4GRDqjf33HNPKmXZZcNI42Uuh7Jsi/7B1adcLrlQVU+KIJX7NC1uN31P7YFvNAz+DkrKIxBPSkJlLRQKscWl/BqoLpLQIcGHLKclAjbPsinEIi+zS1nmx02jLEsWLj1jIge96zSQnj9/fmLWig9mwzDEzTffDMBst1u2bJk1JCSVoa6uLtZPSIvkXGSZEiJdfPHFsZkVfu0uGwYH1ZFXXnnF2gbW1NSoPjarsswhlcc0WJbwpS99SRFfshy+8cYb4jqlq6++OrFN4isuskxtfX/CAFk2wFdZ9rVhlBJnGTArYPS3fizfZBH6MSQbhm9jL2UrAnobUbIrAPEpLj0ahk1ZpmmelpYW0X/G981KlqV7pk9zV5osS9N7Urkkf1hdXV2sUzCpQ4A9FjHBtWCIg3zVYRjGFnGQvePcc8+1xmrlXr4wDGNJOOgYs2bNAuCOswyYlWXpt5INQ6/75NclcKWPT/MTfvCDH6C1tdXbs0yoBFk2dZAuz7KpjvAFXVmV5c+z6AVAz0zC9ttvn1AaeTltcZarq6uN5J5nmONl5RYtPtjzUZZp/YY+c8DLu+2222LIkCHgli0d/B22Kctbb721+HteZonw+yzwk95tE1mWUojr98hml9Dx2GOPobGx0SuRy6pVq4xx5KkMQ4YMiambklXK1k6HYagSawByGEKTDcP0jlMbMGPGDGsbyI+VlSxLz8X0zvuKdvyzqfwLFy60/h7oiX7x3HPPxb7XZ6olO2BfY4AsG2CqQFnJcikL/ACzMgDYybKvDYOuQ1rg50u4TZ0UXxXPy0zn6erqikXDIKIukWVd9dKPVw5l2ed6+4IsS89NV9pJQaE42Tp0smwi23y6UrrPpkacyIZp6t4VTYMnIzB1ttSJmRaOpVGW9QglBCKaf/vb32K/++CDD9DY2Kgae06WJVVl9erVeP755xOL3Vy+eFOdT1NPS1WWiQhKGT3r6upwwQUXxI5nU5Z9r+HAAw/E2LFjrZ5laYEffwdN5J6vdzCRR17fdM+yBJuyTMcdNmwYjjrqKHR3d8cWXlEyBnpnCTbP8rnnnitGpOBldi3w48flMyOSsmzqgyTlU3/+PrNWdPzrrrvOO+HJkiVLEEWRisLBVWMqjy1WP8E28G9qanJGP3HZMHTQ8VxtYKlkeeutt1aRYHh5XINuH85DvzMt4JMGc3rEm/nz58cW7edyOcydOzfxO9PAqq8wQJY9YbJh2KYYCX/9618xa9YsPPLII/jRj35k3dd0rFLJso8Ng2/nNgzpfGlgi/VMIaJ8PcumF15SY3gDJsWh5UgziAGAV199Ve2bhSxvscUW1sgSvsoyAFFBMe2rk2UT2eYqTBplmWI+u2Jt6iCSze+96Rik8vss8DMpyxJZlpTlX/7yl4njF4tFPPbYYwDiZFlSVYC4D9umGt5xxx3qcxplOQgCMcazThhMZFkfgNLf3KpAi+WA3iQ3PEyapCxztdUlKBDWrFmD6urq1Av8OIE2rcbnme9M16+HYQNK9yx3dXWJz/3iiy8WVU+bDePoo49OvK+f/OQnY2VOY8OQUqBnVZb1Nsdn1orKYnp3TOjq6sKwYcMS94/bMFywtWU+7Vd1dbXqqx555BFlHTApy3TPTD59gpRlNQ3uvvtutQAZ8CfLo0ePVvWKzxpJItdee+0l3uPvfOc7iW2SOszbxFwuZ0y2lLYfqSQGyLIB5bRhnHfeeapy8On8NNMfacnyCy+8gHw+r7K++Z5LV5alLFl77rlnIh2pCTU1NSpusvSCfu1rXwPQs0KYQv/oZJkrXRxplGXalzdUfAoyrbI8ffp0FT5LV8J9Grhhw4YZk4DwMviQZQmm5y0NGlzTlS6lljeGu+yyC8IwtHqpJSWbQrHxazQdg+qTSVn2IfcuZZmIph6dg0DTxfwZ+rwTVA7uxSZMnjxZDR5N6p70DlVVVak44xz6bIqpDdHJsjR7wJO7vPzyy4kBGanQHNSG2AQF/bs1a9agpqYmNVnmiUpoAEjx2Wtra1FfX4+TTz45dp1SeThKVZYlsmxS9PVjmsrFbWj0vu64447q+5qaGlFZNl2vRMzSLPCzXY/PrBXBZC8xZakDZCLFbRgu2MiyK1Yw0JN6nnvIyTpAITFN5T7ttNOsZL5UZVmf5ZEsitL3I0aMUPWKh/WUyPJOO+0krh3iijbBFPGGH9M08+vzHDYUBsiyASayLO3nIstSEg3pHLbv03qWgZ6XV59GNp1X8iyTX1k/3/bbb68SYbhw8sknK9WQH4emZihF8NKlS9HY2IgVK1aoMujKsnTd+mcXWeaEhieRSEuWu7q60NTUlFlZzuVy1lGzrw3DdnwJrpS2EvRpeqC3PpriPB9xxBFiR/mb3/xGVLI/8YlPAIhfo6mzPe644xLl4r/NqixLNgyusEjnuuCCC9Rg4eyzzxb35aBz/OY3v0l8F0WRSDBd7UsQBOJz9U1KwsFVYJcaKZWFP5NSlGXyd6ZVlmn/QqGAadOmAehpr7baaisjWSiVLLs8y11dXaJabDqmTVmW2hY+sA6CIFXoONdA2KUs28iyz6wVXaNkLyFi7aNQ69dTKll2xQo2oVgsqhki0/M9/PDDrclKSiXL+roDX2XZ9E5Iv+ODNh5fW7pml5Key+WQz+cT200Dq77CAFk2wMe/A9hVkzTkxnWurHGWJd+VD1nu7OwUo1HQvi5bA+GAAw4QlWEp7EyxWMTixYvV33QOE1l2jZ75aJWuizeA/Pssz62trQ25XC7RUfOBBE3N6cjl7JmOqLw+XjgJpmsolSzrHYzJVzxz5kxjRykp2VIdMXW2lGxC70gkkpdGWSZrDdCz6CsMw5j9gIN+Rx7mMAxj6qsJVI7333/fup+PDYN3gtJztdkwbOWzKfSATJal+8yJv6vzJRBZJk+sb7prTqAJ9Pk///kPZs+eHVNgfcgyryO2BX4uz7LJhpFVWdZBodm6urqQz+djsxYuG4a03fTc+b7STKt0Pa5ZK/r9kUceaWwv0ijU5bJh6G2PLXW6DvIkm+rV4MGD1X3h3l1CqTYMfZbHlyynaXN8BvOEU089NbFNTxhGIhYJdNLAqq8xQJYNKKcNw/cctu+zkmXfckmeZarQ0oDAl3TxF5cf3zQ1w8l9OZVlOi5vRPn3aZVloEfZ0JXlMAxjvi3Tqt5cLmdVL6Rp6DRkuVLKsu5VtC3icXWUHFJHDcidreSX5MfIqizz1e9tbW1obGxMvDdS5+VaiCItgjJFRSD4dFwuZVmf2vQly5INQyJNUpvCf5NFWV69erU3WTaFjiM88cQTAHoXo5myt/WVDYN/lqxM0jn1bWEY4umnn1Z/t7a24qc//WniGnxsGPyabPuGYYg5c+YAQCx2clpxKAxDlZb50EMPBQCxvfBRqAlplGXbYls6L5Xnwgsv9L4uKUEWB5/xkfYptw3DNxpGGmXZRaY5Ps8i3tDzO//882O/oeN97GMf8+ov+gIDZNkAE1mW9nN1ZqYXt1xkWS9DFlC5dRuGdL5cLh4nka9K1qGvrieY/LrStB8nBfqx9d+ZOgLqzHzIsnQvdeJRU1OD5ubmBFluampK2G4kMhUEgeoEpMVZtmloH1SKLOvxgtNMkdogPT8TaCBRbhuGPgtTLBZji8JeeuklMcY40EPEeNm33XZb9U585jOfUdupzN///vdtl+jVcZkGhgSbDcN2XptCz+FSliVrgul3BFKWCVkW+BFuvPFGw1Wms2FQ2E/TcSRiArhtGLSvbmWigdq9995rLTfQM7OjZ8LkSYZcyvKdd96pPj/66KOJffX2mMpK7QCPnZymfdKPs2DBAmuoMN+Bd7k8y6Z9Xairq8OJJ54IYMOTZTrWYYcdptYqAX2vLPNtq1evRktLSywbLSfLpfKYSmKALHvClsGPQ6o4l112mdqPR0BwVQyXt8z0N4dEjmzKsmTDkM7HO+df//rXqhGTjut6wUxlS6Msu6Y5JbJsIo7S/Tz33HNjg4HjjjtO2Qc4WfYJl8TPUSgUxMVZElkuhw3D1z7Dwesedcy0Lc0UqQ1Sg22CiSxL5ZVUUkAmyxL4Ar+qKnPMYZplIPzjH/8QM2RReSZNmmQ9b18qy1nIsqRO+YSO0+upjSzrKrLNswz0rocwXaepDIQ0nmXpuLy8tgV+JiuT5GvXy+GKFiBl8OPH4LNgRLJfeeUVtU1vj22xkznRzeftSSXSxGBOg3LZMHT4kDhSvGlw7EOWJWS1YVBbtmDBAjGyjosAp/Us277nkM5lSkqSpo/b0Oi/JetjZFWWpc/HHnsshg8fjnPOOSfWAFbKhrH11lsrVYvCO/naMDhZps5WUrJ9R78msmwKPs9VEhdZdnmWOagz5YqDq0HgoDTDpIh//OMfV7/zifGqb3cNHGxk2afhrrSyTM88zRSpT3k3lLJMf7vIMo/NawpLRoMDn6lJiTSNHTtW3TuqXz7KDb9n0nPVt/moVCbPsksxkjpcyZpg+h2BomFI12BTliXPsi06SVqynEVZpuNS9lb9XHTtJsIr+dr1++WawXEpy9Li8wceeEA8ny3hC9nN9L9NhNlXVEiLNDYMqZ6bQImQdND9Ofvss51hOwmVtmEA8VkyqW+U6qlPBJ5SleUBsrwJwkf5pL9dlSWKInR0dCRiFqeZckhDlmfMmKFULSJ1LujHSKMs2xobkw2Dwjrp4GpYqaHjOKjx8LHEmAYT0v5BEMSIra/S6jpfqWTZtE8WssyPJRHVNN5k1znSKMvlWOBn21ZXVxfzKlZVVVkHBz7qqUSabr31VnXvqCMth7KszyKUy7MslculLJug19N169Y5bRi+yvJZZ51lPK/PLJePsmzyh+rnsM18mQiv5GuXwrPp7wFv41xkWQLPVqfbMExlraqqSqUUl8u+pYOiP1177bVOdZvg817cfffd4naJ/LnaMhtZ1v39GyLdtVTerGTZ166lty0DZHkjhklZdhFV6XMpZJn2sXlXbWWQlDMbGcziWbY1NlxZ5sc544wzEvvW1dUhn8+rv13KskllkyDZMNIoyzayzMvrq7RmUZalc5pganTSDNAkUDKO6dOne3dGPkgzENB90wQi0Zdccokqm0lZpvvKZzj4PvTcTjjhBLWNzuczOEjT2UhEty/Jsm3QweFSlrN4lvXzlqIsH3XUUbHjNjQ0qLKUS1kOgsCLLEtZ+Whf0wBb8rXr96tQKMSydTY0NGDKlCnqb1ecZQk88oPevpnKqvumCSaluFz2LY4wDGP3zKVuk1977ty5zrZs2bJl4vYsogYny88880zsO4k8lwrbrAbfXg4bhktokvjMAFneyGEiy679pIrT2dmJKIowePDg1GTFR+XRybKvCiQdw8ezrHfOWWwYhxxySGw/IiekpnDFxtT4lEqWXcfSr0PaX+9MAD8y5UuWpdBxpZDlUhCGIa655hr1t6szSoMsyjJv3MMwjE09Utlo+tSkLPMkQTQlPW7cuERIO+kYpmvQr8OlLLvCd7kG4yayrG/z6Xg5ATURP2lbGmXZ1RZJ4d/4vr7RMHhZvvnNb6KlpcUZHYLDR1nWry+NskzfmwbYRx99tPVcBPLE77fffmhpaVELzIDe+2dSlqX2kPvp+fnOOeccNDU1YfLkyYmymmIGm5Tictm3OHwXVwM97cWPf/xj9berLaNESDrovqYhyzR7GoahigVOWLt2bawMWZVlqd8wWcPSqMVSO+3qy6RtJrJcqphTSQyQZQN8leUgcHuWaeFEKcpyGhuG67i+ZNnkWS6HDYN/vuWWWxQ5oWNJjY9Ph2XaJ41n2TU65vtIZNkHrvNVyoZRCpqammJpSoHyLMoB0pFl3TdNZdNRLBZVOLg0C/z4wjBJHTTBZ6ZC8ixnVZb5Z2nhpr7N595mtWFIynIWz7J+3lKiYUjHkcppeld84izrxzId17UA2RZ7nF+LVA66JttAwFR3OWElxZPimAPA7bffHtu/tbUVN998M5qbm2NlzaIUl8O+xZHGB93U1BSLGgLY27Jjjjkmsa2urk7ZCdO003xhp96e0nZCGrJMi4wbGhpwyimnWMtTqrKcZlY2DVkeUJY3AZhCRvV3suxawGQ6BrdhSEp2qcqy6QVbuHChOj9Njfm8SFJnxEfolL7TJxGJdB79+FKZ0pDlUmwYPg1KGmLti0otygH8BkQESVk2lYGUYx/PMoF3YFmVZRdZNg2ypGfs6uRMynI5bRguxaicynKWBX6SsiyRZXqv/vjHPybaFx2+ynKpNgwT+L5U7okTJybUTyq/RJalwQEHJ6wHHXRQYt+LL7448RuJVFZCKU6LND7otG3Z/vvvD6C3ztH10YLcLKKGTxnS2DDmzJmjBh58wJOFLGdVoUtVlgfI8kYIU0WXiKrp+74iy1ltGAC8bRhSogUJPsoyfQ7DEG+88YbaTlNj9913n/G69GPwa+Ors6kzfe2118Tfu+5fuZXlLGQ5i7KsD2TShHfSUalFOUA2Gwa/NlMZaPrUpCxLMC3ASdNxuchuVmVZ+mwiy/o2X2WZojC8+OKLqo74tinl8CxfddVV4jXQvlIGP5eyXF1djTAM0dHRobZR+8Iz3nFQ5KLu7u6SybLLNypBes/nzp2bsAvQfiQE+ESDkUBtP7+GefPmiftKRK/cSnFapFG307Zl9Kx23HHH2PX5ttNSu+tThjTKso8dSNrmGqC72q+0fScwQJY3KegNVV/ZMHymRMthw6Dr0G0YYRji3//+t/V8WRb4Sb9vampKKPjFYhH/93//p45lO49+XH11NoBYx+h6btLx9X2ykmXX+coVOk739aYJ76SjEoty9PL6XJu0wE8qQ11dnVrklYYs77bbburzhlaWpXP5KMtS2fRrnjFjhrX8AHDXXXfhzTffVH9THaEoAxxSudIqy67OkWdVlIixrjbblGWTVeeFF14Qz03+17Vr1zrbOEKWaBgmmN4FXdn1sWH4DPSkzJg8dCJHOQbI5UYadTttW2Z6FtRfSQMU+t/U7h5xxBGJ2Z8gCGJlyJKUBDALUwTX7IPrWOVWlisxE1puDJBlA0xkWdrPVVmILA8ePNipKJrK4VKWTX+XYsOg7Ex6ZjNKdUoolw3DFW/Udr98p/H5gi4fcmPa1pfKsg+kkXqpiQAqOdXqqyyEYYjf/va3AIArr7xSEf1CoRBThKlse++9NwCzDaO+vl5dD0UB2GmnnRLlko5hugb9OqRjSFP0fF8f5cbVwfz5z3+O/S0NHnWQF1X/3WWXXZbYV3p/+LX4eJZdbSA/r06MdRsGb2v089oSBrnayDQ2DFM7LT33LMoygV8L7SfNBJaqLPMMloRyDZArAV91O21bZnoWNMtlEzVM7e7MmTNx5plnxs6x1VZbxcqQNRqGabZDLyMvZ5o2J42y7EOWB5TljRj6A160aBHy+XxChegvNgxb2U3lko4RRRHCMMScOXPwz3/+U+xg9XtQqg3DN95oWmU5DdKOjvuCLKdpUKQZiXJ4jis11erz/EihWbFiBYCeeLBcGSeycP311yemSU3K8pAhQ9T1EAHgpNtEaiWUU1lOa8OQkGXhJc9Y6Nq+IZRlfl4XWTYlnqHPpvbFp83IssBPqjtpBl+2e8OvRVeWOUolyyeddFLsWH3hRa4U0rRlpnfNZwbQ1u5++tOfVn/X19fHMvwC2aNhuAZl5bRhuPqyAbK8iUN6wK2trfjLX/6S2M/VmZnIsg/oZQzDEPm8vCAlrbJsIstBEGDlypVobGw0xs0EgFWrVsX+9rVhuEajzc3NiWPxeKNpybIr5WkaZVlX16XG05ZKWrc6LFmyRDw3oRI2jEp6jkuFT2PpUsalKWdTTGapE6LfZ/Usu9oBQH6GpcZZNiHLwkvTtPt2222X2CZdY9poGK5r4OWRyDLdj7Vr11ozFlKMYB11dXX4xCc+YS0DYK+XWT3LWW0YurKrK8uuMrpguoaXXnqpT7zI/QGm5++jLNvaXb3/yJJ101VeX7Ls0x+Wy7OsE+QBsrwJQiJNrs6MvG9pleUwDGMr88nr9Prrr8f2K5eyHAQBli9f7pyupRXABNsLzZVlUxl4sod9991XbScVg+J++nRY/LhTp061XgeH64U/5phjYgOVNMqy7lkDgP/85z+KQNvIctY4yxJ5SePTK2UhYBaY1gRwuJRxSUUzZfsjL+zChQvV9dG7bYqYknWBn0Sa+LY0nuU0yrIpNqwNF198sThgPeyww9Tf0qC9UsryL37xi8TvJGWZ/ubQyXKhUMDw4cPVNr19saFUZbkUG0ZVVZXVLmBTliUfsgnSvryMLvFhU0YpNgzfdrecZDnNAj+pX0mjLKedlSXwcI6bPFkOgmBUEAQPBUEwe/3/Iw37rQuC4OX1/+S8kf0MvgpwGhuGnpTEdQ7TgpRHHnkktu22225DPp9PXXYOqrA2RZnwyU9+MvZ3FmXZ9HmHHXZQ59DjjaZVlguFgjFYvr6va/vChQvR2NioBi9pyLKkiHZ3dycUUY5yZfDTY7n6+PRKXQiYBeST9Z16lrZLZFmyYYRhiPPOO0/9Tdf39NNPA6isslzO0HGuwRPZVdKgUChg4sSJ6u+GhgZMnjwZt9xyi9pG94t7oqXBmU80DFdd5vFiKfzeY8nmAAAgAElEQVTjtddeC6Cn3bO9f5KXmEjLz372s0T7YivLHXfcYfzO5JMu1YbBFWObXcCmLEsL0EyQbBhpZuo2ZZjqhs8MoK3d1etvlkRCEiqtLPu0dbZtgEyWs3CXDYVSafyPADwSRdEEAI+s/1vC6iiKPrb+XzItUT+E70PTlWUbWU6rLJuUtA8//DCxrbW1VX3OasMA/F7OXXfdNfZ3qQv8JGWGq3s+iqp0DkAe1Utl8FG7isViLPQU/x1X0HX4KqIclQod5+PTK3UhYBZQPbWRZZdC46ssmzJ9UYhCTpY5fJVAfV+Xwii9P2lsGKb6oM+C+aCqqgrbb789AODEE09ES0sLZs6cacyMppN7H2WZQyr773//+8T3YRjipptuiu33zW9+M2aLcynLQC95lAYoo0aNihEavritvb3deA1pkpKYiLUE3/fdhyyniYZhugae0Glzg+ld81GWAXO7q8+M9IWy7Bqgp1GWpXMNKMs9mATg5vWfbwaQTHOzkcL1gE37lZMsm5Q0V6PlGt2ZyHIQBKivr08cX29o9QqdZYGf6QWjY7nSdUrl148LJEf1tFhQb4R8p4Z1uwDta1vc56uIclTCs+yLSiYfMYE6ddu1uZRxm7Lsk8CEBqEmsuxCVmUmjbIsfS6nGsM7LiqXrT7oZUjrWZZmFCTSZ8oeeeGFF6q/XZ5lwD5jM3z48BihOfLII4WrjiOfz+Pdd99Vf1cizrLr+dJxuMBA8BmE6jC1GZuzsuzyLLsGvCbwZ9vS0oInnngiNktcDs+y9DylAVGa2aw0NgzTfdjcyPJWURQtWP/5fQBbGfYbHATBrCAI/hkEwUZBqPlDHzVqlOqcTz755Nh+Pn5hTpbTLNAxLUjxbTzTgCqs7qVqaGjApz71qdi++vlLtWFIHYzkG81CloH4qJ4sLLrf0XcQo3dgOrGQICmiuVwuoYhylIssZ6kLfbEQ0MeGAfgp4y5l2XQd5GfNSpY5TPXJV2Esh7KcFboH1lYfdDImkWVbG0nPh7/vEukzEfa5c+eqzzqxkHzh0loA0330GWi2trbioYceUn/z9NAusuxrwyiHsuxTR1z+Zum5bC4w3T9JWfZZfyEdl+omnyUuR+i4Uj3LLrLssnxsNspyEAQPB0HwL+FfbFVE1FNDTAErG6Io2hfAyQB+HQTBTob9EARB43piPWvx4sVprqWs4A/40ksvVZ2zvnI6jbKc1rNcKBQwdOhQ9Tcpaa4FePy4aaNhAMDnPvc5AMCdd96JlpYW7L777ol9OXxtGD4vY7mVZdN+NrJsOk9dXZ0iUmnIsq6IAj1WFmkqTkdWz7KksvqikslHTPAlyzb4Ksum66OUtllJgauD4eVwPcM0CQJM0K/RdxCg12mf+iApyz6eZYksP/fcc+pzPm/PdmZS6PXvqE6kCcmYpS5++9vfVt5+yWqT5vn5Egh9cMORhrhJNgypPJsjTG2vjSynOa4JfRUNwzVYT6MspyHL/bmOOVuDKIoOiaLoo8K/6QAWBkGwDQCs/3+R4Rjvrf9/DoDHAextOd/UKIr2jaJo3y233DLDJZUftsqQhixnCR1Hloif/OQnSknbYostvMtrKxcHVf4oitR09IgRI2Jl0PcllBpnWSITkmfZ1mlIip0ETpY5TPdn6623jk35U7nSkGWgVxH917/+BaA3drR+Ph2lepazKBOVTD5iQpbpYh02ssy3Sdc3efJktcDv5z//eabFjD4zFa667JoSlT6b6oN+jTyyhM91EPmy1QebsuwTDYOyCi5fvlxtowV8QDzbmQROTGzEgt4jIjflUpZ1SKEM+bHSKMvl8Cynea9cZHlzhukZSB74NAMUFzaF0HEusmziCP0NpZbsbgCT13+eDGC6vkMQBCODIBi0/vMYAAcCeKPE81YcvgpwKWQ5q0L4xS9+0VoOX8WCg0Z3URSpVfT19fUAkoqU/vtKLPBLGzKtUsryjBkzxCn/tGRZP7avHSdr6Lg0C3skVCr5iAlppotNkAYIJk8hv77m5mbcfPPNahHX0qVLM0X/SDNz4ltPbcdykWX9GR5zjJ8DTvLhu+qDdO9pYDhhwoTYvaR9wzAUCby+iJaynblgewd9PMv6feT3mrI7+oAsIxvKhmFTlrPYMPqzutdXcPWp5bBhSMjafj/++OPq80EHHZRoy6R2JM0AvRyeZT7bsjmQ5csAHBoEwWwAh6z/G0EQ7BsEwfXr99kNwKwgCF4B8BiAy6Io2mjJsq1BNe2bNc4y34d39h//+McBAEOHDlVKzx//+EfxuGnTXUtkuRLKsmvkWk7PMge/nz7kxnS8rGTZdS90ZM3gRyRxY1GJKqEs8wgKF154oZH8liv6h08dSjsD4nNcX3KTdj9bkgsd0owNKcttbW2xUIR0/KamJiUkuNDW1oYxY8ZY97EN2uk7WzQMm7L861//2qucQK/He0PZMMqtLA+Q5SRc96RSZDmLshyGIa688kr193vvvZcY/JfTs1yqsrxZkOUoipZEUfSFKIomrLdrLF2/fVYURWeu//x0FEUToyjaa/3/N5Sj4JWGL1mutLIsdUL0u69+9aui0uOqsDZlGYBTWU5Dlk3KsqS68M+V8iybyK3v89a3V1pZzmrD2NjIcjk8y4Tq6moVK5qyTS5btsyoFlci+kepyrJPUpI09UEvhw1p6zT9JgzD2GI3Dj4YoeOnub/jx4/HiSeemNjOvdQ+yjJBsmHYPMt6IiYTuJd7QynLNrKc5r0aIMtmuJ6FRJZ97jk/Hrc5EbKQ5aamJnF2hg/+09gwXG2Oq78cIMubOHxJrQ9Zvv/++wEAO+ywAx599FGv4+r7SGTZp0xp4yz7KMv67yuxwC+tZ9mXOHBfXpqRtA7a/7333gMAvP3228jn3ZnuXPdCh2tVswn33nsvAODll1/2Kldfo5w2jOrq6lRqcbmif/goy6V6ljeEsixFjHDh5ZdfRmNjYyIes60cvveXCOinP/3p2DHIO01IQ5bTKss8859+HL4IWwplyI+VhiyntZaVasMgDJDlJNIowGnuOd+H25wIlQr96Qodx+FSll3CTxqy3J/r3gBZ9oCN2NhsGH//+98B9CrLra2tmDJlivFYtnObUpBKyDI6C4Ke5Cq0wK+qqkqR5FKUZR8bhkQIfZQfW5lMuOuuuwD0NEznn3++WB7by89f6jAM8corr6jvfDLdue6Fjh122CGxut5Vb8IwxKWXXpqqXH2Nctsw0qjF5Yr+kWYw6JqxSOMf9IXvvZV8vS7cf//9zig9BCq3KWHQ1772NXExIS//mjVrEhn4fBb4EXwW+PHzmchyV1dXrH0kohyGIf7rv/5LbX/iiScS5/C1V5SiLEtqsSmVfZooDpsb+sqznEVZ9hn8S+2IqSyl2jBM925AWd5EUA5lWSInfHpkQyjL0jbT90EQYPXq1fjtb3+LdevWKaLm8ixnWeDn+pw2g5/PCDwMQ/zkJz9Rfy9dulR9TktIgiBAU1NTIj24y+ua1obBia5vgyJ5QSudga9UlFtZTqMWlyv6RznIsvSbjUFZ5tEsJHBSTOWQQioCwCWXXOKV7Uw/no3c621UuZRlIN6OAL3p4nno09/85jexd1g/vgTf911qMwk6cfNJZe9DrDc3uN4dXp8olv+jjz5a8j3Loiw3NzeLMylSqEfA3b+6ZsZ8uIWEAbK8icCXPNnUiA8++MD7HK59pM7Bp3L72jCCIMDs2bOxcuVK5fOkhvT555+3/r6cyrIU2imNDcMG24IiX2WZb8/idZWenaseENH1VZb7IgNfqSh3nOW0anElo3+4puMl+JDlSnmWaWFeGmXZFi0iCAJMnjw59jeB33eCKc616x1Noyz7rAXwUZYBJBYeShagjo6OxGB1QyjL+ntlsydlIdabC1zPgupTGIax2WPXPcsifPnAxVOk77LaMFzK8gBZ3oxgIzY2G4Zr9bYPbAv8fKZNpHKZyPKzzz6b2F4sFnHLLbdYj+9a4Ociy3w7qVppPcs+jYovWfT1LGfxuqZVlgltbW3eDUlfZOArFeVe4NcXsaLTTGO64LPAr1zKsq4ezps3D0A6ZfnLX/6yMR1yFEWx0G+u8prO6xIHSl3gl0VZrqurwxlnnBHb5jtY3RCeZd3eZCpba2urspRNmjQJYRiWLUrMpgBfZdlncV2a42aBlBq+s7PTWYZKKctpbBiVuB/lwgBZ9kBWG8Ypp5yS2F8KieZz7jSeZZeyLCGXyylFWYeukOdyuVgHu9NOOxlHzqYXwUQgbOloSyVSNrKYxYbR3Nyc6PBcXleXJcWE8ePHe9+HvsjAVyrK6VmmZ7KhY0X7dDZZpt59bBg+ap90byX18K233gKQTln+xCc+EVtspyPNrIaPssxBA63p06cbp72z2DD4/eLRMPQB2JFHHhn7ne9gtVw2DF1Z5tf/wAMPAAAmT57szIRIBOv9999HY2NjLO0yR3+eoaoUfD3LaWf1KkEOs5bBp+3N0n8NKMubEdLYMPjflDaaGuqGhgbjojLXudN4lrMqy6bwSGPHjo39/eqrr8Y6WIqjKnVSpmgOLhuGNDgotWExLSjSj+2zwA/oIWP77LOP+ttHvcxiwyCi63sf+kJVLRWVSne9ISE9lzAMceGFF6q///znP3sdKw1Zbm9vj72P/Nyu8knqIT2LNMpyEAQoFAqxsFccpsVFEtIoy2EYxiwcpmnvUpVl/nt9AKa3KVI7M3jw4MRgtRI2DH3wQ1i0aJHKhKiXLQiChKhSLBaNZL4/z1BVCr7KctpZvUqQ5axl8CmL1AdltZJsbklJNgtkVZbp87bbbovddtsNLS0tOOyww7yOq+8jKSFZymv6PggCHHDAAYntdXV1+M53vhPb9vDDD3tPz5lGoC4bhkSWS32RdBI5evRosTw+gyP6P5/PAwCOPvpoL/XS14ZhiwbgU282tKpaKl588UUAwOWXX25UB13ob2SZiMuyZcvUNl/Pp880J+2zbNkyMRKF/j5K9camEmZJSuIzq+Gqv2mUZanNkdoin9BxevvC/7YtdNMXQFM7s+2228bKqb+DlcjgJw1+CJQJUR9Im2Yf161bt9HNUFUKrmdBbU5/mNVLW4Y0/UoWG+GAsrwZwUaebJ5l+tzV1aUqRpoRGT9+ORf4uX5DGD16NKZOnYrjjjsutv3DDz8UjyF1vD4RMHinUUmyDMRJJM9y5GMR4dCfQbkz+NmiAfRnX1cWhGGIv/3tb+rvrAuJ+pos6yjF85lGWdYjshD091GqyzaVMG1SEqCXKNK5hg4dmpjVcNVf0/NLQ/b17aVGw7AtdNPJMtBzH2bNmqX+1q0a+vEl+JIYriy7LBJtbW2JgbRpNoAG6hvTDFWl4Kssp53Vq0SbXskyZCHLaTzLA2R5I0dWGwZh7dq1YrrTrDYMV4XKYsN46KGH8Nhjj8W2UYIBPc7yFltsIZ5X6njTZCIDZLK8IV4kXxuGvj0tWc66wI//ZlMjy01NTSoCA6GUdNP9RVkuJVoKH+S6Zj1M16u/j1K9kVQoTr58wetzoVDAhAkTAABf//rXE510ViUqDdnXt5caZ9k26JHIMhD3OUvPyNeGYdsvDENccsklAIBDDz0Uo0aNsh5Tul82JXJjm6GqFHw9y0C6Wb1K9W1ZnltWz3I5lOWNoW8bIMseKNWG0dXVpRrLtMqy1CFWwoYxdepURVQJ1CHcd999se277rqr9zRPVmVZ8jqXu0HxsV5UiiynrQem324KKHeou/5ClrNEJTFZpGz7jho1SvTi+3hkJRVq6623BpBNWSaMGDECAGLZ7Uz7Zj0HkLxGQG6LstgwXMov1U/TOgi+XTpWqTYM3eYzf/58rFixwjjIMbXRG+Mahw2NUvtc1++yxFMuF9LEuB+wYQzAinLYMCSynObcWRf4+cZZXrRokXis1tZWnHfeebFtL7zwAiZPnuzVuFZVVYmRDrIoy+UmiT5Kd7nJsq8Nw+ecmwrKnW66v5DlSmQG5KA6VF9fLyb38FV0dRWKCG5WZZnKBMhEspxkuVAoxDzOpraoVGVZAtVPk7LMCZBEhkpd4CfZfLq6ujB8+HBlraDzugjwgIJsR6X7oL4kiWkyDg5EwxiAFX2pLJfqWfY9lx7xglBVVaXsGISuri7MnDnT2ri6XipeHlc0jDQvUtaMUyaybBoM6WXaEDaMrPv3d5SbVPYXzzIpduPGjVPbbIQlDEMV4/iggw5SdddnwEZkZ+7cucby+HZEWdJd62UkMlppZZmf6+yzzzYSvVJDx9nqp099k/YpVVk2zbwsXboULS0tiKIIa9euRRRFAwS4RFSaLPelspwmbGcWsccUsvKmm24CAOyyyy549913vcvQV+i/JetHsBHcvrBhuMAr3GuvvQYAuOiiixR5lM77rW99K3GOuro678VDOmhqZ+LEiSpep48lQ1KWaR/Xi5Q241Q5bRi+KpzU6Po2wGkUgI0J5U433Vcdj0n55O8KXZM+qDvrrLPQ2Nio3rf33nsvkebcdD7TQM+nfBLIP16KskxkdEOQZZ/n7mPDsLXlpdbPLMoylcG038aYfGhjhYnwEdIIMxJ4/djQKcY3tA2D+umVK1cC6OESTz75pHcZ+goDZNkDpdowoigqK1l2Rbig34RhiHvuuUdtJ/I4ffr0xG++9KUv4ZBDDlF/85XQEnwb5Llz5+KFF16IlUv/TPcwDEM8/PDDAIAzzzwz1kj4kOW00Qf6woZRirK8qZJloDzTwH09lWd6Ljy2MifGhNbWVlxzzTXGuluuGaQNqSxTe1VpGwbQe102sqwPvtMmPSq1fkpl823/Tfv1hzBlmwtMhI9QagQfqh99kWI8jbKcZc2N/r3UT1ObM6Asb+Qo1YYBoCLKsqsTNUUZ+J//+R/xN7vtthuAHg8edQhSg1xTU5OqQSa1zGbDoEZizZo1AIDFixfHGgkfslzKQrGNiSz35walr1FdXd1ngwnpvFLnJxFj0wC4ra3NSRLLrSxLWTRdMCnLeiQdUzl81LRSlGUTmeffVbLeZJ3tsJHlgYV5Gw4+hK+UCD70/vRFivENrSzb+uP+3Lf135L1I2S1YXCU07PsqyybKuX8+fPF30gKC2+QCSeddFKmBtlmw3A1ElKnoXewprBJPtmTSrVhpF3gl8WGkaZR2xwRBEGf+pWl5yLVa9/Y50A8zbnpfJUiy1mVZT6jde655zozCfqqaaWQZVt5TWTZdzrcZ7+s9dIlEgwszNsw0OtIuSL46HU37XHLYdkodYGf63d6/bXNSg+Q5Y0caciyqRKVM86y729MlZJnluK/MU1HUoO85557AgD2228/77Jw2JRlVyOhdxpSByuFTcoyLemz0rcvlOUZM2YAAN58883MDeOmjEqQ5VI7ozSdp14PqO6Wiyz7dkSleJbpvWxvbwcALFmyxDmN7Kumud7FUtRb/j/gT+B996uEsjyADQdfwpc1gg8dP81xy2XZyGLDKCUahjRbnTVa2IbEAFn2QKVsGGnOnYUEmDxtP/zhD8Xz+Ho+Td+bXlLqKGyh41yNhE6WXWGTfKYlsyjLese6ochyGIa48MIL1d8bwsu2saHcZLmUBaMEn1kNoOe9/OY3v2lNc246hu8sxYZQln2Ir++0rL49rbLsO9CR2j1fAu+73wBZ3rjhQ/hKieBD9SPNcctl2djQNgzJPnTwwQcnjtvf0H9L1o+QZso8DVkuVVl2/d7kaTv22GOtxzJVWNsIVCcWhNGjR2OfffaxniOXyzkbiSCIrwp3hU1Kkz3JVjbf511pG0ZTU5PycxMq7WXb2FBuslzKglGCqV5LxPjqq6+2pjnXkdaznHaBXxZl2Yf46tfjq6aZSDG1S3pEAWmgI0F6J30JvG0/Ts4nTpyYaWA7QJb7B3wIXyl+caq7aY5bLitIpW0Y0ve6fYgyfvZnstw/ApL2c6RprEwkiMhUVrLMyVgaz2OhUEi8aO+99554Hl9l2debCfSkfB0/fjyee+454wsWBIEqY1NTE9ra2jB+/HiVbpXKxH8/fvx4FZKOI2vYJF+y3FfKcrmz3G2qKCdZTnvPTZ0CYK7XPnApqhzl8CyT0pRFWba9l7RdUukaGxtj7YekppnIMpWXbzcNdCRIgw7f9sW036hRo2LkfO7cuUayboPPwuYBVB7SgErqW7Mel9dd3+OWqw8s1Ybh+5tylaGv0H9L1o/Ql8qytMCvVEjnLdWG4UMsXD4n22KVXC4XK3c5psF8rBeuKXD6vtIZ/AZiqroRBEFZYyyX656XugjLVD/efPNNAMDrr7+ubAal2jC4+vnRj37UWw2l+uzzXmZV6dIoy6V4xX2vw7YfkCTnWaMlDCjLfY9KkTjfPldCuawgpdowXPA57gBZ3kTQX20Y5YQPWbZVaBuxcKW79oGusJRjGqwUG0ZWZTkrWR6IqepGuW0Yae95pUiNdNwwDPHggw+qv8lmcPvtt6c6jn5Mrn62tbV5++Lp2D7vpc+0rPQep1GWXQMaGlzw42ZpX0z7LV26VDxvlmgJA2S571HpdzvLIL9cVpBS4yy7UKl9NzQGyLIHymHD6AvPsk8ZCYcffjhef/11ANlsGD7EohSyHATJTFblDJu0oWwY1PmlrQcDMVXdKDdZTnvPNyRZbmpqUt5iQrFYjC0CTYtSFgzpRNP2XpbabunEguK48+1Se8TBF2tKU+w+12Hbr5zREvqz2ra5oNLvdtZnXI4+sFTPsu9vfMrQn+t6/y1ZP0JWZZljQ4aO8z0mx4IFC3D//fcDyGbDSKsopX0pKuHd87FhlFtZDsMQURRhypQpXlPnHAMxVe0oN1kG0t3zDUmWTQrlvHnzMp+nXEl9yrmv9DsfZVlvjyTlTs+QWM7nV66ZIN1+NoC+QSXqCD9eOe1jaVFpsjxgw9iMUCll2QdZkpK4YCqDK+Wkq0K7iEVWZTkMQyxZsgR/+MP/b+/+gywr6zuPf76Ck6Q36IACIw7TbSImixIl27JYm6U0MTISooaKCra7xGylK1RRu1tblkXqlqsp7Co3YbeoZallWxOT7B4yMRiEgjEwulAj1gYZImbHxR8D9DQDDgMSfiQtP4Z59o8+t7lz55x7z+/zPOe8X1Vd033umXue+9xzzv3e7/k+z/mzoy6flpWlDKPKeZbTRujfcMMN+RqOVL7dlKSu503LUJ5++umFt1MmG1r1h+ekbWQJlqWjz0fDdcaN3iGxyvevqitBlGH4oe73oM1geXhs1DXAj2C5RyZlGseDtxDKMKYpUoaR93mzPscwwBwe0HXNL9xEzXLaZe4rr7wyd3txrDoyyz5IK3saf60zMzP6zGc+U3g7ZbKhPmSWJ733k74IlL0UnqaKK0EEy34om6BK40Nm2acBfj7v6wTLGYy+gd/4xjeOemx8/s4mguW6MstDRW9KkibpW2PW56hq4vUkTZdhpF3OTprKD/m1HSw3mVleWFjQhRdeuPH3MHM5elzlvQpTJhvqQ7A8KeCY9EWgrkvsVaBm2S99L8Mo8sWyrnWb5m/LPDK6E+3YseOYx0eDubqC5SoPpjx11aPKXirJ+9ql5uYXbiKznJbd2rp1a+Z2Il2fgmVJevOb3yxJ+uQnP6mVlRVJKn3726LZ0CbKMNLOhUlTx42b9EXA52CZmmU/1JVZHmozSKRmORt/W+aR0Tf7Rz/6UeZ1qwiWhwPb6tqJtmzZsvHhMcxU+VSGUef8wlmyyeN9Mf7BmidYTstulZnBAC9LG8jV5PabfN5nn31WknTiiSdKqvcqzDS+Z5al9C8CPgfLlGF0W9JMLnVJu/173TclIVjukdE3+zWvec3EddMCwjKZ5bRsWdkPHUn68pe/vPHhcdZZZ0mafuBWkVnO+hx1zi+cJ7OftjxPsJyW3frwhz+co9VI03ZmuS5p++DTTz8tSdq8ebOk6Vdh0j4sq9DEh9y0q2xFA466aparQBlGtzUVLKcNLo+iKPMAvyiKdNlll0mSLrroosznD4LlHhl9sy+55JJjHh8N5qaVOFQRLFdZs5y0c9ZVhpHWhkmaml94WlCctjzvHfySsltkjsqLokh79+7V7t27Kw8Es2o6szwMll/96ldLmnwVZtKHZZ1tLLtu0v+rOlgef36fkFn2S9XvRdarImVNuuqUpQxjeP544oknJEmPPfZY5vNHEyVaTSBYzmD0DTzvvPMkSZs2bToqeEtad/T3YTCVN9CsI1s2rfyg6jKMssF9XfML5xnIl7Y8T2Y5SzuQ3/BE/uKLL0qqb8aUadoOliddham7RKPJmuW082HRgMPnkfjULPuhrprlYWa57oxq2lWn/fv365prrpEkXXXVVannzDLnjzz7L5nlwCW92WeffXZi8FbHAL8ygViW5x//Pa1dIVwqyaNIsJz2N8Fye9qs1R3VZLAcRZHuuusuSdJHP/pRRVE08SpM3QNlQ84s+xwsk1nutqYyy2lXncxMzzzzjKT1L99pSYa6b1gUQmzhb8s8kifArWOAX501y0Uyy0Wy475La2OVA/zS+HyCCEFTM6ZM01SwPJ5JP3jw4MaHXNpVmDoHykrNZJanfaCWDZZ9PA6pWe62pjLLSVedzOyYjHlakqHM+YNguUeKZk3qGuBXZc1yUhvyfCHIou5pd4qiDKMb6g4E2za+fxTJpNc5UDapjVWtO2raYKiiwXKemzI0jcyyX6p+L5oa4Jd01SntczkpyVDm/HH99ddv/J42nsTnqztDBMsZtJlZrqNmefz5x3+vqwzD5wOBYDlcdQeCWTWVWS6SSa97oGwTmeW6gmWfP6ipWfZD3TXLTUwdN37VaXZ2NnG9pCRD0fNH3oHFZJYD17VgeVoZxrR2Fb2Dn2+qzCxv2rSpknYgv6ZmTJmmqWC5aCa9roGySW2sat1RdQXLQz4eh5RhdFtTNctJ8iYZipw/sl4F8/kL6xBHYQZtlWFEUaTdu3frgQceOOryRdsMOcoAABxPSURBVNkdq2zNss87dB4+l2GkXa5CsjoDwbaN7x++ZNJHkVmuB2UY3XbHHXdIkm666abGz/lNJBmyXgXz+RgcIljOoGhmedS0W0mPG16+eO655yQlX76oOlie9rxFyzB8PgCGfAuW25r+DP4Z3z98yaSPaiKzfPjwYUnVTx3XZM1y3hvDECz7pcr3IooiXXfddRt/t3HOrzvJkPUqGMFyR7RRhtHUdFhJdxysOlgOuQwj7f+YmaIo0rXXXitJOuusswqf5NK23cb0Z/BP0v7hWya9iczy7bffLkm68847EwNN3zPLRW4MQ82yH77yla9Iku65557KMsCDwUAvvPDCUcu6ds7PexXM532dYDmDPNnXqoLlOqfDKluzXEVG2wdFguWhXbt2aXFxcWOOyocffrhwVqDIfoD+8O24SVJ3ZjmKIl199dUbfycFmr4Hy0USINQsty+KIn32s5/d+LuqDLAvU17WKetVMF8TaqM4CjNoI7M86fJFXVPHZa1Z7kpmeVTeD8rl5eVGMv9dmf4MxYUQLNedWR4MBnr++eePWjZ+vPk+z3KR4IgyjPYNBoONcsihKs71XZ/ycijLVbDOl2GY2QfN7DtmdsTM5iest93Mvmdm+8zsijLbbEOeNzCprEF6uaY1a7Cc5fJFFTtWEzXLvirTf4cOHUpcXmVWoO1BW/CDzx8gQ3W3MUug6XvNcpHgiGC5fXVlgH0cqNuWzgfLkvZKukjS7rQVzOw4SddKeq+kMyVdYmZnltxuo9rILNc5iKfpMgxfD4AyZRinnHJK4vKyWYGTTz7Zm0Fb8IOvx8+oujPLWQJN38swigRH1Cy3r64MsI8DddvS+WDZOXe/c+57U1Y7R9I+59yDzrkXJO2Q9P4y221a0WD51ltv3fj9Qx/6kKIoyvVcaZcv9uzZI0m65pprCg02oAzjWHkP0ssuu6yWrMAXvvAFbwZtwQ8+f4AM1V2znCXQ9D1YzhscRVGkffv26ZZbbqlsUBnyqzMD7NtAXaRr4nr66yU9PPL3gXhZMIp8EERRpE996lMbyx977DEtLi7qhhtuKPS8Q1EUaceOHRt/FxlsMC1gTwuGu3YHvzKzYWzfvr2WrIBvfYT2hbBP1J1ZzhJo+l6zLGUPjoYzZwyny2MqyfaQAa5fCJnlqbeGM7OvStqS8NDAOXdT1Q0ys0VJi5I/he5FMstpgwKuvPLKUm0ZDAZ68cUXj3neooMNmpwNw+cMc95gWVo/iXLCRN18/gAZqjuzLE0/3nyvWc5j0swZnHOa17dz/fh84EtLS7W+/k4Ey865d5fcxiOSTh/5e2u8LG17y5KWJWl+ft6L6KrIB0Fa8f+BAwcKPe9QFYMNytYsM8CvvoPa55MF2hHCPtHEPMvT+F6GkUcfphWDn9LmA5dUW8Ds4zE4romo5x5JZ5jZG8xsk6SLJd3cwHYrUySznJYV37p1a+bnSlLFYIPR7SbN3jGtDKPoDu3bgeBjsAyMC2FfayKzPE2XguW+TCsG/zR1Q7QkPh2D48pOHfcbZnZA0jsk3Wpmt8XLTzOznZLknDss6XJJt0m6X9IXnXPfKdfsZhUJli+44ILEx88///zMz5WkisEG015P1Zlln8sviiKzjKaEsE90IVj26YoZ04qhLW1c1QghRig7G8aNzrmtzrmfcM6d6pw7P17+qHPugpH1djrn3uSc+1nnXHBHe5EPgp07dyY+fttttxV63qGqBxvUXYYRRZF27dolSd4NUCnS/1n7qKgQAiM0K4R9IuQyDB9rlhlUhra0cVXDx6s74/z5Ku2xIpnlumqWpfLTzZStWc7a7mHt049//GNJ0uOPP+5VwEwZBkIQwr4Wcmb57rvvlrR+V06fpmhjWjG0oY2rGgTLHZGnVKHumuUqFJ1nOe/lyjZrn+pGZhlNCWGfCDWzHEXRUcExU7Sh79q4qkGw3BFFMstp387KTh1XtTprlifVPo1PTdPGhxOZZYQghH0t1Mxy1VNxAl3AVY1jESxnUCRYTvt29pGPfCTzc9WlqTKMtOz6SSedlDg1TUjZHDLLaEoI+4QPg+OKBMtM0QYgi/bPcAHI80Ewum7St7M8gXceeTK1RYPlvGUYadl1SV6UZ5BZRghC2NdCzSwzRRvQPsowOqJIZrmK58oqbRLxtIC5qZrltOz6k08+mbh+09kcZsNACELYJ0KtWWaKNqCcKkoqCZY7osqsSR3BcpmBdEkfclWVYUjJ2fUuZHMIltGUEPaJUDPLTNEGFJc3UTeNz+c6guUMfM8sl6m7q3ue5SS+ZHMow0AIQtjXQs0sSwxmAoqqasarzt+UpC98D5bLZGrrrFlO40s2p0wZRl1CCIzQrBD2iVAzywCKq2qALGUYHeHDB8EkZTK1eWqWk/5PUaFnc3w+qNEtIexrPmSWfZiRA+iTqkoqCZY7osrMctF1JymTqU1qw7QPna58KDHADyEIYZ/wPaEAoHpVlVSGECwf33YDQuB7sCytB8xFsrNFyjB83qGbQrCMpoSwT/iQWQbQrGHMMRgMtLq6qm3btmlpaSm4K8VZECxnUFcA7MOHRpEBfl3BAD+EIIR9LbTzHoBqFE3UjQohEdeN6+k1CyGzXFSRmuWu8DFY9mGfgF9C2CfILAMoimC5I5LewLQ3NeRgedIyKYwduin0AZoSwr4W2nkPgD9CiC0IljNIyr6mzQsY2ofGaEYoaxmGD+2uApllhCCEfYLMMoAioijS7t27JUmXXnpp4Rua1I1gOYO6yjB8QM1ysf/Tlz5C+0LY10JoIwC/DO8A+Nxzz0mSDh06VOoOgHUiWM4gT6lCaBmWPDXLIdxlJ3Q+7BPwSwj7RGjnPQDtq+oOgE0gWM6gLwP8Ji3L83gofHwdPrYJmCa08x6A9lV1B8AmECxnwNRx65dLDh48KEk699xzvbxMkpcP/Y/uGD0m5ubmOnGMZBXaeQ9A+6q6A2ATCJYz6EtmOa0MY1hX9NJLL0mSHnnkEW/rippSV0mKD/sE8hseI0P79+/v1THSVhlGn7+gAKGr6g6ATSBYzqAvmeW06VtCqivKo8wAP+q3Maqrx0hWbZz3+v4FBQjdwsKClpeXNTs7KzPT7OyslpeXvbwDIMFyBn0PlkOqK6pb3e+ZD/sE8uv7MdJGZrnvX1CALlhYWNDKyoqOHDmilZUVLwNliWA5k9AC4DyyBMsh1RXlkfZecWkXeXX1GMmqjXNk37+gAGgOwXIGXb6D32hGaBgsj2eJQqoryiNtIGObl3Z92CeQX1ePkazayCz3/QsKgOYQLGeQdHLvyh38Rttw5MiRY5ZJYdUVldX2pV0f9gnkV+cxEsKVjjbOe33/ggKgOce33YAQ9KVmeRgsJ2WJFhYWOhccJ/V/1ku7DPDDuDqOkbQrHcPt+aKNzPLw9Q8GA62urmrbtm1aWlryql8AdAOZ5Qy6XIaRpWa5q5Je57RLuwzwQ5PavtKRVVvnvVAGBwEIG8FyBl3OLI9Kq1nuEy7twiehDGIL+bwHANP0NyrKoS/BclrNclclvc6267P70vfIhkFsANA+guUMQg6A8+hbGUaatEu7URTpoYcekiS9613v8nKgFbqli1c6+n5+ARAeguUM8pzc27rtaxX6FizneZ3DgVaHDx+WJD366KO1TCnXl75HNm1f6agD+ziA0BAsZ9CXMoy+1Szn6f+mBlr5tk+gfV0bxMY+DiA0/YiKSgo5AM6jbzXLeYQy0ArwHecXAKEhWM4gaXq1LOuGhjKMdE0NtOpL36O/2McBhIZgOYO+ZJYJltN1caAV0Ia+nF8AdAfBcgZ9C5b7UrOcR1MDrULef9AvRW/DzT4OIDTc7jqDuu7g55u+1SznfZ1N3PK7L32PsJW5DTf7OIDQkELMIOnknla7HPIHAWUYALIoMzsMxx2A0BAsZ9C3MoyQX0Po6HuEoMzsMOzjAEJDsJxBX8ow+lazHPJ7BbSpzOwwHHcAQtOPqKikvmSW+1az7CP6HiFgdhgAfUKwnEFfgmUyywCyKDM7DMcdgNCUmg3DzD4o6dOS/qmkc5xze1LWW5H0rKSXJB12zs2X2W7T+hIs9y2z7OPr9LFNQJImZocBAB+UnTpur6SLJP2PDOu+yzn3RMnttSJPABNyVrZvmWUfESwDAOCXUsGyc+5+qfsf8GSWu6kvrxMAABTXVArRSbrdzO41s8Wpa3ssbX7lLujb1HE+vk4f2wQAQJ9NzSyb2VclbUl4aOCcuynjdn7JOfeImZ0iaZeZfdc5tztle4uSFqVs0xC1pYtBTd+CZQAAgGmmBsvOuXeX3Yhz7pH430NmdqOkcyQlBsvOuWVJy5I0Pz/vbRq3ixnmYRlGX2qWffxS4GObAADos9qjIjP7J2Z2wvB3Se/R+sBAeIbMMgAAwNFKBctm9htmdkDSOyTdama3xctPM7Od8WqnSrrLzL4t6ZuSbnXO/XWZ7fqgiwFl34JlH1+nj20CAKDPys6GcaOkGxOWPyrpgvj3ByW9tcx20Iy+TR3nY2DqY5sAAOizfkRFyKRvU8cBAABMQ7AMSVIURfrc5z4nSVpaWlIURS23qH4+finwsU0AAPRZ2Tv4oQOiKNLi4qLW1tYkSU899ZQWF9enw+7y7WwJTAEAwDRklqHBYLARKA+tra1pMBi01KL+IoAHAMAvBMvQ6upqruVd4WNg6mObAADoM4JlpN4p0ec7KAIAADSBYBlaWlrSzMzMUctmZma0tLTUUoua4WMW18c2AQDQZwTLOXXxNtcLCwtaXl7W7OyszEyzs7NaXl7u9OA+icAUAABMx2wYkLQeMHc9OA4BATwAAH4hs5wTwUx38F4CAIBpCJZz6mIZRl/5GCz72CYAAPqMYLkgghrUgf0KAAC/ECzntGvXLknS7t27NTc314vbQncVgSkAAJiGYDmHKIp01VVXbfy9f/9+LS4uEjAHysdg2cc2AWWNniNJMgAIDcFyDoPBQM8///xRy7gtNACki6JIi4uLG3+TZAAQGoLlHPp6W+iu8jGL62ObgDIGg4HW1taOWkaSAUBICJZz4LbQAJAPSQYAoSNYTpFUY9fX20J3lY9ZXB/bBJRBkgFA6AiWE6TV2Enq5W2hu8rHwNTHNgFlkGQAEDrz+SYb8/Pzbs+ePY1vd25uTvv37z9m+ezsrFZWVhL/zzDIydKfedatiw9taNuhQ4d06qmnSmq/H4bvx/79+8m4oXOiKNJgMNDq6qq2bdumpaUlkgwAvGJm9zrn5pMeO77pxoSAGrt+8DGL62ObgLIWFhYIjgEEizKMBNTY9QOBKQAAmIZgOQE1dmgLATwAAH4hWE6wsLCQayAfd6cKk4+BqY9tAgCgz6hZTpG1xm7SzBnU6AEAAISNzHJJ3J0qXD5mcX1sEwAAfUawXBIzZ4SLwBQAAExDsFxS3pkzqG/GJATwAAD4hWC5pDwzZ6TVNxMwt4PAFAAATEOwXFKemTOob/aLj8Gyj20CAKDPuN11g17xilck3lbZzHTkyJFG28LtrqWnn35amzdvltR+Pwzfj4MHD27cghsAADRj0u2uySw3iDsD+oUsLgAAmIZguUHcGdAvPgbLPrYJAIA+I1huUN47AwIAAKBdBMsNW1hY0MrKio4cOaKVlZVWAmWmr1vnYxbXxzYBANBnBMs9w/R1AAAA2REs9wzT173Mxyyuj20CAKDPCJZ7httzv8zHwNTHNgEA0GcEyz3D9HUAAADZESz3DNPXvczHLK6PbQIAoM8IlnuG6eteRmAKAACmOb7tBqB5CwsLvQyOQ0AADwCAX8gso7cITAEAwDSlgmUz+0Mz+66Z/Z2Z3Whmm1PW225m3zOzfWZ2RZltAl1GAA8AgF/KZpZ3SXqLc+4XJH1f0u+Nr2Bmx0m6VtJ7JZ0p6RIzO7PkdoHSfAxMfWwTAAB9VipYds7d7pw7HP/5N5K2Jqx2jqR9zrkHnXMvSNoh6f1ltgtUgcAUAABMU2XN8m9L+krC8tdLenjk7wPxMgBjCOABAPDL1NkwzOyrkrYkPDRwzt0UrzOQdFhSVLZBZrYoaVHiRhmoF4EpAACYZmqw7Jx796THzey3JF0o6Veccy5hlUcknT7y99Z4Wdr2liUtS9L8/HzS8wGV8DFY9rFNAAD0WdnZMLZL+oSk9znn1lJWu0fSGWb2BjPbJOliSTeX2S7QVQTLAAD4pWzN8n+TdIKkXWZ2n5ldJ0lmdpqZ7ZSkeADg5ZJuk3S/pC86575TcrtAaQSmAABgmlJ38HPOvTFl+aOSLhj5e6eknWW2BfQBATwAAH7hDn7oLZ8CU5/aAgAAXkawjN7yMUD1sU0AAPQZwTLgAYJkAAD8RLAMeISgGQAAvxAsAx4hWAYAwC8Ey4AHCJIBAPATwTLgEYJmAAD8QrAMeIAgGQAAPxEsAx4haAYAwC8Ey0DLoijS4cOHJUlnnHGGoihquUUAAGCIYBloURRFWlxc3Ph7dXVVi4uLBMwAAHiCYBlo0WAw0Nra2lHL1tbWNBgMWmoRAAAYRbAMtGh1dTXXcgAA0CyCZaBF27Zty7UcAAA0i2AZaNHS0pJmZmaOWjYzM6OlpaWWWgQAAEYRLKO3RgfRzc3NtTKobmFhQcvLy5qdnZWZaXZ2VsvLy1pYWGi8LQAA4FjmnGu7Danm5+fdnj172m4GOmg4C8Xo4LqZmRkCVQAAesjM7nXOzSc9RmYZvcQsFAAAIAuCZfQSs1AAAIAsCJbRS8xCAQAAsiBYRi8xCwUAAMiCYBm9xCwUAAAgC2bDAAAAQK8xGwYAAABQAMEyAAAAkIJgGQAAAEhBsAwAAACkIFgGAAAAUhAsAwAAACkIlgEAAIAUBMsAAABACoJlAAAAIAXBMgAAAJCCYBkAAABIQbAMAAAApCBYBgAAAFIQLAMAAAApCJYBAACAFOaca7sNqczscUn7225Hg14r6Ym2G+Ep+iYdfTMZ/TMdfZSMfklH30xG/0zmY//MOudOTnrA62C5b8xsj3Nuvu12+Ii+SUffTEb/TEcfJaNf0tE3k9E/k4XWP5RhAAAAACkIlgEAAIAUBMt+WW67AR6jb9LRN5PRP9PRR8nol3T0zWT0z2RB9Q81ywAAAEAKMssAAABACoLlEszsdDO7w8z+n5l9x8z+Xbz8JDPbZWY/iP89MV7+82b2f8zseTP7+LTnSdnmdjP7npntM7MrRpZfHi9zZvbaOl93Fj71zcjj/9XM/qGO15uHT31jZl83s/vin0fN7Mt1vvYsWuqfPzazQ2a2d2x54jbbVmEf/aSZfdPMvh0/z+9P2Oal8fP+wMwuHVm+ZGYPd+zYKt0vI4/fPL5ftcGXvjGzE0bOOfeZ2RNmdnXdr3+alvrnr83sKTO7ZWz5G8zsbls/X/+FmW2q63VnVVX/jDzfcWb2rfHXPraOP+cc5xw/BX8kvU7SL8a/nyDp+5LOlPQHkq6Il18h6T/Fv58i6e2SliR9fNrzJGzvOEkPSPoZSZskfXu4nqSzJc1JWpH0Wvrm5b6JH5+X9D8l/QN9c3TfjKz3JUn/um/9Ez9+nqRflLR3bHniNtv+qbCPTNJPx7+/UtLdks5N2N5Jkh6M/z0x/v3E+LFz4/Z06dgq3S/x4xdJun58v6JvjlrvXknn9a1/4sd/RdKvS7plbPkXJV0c/36dpMu60j8jz/cf4mPjlpTteXXOIbNcgnPuh865v41/f1bS/ZJeL+n9kv40Xu1PJX0gXueQc+4eSS9mfJ5x50ja55x70Dn3gqQd8bbknPuWc26l2ldYnE99Y2bHSfpDSZ+o9EUW5FPfDJnZqyT9sqTWM8st9I+cc7slPZnwUOI221ZhHznn3DA788r4J2kgy/mSdjnnnnTO/b2kXZK2x8/xN865H1b5+oryqV/M7Ke1HhB8prpXWJxPfTNkZm/SelD19fKvsJwW+kfOua9JenZ0mZmZ1s/FN4xvs01V9Y8kmdlWSb8m6fMTNunVOYdguSJmNqf17O7dkk4deSMPSjq14POMe72kh0f+PqCUD3+feNA3l0u62ZcP9FEe9M3QByR9zTn3TNZtNqGh/pmk8DabUraP4suh90k6pPUPp06cezzolysl/WdJa0XaXycP+mboYkl/4ZzzaqaBhvonzWskPeWcOxz/7d2xVsF5+WqtJ6+OTFjHq3MOwXIF4gzClyT9+/FgIz4JZDoRTHqeULXdN2Z2mqQPSromc6Mb0nbfjLlE0p8X/L+18Kx/cm2zKVX0kXPuJefc2yRtlXSOmb2llsY2qO1+MbO3SfpZ59yN+Vpev7b7ZszF6uB5p4vH1FDZ/jGzCyUdcs7dW18rq0ewXJKZvVLrO07knPurePFjZva6+PHXaf3bZe7niQvqh4MgflfSI5JOH/lvW+NlXvKkb86W9EZJ+8xsRdKMme2r5AWW4EnfDJ/jtVov1bi1/CurRsP9M0nubTalqj4acs49JekOSdvN7J+P9NH7FNC5x5N+eYek+ficc5ekN5nZneVeWXme9M2wLW+VdLxPQVPD/ZPmR5I2m9nx8d/eHGsV9c+/kPS++NjYIemXzex/+X7OIVguIa4t+iNJ9zvn/svIQzdLGo7cvFTSTUWexzn3sHPubfHPdZLukXSGrY+U3aT1b+U3V/eKquNL3zjnbnXObXHOzTnn5iStOefeWNXrLMKXvhl5qt/U+iCL58q+tiq00D+T5NpmUyrso5PNbHP8+09J+lVJ33XO3T3SRzdLuk3Se8zsRFsf7f6eeJlXfOkX59x/d86dFp9zfknS951z76zulebnS9+MPJVXV7Na6J9EcXb2Dq2flzNtswlV9Y9z7vecc1vjY+NiSf/bOfdR7885ruURliH/aP0k6CT9naT74p8LtF5z9DVJP5D0VUknxetv0XrdzTOSnop/f1Xa86Rs8wKtj0J9QNJgZPm/jZ/vsKRHJX2evklcx4cR+171jaQ7JW1vu19a7p8/l/RDrQ9GOSDp38TLE7fZ9k+FffQLkr4VP89eSf9xwjZ/W9K++OdjI8v/IH6+I/G/n6Zfjnp8Tn7MhuFV32h9doOfb7tfWu6fr0t6XNKP4/9/frz8ZyR9M+63v5T0E13pn7HnfKdSZsOYtP+ohXMOd/ADAAAAUlCGAQAAAKQgWAYAAABSECwDAAAAKQiWAQAAgBQEywAAAEAKgmUACJiZfdrMPt52OwCgqwiWAQAAgBQEywAQGDMbmNn3zewuST8XL/sdM7vHzL5tZl8ysxkzO8HMHopvUysze9Xo3wCA6QiWASAgZvbPtH6b2Ldp/Q5ab48f+ivn3Nudc2+VdL/W70L4rNbv0Phr8ToXx+u92GyrASBcBMsAEJZ/KelG59yac+4ZSTfHy99iZl83s/8raUHSm+Pln5f0sfj3j0n6QqOtBYDAESwDQDf8iaTLnXNnSfp9ST8pSc65b0iaM7N3SjrOObe3tRYCQIAIlgEgLLslfcDMfsrMTpD06/HyEyT9MK5HXhj7P38m6XqRVQaA3Mw513YbAAA5mNlA0qWSDklalfS3kv5R0ickPS7pbkknOOd+K15/i6SHJL3OOfdUG20GgFARLANAx5nZb0p6v3PuX7XdFgAIzfFtNwAAUB8zu0bSe7U+cwYAICcyywAAAEAKBvgBAAAAKQiWAQAAgBQEywAAAEAKgmUAAAAgBcEyAAAAkIJgGQAAAEjx/wEddZJuY6kH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10" y="357964"/>
            <a:ext cx="5107779" cy="342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5791200" y="357964"/>
            <a:ext cx="3048000" cy="646331"/>
          </a:xfrm>
          <a:prstGeom prst="rect">
            <a:avLst/>
          </a:prstGeom>
        </p:spPr>
        <p:txBody>
          <a:bodyPr wrap="square">
            <a:spAutoFit/>
          </a:bodyPr>
          <a:lstStyle/>
          <a:p>
            <a:r>
              <a:rPr lang="en-US" dirty="0"/>
              <a:t>Draw ACF and PACF plots to determine p, q values</a:t>
            </a:r>
          </a:p>
        </p:txBody>
      </p:sp>
      <p:sp>
        <p:nvSpPr>
          <p:cNvPr id="8" name="Прямоугольник 7"/>
          <p:cNvSpPr/>
          <p:nvPr/>
        </p:nvSpPr>
        <p:spPr>
          <a:xfrm>
            <a:off x="838200" y="4276903"/>
            <a:ext cx="3276600" cy="1754326"/>
          </a:xfrm>
          <a:prstGeom prst="rect">
            <a:avLst/>
          </a:prstGeom>
        </p:spPr>
        <p:txBody>
          <a:bodyPr wrap="square">
            <a:spAutoFit/>
          </a:bodyPr>
          <a:lstStyle/>
          <a:p>
            <a:r>
              <a:rPr lang="en-US" dirty="0" err="1"/>
              <a:t>Seasonal_order</a:t>
            </a:r>
            <a:r>
              <a:rPr lang="en-US" dirty="0"/>
              <a:t> is ordered by grid search, </a:t>
            </a:r>
            <a:r>
              <a:rPr lang="en-US" dirty="0" err="1"/>
              <a:t>seasonal_order</a:t>
            </a:r>
            <a:r>
              <a:rPr lang="en-US" dirty="0"/>
              <a:t>=0,2,0,12 is better</a:t>
            </a:r>
            <a:br>
              <a:rPr lang="en-US" dirty="0"/>
            </a:br>
            <a:r>
              <a:rPr lang="en-US" dirty="0"/>
              <a:t>specify to ignore warning messages</a:t>
            </a:r>
          </a:p>
          <a:p>
            <a:endParaRPr lang="en-US" dirty="0"/>
          </a:p>
        </p:txBody>
      </p:sp>
      <p:pic>
        <p:nvPicPr>
          <p:cNvPr id="9"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4724400" y="4276903"/>
            <a:ext cx="3924300" cy="1671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8389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09600" y="381001"/>
            <a:ext cx="6400800" cy="128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0479" y="1828800"/>
            <a:ext cx="4889921"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575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48832" y="4419600"/>
            <a:ext cx="562519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4" descr="data:image/png;base64,iVBORw0KGgoAAAANSUhEUgAABacAAAE9CAYAAAAfy94/AAAABHNCSVQICAgIfAhkiAAAAAlwSFlzAAALEgAACxIB0t1+/AAAADh0RVh0U29mdHdhcmUAbWF0cGxvdGxpYiB2ZXJzaW9uMy4yLjIsIGh0dHA6Ly9tYXRwbG90bGliLm9yZy+WH4yJAAAgAElEQVR4nOzdeZxN9RsH8M8Z+xIpO1lCKksmS6GZlKwTJdTQSkKRpX6tirRYIkoioyQqShLJSIutxiiKjD2RJfu+z5j5/v74dJsxzXbv3HvOXT7v12tet6475zwz98659zzn+T6PZYyBiIiIiIiIiIiIiIidwpwOQERERERERERERERCj5LTIiIiIiIiIiIiImI7JadFRERERERERERExHZKTouIiIiIiIiIiIiI7ZScFhERERERERERERHbKTktIiIiIiIiIiIiIrbLa+fOSpYsaapUqWLnLkVERERERERERETETatXrz5kjCnly33YmpyuUqUKVq1aZecuRURERERERERERMRNlmX95et9qK2HiIiIiIiIiIiIiNhOyWkRERERERERERERsZ2S0yIiIiIiIiIiIiJiOyWnRURERERERERERMR2Sk6LiIiIiIiIiIiIiO2UnBYRERERERERERER2yk5LSIiIiIiIiIiIiK2U3JaRERERERERERERGyn5LSIiIiIiIiIiIiI2E7JaREREREREREJTadPA99953QUIiIhS8lpEREREREREQlNr7wCtGgB/P6705GIiIQkJadFREREREREJPQkJgIffMD/njHD2VhEREKUktMiIiIiIiIiEnq+/BI4cAAoUwaYORMwxumIRERCjpLTIiIiIiIiIhJ6YmKAypWBYcOAHTuAn392OiIRkZCj5LSIiIiIiIiIhJY//gC+/x7o0QPo2BHIn1+tPUREHKDktIiIiIiIiIiElsmTgTx5gO7dgeLFgbZtgc8+A5KTnY5MRCSkKDktIiIiIiIiIqHDNQixXTugfHne16ULsHcvsHy5s7GJiIQYJadFREREREREJHR8+SVw8CDQq1fqfVFRQJEiau0R6vbvB4YM4QUMEbFFtslpy7KmWJZ1wLKshDT3vWRZ1h7Lstb889XWt2GKiIiIiIiIiHjBpEkchNiyZep9RYoA7dsDn38OJCU5F5s4xxigWzfg5ZeBpUudjkYkZOSkcnoqgNYZ3D/WGFPvn68F3g1LRERERERERMTLtm4FfvgBeOQRICxdSqRLF+DIEeC775yJTZz13ntAbCz/+7ffnI1FJIRkm5w2xiwDcMSGWEREREREREREfCftIMT0WrYELr1UrT1C0fbtwBNPAM2bA1dcoeS0iI1y03O6r2VZv//T9qNEZg+yLKunZVmrLMtadfDgwVzsTkRERERERETEQ+fPcxBi+/ZAuXL//fcCBYCOHdmT+uxZ++MTZ6SksJ1HWBgwZQpw/fVKTovYyNPk9EQA1QDUA7AXwBuZPdAYE2OMaWCMaVCqVCkPdyciIiIiIiIikgtffgkcOnTxIMT0oqOBkydT2ztI8Bs3jj2m33oLqFQJqFcP2LIFOHXK6chEQoJHyWljzH5jTLIxJgXAZACNvBuWiIiIiIiIiIgXTZoEVKkCtGiR+WOaNQNKl1Zrj1CxaRPw3HNAu3bAgw/yvvBwDkf8/XdnYxMJER4lpy3LSrv+pQOABO+EIyIiIiIiIiLiZVu2AIsXZzwIMa28eYG77wbmz2cFtQSvCxeYkC5SBIiJASyL94eH83bNGudiEwkh2SanLcuaAWAFgJqWZe22LOthAK9blrXOsqzfAdwCYKCP4xQRERERERER8czkyUw8d+uW/WOjo4Fz54C5c30flzhn5Ejg55+BiROBsmVT77/iCuCyy9R3WsQmljHGtp01aNDArFq1yrb9iYiIiIiIiEiIO38eqFgRiIwEZs/O/vEpKWz/UbcuK6gl+KxZAzRqxAGYGbVwue024NgxQDksCXGWZa02xjTw5T48HYgoIiIiIiIiIuL/5szhIMSePXP2+LAwVk9/8w1w5IhvYxP7nT8PPPAAcPnlwDvvZPyY8HBg3TogKcne2ERCkJLTIiIiIiIiIhK8YmKAqlWzHoSYXnQ0exLnpNJaAsvQoUw8v/8+23dkJDwcSEwENm60NzaREKTktIiIiIiIiIgEp5wOQkwvPByoUQOYOdN3sYn9Vqxgr+kePYC2bTN/XL16vFXfaRGfU3JaRERERERERIKTO4MQ07IsoEsXJrb37vVNbGKvM2eABx/kwMM33sj6sTVrAoUKKTktYgMlp0VEREREJNW+fcCnnzodhYhI7p0/D0ydCtxxB1C2rPvfHx0NGAPMmuX10MQBzz0HbN0KfPABUKxY1o/Nk4cDMdessSc2kRCm5LSIiIiIiKTq148JmZ9/djoS8QeHDwNTpjBBJxJo3B2EmN411wDXXafWHsHghx+AceOA/v2BW27J2feEhzM5reOfiE8pOS0iIiIiIrR+PfD55/zvsWOdjUWcd/48K04ffhhYudLpaETcN2kSByHedpvn24iOZp/iHTu8FpbY7MQJtnW56ipg2LCcf194OHD8OLB9u+9iExElp0VERERE5B+vvgoUKQI89BCXse/a5XRE4hRjWG3600/8/2XLnI1HxF2bNwNLlrg/CDG9e+7hrdodBa6BA4Hdu4EPPwQKF87594WH81Z9p0V8SslpEREREREBNm5k8qVvX2DIECYn33nH6ajEKaNGAdOmAUOHcjDY8uVORyTiHk8HIaZXtSpw441q7RGo5s9na6Jnn+Xz6I46ddh7WslpEZ9SclpERERERIDXXmNF2ZNPAlWqAHfdBcTEAKdPOx2Z2G3uXCZyoqOBF18EIiOZnE5OdjoykZw5dy53gxDTi45m7+FNm3K/LbHP4cOsnK9bFxg82P3vL1iQfceVnBbxKSWnRURERERC3ZYtwIwZwGOPASVL8r6BA4GjR7kMWkLH2rXAvfcCDRqw2tCymJw+fhxISHA6OpGcmTOHiclevbyzvc6d+beg6unA0qcPXwfTpgEFCni2jXr1lJwW8TElp0VEREREQt2rr7JC7H//S72vcWOgYUPgzTeBlBTnYhP77NsHtGsHXHopq6cLFeL9ERG8VWsPCRSTJgFXXgk0b+6d7ZUvDzRrxuS0Md7ZpvjWp5/y66WXgOuu83w74eHA3r3A/v1eC01ELqbktIiIiIhIKPvjD+Djj4FHHwVKl06937JYPb11K7BggXPxiT3OnQM6dGCV4VdfAeXKpf5b5cpApUoaiiiBYfNmYOnS3A9CTC86mttes8Z72xTf2LuXK4FuuAF4+uncbcs1FFHPu4jPKDktIiIiIhLKXnsNyJ//4qppl06dgIoVgbFj7Y9L7GMM0KMHEB8PTJ+emoxJKyKCldOqGhV/FxPjnUGI6XXsyO2qtYd/Mwbo2RM4c4ZtqfLmzd326tXjrVp7iPiMktMiIiIiIqHqzz+ZjOzdO+OhYfnyAX37Aj/8wF7EEpyGD2f1/GuvcRBmRiIj2fbjjz/sjU3EHefOMSF5551AmTLe3fbllwMtW6q1h7+bOhWYPx8YMQKoWTP32ytRgkOClZwW8Rklp0VERETccewY8MUXTkch4h3DhrGq7KmnMn9Mz55A4cLAW2/ZF5fYZ/ZsYNAgDkF87rnMHxcZyVu19hB/9sUX3h2EmF50NLBzJ7BihW+2L7nz119A//7sD/74497bbni4ktMiPqTktIiIiEhOJSezzUHHjqoilcC3YwcrDHv25LCvzJQoATz0ECtrNRAquPz6K3D//cCNNwLvvcc+45mpWRMoVUpDEcW/xcRwEOKtt/pm+3fcweGxau3hf1JSgO7dWdX+wQfe7TceHs75CydPem+bIvIvJadFREREcmroUOD77/nfGhAngW74cJ68P/NM9o/t3x9ITAQmTvR9XGKPv/8G2rcHSpYEvvySCbesWBb7TqtyWvzVpk0chNizp3cTk2kVKwZERQGffcYL1uI/3nmHLajGjmUbDm9y9eFXYYKITyg5LSIiIpITsbHAK69wwFL9+sDXXzsdkYjndu5kZVmPHkCFCtk//qqrmJCZMIE9XSWwnTnDCtBjx4Cvvsp5b96ICGD7dmD3bt/GJ+IJ1yDEhx7y7X6io7mKZMkS3+5Hcm7LFl5obdMGePhh729fQxFFfErJaREREZHs7NwJ3HcfULcuMH480LYt+00eOeJ0ZCKeGTGCt88+m/PvGTgQOHgQ+OQT38Qk9jCGF9lWr+Zzed11Of9eV99ptfYQf+MahNihg/cHIaYXFQUULarWHv4iORl48EGu/siuPZGnKlTgKpM1a7y/bRFRclpEREQkS4mJQOfOwIULwOefczBcVBR7G37zjdPRibhv927g/ffZm/OKK3L+fbfeygs0b77JBKcEppdfZkuCESPY1sMd110HXHKJWnuI/5k9mxeMe/b0/b4KFQLuvJP7TEz0/f4ka6NGAfHxbOuR1fyE3LAsDUUU8SElp0VERESy8uSTwM8/swVCjRq8r0EDVtCo77QEohEjmFx+7jn3vs+ygAEDgHXrUnuvS2D59FPgpZdYZfjUU+5/f548QNOmqpwW/xMTA1Sr5rtBiOlFRwNHjwKLFtmzP8nYunXA4MEcVh0d7dt9hYcDCQm6ICHiA9kmpy3LmmJZ1gHLshIy+LcnLcsylmWV9E14IiIiIg6aOZNtPJ54ArjrrtT78+RhX8PYWA1EksCyZw8weTJ7slau7P73d+kClC7N6mkJLL/8wuf9ppuASZM8X/oeGQmsXw8cPuzV8EQ8tnEjq/kfecR3gxDTa9ECuOwytfZwUmIicP/9QIkSHNbri3YeaYWHA0lJwIYNvt2PSAjKyZF7KoDW6e+0LOsKAC0B7PRyTCIiIiLO27iRw+KaNEntz5tWVBSTMz//bH9sIp56/XW2pHG3atqlYEHgscc4EHTzZu/GJr6zezcHIJYtC3zxBVCggOfbiojg7Y8/eic2kdyaPBnIl4+91O2SPz/QsSMwdy4HjIr9XnkFWLuWz39JG+olw8N5q9YeIl6XbXLaGLMMQEbTfsYCeBqAGs6JiIhIcDl9mktECxdmb9Z8+f77mJYtWUGt1h4SKPbu5dL3Bx4Aqlb1fDu9ezMx89Zb3otNfOf0aSamT50CvvoKKFUqd9tr2JDJbfWdFn+QdhBi6dL27js6mn9XX39t736FhQHDh7NFkbu98z1VvTpQpIiS0yI+4NGaF8uy7gCwxxiz1svxiIiIiDjLGKBXL1ZOf/IJJ7RnpEQJVlXrpFQCxahRXJL8/PO5206ZMsC99zIhdCSjGhbxGykpTN6sWcP2A7Vr536bBQoAN96o5LT4BzsHIaZ3881cjaDWHvY6e5bHtfLl7b1ImicPhwIrOS3idW4npy3LKgzgeQCDc/j4npZlrbIsa9XBgwfd3Z2IiIiIvWJigI8/BoYOBW67LevHtm3Lk5S//7YnNhFP7d8PvPsucN99HBqWWwMHcil7TEzutyW+M2QIk3ejR/N45S0RETz2nTzpvW2KeGLSJFa03nKL/fvOkwe4+25epD5xwv79h6pBg4BNm4ApU4Dixe3dd3g4L/alpNi7X5Eg50nldDUAVQGstSxrB4CKAH61LKtsRg82xsQYYxoYYxqUyu0SMhERERFfWr0a6NcPaNWKJz/ZiYribWysb+MSya3Ro4Hz53P2us6JOnWA5s05MDQpyTvbFO/65BPg1VfZO3/AAO9uOzKSw2BXrPDudkXcsXEjsHy5vYMQ04uO5rH1yy+d2X+oWbqUA3n79Mm+gMAXwsPZyuXPP+3ft0gQc/sIboxZZ4wpbYypYoypAmA3gOuNMfu8Hp2IiIiIXY4eZZ/pMmWAjz7K2Ylu7dpAxYpq7SH+7cABYMIEoGtXoEYN72134EBgzx5g1izvbVO8Iz4e6N6dbQfeeQewLO9uv3FjVo0uX+7d7Yq4IyaGMyEeesi5GG68EahcWa097HDyJJ/rK68ERo50JgYNRRTxiWzPuizLmgFgBYCalmXttizrYd+HJSIi4kdWrwZGjGAvYglOKSkcEudKtOV06rtlsXr622+BxETfxijiqTFj2KPzhRe8u902bYCaNYGxY3V89Cc7dwJ33skLZ7Nnc3iltxUtClx/vfpOi3POnnVuEGJalsXq6W+/BQ4dci6OUPDii8Bff/F5L1LEmRhq1wby5lVyWsTLsk1OG2O6GGPKGWPyGWMqGmPeT/fvVYwxOgqLiEhw2rePycfnnlNVTDB7/XVg/nwm8W64wb3vjYriEk9VEIo/OnSIrTeio5lI9qawMKB/f2DVKiAuzrvbFs+cOgW0b8/E3VdfAZdf7rt9RUYCK1eypYGI3WbP5oqnXr2cjoTH1wsXGJP4zhdfAHfdBTRt6lwMBQoA116r5LSIlznUmElERCQAJCdzeNiJE0zqPPUUcPq001GJty1Zwj6899zDHobuuvVWnqwsWOD10ERybcwYDi588UXfbP+BB4ASJVg9Lc5KSeF71rp1wGefAddc49v9RUQwMf3LL77dj0hGXIMQmzVzOhLguuuAq69WEYMv7drFr8hIpyNhaw8lp0W8SslpERGRzLz2GvD998DbbwPvv8+WD8OHOx2VeNPevax4qlEDmDzZs76sRYrw5Fh9p8XfHDnC49fdd/suUVmkCNCzJzBnDrB9u2/2ITkzaBAwdy6HhbVq5fv93XQTb9XaQ+y2YQPw44889jg1CDEtV2uPpUv5WVG8zzV8tXFjZ+MAmJzev5+fIUXEK/zgSC4iIuKHFi8Ghg5lFVr37lxCeO+9wOjRmtAdLC5c4MnkyZNcinvJJZ5vq21bYPNmYNs278Unkltjx7LNg7d7TafXty8TRG+/7dv9SOamTeNshN69+XzY4fLLgVq11NJI7OcahPjgg05Hkio6mr33NSDWN1asAAoVAurVczqS1BhUPS3iNUpOi4iIpLd/P9C1K6tpJ05MraYdOZJDUJ580tn4xDteeIEVf+++ywRLbkRF8VatPcRfHD0KjBsHdOrEAU6+VLEi0Lkz8N57bIMk9vrpJ+CRR9hiaNw4z1aAeCoykvu/cMG+fUpoO3uWF2PuusvZQYjp1azJilq19vCNuDigYUNelHCaktMiXqfktIiISFquPtPHjrH6pWjR1H+rUIHLpr/8klPZJXDNm8eLDb16Afffn/vtVavGE1O19hB/8dZbTBT7qtd0egMHchXClCn27E9oxw6gQwegcmW+Z9mduImM5PO+dq29+5XQ9fnn/jMIMb3oaA4J1Qo77zp7Fvj1V6BJE6cjoeLFgSuvBNascToSkaCh5LSIiEhaw4cD333H5el16vz33wcO5AfS/v2BpCT745Pc+/NPLgW+/nr2ZvWWtm05XFFDM8Vpx4/ztd2hA1C3rj37bNiQ7Y/GjeNFPvG9kyeBdu34XvTVV8Bll9kfQ0QEb9XaQ+wSE8OVbf4wCDG9e+7h7aefOhtHsFm1iqsz/CU5DWgoooiXKTktIiLismQJMGQIe0s//HDGjylYkH1cN24E3nnH1vDEC86dY/sBgNVXBQt6b9tRUcD588APP3hvmyKeGDeOCerBg+3d74ABHIo4b569+w1VffrwvWjWLK7ccEKFCrxgq6GIYof161MHIdrZvianKldmAlWtPbwrLo63N97obBxphYdzzsjx405HIhIUlJwWEREBgAMHUvtMv/tu1ic97doBLVsCL73E75PA0b8/l4ZOmwZUrerdbUdEsA2MWnuIk06c4AW09u3tHxx1551Mzowda+9+Q9HZs0xK9+oF3Habs7FERLBy2hhn45DgN3kykD+/fw1CTC86Gvj9d2DDBqcjCR4rVvDzealSTkeSKjyct2ppJOIVSk6LiIikpLDP9NGjwGefXdxnOiOWxSXzp0+zB7UEhmnTuBz42Wd5gcHb8ucHWrTgUEQlacQp48fzWGZ31TTAgbH9+jFRuXq1/fsPJUuXciVI+/ZOR8K+04cOAZs2OR2JBLOzZ4EPP+QgRH9KUqbXuTMQFqbqaW8xhpXT/tTSA0hNTqu1h4hXKDktIrl37BivaIsEquHDOeBw3Lic92e95homYd5/X0mYQLBuHdC7N3DzzcArr/huP23bArt2AQkJvtuHSGZOngTeeIMtZurXdyaGhx/mBT5VT/vWggVAoUI8pjktMpK3au0hvjRrFs85evZ0OpKslS0L3HILk9O6UJ1727YBBw/6X3K6XDmgTBklp0W8RMlpEcmdI0c4kKRJEyZ/RALN0qWsMOzaFejRw73vHTyY1Tv9+ukExJ+dPAl06sTp6jNnsrrTV9q25e2CBb7bh0hmJkzg+/KQIc7FULw4E9Sffgrs2eNcHMEuNpYJMG/2zfdUtWpMyGkooviSPw9CTC86Gti6lW3EJHdc/ab9LTkNsHWWktMiXqHktIh47vhxoHVrDuMpUIAnxSKBxNVnunr17PtMZ6R4cVZdx8UBn3zimxgld4zhRYc//mBiumxZ3+6vfHku9VTfabHbqVPA6NFAmzZAw4bOxtKvH5CcrKGxvrJ1K49prothTrMsVk8vXaoLteIb69cDP/3kv4MQ07vrLiBfPrX28Ia4OKBYMeDaa52O5L/Cw9lb/Px5pyMRCXhKTouIZ06d4knRb78Bn3/OBN/06ZpYLIEjJQW4/37g8GH2mb7kEs+289BDQIMGwNNP8+9C/Mv48Xx+hw2zb/l727Y8mTp61J79iQDAxIns++tEr+n0rrySwxEnTQLOnHE6muATG8vbNm2cjSOtyEhg927gr7+cjkSCUUwM5zo89JDTkeTMZZcBrVoxOZ2S4nQ0gW3FCuDGG9nH29+EhwMXLvDiiYjkih/+hYuI3zt7lgN44uOBGTM4WKxPHw6H+/BDp6MTyZkRI4BFi9hn+rrrPN9OWBi38fffTICK/4iPB558kseop56yb79RUawaXbTIvn1KaDtzBhg1CmjZkifx/mDAALYYmT7d6UiCz4IFQM2avAjgLyIieKvWHuJtZ89yoPFddwElSzodTc516cILNq62FOK+EyfYNtIfW3oAGooo4kVKTouIe86fBzp0AJYs4QfFTp14f/36PCF+5x1VCIj/W74cePFFnjg88kjut9e4Mauw33iDS63FeYcOAXffDVSsyItmdlbcNGoEXH65WnuIfd59lwOj/KFq2iUiArj+euDNN/W5wJvOnOFnMH+qmgaA2rWBSy/VUETxPtcgxF69nI7EPe3bc2ipWnt4buVKtgry1+R0tWpceanktEiuKTktIjmXlATccw/wzTfAe+8B99578b/36QNs2QJ8/70z8YnkxMGDHFRTrRqXnHurd+GIEVxy+uST3tmeeC45mcenAwfYdqhECXv3nycP+/HHxiopJ7539izw+utA8+ZA06ZOR5PKsoCBA4FNm/i5Qbxj8WIWCvhLv2mXsDDgpptUOS3eN2kScNVV9rXm8paiRYHbb2dy/cIFp6MJTHFxfC+54QanI8lYWBhXXyo5LZJrSk6LSM5cuMBkz9y57OHavft/H9O5M1CqlAYgif9K22d61izP+0xnpHx54IUXgHnzlIhx2muvpbZsuf56Z2KIimL19i+/OLN/CR0xMcD+/cCQIU5H8l933w2UKweMHet0JMEjNhYoXJg9nv1NZCSweTNfjyLekJDABGWgDEJMr0sXXihfvNjpSAJTXBxQpw4HIvqr8HBg7VoWRoiIx5ScFpHspaQwGT1rFjB6NCukM1KgAFskfPWVBuKIfxo5konjt97KXZ/pzAwYAFSvDvTvDyQmen/7kr1vvwVeeokXIbzRssVTrVqxombBAudikOB37hyPa82apfb89Sf58wN9+/LvMiHB6WgCnzFMTjdvzs9c/saVMFf1tHiLaxDigw86HYln2rRhIYRae7gvJYWzQxo3djqSrNWrx7lLausnkitKTotI1owBevfmQKNXX82+ZYGrH9y77/o+NhF3uPpMR0ezAscXChRgheDmzVxhIPbavRvo2hW49lpg4kRnq6wuu4wnVOo7Lb703nvA3r3+WTXt0qsXULAge09L7mzZAvz5p//1m3a5/npWdSs5Ld4ydy5bYwTSIMS0ChbkrJ7Zs9mOR3JuwwYORPTXftMuGooo4hVKTotI5oxhBejkycCgQfzKTqVKHADy3nus6BLxBwcPcmll1are7TOdkagoJg6GDtXSZrs99BCPO7NnA0WKOB0Ne8KuXs3koYi3nT/PXvcREf7di/Xyy4EHHgA++ojL28VzsbG89dfkdL58vCinoYjiDSdOADt3Ag0aOB1J7nTpAhw/rpZv7oqL462/J6dr1eKxb80apyMRCWhKTotIxowBnnkGePtt4IkngFdeyfn39u3LXquzZvkuPpGcSklhYuTQIeCzz3zft86yWD195gzw/PO+3ZekWrOGw1iHDAFq1nQ6GoqK4u3Chc7GIcFpyhRgzx6+5v29F+uAAUymT5rkdCSBbcEC4JprgCpVnI4kcxER7L96/LjTkUigW7+et7VrOxtHbjVvzot0au3hnrg4zjKqVs3pSLKWPz8T1KqcFskVJadFJGMvvQSMGgU89hj7TLtz4nvrrcDVV6utgfiHUaOYHHzzzdSld75WsyaTMR98oIF4dnnnHaBQIeDhh52OJFXdukCFCmrtId53/jwwfDjQtCnfc/3dNdcArVvz71RL2z1z+jSwdKn/Vk27REaywOGnn5yORAJdsCSn8+UDOnVii5LTp52OJnDExbFq2t8vvgI8v/jtNx77RMQjSk6LyH+NGAG8/DKHIL79tvsfCiyLSe2ffwZWrfJNjCI58eOPbEdzzz2p/dDt8uKLQOnSQL9+rN4W3zlyBPj4Y+C++4ASJZyOJpVlsbXHokVAUpLT0UgwmToV2LULGDw4ME7cAWDgQLY6UvWgZ374gYN227Z1OpKs3XADk3Fq7SG5lZDAHuaVKzsdSe516cIVdfPnOx1JYDh4ENi61f+HIbqEhzPmv/92OhKRgJVtctqyrCmWZR2wLCshzX2vWJb1u2VZayzLWmRZVnnfhikitnnzTeC55zhULCYGCPPwGtaDDwJFi7JKSsQJhw5x+GHVqnwt253AKerLhDEAACAASURBVFaMF3ri45k4Fd/54APg7FmgTx+nI/mvqCjg5EleKBHxhsREYNgw4MYbgRYtnI4m51q04NLnsWNVXeaJ2Fj20r/pJqcjyVrhwuwRrKGIklsJCTxmeHou4k9uugkoX14X53IqPp63/t5v2kVDEUVyLSdH+qkAWqe7b5Qxpq4xph6A+QAGezswEXHApEmsbOrYEfjwQyBPHs+3VawYcP/9wIwZTBKK2CklhRdIDh60p890Zh54AGjUCHj6aSYoxfuSk4EJE3jid911TkfzX82bsx+hWnuIt0ybxiFhgdBrOi3LYrujtWuBJUucjiawGMPk9G23AQUKOB1N9iIj2dLq7FmnI5FAlpAQ+C09XPLkAe6+m33jjx1zOhr/FxcH5M0bOMMwXZ8/lZwW8Vi2yWljzDIAR9LddyLN/xYBoPIHkUD34YdA797A7bcDn3zCDwS51acPe0tOmZL7bYm4Y/RongDY2Wc6I2FhwLhxwL59wGuvORdHMFu4EPjzTw5i9UdFiwI338zXo0huJSWxarphQ6BVK6ejcd+99wIlS7J6WnJu0yZgxw7/7zftEhHB1+rKlU5HIoHq0CG2AapVy+lIvKdLF658+fJLpyPxf3FxwPXXc5ZIILjkEqB6dSWnRXLB4zUylmW9ZlnWLgD3IovKacuyelqWtcqyrFUHDx70dHfiZxYuBJ56Sqsyg8bMmewv3aIFMGsWq/y8oVYtoFkzYOJEVjeK2OGnn4Dnn2eFSu/eTkfD/psPPQSMGcP+eeJd48cD5coBHTo4HUnm2rYFNm4Etm93OhIJdB99xNdRoFVNuxQqxOPy/Pk6HrojNpa3gZKcbtqUr0/1nRZPBcswxLQaNgSuvJKrSiVzSUmcWxQoLT1cwsOBNWucjkIkYHmcnDbGDDLGXAHgYwCZlisZY2KMMQ2MMQ1KlSrl6e7Ej+zaxdlio0fzHEkC3Jw5HCJ20028kl+woHe336cPq31UNSh2OHyYfaarVAEmT/af5M3w4fzbeuIJpyP517JlQdD6cOtWXi3t1ct7F9V8ISqKtzoOSm6NHs1qMn8fipeVxx7j6qxx45yOJHAsWMAL/pUqOR1Jzlx6KZe5Kzktnkr4Z9xVMCWnLYufUb//HjhwwOlo/NeaNcC5c4GZnN6+XW1bRDzkjekCHwPo6IXtSABISWGB7eVJ+/DAlT/iqaeAEyey/z7xUwsW8EpDo0asYipc2Pv7uOMODgDRYETxNVef6QMHnO0znZGyZYHBg/l35qqAc9DmzcxtdekS4LMaJ05kkqtnT6cjyVqNGvxS32nJjYMHgQ0bmNzwlwtvnihXjgefDz7QSXxOnDrFJG+gVE27REQAK1awClLEXevX8yJH+fJOR+Jd0dFcTfrFF05H4r9WrOBt48bOxuEuVxtBVU+LeMSj5LRlWTXS/O8dADZ5JxzxdxMnAn9+tw1rC92AD/+MQL/9gzB0SIrTYYknvv8euOsuoE4dJqkvucQ3+8mXj0t4v/lGS3jFt954g8m/sWNZWehv+vUDrrqKA8ESEx0L4+xZoHNnFnI3bcoLjj/+6Fg4njt9mv3sO3VissvftW0LLF4MnDnjdCQSqFz9e2+80dk4vGHgQP4NT57sdCT+7/vvmeANtGr5yEge73791elIJBAlJHC1QCBfiMtI7dpAmTJsWyEZi4sDrrgCqFjR6Ujc40pOq++0iEeyTU5bljUDwAoANS3L2m1Z1sMARliWlWBZ1u8AWgLo7+M4xQ9s3QrEPLkZKwvcjKI4BdxzD57HMNz0Zids/OWU0+GJO5YvB9q1Y6Js0SJWJvjSI48wST1hgm/3I6ErLg547jlmXR991OloMpY/Pwc0btni6HL2/v2BdeuA6dOBefPYAeXOO4Ft2xwLyTMffwwcP+6/gxDTi4riMtXFi52ORAJVfDyQJw9Qv77TkeRevXqcSfH228CFC05H499iYzlYtWlTpyNxT0QEb5cvdzYOCTzGMDkdTC09XCyLSXdXT235r7i4wGvpAfCiQ7lySk6LeCjb5LQxposxppwxJp8xpqIx5n1jTEdjTG1jTF1jTDtjzB47ghXnXLgADO60AYsSb0aJoomwliwBZszAqVfGoj3mIu+tETA7dzkdpuTEypWsvqlcGfj2W+Dyy32/z7JlgY4duYT39Gnf709Ci6vPdOXK/tVnOiNt2jBJ+fLLwL59tu/+k0/4K3r2WYZy2WUsNjeGYR09antInjGGgxDr1QucE5jISKBIEbX2EM/Fx7OPry9acDlh4EAOMpk92+lI/JcxXN3WooV/99XPSJkyLIJQ32lx1969/EASjMlpgMnpDRv49y0X27WLX4Hy2S698HAlp0U85I2e0xICpj7xO976vRmKFbeQZ9kStoKwLBR9YQAW9pmP0qf+xLm6DXniJP7rt9+A1q15wvD997y1S9++rHL85BP79inBz9Vnev9+9pkuXtzpiLI3diwraJ97ztbdbt7MuYFNmwKvvJJ6f/XqnIX655+8huRgx5GcW76c5d99+vj3xYi0ChQAbruNiSadkIq7kpO5DDwYWnq4REUB1arxmCgZ27CBiZpA6zftEhnJvlEpagEobnBVFdeq5WwcvlKrFnvJ79zpdCT+x9VvOpCT0xs3soeeiLhFyWnJ1pYZq9Hh7VsQVqgACq5cBlx77UX/3vqtNuh+9QocOFUEplkzJR/9VUICK2+KFWNi2u4BI02asOJr/HglZsR7xoxhJeqYMYGz1L1GDVYMTp1qW8/Bs2eBu+9mfnTmTM4QTCsiAnj/fXaceOyxAPgTHT+e7Yi6dnU6Eve0bQv89RcTTiLu2LgROHkyuJLTefKwz9DKlakJCbmYa4BuoCanIyJYAasWBuKOhATeBnPlNKC/i4ysWAEUKsRzxkBUrx4vJrtewyKSY0pOS5YSl8Wj7H3NcSbsEoQtXwbrqhr/eUyePMCT71+L+skrsb3MjcC99wKDBqlKwp9s3gw0b87M1A8/sP2B3SyLVY6//w789JP9+5fgc+4cMGQIcMcdzKgGkhdeYLubxx+35Vg5YAD/9KZPz3y+zP33Ay++yCT1qFE+D8lze/Zwyv3DDwdeewPXQDO19hB3uVamBVNyGgC6dWO7ijlznI7EPy1YwNWKgTYYzCUykrdq7SHuSEgASpcGSpVyOhLfUHI6c3FxQMOGnFUUiFxDEdescTYOkQCk5LRk7scfYVq0wIGUktg8eRkuq18104c2aQLc/mBJ1Pl7EY537gEMGwZ06qT+wv7gzz+ZmAZYMV2tmnOxdO3Kasd33nEuBgkey5YBZ86wV0WgtHZwueQSYORIVk5Pn+7TXX3yCRATk9pnOitDh7J99zPPMP/rl2JimND318GXWalYkdVACxY4HYkEmvh4NomvXt3pSLyraFH+Tfzyi9OR+J8TJ9gSI1CrpgEWQ1SsqKGI4p7164O3ahoASpTg4Dwlpy929izw66+B29IDAKpW5Spl9Z0WcZuS05KxxYuR3KIVtidWwLvRS3Fb90rZfsuIEUDewvkRfSIGZsxYYO5c4Kab2CtPnLFzJ3DrrXyz/+474OqrnY2nSBFWSX3+OYediOTGwoVcDXDzzU5H4pn77mMV5DPPMAnhA5n1mc6MZXFuaePGDM/v8kWJicCkSaxAdvJCW260bcuE07FjTkcigSQ+nseLQLsQlxONGgGrVnEptKT6/nsgKSl1xUUgsixWTy9bFgD9osQvpKQwaRus/aZdatVScjq9VauACxcCOzkdFsbWHkpOi7hNyWn5r0WLYNq2xbaUqri/4hIMnlQhR99Wtiyr7hZ+Y2HelQOA+fOBbdu4NGflSh8HLf9x/jyrbY4dA779lstC/cGjj/KDx+TJTkcigW7hQiamA621g0tYGDBuHIc5vvqq1zefXZ/pzBQsyAGJZcoA7dv72bye2bP5++rb1+lIPBcVxSTct986HYkEiuPH2ac82Fp6uDRqxOFgmzY5HYl/iY1lBV4gJ2oAJqf37uU5gUh2du7k8SCYK6cBJqc3bFAbzLTi4njbuLGzceRWeDh76emCq4hblJyWi82fD7Rrhz1FaqJp4mKMml4WxYrl/Nv79OF77YABwNlmbTjUoHBhJpA0KNFeI0bwQ8+MGcD11zsdTaoaNYDWrVn9mJTkdDQSqP76iwPCWrd2OpLcadgQ6N4dePNNYMsWr246J32mM1O6NNsinzkD3H67zwq73Td+PNsatGzpdCSeu+EGLulV32nJqV9+YdVpMCenAdsGxAYEY9j+p0WLwO296hIRwVu19pCcCPZhiC61avFD1o4dTkfiP1as4HliyZJOR5I74eF8br38uV4k2Ck5LanmzAHuugvHq9RF3cM/4L4BpdCsmXubyJcPePttvs++/jr4xvvzzzwZv/deDgHTFWLf27yZfb+7dPHPXoV9+gB//83yTBFPLFzIW398fbtr2DBOJh840GubdPWZfuYZz39F117LDjwbNrAP9YULXgvPM7/+yqqaxx5j1XmgypuXF1ViY/V+KDkTH8/2CK4kbrC56ipWCPtdHyEHJSRw+GswvMddcw2TTRqKKDnhanVx7bXOxuFrGop4MWP4GS/QV4oAqUMR1dpDxC0BfHYnXvXpp0DnzrhQrz5uPPkdylx9GYYN82xTt9wC3HMPC3e3bwc/kH77LfDww8BrrwGdO2tQoi8ZA/TuzYr1MWOcjiZjbdoAVapoMKJ4buFCDlqqWdPpSHKvTBlgyBBWyXmhmnbLFvf6TGelRQtgwgTmUb2YO/fMO+/wuPbQQw4H4gVRUcCBA8Dq1U5HIoEgPp4JvuLFnY7EN8LCgAYNVDmdVmwsb4MhOW1ZnEGjymnJiYQELve69FKnI/EtV/JdyWnatg04eDA4ktPXXAPkz6/ktIiblJwWrvnu2hVo0gSPVVuErQeKY/p0FvJ5avRoIE8e4Ikn/rkjf372GB4zhtWyEREalOgr06YBS5YAI0eyEbg/ypOH1Y9Ll6Yu3xPJqcREDopq3Tp4hoP17cuBpQMHsl+8h9L2mZ4xwzurwXv2BP73P3bUePvt3G/PI4cPsxz8vvvYEiPQtWrF165ae0h2jEkdhhjMGjUC1q4Fzp1zOhL/sGABcN11QPnyTkfiHZGRTD7t2eN0JOLvEhKCv6UHwOR7hQpKTru4+k0HQ3I6Xz6+htescToSkYCi5HSomzIFePBBoFkzzHs0FpNnXoJBg1jAkhsVKwIvvsg8tGv1PSyLiZevvgL++IMnIhqU6F2HDgFPPsk39h49nI4ma927c/KaqqfFXStWACdPBn6/6bTy52ff6a1bgbfe8ngzAwcyvzNtGnDFFd4Lb8QI4M472cfakXzqBx8wadWnjwM794GSJZlsXLDA6UjE323bxoszwZ6cbtiQvYPWrnU6EucdPw789FNwVE27REbyVtXTkpXkZM4TCYXkNMDWHkpOU1wc2zsFSzuX8HBWThvjdCQiAUPJ6VA2cSJbbbRqhQNT5qNH/yK4/nq2hfaGAQPYRrBfv3SFgG3bMrlUqBAHJc6Y4Z0dCvDUUzypmTTJ/3uyXn45G9lOn86YRXJq4UL27b31Vqcj8a5WrYD27dmLY+9et799xgz+6T/zDA+z3pQnD/DRR0C9evyztTV/lJzM3iKRkUDdujbu2MfatmWP3f37nY5E/Fl8PG+DPTmtoYipvvuOiXpvH8iddN11QNGiSk5L1rZt40mjqx9zsKtVi8n45GSnI3HeihVA48b+f/6aU+HhvLC8e7fTkYgEjCD56xe3vfkm2yq0awcz50v07F8IJ06w2s5bQ8ELFADGjWMh4Nix6f4x7aDErl1ZZq3BULmzZAkwdSoT1IFScdC3L/uPT5vmdCQSSGJj2b+yWDGnI/G+MWM44XviRLe+bcsWtt/wRp/pzBQpwoUvxYsDt9/uUf7cM7GxHGDQt69NO7RJVBRvXb1lRTISH8+kXrBUk2WmQgWgXDklpwEeE4oXZ6ImCydPAo88Ajz/fAAU5+XNyzcoDUWUrLha/QXKeUxu1arFVWHbtzsdibNOnADWrcv2mBdQNBRRxG1KToeikSO59rtjR+DzzzHt0wKYO5ezCr19obpVKy4Ff+WVDC4cph2U+OqrbJSqQYmeOX+eE9CuvNJ7pe92qF+fFyjeeScAzqzEL/z9N8t2g6mlR1rVqjHx/uWXOf4WX/SZzkz58sD8+cDRo0C7djYdsseP547vvNOGndmoXj0m49TaQ7ISH8+q4jx5nI7EtyyLP2eoJ6eNYXK6ZUsmdDORkMBOKO+9BwwfztZLfi8igoEfOeJ0JOKvEhJ4LLjmGqcjsYfrxDvUW3usXMljXzD0m3apW5evZSWnRXJMyelQ88orwLPPAl26ADNnYue+/OjXj58XBwzwzS7HjGFR9P/+l8E/ph2UOGcOA9HyF/eNGMHSyQkTgMKFnY7GPX36AJs3c8CdSHYWLeJtsCanASZh163j8tYc8FWf6czUqwfMnMnP2/ff7+NFL1u2AN98A/Tu7dusuxMsi8v2v/kGSEpyOhrxR2fO8I872Ft6uDRsyL/5Y8ecjsQ5v//Oi7BZ9Jv+6CNe1z9+HFi8mAsQn38e+PhjG+P0hKvv9I8/OhuH+K/164GqVblUKxS4VsSEenI6Lo6fiW64welIvKdoUfY3VXJaJMeUnA4VxrCidvBgDkCcPh0pYXnRvTvbXE2d6ruinKpVmQ//9FN+iP6P9IMSGzZU5Yw7Nm8Ghg3jBYdWrZyOxn2dOwOlSmkwouTMwoVA2bLB1Xs4vQ4deDtnTrYP9WWf6azcfnvqNcVnn/XhjiZMYFL6kUd8uBMHRUVxOatrSr1IWr/+yt7DoZKcdvWdXrXK2Tic5FpJkcEF2HPneJ3u/vs5uPzXX4FmzTjbvFkzoFu3TD5n+4uGDbnER609JDMJCaHT0gNge7orrlByOi4OqFMn+Nr1uYYiikiOKDkdCowBnn6afTseeYSfYvPkwYQJLFYdM4bdIHzp6aeBKlWAxx/PokAs/aDEmTN9G1QwMIZnKoUL84kMRAULAj16APPmATt3Oh2N+LPkZFZOt27Ni1rBqkoVlidnk5y2o890Vvr14+iCUaO4AMbrTp0CPvgA6NSJFySC0W23Mfn+9ddORxJUzp7la7JOHRZrBmwhrmsYYjBVk2WlQQPehnKBQmwsExrlyl109/bt7Pjkuhj5/fepDylQAPjiC6BGDV7b9Ns8V8GCvAChoYiSkcREfrAJpeQ0wNYefvtHa4OUFL7XBVNLD5d69Xhue/iw05GIBAQlp4OdMUD//sDo0Rwm9e67QFgYtmxhwrhNG3sK0goV4gzG9euzKZB1DUps2JCVwIMHa1BiVqZN4yDEkSMDO3nTuzdv333X2TjEv/38M5sdB3NLD5cOHXixbt++DP/Zzj7TmbEs4K23+HQ89hjw3Xde3sHHH7OqONgGIaZ1ySXMnqrvtFfs28f5ypUq8cKNZfGc97bbArTNbXw8qwdKl3Y6EnuUKMEM6y+/OB2JM44dYwVhupYeX3/NER1//AHMnctObunbUZcowcNIoUKs9bBtYK27IiOB1at58VEkrS1buFIkFJPTmzaxACMUbdjAz3rBNAzRxTUUce1aZ+MQCRBKTgezlBQm/d5+G3jySWDcOCAsDBcuAA88wAKG996zrwCxfXsmMYYMyTTfQiVLMsvRvTvLAe++m5kYudihQ3xemzRh5XEgq1SJL5DJk7luVSQjCxcCYWFAixZOR+J7HTrw4uLcuRn+s919pjOTNy9bNl19NQucN2700oaN4SDE8PDgPGFJq21bXrn96y+nIwlYa9awY1mlSlwk1qQJ2xusXcsFCOvWAbfeyrfNgBIfHzotPVxCeSjit98yQfVPj6YLF4BBg9hGqXJl5nTbt8/82ytXZiL78GF2DPLL/G9EBH9G16oAEZeEBN66hgSGitq1Odg+h3NGgo6rrVkwVk67ktNq7SGSI0pOB6vkZODhh4GYGE5JGTXq3yz0669zKO6ECUD58vaFZFnMj587l4MepfnzM3P+xhvA7NkMWi721FOchjNpEhN2ga5PH2YOZs1yOhLxVwsXcnn7ZZc5HYnv1a4NVKuWYWuPmTOd6TOdmWLFgPnzWcUdFQUcPOiFjS5bxhPVvn2Du4ULwF8aoNYebkpJ4aiKW2/l+d/s2UCvXhzDMHcue/BaFn+98+bx/ltuAQ4ccDryHNq9G9izJzST03//zZ891MTGApdeCtxwA/bvB1q25EiRRx5h/qZatew3cf31/Bj1+++s7bhwwfdhu6VJE35mVd9pSS8hgQOQatZ0OhJ7uZLxodraIy6Os4dycoALNKVKARUqKDktkkNBkNGS/3CVRk+dCgwdCrz66r8n92vWAC+9xA+s0dH2h1ajBot9P/wwB/OfLAt44gngjju4dvzkSVtiDAhLlvD5ffrp4Fn+1rw5P5BqMKJk5NAhLvUOhZYeAI9/HToAP/zAi1D/2LqViQqn+kxnpnJlJgD37gXuvNMLCyDGj+dFiC5dvBKfX7vqKp6UqbVHjpw+zbeJq69mFenWrexstWsXF4rVqPHf72nVirn/P/9k0tpvWx6k5aosDcXkNBB6rT1SUpicbtUKP8bnRXg4OztNnco6k0KFcr6pNm1YgBIby5ZLxvgsavddcgkz6EpOS3rr1/P9sEABpyOx1zXX8DaUk9NNmgRvIYKGIorkmJLTwSYpiSfzn3wCDB/Ons3/HOzPn+eE78sv54dWpwwaBFSsyELZHLXXeu459pmdNMnnsQWE8+dZHnbllcALLzgdjfdYFl8UK1cCq1Y5HY34m2+/5Rl2qCSnASank5L+TVqeOwd07syFJU71mc7KDTcA06fzPKN791wkRHbvZsX4ww+7l5EJVJbFEvgfflALqyzs3s1VV1dcwYL6EiX4d/Dnn7xOW6JE1t9/661M1u3cyQS13xfmxsczSXPddU5HYq969dgvKNRae6xdC+zbh1i0QbNmQJEi/Dj04IOeba5nTy6cnDyZPar9SkQEf7jz552ORPxJQkLotfQAgKJFOQg7FJPThw7xCnMwtvRwCQ9nT/EzZ5yORMTvZZuctixrimVZByzLSkhz3yjLsjZZlvW7ZVlzLMu61LdhSo4Yw8T0558DY8b8p3fGkCF833/vPSaonVKkCLt1rFnDapBs3XADq2rfeEP9iAGeZWzZAkycGHyJmwce4AtE1dOSXmwsD1z16zsdiX1uvBEoU+bf1h7+0mc6K5068brojBlcuOORSZNYRfjoo16Nza9FRTExvWSJ05H4nV9+Abp2BapWZYey5s2Bn35i7jY62r2LNJGRwDffsHL65puZqPZb8fE83uXP73Qk9ipYEKhbN+SS0+e+4EXIhz5tjTvu4DX6unVzt81XX+XfzvPPc76s34iM5Od5FSKIy5kz7LkcLKtB3VWrVmgmp1es4G0wzxYJD+dn2nXrnI5ExO/lpHJ6KoD0pWrfAqhtjKkLYAuA57wcl3hi2TI2XXz1VWYx0oiL40ldjx6p7S2d1Lkzez8OGpTDAUWDBnGK4tSpvg7Nv23ezAaEXbuyGWGwKV6c5f0zZ3KijwjAD3XffMO1+XnyOB2NfcLC2NYoNhafTTuHd99lhag/HMOz8swzQLduTE67nRA5f55XLaOimI0MFTffDBQu7EjfaWPY4nf+fL7FxsUBR47YHsZFkpOBL75ggWWjRozt8ceBP/5gP93crABu2pQLMQ4d4q99+3bvxu4ViYmcfhdqLT1cGjXiVYmUFKcjscXatUDC6FisQn0880YZfP45Pw7llmUBU6ZwpUC3bhwS6hduuom3y5c7G4f4j40b+WYUysnpzZv9sEm8j8XFcaVMgwZOR+I7GoookmPZJqeNMcsAHEl33yJjjOvoGQ+gog9iE3e9/job7z/xxEV3nz7NgtRKlVhQ7Q8si70hT5xg3jlbzZrxJG3kSC5zD0XGAL17M4HhL0+kL/Tpw4qaKVOcjkT8xZo1nGIWSi09XDp0AE6dwqxe36FJE1579HeWBbz7Lg/b3bsDP/7oxjfPns3num9fX4XnnwoWZEnw11/7tEGsMcBff7EY/4UX2E2kXDnO62nXjgmspk25SKF0aSaHH3mEC5e+/prJYV+eO584Abz5JvtGd+zIVh5jx/J2zBjvXa+44Qbg++/Zzv3mm/lz+ZXff+f7YKgmpxs25Ith61anI/G5qVOB1jccRfi5FSj9YBs88YR3W68WKMALPTVq8O3EL4ozS5YErr1Wfad9YP58tm50+gKj21wvzFBOTicm+uGbkY/FxbEHfbCtBE6rcmUOulVyWiRb3ug53R1ArBe2I7mxfj37kj7++H8O8E8/zZ6MU6dyDom/qFUL6NeP/fCyXdlnWVyXuGMHq2pD0Ycfcsn3669zqX+wql2b2YIJE3LYlFyC3sKFvA3G1QLZONfkVpwMK4Y7UuZg5kz/6zOdmfz5mWeuUoUDEnN8vjV+PLMoLVr4MrxcOXGCid1atfiSfPRRJm+//JKrNk+f9nDDUVF8j9u0yStxpqTw9/7ZZ6xmb9GCOaEqVYC77mKHqN27OTxt3DheRNi8mcmN0aNZtG9ZwNy5wP/+B9x+O5+aIkV4mO7UiReXp09nkeuJE57HumMHhyVfcQUXfpUvzw5lf/wBDBgAFCvmlV/JRerXZ5vvM2f4lrN5s/f34bFQHYbo4hqKGMStPc6e5WrGbt2Ax6ovQh6koFKvtj7ZV4kSPEUoVIgXpPxiIGhkJPvz6HOeV+zfz2Nyu3as8ahQgWMbVq92OrIcSkjgB4dq1ZyOxBmuXtt+cfXIJklJ/PAQzP2mAX6QqlePhTYikiXL5KBCx7KsKgDmG2Nqp7t/EIAGAO4ymWzIsqyeAHoCQKVKler/9ddfuQxZMtStG89Ad+68qKH0okVcCT9woH8W2x4/DtSsyZPluDiuYs9USgoP5Jc+XwAAIABJREFU7hcu8ENMlg8OMocOAVdfza9ly4L/Z581C7j7buCrr5gRkdAWGcmMX8CcZXnPo48CEe92Rcdi36LA4b1c/hhA/viDVaolS7J6L8tZR6tXc2nnm28C/fvbFmNOJSVxZsOQIcDBgxywd/Ikf8ajRy9+bLlyPMd2fVWvnvrfl12WSWXkzp2ssBk1itlgNyQncxTB6tXAr7/y67ffUhPG+fMDdeqwQMn1VadOzouVDh9m8nbzZubOXV/btl2cWypXLvWt6uqr+f5+9dVMOmf0trViBT+bfPEFfyd3383PKw0buvXj50pCAovWw8JYTX3ttfbtO1P33cceDLt3e7eMNlAkJ7OvRbduXGYXZLZtYyJxzRpe4Hl510MIm/8VV434sHXVr7/y7fSqq/hRsmhRn+0qe598Atx7L4NyLXsXtxnDX2W/fsCpU2yn1bIlRzd89BEvvjVqBDz2GHDPPVyk45fatmV/qVBN4J05wz/Il14CBg92Ohp7rFrFN/vPPmO/z2D2xBOcFXXyZMB9jhdxsSxrtTHGpz14PE5OW5b1EIBeAJobY3I0frRBgwZmlYZfeN+ePVzr2rs3y5/+cfQoTz6LFeMJq7+umJk+nW1HpkzheUiWZs7k0MfZs1n6FSoeeojNW9esCY1J1klJvGJRty4H4UnoOn6cF9yeeQZ47TWno7GV63A3vf0s3DfvbmDpUmYWAszy5SwKPnWKycfBgzNJAHbvzpOU3bu5BNJPGMPrZE8/zeTszTezsjhti8SjR5lw2raNyWrXf2/bxrfotIoXvzhZnTZ5XaFtXVglS7KkNxNJSWzPmTYRvWZN6iD4ggWB665jZbArEV2rlm/m6iUmcmVW2oT15s2M7/jx1McVKpSaqK5Zkx3Ipk8HVq7kU92zJzu5ODXoc+NGXmxITmaCuk4dZ+L4V/XqfBJnz3Y4EAfdfDN70LuqyIPEl1/yI11YGP8Gotqk8KpO8+bMMvpYbCyra1u2BObNczBPsmsX+w366cXIQPD33zz1++orLrKYMgW45prUfz9+nAOUJ0zgsfnyy/k227s3cOWVzsWdocqV2Ufqo4+cjsQ51arxg8WnnzodiT3GjePf/q5dQMUg7xDrSnYkJITGebwEJTuS0zDGZPsFoAqAhDT/3xrABgClcvL9rq/69esb8YGnnjImLMyYP/+86O777jMmTx5jfvnFobhyKCXFmKZNjSlVypgjR7J58IULxlSvbkz9+vzGUPDDD8YAxjz/vNOR2GvoUP7cW7Y4HYk46fPP+TpYvtzpSGy1ZYsxRYsa06SJMYmHTxhToIAxAwY4HZbHDh405tlnjSlSxBjLMqZLF2M2bkzzgEOH+DP27u1YjBn5+WdjIiP5EqxZ05i5c91/6zlzxpiEBH7vmDHG9OljTKtWfCvLm5fbdn2NyvOMSURec0/rY2bAAGPeftuY+fONiYkxplcvYxo25K/J9fgiRYy56SZj+vc35sMPjVm3zpikJN/8LtyRkmLMvn3GLFlizKRJxgwcaEybNsZceSWff4A///jxxpw86XS0tHmzMRUqGHP55cb89puDgRw4wF/Q6687GIQf+N//jMmf35jz552OxCuSkvhxHeBH2O3b//mHVat457RptsUyaRJ3+cgjDn+UrlrVmI4dHQwgMKWkGPPBB8ZceqkxBQsaM3o0T4+yevz33/NXnScPj8Ft2vC9Javvs83x43xBDhvmdCTOatfOmFq1nI7CPvfcY8wVVzgdhT3WreNrfPp0pyMR8RiAVcaN3K8nXzlJTM8AsBdAEoDdAB4G8AeAXQDW/PP1bk52puS0Dxw7ZkyxYjzAp+HK5wwZ4kxY7vrtN+bXH388Bw+ePJk/3Dff+Dwux509a8xVV/GM/swZp6Ox199/M3MzcKDTkYiTevQwpnhx/8i42eTsWWPq1TPmssuM2bnznzujooypXDngL8odOGDM008bU7gwj/n33mvMpk3GmJEjeVxft87pEI0xTBx16cKQSpUyZsIEYxITvb+fpCReV160yJiJE415J3qZMYB5otIsU7jwxYnr4sWNueUW5uw++YS/t+Rk78fka2fOGLN1q3/G/scfxlSqZEyJEg5e2J83j0/4smUOBeAnPvuMvwd/r7DIgb//Tr3I1bs3j/H/evllZgv377c1puef94N84AMP8ABr4/taSgqPnW+9ZUzbtsY0bmzMxx8HzkeMnTuNad2az91NN/Gimjt27+a5Ybly3EaVKsaMGMELyI6Ji2Mw8+Y5GIQfePZZY/Ll882HDX90xRX/yV8EraQkXkl64gmnIxHxmF8kp735peS0D7z+Op/GVav+vWvfPlb+1K8fWO9vjz3GZMXatdk88Px5YypWNObmm+0Iy1lDhoROIj4j0dEsDTl1yulIxAkpKfxbD6HKqmPHjOnenX/28+en+Yf33uOdv/7qWGzedOAAqwgLFzYmr3XBHChS2ZxudLPTYZkjR1ILNgsVMmbQIBZ12SYpice8bt1MSooxe/fyvH3btoC/LhEwtm9nwqZ4cWPi4x0I4PnneWH29GkHdu5HduzgMW/CBKcjyZXFi40pU4bHugyLoxs35pIIm6WkGNO1K3/FH31k++7J9b520TIa7zt2zJgvvjCmZ09e43Vd8KtRw5hrruF/V6vGcPy1UD8lhRXvl1zC19K4cbm7wJeYyOs/zZrx5y9QwJj77zdmxQoH3mtiYhhEuhXAIWf6dP4e1q93OhLf27WLP+tbbzkdiX0aNmSFgUiAsiM5HeRT1YJcYiLw1ltslFi/PgB+3OrZk709p00D8uVzOEY3vPIKJ4r37cufI1P583NY1NKlnPQdrDZtAoYPB7p2ZXPAUNSnD3DsmC19GMUPbdjA/sOtWzsdic8Yw37Bw4ezxWrJkuwb+cwz7NP8r/bt2aR0zhzHYvWmUqWA118Htm8HJt2xAKVO/4WHfumLBx9kz2a7JSay9Wn16sAbb/Cwu2UL8OqrnNtgm7x5OcV4wQJYJgVlywKNG7M/aCjOxXNClSr8eFGyJNCihQMfM+Lj2W+6cGGbd+xnKlXigeLnn52OxCMpKcDIkWwlfeml7K9+//3pHnT4MJ/vtm1tj8+y+F7TrBnnvSxebHsI7DEMcDCBF6WkAL/8wuN3RAR7Ld91FzBjBueqT5zIXvlbtrAF7Jw5fI569OB7wPjxwNmzXg0pV3bs4LGoVy+2JF63Dnj88dzNRs+XjzPoFi/m76BHD/ZDb9yYp5Tvv586x8Dn1q/n8a5yZZt26KdcvYjXr3c2DjusWMHbJk2cjcNO9epxUnWWSQ6R0KbkdCCbMYOTlp566t+7PvyQA06GDfOTifNuuOwyJmiWL+ePlqUePXjmOGyYLbHZzhhOLClcGBgzxulonNO0KYcivvMOYAzOnAE++ID5SgkBCxfyNsiS00eOcN5Nt25A+fJAeDjw/PMc4v300zwGDh+e7ptKlQJuuiloktMupUsD3c+MR3K5Cqj0+B347DMOzevWjcMEfc0YYNYsvl8OHMjhgb/9xuOMY/N5oqKA/fsZiDiiUiUmqMuV47WCpUtt2nFyMpOxN95o0w79mGUBjRoFZHL6yBGgQwfg2WeBjh2ZKK1dO4MHLlrEg1CbNrbHCAAFCgBffAHUqMF4bc+J1agBlCkDLFuW603t3ctzoK5duclGjYAXX2SS+Zln+Dd8+DATsL17c448wATvnXfyOVq4kPnRxx/nv48axfdlp6Sk8ONv7dq8uDFxIvDdd94fZlirFhPye/ZwH0lJPM2qUIHvi1u2eHd//5GQgJRra2HrtjAsWgTExADPPceB0DfeyONwp07AoUM+jsNpV1/NF2QoJKfj4jgp+brrnI7EPuHhLLjaudPpSET8l69Ls9N+qa2HF6WkcGhCnTrm9KkU89FHxrRsybYYkZH+2csxJy5cMKZBA/ZCO3Eimwe/+iqXBDk6uchHPviAP1tMjNOROO+f5X4zH//RlC6duhTzwAGnAxOfa97cmNq1nY4i15KTOVjv5Ze5gjssjK/jyy5j55qpU9m+IVtjx/Ibt271ecy22bSJP9Mrrxhj+HsYMICt+fLkMaZbN7a08IWffuLzAfBlFhvrJ60zDhxgD9qhQ52OJOTt3WvMtdeyxct339mww99/NxqalMbQofxbyPYDof/44QcO1syXz5g338zmmHL//ezD5/BUuh07jClbli1g9+yxeeedO7PXhpvOneOQv6eeMqZu3dRWHWXK8Nf60Ueet/FeutSYFi24vRIljHnppRwMbPeyrVtT+5S3bGnMX3/Zt++UFLa8j47m6xjg72POHM97cyclsWXSDz8Y8/77xrz4ojH33ce+2fvDypgp6HbRjIW8eTlup3lztp/Jn59/V0uXevVH9T/VqxvTqZPTUfheo0Z8gYeSFSv44p4zx+lIRDwC9ZyWzCR/9bUxgImJmGaKFuUzWbky3+wPHXI6utyJj+fP89RT2Tzw6FEOg+zc2Za4bHPwIE9WmjYN3KsMXnLmjDHjR54yx6zi5hNEm+bN2XOvYEG27lIr6iB28iTPRv73P6cj8ciBAzw5vvdeY0qW5DHNsvi6HTyYn1Hdzkds384NjRrli5Cd0a8fz3737bvo7r//5j8VKMCT1Icf5o/vDVu3so05wAuh773neG7ov264gSdv4rj9+42pU4fvOwsX+nhnrt6rwXQBKjcWLODvY/FipyPJVmKiMc89x+P8VVddNAomY8nJHAZ47722xJed1auNKVLEmPBwm68FjBvH53jHjiwflpLC4X/jxnE+sGtgbL587Js8fDhrVbz5sXnlSmPat+d+LrnEmGee8f3cygsXjBkzhhfEihdnItfJi6Z79/LaccWK/D1ccQVrg9K9ZZvkZLYRXr6cvdWHDuXF5WbN2MM/Tx5zUfI5LIzDZ9s1PmgMYBa2fMNMnWrMkiVMxKd/T169mnnbsDBu2+/es73ljjvYCD2YnTnDD3bPPut0JPY6fZov4MGDnY5ExCNKTst/bN3KBHRcwWZmJyqaS4skmm7d+GYeTHnM7t35vrVhQzYPdJ0JbNpkS1y2ePBB/vAJCU5H4pizZ415++3UaeKfVRxgkvPm+7e89Msv+f7etm1gDf0UN3z1FZ98W8oVc+/CBQ6ue/FFJqAti+GXKsXqoI8+8lK1f3i4MU2aeGFDfuDECV5gzCI5s2ePMY8/npqkfuQRz5PUBw8y4Z03L5MwQ4f68QUuV8WorzMhkiMHDxpTrx6vl331lQ931L07L077RQm/HzjIxJUZOdLpSLK0dSuP+4AxPXrk8Ljy88/G2WmE/7VgAZOIrVt7XiHrtjVrTGarBY4fZ5Fh797GVK2amtisVs2YPn2MmTfPnkT62rXG3HMPD8mFCvF9ZNcu7+9n48bU1TxRUcbs3u39fXgqKYnPhauiPF8+Y9q14/9Xr85jY9rks+vib5MmrHweNMiYyZP5ke6PP9IMnlyyhA/OwZW/Eyf4cQHgXDnbq/zt4BqI66+TOb1h2TI+ifPmOR2J/a65hn84aaSkGDNzJo8zIv5MyWkxxrBAOCaGhbSAMQ3BD7Sruo4O2mHuBw4Yc+mlxtx2WzbnaPv3/5+9846Oquqi+H4JoRfpRYogPUhPQJqAKCAoBKUpCCpFpXcBBQQbqCAdkRIRUEEE4aNZEEEgQugJSJNeEzpJCCn3+2M7DiUhk8xrMzm/tWa9lJn3zrT37t33nH2YzvTaa6bFZigbNvBNHjHC6kgs4fZtpWbMYOkewIqv339XSh0+zD+MHfvffb/8kn/q2tXz5/EXLjBT9PZtqyOxEb16MTXKxi/K+fN04GnfnqW/jmygOnX4Ud2xw4BFw7FjOUN2yQfE5syYwRdt27YU73rmDD8SGTNyUtyjh+tlzjEx1LZy5eL707OnB7x8oaF8bb7+2upIhH+5fJm2Y35+BlblVqxIVcoLuH2b2vI//9CtZMsW6k9Ll/K8OWWKUh9+yOS5fv0ekhxdqhRLHWxIYiJtmbJn5zXghx9S8eAxY3guj4gwLL604Bhbdetm0tgqPp4n5x491I0bFC/HjlWqfn1qdABf3xdeUGr6dAqbVvH33xxzZsjA80D37vrYTsXF8RqVKRM/R998Y+9x7aFDtN8qWZKLMm3bKjV0qFIzZ9Ie6++/mRzrEtOm8U12UYlPTFRq3jwOD/Pn54KKV7FoEV+P/futjsQ4xo/nc7TZuc8UXn6ZZQj/EhvLcy2gVIECXrrgIngNIk6nY+LieMFt356DFYCLbZ98olRUy7YcyF2/bnWYhjJ1Kp93ioP9Pn04UjTTkM0IYmJYC/r446kY1XkHsbFKzZrFckGACzG//nrf4LxpU6WKFLknVXr0aM/X8h02wo5b1qwct1SuzMyQF1/kBGjYMI7nvvpKqWXLOJHfu5fZO1FR9p7IpInHH1eqZUuro7iHO3fodzh8OLMoHe9ZoUKcsH73HQUsQ3F40s6aZfCBDCYxkUJcjRqp+vCeOqXUW29RGPDzY0bdqVNJ3zchgUmJxYvzJWvZUqnwcJ3iN5qEBH6w2re3OhLhLq5epeNKhgwUWXXf+V3+61Zz7ZpS69fzec6bd6+Y3KuXUq++qlSbNsycrF2bbVCKF6eXvsOn1pWbnx9zDAClWrdOwtGkQwfu2GZcvcqvJ6DUU08lfx5Kllq1eLMhI0bweX34oXHHcNh0BAcrtbd4C3UsU/n/+jEALBJ65x2OdeyWRHr8OK9DGTMy07xTp7RfW/bvd2bdBwV5wMKp3rz5JrORUjmIPXCAdksA3d/s9hlJM45Kgu++szoS42jVivPd9Minn/4nzEdG0vYG4NcgWzbOf6UiWLArZojTGSztxig8wP797Da9aBFw4QKQNy/QvTvQpQtQowagHf8HGLEMGDIEyJnT6nAN5c03ga++YqfoPHmArFmdtyxZnNuMg4dAmzmTbbWnTrU67LTzySdsif3zz3xi6YC4OH7eP/gAOHkSePJJYO5coEkTQNPuu3OvXsALLwA//cS23QBGjwbOnQM++ojdvHv3Nv85pBWlgA8/ZDf5Vq2AZs2AK1cevP39N7eXLwN37iS/v0yZ+D1J6VaxIjuzP/D62okjR4Bjx/jlNxGlnI2077+dPMkG6jduAL6+QN26/Nw1bw5UrswG66ZQqRLw+OPA8uVAz54mHdQANm4EDhwA5s1L1YexWDFgxgzgnXeAjz/m+WLePKBbN2D4cKBoUefuBw8Gdu5kg/T584HGjQ15Jsbg48MP1/LlQHw8kEGGa3bgkUd4iX7uOaBDB+Cbb4COHXXa+Y4d3NaurdMOU09CAvDbb7wu//gjcPv2g/fx8wNy5ACyZ+fWcStS5MG/JXW/+/+WKRMQEwNMmsTvdMWKQN++wLvv8vVGQADw3XccFBcqZPprkhR//gm88gpw9iyv48OG8brgMhERwPbtwJgxRoXoFh98AJw4AYwcCRQvDnTq5P4+b93iR3zbNt5CQoDISP7vvUwNMDZ2NT4ZfAmVmxRArVr/vvc25bHHeB16913g88+BWbM4b2vThq9ZtWop7yMuDhg/Hhg7FsiVix/xdu1sPjYzgvDwNA1KK1QA/voLGDgQ+OwzYNMmvoYlSxoUp1mUK8frf3i41ZEYg1LA1q28iKZH/j05nPppNxp//AxOn+Y4olMnoEED4OWXOb79/HOL4xQEi9AogptDzZo1VWhoqGnH8xQuXQIWL+ZkYM8ezkFbtgRefRVo0QLImPGuO/fuDcyezVFjkSJWhWwamzcDDRsCiYnJ38fHB5jv8wbaxi9G/aInEJ2j4H/i9d1Ctis/FyoEPPEEfzaVv/8GqlQB2rYFFi40+eDmExfHi/EHHwDHjwOBgcD77wNNmz5kfJqQQFGuZEng99//+3N8PPDii8CqVcCSJf/p1rZGKQ4+Jkzg93zu3JS1J6U4gU9KwE7pFhV1777KlOFr9uKL/y562W0yNHUq1Yljx4BSpXTbbVwcxQSH2JyUCH3r1r2PyZiRgmjx4kDZssAzz3DxJFcu3cJKPUOGAJMnU+CwNBA3eOklfo/PnHFrMe7kSS4SzJvHa0G3bsDp0zwfFCvG/738somLB3qybBlfpz/+4KxFsA23bnGctnkzFz5efVWHnY4bxxXXq1dN/14fOsQx6IIFPEfmzk3RvU0boECBB8Vkozh/noLf/PlMzhg7Fuhe4U9kaFQfWLkSeP554w7uAvHxHLeMG0eBcvFioFatNOxo0SKqEdu3U3y3IbGxXDTfsgVYvx5o1Mj1xyoF/PMPReitW7ndt885li9fnskIjluFa9vgW78Oz3lt2hjzhAwkMhL44gsOXW7coO42ciRQp07S99+zB3j9dWD3bqB9ez4uf35zY7YFSvGL3q4dFf40snQpE7kAYM4cz5gHPJRy5ZiIsGyZ1ZHoz9GjnIR8+SXQo4fV0ZjP5ctAvnwYlXk8vsw5FCtW8BzooE8fYNo0fqY9/nMseB2apu1UStU09BgiTltDbCwnz19/DaxdS92tZk1mSHfoAOTLl8SDIiOpkHTsSDUrnfDPPxSNoqN5i4l58Ods5w5j2PzyWFNpGBZU+Pih942JSTobyIGPD8cF1ao5b1WrcvxkCEpx1L9vH0XqAgUMOpD1xMdzTjZuHHXHGjUoSj/3nIsC6YQJTFHasIGrFv8+KDqaomFoKLPannrK0KfhFomJXGOaORN46y0OQowWzmJjqXdERjLja9ky6oIJCUCJEpwLvvQSE/ZsIeK1aMHs6cOHXX6IUnyOSQnOjtu5c7zf3eTPz9NqcrcCBWzymtzN1q1M3V60iMqrp3H6NBeZBg1i6pgOnDjBDMbgYC4ujhjB9Q2PLkK5fp2DgUGDWFkj2IroaBbzbNhAQeT1193cYYsWXG0JC9MlvpS4dg34/nt+Z0JCnMn6XbpQA86c2ZQwkmT3bhbO/PEHULNCFP46lAs+I0dQrbaI48epJ2/dysWIqVPdKGDs1ImDlQsXbHiBcXL1KlCvHhcstmxhgmtSREffmxW9bRvXTgEubNSq5RSia9dmFdc93LnDVOkePajyeijXrgHTp7MK4PJlDu3ffZdbTePT/OADVgjkzctxYFCQ1VFbyLlzwKOP8svkZunj8eOcHv/1FytvJ0704Ot/mzasLPv7b6sj0Z8FC3iR2b+fAnw6Y8YMoGWv4gjLVQ/+exejRIl7/3/nDnMRDhzgnLZsWWviFISkMEOcFs9pE0lMZN+nN990Ns8qUoResi55lY0ZwwcdOGB4rB5Ju3ZK5cih1JUrKd41IYHd1CMiaFV98KBSO3eyydGoUWykW7Tovb6IxYqxIcuoUbzfiRM6+fzOn88DfPWVDjuzJ/HxbPBSpozTS3DlyjS8fpGRzi9P8eJKvf02zdmjo9Xly/Rlz5WLtrx2JC6OPp2AUkOGWOsTHRlJH9EWLZxd1osUoZfohg2M1RJiYpTKkoVe8skQHU3v548/5neyYkU2TLrfyzRTJnaRb9yYPVNHj1Zq7lylfvmFXpce21DW4Uf80ktWR5I2Ro5kI7Djx3Xf9cWL9Mr1Gho1UqpSJaujEJIhOprtEAA2a0tzA9TERJo1v/GGrvHdT3w8mxJ26ODsZ+LvTxvMc+cMPXSqSUxU6scf2X5gDyqr0HxN1cGD1sSyaJFSOXPytnixmzuLj1cqb16lOnfWJTajOXGCl5tixdisKzGRTS4XLVKqd2+2DfD1dV53y5RRqksXtkXYu5dP1yUaNVKqenUjn4pp3Lyp1OefK1W4MF+T2rWVmjOHp3KAHtWRkVZHaQN+/pkvSLLdUFPHnTscWwP0o/bY6fK77/JLFRNjdST68+abPJHq3i3c3sTF8XwJKLWt4Asqvmz5ZO978iQvEZUqUasQBLsAaYjoHZw+rdQHH9D7H6Du8sorbDTj8qAtKkqpfPls1yDMVjiaSOjYTCgigkLWhAlssFuhgrqnYUvu3BxPDxxI8TUsLJWiXkQEr0D16nnlhTo+nhOYcuX4elWpQmHfLVH2wgUK+a1bs3uE40v1/PMq8uMvVfWCZ1SRIvbrjxkby+aGjo+onRoYXrvG9ykoiC8lwNNNt27svG5qoxnHZGX16v/+dPYsm3L1769UYCCbkTm+g2XLsilX//5KTZzIBqrbt/Nj4oVfKSc9e/Lz72mTl9u3lcqfn6sKQso4mufY7YQm/EdMDIdmAPt6NW3KRew1a1LRIPXwYUMXqQ8cYCJEkSI8TJ48nCiHhtrrWpQUt28rtTewm7qC3MrXJ1H16WOesHf9OjVkQKk6dXRaTwsJ4Q7dVrnNY+dOXm6KFVOqYEHn9TdbNo6BR4xQatUqDmnTzOjRHGB7UbP3mBilZsxwNuUtUoSvk/AvEyfyhbl0SdfdrlnDMWzWrEzCsPs57gG+/Zavy549VkeiP5Ur8yKZjrh6Valnn+VbOmiQUgnvjWaCxkOU5/XreZdOnTzw8yt4LSJOewlffslXukEDZu2ladw1fTp3smmT7vF5FS1aUOw1cKkxKooZ8DNnKtWjB7tsOzrNA/w5IID/mzmT9002Q7NLF7aqT2ubb5uSkMBG0xUqqP8yGJYtM0AsjIlhGljv3ko99th/b8Jen6pqRt531bX1IbZQKKOjlWrenOFNnGh1NA/n1i0KwR06OLORH3mEE/QVK/hcjCSh/0CVkDGTmjUxSr38slIlStz73WrQQKl33mHmvVsTYU9n3Tq+KJ420/3mG8b9889WR+IZHDjA12vkSJmh2JjYWKW+/prX/cqV713ELluWFTMzZii1a1cyC9gLFvDO+/frFtOVKxyD1KrFXfv6sirshx8o+HoUs2crBahRLx9RPj5MDJg0ydiF05AQpUqV4ns5erSO1USjRnGnHpY6u349M4A7deKUJNnPclr57Td+UNeu1XGn9uDOHVakXb1qdSQ24/XXlSpQwJBdnz3LhROAyUU3bhhyGGPYt4+BL1o3IGzQAAAgAElEQVRkdST6cv06Fdf337c6EtM4elSp8uWZVDNnzr9/XLGC7+/WrQ997Pvv824zZxofpyC4gojTXsKNGyyBSzPx8axrrFVLJqcpsWULP9aTJpl62Lg4Zk1/8w2zqBs3drpPAJyHVKigVMeOzML+9Velbq/d4BQdvISEBAqb/v58ahUrKrVkiUn6cGIiRf7x49XVyvVVHFhnmpgvPxcBli61JCPnxg2lnnqK47HZs00/vFvExFAE7tKFAjVAwbp9e76vN2+6f4xr16izvveeUk8/rdRBrYJah2cVwJLYl16ioP/XXyZncNud2FiWRr7+utWRpI5atVhKYYNFI48gMVGpVq345XvlFX2+dILh3LhBMeqjj1gkUKCAczyQNSsX2YYOpW3FuXOKFlU5cqSinC5p4uKYNdiundO244knaDFw4YI+z80SHJVxixer/fudWWhly6bRIuwhxMez2tHXl4ujmzfrt2+lFLMXnnxS5516AVFRVHCGD7c6EsEsAgM5YTKI+Hilxo7lHKx0aVYAeAS3b/MENGKE1ZHoi6MyMp0kJ/zxB/Pl8uS5z7nm5En1nxfYQ0hIUKpZM1ov7thhaKiC4BIiTgtk6VK+VT/8YHUknkHDhqydszg1KDGRXn0rVjDr5oUXWBIJKJUJMeqQVladyfK4mvRRtNq717PXHeLimBlduTKfX/nyrEpzc57tFivmXVYdsVhtfPRllehYKciQgQPhiRNZRm0wV65Qi/P19fwEiDt3mDnVowddGRyZzK1bc1HGFZ/fxESljhxhhmHPnvRT0zTnAk7ziieUAlRop4nq+HHP/k6YQseOrF21zCA8lezYwTd78mSrI/Es4uOZQqNpXOX0skqb9IDDp3fxYqX69eN1wc/PKVjv86uu9hV4Wk2cyDX21Lr1hIdT7HZ43ObNq1Tfvsxu9YrzaFwcPaf691dK8TmtXu20DGvSRJ9eE6dOceEAYPWQ7pmuFy8qve3nvIratZWqW9fqKAQzSEhgtsND+ovoxR9/KPXooxT5Jk/2kHNi+fJcmPYmxozhOMaLrHuSY948XuPLl+e85x4cPSa6dUtxP5GRtAUqUcLjim0EL0TEaYEnsIAALvlaqfR5Eo6VWZumqUZGKnX45dFKAar7Yz//NzktWJDWCd98o9T581ZH+XCuX6dQOWoUs10d9g9ly1KEtctHdepUxtXzjTiVuGkzTTcdad2OgAcMYDmpzmm5Fy/SYztjRi5QeBPx8cwC6N3b6WHq50frkjlznHYbMTEUWj79lCL23dmDOXPSdu799+nrfuOGcnogeWwXG5NZsoSv18aNVkfiGl270qTUqzoWmsgvv3BlKGtWpRYutDoawU1iYmj7NXV8lIrXfNWUnCP/Oz/6+XHo16cPr6nHjj0oqFy+zMSrgADn2usLLzAb2yurTOrWpfHzXdy5o9SUKaxU8/HhoufFi2nb/dKl3E/27FxANUTActi3hIYasHMvYMgQDpqM9g8TrOf4cX4XvvzSlMNFRjp7A7RqlYp+AFbx4ouc+3sTTZsyi8mLiY9XavBgfs6eeeYhC5xPP81usi6wfTtPi82bS9GhYC0iTgsUHcRwKHUkJipVsyatUOyYURgayqvMK68opZQ6c0ap4GB6ojkyUh3NA4cMoR5hdc+zkyc5QX77bcbl8NP08VGqalWlevVi5rQdX+4RIxjrmDF3/fH4caWmTXPWSznU0rZt+WakdXb7L6dPM6MrSxbvr15LSKBt2qBBTttvX19mRTteWoBfx86dlZo1ixluSS5gBAUxRcAj0lpswM2brN3v18/qSFImIoKxvvWW1ZF4NmfOsIEuQCXO6ouD4D6bNimHf/y5c2waPGwY7aCyZnWeQ/Pnp2f02LG8VDnOr5Ur08nMzcuW/RkwgBfVO3ce+NflyzwNZsjAS/n48a4Xz926pdQbb/C1DAhIIstNTzp04CqtKAxJs2qVZy24CmnH8V5v2WLaIRMTea7082Mlq+6WPXoyahSzjL1loSYhgSfnN9+0OhLDuHGDC8QA58sPnRMPGsQxcRLXs6SYMYP7HTtWn1gFIS2IOC2wwV/+/N5zcTKLH39UtmwmsXs3U3NKlEhyJpmQwDLcTz6h+4Rj8pk5MxecP/+c/ZKM1O7i4ujLNmUKvYWLFnVOjrNlY/ns6NEUXT2hMisxkQmbySZo3LzJ1Obu3Z010ZrG8tJx41JdF330KEXanDltPvA1gMREfnZGjGDGwODB/Cq6VAlw5w49V3v0MDxOr6JlS88Q9D/5hN+tsDCrI/F84uLo4QAoVa0aTzqC5zJhAt/LS5ce+FdcHO2WZ83idax8ed41Xz6Ksbt3WxCvVSxezCf/kCf999/O7MhSpeiG97BTY2goC6g0jdctF3WCtBEfz1LuLl0MPIiHc+UK3wyxPfF+HGMCCyqpduxgwoSvL/3l7VLteQ/ff8/XZ9cuqyPRh/37+XwWLLA6EkM4cYILxb6+zH1KkYUL+Xq46EeVmMicNk3z/qQnwb6IOJ3eCQuTZbK0kpDAbnyVKtknQ2XvXhpBFi/ucofMW7fY3Kh/fz4dh0hcuDDnN4sWuZ8tdb9FR7ZszuMULUqBesoUio52zIx2hTt3WA7l45OCxYZDXR071lkrDdC7ols3Kq0Pafl94ADvmiePVO2mGkeVyPLlVkfiWcyda/8JTHw8z3uNGlkdiXfx00/sVJorl3xvPJk2baiUuMj16waLqHbl6NGHrDLfyy+/cPgH0EP6/utxQgLtpvz86EV7T7Mqo9i6lQF9950JB/NgKlfm6rbg3XTqxEmGRVy/zkIGgHOfc+csCyVpHBrAN99YHYk+OGz7DC1NsYZt21gQkzMn59MuER7O1+Prr10+zq1bdKbMl4/9EQTBbMwQp30g2JfPPgOyZgXeftvqSDwPHx9g+HAgLAz43/+sjoZxPP00kCUL8PvvQMmSLj0sWzageXNg0iQgPBw4fRqYNw946ik+rVdeAQoWBKpXB955B9iwAYiNTX5/SgEnTwKLFwO9egFVqwK5cwNNmwIffABcvgx07cr/nzzJ4333HdCnD4+RIYM+L4fZ+PkBS5cCNWoAHToAW7Ykc0dN4xN97z1g+3bgwgUgOBioWxdYsgRo0wbImxd45hngiy+AI0f+e+ju3UCDBkBiIvDHHzyWkArWreMHrHFjqyPxLJ5/nue75cutjiR5Fi8GTp0Ceve2OhLv4oUXgF27gDJlgKAgYNAgIC7O6qiE1KAUsG0bULu2yw/JmZPXtHRHqVJAnjy8NqdAkya8Js+aBRw8CAQEAK+9Bpw7x1vTpsCQITx97tsHNGxofPhYs4bn6mefNeFgHkyDBsDWrUB8vNWRCEYSFgZUqmTZ4XPm5NDkq6/4cataFVi/3rJwHqRMGY6Jw8OtjkQftm4F8ucHHn/c6kh0ZfFiXj+yZwdCQlJxei9XjprA7t0uHytbNmDZMuD2baBtW+DOnTSFLAi2RqMIbg41a9ZUoaGhph3Pozl7lgJmz57A1KlWR+OZxMfz4l6gAK8YmmZNHOHhQKNGQMaMwMaNQOnSuuw2MZG6xM8/87ZlC59yliy8UD77LDXU2Fjgzz/5/y1b+NECeCGtXZu6a926QK1aHKx5MxERfK6RkXxNKlZMxYPj4vgCrl7N28GD/Hvp0jhXrQXeXt0CYXkaYO2GTChTxpDwvZtq1YBcufgdEVJHw4ZcWdq/3+pIHuTmTQ7CixbledhH1sR1JzYWGDgQmDEDqFMH+P57vt6C/Tl9GihenOM8WbxJmebNqS7v3evyQ65fBz76iOvJfn5Apkyc3E+eDLzxholDw5o1gcyZOfgQkmfJEqB9ey5CBARYHY1gBAkJVNr69AE+/dTqaBAezo9ceDjQrx9/rl6d5wpL8fenmLtypcWB6EC5ckCFCsCKFVZHoguJicCYMcC4cVxPW7YMyJcvlTupXZvXhFTOe374geJ0nz7AlCmpPKYguIGmaTuVUjWNPIbMEu3K5Mm8eA8caHUknkuGDMCwYRzgbthgTQwHDzITNEMGZkzrJEwD1Hhq1gRGjOB17coVYNUqoFs34J9/gAEDmJRQowYHW9u2AfXrcw68axdw9Srwyy+8uD7zjPcL0wAX7dev54CzWTPgzJlUPNjPjyLgp58CBw7wRZ42DZF5yiDP0llYEf0sDl/JizJDg5iK4VgFEFLm/Hlgzx6+KULqad2aWUhHj1odyYN8/DHf3ylTRJg2ikyZgOnTgW+/ZRpotWpcsRTsT0gIt6nInE7XBATwXBcV5fJDcuUCxo/ncOy557govWsXx0qmCdMXLgA7dzIA4eHUr8+trdJYBV05doyLqv7+VkcCgGFs3w706MHpd506PG/Ur8+q1FWruP5vSWDekDkdGQkcPswX1guIjuYCxrhxwOuvcy6damEa4Fhtzx5WUKWCl14C+vfnfP6779JwXEGwMTJTtCM3bgBffsllMRftH4Rk6NoVKFyYaTNmc+gQhWkfHwrTBqfT5sgBtGxJDejvv4ETJ2gB8u23rKg/dYo/9+7N66GnWnS4S8mSrK69do1JWNeupX1H/yvRC0X3rkH9ildwdcEq+LzamRPQHj2YuVitGvDuu1wZSEjQ9Xl4FQ4hTcTptNG6Nbd2s/Y4dgz4/HOgc2cR38ygQwcgNBQoVIjfpdGj5bxjd0JCmDlVubLVkXgGgYHOsrFUUqoUk3I3b2YSn6k4hNbmzU0+sAdSuDB9WcaOpd2X4H2EhXFroa3H/WTNyqn3hQvMgu3ViwWTEyfSQStfPib+dusGzJ9PrdXw4nN/f+D4caqhnsy2bdx6gTh97hytNZctY67SnDksjE4T1aqxtOf48VQ/dMIEvpzdujkLeQXBG0hRnNY0bZ6maZc0TQu7629tNU0L1zQtUdM0Q1O70yWzZ1OgHjLE6kg8n8yZ6cO5YYMzQ8kMDh+mlYdSPLbpMyGgRAl6LHboABQrZvrhbU21atTxDh0CWrViiW9qWbKENq9PPAGs25QVuTu3BGbOpFn3/v3AJ59wxeCTTziCKFgQ6NSJKwRXruj/pDyZtWspqFWpYnUknsljjzk/1HZi0CBWHHzyidWRpB/KlQP++gt49VWKO02bApcuWR2VkBwhISxvSvPsNp3hsHnYscPaOFLLmjUUXatWtToSz+CHHyhctmkjNijeSFgYyxYqVLA6kgcoWJAfu88/5+n5+nX2kfnoIzps/Pgjs2XLleN9W7emSLlt28N7/qQJf3/OIz1dfdy6lWNBD2/Gs2sXL0EHD9KdZPBgN6tvHNeDVPhOO/Dz4zw0a1bgxReBW7fciEMQbIQrmdPBAO5PZwsD0AbAJr0DSvfcuUNjvMaNPf4kbht69mQTHbOyp48epTAdH09h2oaDL4H9Kb/+Gti0iZpxahIM588HOnZkMuhvv7FH4n9oGidVw4Zx5xERFKSfe47ZUy+/TH+R+vUp2u3bZ0L6hY1JSGDmdLNm1vnCewNBQZwdnT9vdSTkl1+An35i5UCRIlZHk77ImpUnqblz6ZNftSrTRQV7cecOK22kqsB1ChakR7cLTRFtQ3y8XONSS65czJouXhxo0SJNmfKCjQkPZylDtmxWR5IiWbLQU3j4cDaij4xk+LNnc1gfHg4MHZq0FUhkpJsHd9ieeLq1x9atTKDIksXqSNLMjz8C9eoBvr4cVr3wgg47feIJ7nDPnjQ9/NFHaetx6BDQvXv6nkoK3kOKhf1KqU2apj12398OAoAmgyz9+fZbetXOmWN1JN5D9uw0XR49mkKgkeWzx45RmL5zh1Yeqeq4J5hNx44s4Rs4kB+RqVNTnjtOnQr07cuGkz/+6MLYOndupq936EAhdscOZ1PF4cN5K1KEWVXZsvGWPbvz56RuKf3fkzxbduygAbpYerhHUBAwahQb5/TsaW0scXE0xCtVilvBfDSN6V01atCgsFEjLtAOHize33Zh716m2ok4nToCAz1LnP7rL6ePmOA6BQpwkbNePVaAbN4MlC9vdVSCHoSF2cZvOrX4+HBqV7EiBUEAuHiR+quj8fzEifS5B/iRdTSer1uXDo8uyyelSzNF1pPF6bg4jvOtHpemEaXYOmXkSF6qly9noacuZMnCD0gaMqcdNG5M7+uRI/n5kr7KgqdjuIKhaVoPAD0AoHjx4kYfzrNRirVBTzzBgZigH71787X95BNg8WJjjnH8OAWA6GhmTNvIS01IngED6CH22WfUiEeMSP6+H3/M/7duzdXqVHfy9vXl6KZ2bY4mzp2jpcXvv1OgjYpipvWJE/z51i1uU1srmClT8sJ1x470ALYL69ZxtN+kidWReDb+/pzILF9u/SRg5kw2DV2xgtZKgnVUqcLs3DfeYDXHn3+yZCR3bqsjE6QZYtoIDKTtQ2RkGrtQmcyaNbz2P/OM1ZF4HsWKAb/+ynTUJk14/nrsMaujEtwhNpbWh45eGV5AwYLMDwgK4u8xMdRjHWL1jz+ykAlg4WSdOhQSn3iCw7YSJahBP4CfH8VLTxan9+7lC+KBftMXLtBhdeFCFr3OnWvAkLZaNWoGbvDOOyycHDgQqFlThhSCZ6MpF2oA/s2c/p9SqtJ9f98IYLBSKtSVg9WsWVOFhrp01/TJmjUsX1uwwF7ikbcwdChNxA4d4mhAT06cABo2pFf4hg3iK+hhJCbSonXRIjaRfO21e/+vFFelP/6YA5Tg4GQGkkYRH89Fj6ioe0Xr+28p/f3MGXpi//mnfUYvtWszjcTRMEVIO0OH0hYqIoL1pVYQEQGULUtjvvXrpYzdLijFso/Bg1kLunQpZzGCdbzyCs1Mz5yxOhLP4o8/ON5as8YzspGrV2e10yZxQkwz+/axC1m+fMyg1i11UTCd/ftZwbp4MZMl0gGJiWxU7xCrt2yhA6QDX18K1KVL33t7/HGg3JiO8N0RkqamebZgyhSWpp4+zUbxNufSJS4mfP89LzVKOTOTDRnOTpzI/iwXL7JaJI1cvcpCubg4uiDlz69jjILwL5qm7VRKGTp58KDa73TAp5/yxN2hg9WReCcDBvAiOX488NVX+u331ClmTF+/TgNiEaY9Dh8fitKXLrFMr2BBeskBHFT2709dp3t3JoX6+pocYIYMQM6cvLnD9eucFHTuTI8zq/3+IiNZnj16tLVxeAtBQbyOrF7NVRQreO894OZNiuQiTNsHTaMfUa1aQNu2TNuaNAl46y15n6wiJMQ+i4SeRPXq/Mxu325/cfr8eZZsf/yx1ZF4NpUrs8qsSRN6qm3cyF4ygufhyAL2UFuPtJCUFUhEBHOljh7l7dgxbhct4lDdwbvwxzh8h+ca3ELR8tnx+OP3itfZs1vznFxm61Z6x9tYmI6MpCC9ZAkLWRMT2fDyvfeA9u0NduisVo3b3bvdqprPnZsFRXXqcN177VoL5qqCoAMiTtuFHTs42PrsM5NTMtMRhQuztPmrryiG6XGhPH2awvTVqyw9rF7d/X0KlpAxI7BsGROy2rZlAnzNmhxIzp/PcqnPPvNwHSdXLlZmNGrEDMqZM62N55dfmJZgd4HBU6hVixlly5dbI07v2cMuQX36iN++XalVi5OgV18FevViFuLs2UCOHFZHlr64dAn45x8uDgipI0cOnl88wXd63Tpu5RrnPrVrs8nuc8/x9uuvHqDMCQ8QFkbVrFw5qyOxlPz5eatX796/KwVcueIUrH1X+QPfAYWvHcSKFQGIiLj3/oUK4R7B2iFaly5tE/eurVttaelx5Qqd577/nnllCQl8zYYPB9q1o+WKKfM9R0Kbm+I0QAli6lSgRw/g/feBsWN1iE8QTCZFWw9N074F0BBAPgAXAYwGcAXAVAD5AVwDsEcpleI3Smw9HkK7duzmfeqU+9mRQvKcOMGrT58+zBpzh7NnWWYYEUGRLTBQlxAFa7l4keOo69eZXLhyJdcyRo/2cGH6boYModK+erUzRdwKunRhDBcvyhK/Xrz5Jg3yIiLM7YyuFFd2wsOBI0dsMisSkiUxkVVE777LDk0//CB9Esxk1SrghRe4OHC/OiGkzOuvA//7H68ddr4wt21LcebMGXvH6UmsWMEmrw0b8jMgfQ08i9at6Tl94IDVkXgGhw9TyJ8/H+jaFTduOLOs78+6Pnv23ofmycMpb6lStA0pXpw3x8+Gu7+dOUPf+MmTWbllMdeu8fSxZAmn7fHxfG3atWOGdJUqFp2mS5akhvD9927vSileHoODPcf5SvAczLD1cMlzWi9EnE6Gf/7h5HDIEDbsE4ylSxf6bZ48mXZTpnPnODC+cIGLClKa61UcOUJhOiKCLgmDB1sdkc7ExtIT+NIlZrFY0VQqMZEdKBs3Nq5JaXpk/XqgWTOuqjz/vHnHXbKEo/tZs6xvyCi4zsaNtBK7cYOVFF26WB1R+mDkSGDCBK6CZs1qdTSex8yZwNtv04fVrg3y4uI4xnzpJWDOHKuj8S6++YbVH61acTwvFaeeQ5kytDJYssTqSDyDhARa8PXpwwnJQ4iOpqRwv3j9zz8s9I2Lu/f+OXMmLVo7fi5c2M28kaVLqfzu2GFZj4sbN1hwsWQJh8dxcbxktGvHm8MlylKCgrhYc+iQLruLjgaefJJrA7t28b0UBD0Qz+n0wsSJPPvbYFUxXfDOOxzYTp4MfPBB6h9//jwFtfPneaUTYdrrKFOGPQOPH3e7ysqeZMrE7NqAANZ/LVtm/uhs715mvTVrZu5xvZ1GjZgOs3y5eeJ0dDRXcKpUAbp1M+eYgj40bEg7lo4dga5dmUFduTJtr4oWZfPEokW5gOXjY3W03kNICL8vIkynDUel2vbt9hWnt23j4oOkrulP585UnXr3Zprg11/L+ckTiI6mctqpk9WReA6+vkD58k6v7oeQNSsLoJIqgkpM5JD71CnmZp06de/P27bR6uJuMmTgECA5Abt48RScdbZuZQVflSqpe85ucvMmi5OWLKGzUmwsE7j79qUgHRBgA0H6bqpVo4J+65YuVkVZs3JaV6MG10b//JPTPkHwBESctprISHZi69SJWYSC8VSoALRpA0ybxmz11NQ1XbxIYfrMGV7xbOijJehD2bK8eS2VK3NxZuhQ+lCbnTHp8OL0SvXfQjJmBFq0YOZ0fDxnF0YzYQLTchYuFHsWT6RQIda4jhvH8cjatczWuhs/P85SHWK1Y3v3z4ULSwajKyQkUFSVLPW088QTnG3v2EG1wY6sXcvzb5MmVkfinfTqRfF/5EiO46dOtZniJDzAwYP0HRALqdTh70+F0Q18fHiJLlyYrSeS4uZNDuWSErA3b+bU9/6hQZ48TtG6WDE2lM+fn+vZz6zfCt9KgYi66oe8eY0dHkZF0eVnyRLaWdy+zaHJW2/xElGrlo3Xr6pV4/di716W7epA6dK09mjTBujf3/oWQ4LgKiJOW8306UBMjBf6Btic4cO5rDhzJjOpXeHSJQrTp05x0iE+kYKnM3AgR3N9+tA/3cwMtLVrWU9XsKB5x0wvBAXRKmXLFr6vRnLqFL2L27UDGjQw9liCcWTIwA4677/P2efFizSwPHPmwe2uXVz8iIm5dx+axu/z/QL2/UJ2tmzWPEe7cOAAM6Sk6irtZMzIRlJ2boq4di2FBsONXdMxw4fTSPbTT4FHHklbNaRgHmFh3Io4nTr8/Tmmu3nT0ObFjl6zyfWzTkigq+X9WdenTjEhfuNGrhcBQGbE4AZ24TMMxoiCHB7kzk3R2iFe3/1zUn/Lnv3h603R0RSilyzhVCYmhmvt3btzSFqnjo0F6bupVo3b3bt1E6cBTgWGDOHpsW5dKVgQPAMRp60kOprZuy1bJn8lEIyhRg1mbE6cyDqflEprIyKAp5+mz8OaNSLCCN6Bry/LYStXpn/j77+bk/l6/TrL/YYNM/5Y6ZFmzZhVuHy58eL0kCGcPaTghSh4EL6+rOQqUoT1r0mhFEWhpMTrs2dpcrl584N1wgBFpGLF+Nls3ZrX0/SUcR0Swq2I0+4RGMhM/4QE+1VsnDnDLLjx462OxLvRNL7G168DH37IhYAhQ6yOSkiO8HAuLD3+uNWReBb+/tweOJB82rMJ+Pry0l2sWPIaamwscPkyEP1zKPxei0e9IXUwtTgLxSMjOZ2OjOQQYft2/ny/F7aDTJkeFKwdt7//pnVHVBRQoADw2mtse1K3rv0uByny6KNc2F+2jBUhOlaAfPQR8NdfdHCsUoVFR4JgZ0SctpKvv+ZZWQZS1jByJCfFc+cyczQ5IiNZlnn0KJdmGzY0LURBMJzHHmM5bNeuXKwx43z0228UFMRv2hiyZweeeYbi9KRJxpU6//EHU1bGjGFdp5B+cKRB5c798NlOdDRTre4Xr48eZZO4adMoVrdoQaG6aVNDM8NsQUgIkDevCDTuEhjIa9fBg/bLxPzqK35H2rSxOhLvR9OAGTPoQT10KAXqHj2sjkpIirAwWiuaYTfmTTjE6fBwS8VpV8iU6V+X0kvbAAD1hz6J+g/pua4Uv7p3C9fJ/XziBLfXrlGs7tzZWbTncYL03Wgaq9befBP48ktudSJDBuC775ic/eKLQGgoG2EKgl3RlFKmHaxmzZoqNDTUtOPZmoQEoFw5Lv9t2yY+aVZRvz7rko4e5Wr+/Vy5wozpgwe5RPvMM+bHKAhGoxS7Zvzvf/TwrFzZ2OP16AF8/z1HmekpY9JM5s0D3ngD2LmT9il6k5DACpQrV5jCIo3dhNQSFUWv659+4vX18mXObJ9+mkL188+zRtfb8PcHSpbk+VZIO4cPcxw9dy6b4tmF2Fgu1gUEyHtsJnFxrGNfs4YWCB06WB2RcD/Fi1NJXLjQ6kg8i4QEJh28/Tbw+edWR+MarVtz7nzokO67joujGO0Rlh2uohQX57duBfbtA0qV0nX3mzbRmbR1a2DpUpGdhLShadpOpVRNI4/hTV9rz2L5cho0OUqiBWsYMcLZyOt+rl5lxk5shwwAACAASURBVPTBg5w8izAteCuaxtX63LlpShYba9yxlGIzxCZNRJg2kuef58h9+XJj9j9nDsvWP/tMhGkhbWTLxpnS/PnAhQvMxH/7bV5ze/Rg+lWdOmy4acAE1xKuXWNptlh6uE/p0syStZvv9Pffs0dJv35WR5K+8POj6tKgAVMqV6+2OiLhbm7c4HzLblUOnoCvLzPOw8OtjsQ1lKLIWqeOIbv38/MyYRrgPGzuXL7Xr78OJCbquvsGDYCPP6ZzyIcfMhvdxPxUQXAZyZy2AqVYlnP1KjPOPLoWxcNRitl/t25xQux4L65do3i2fz+wYgXQvLm1cQqCGaxeTQ/8IUMoCBlBeDgnJ199BXTrZswxBNKwIbPTHU2I9OLqVaBMGb6Pv/8uC6yCvijFz+yKFVwY3rmTfy9fHmjVioJ2YKBnzk5/+QV49llumzSxOhrP55lnmHG/a5fVkRClmDEdHc1rnZwbzefGDVZfhIWxKaVY8dmDbdsoVq5cycVzIXV07syOg6dPWx1Jyhw9yjHi7NnsTii4zvz5FKcnT2ZPLB1Rik5TK1bw92zZmKBdsuS921Kl6PgoeSfC/UjmtLeyaRNL5wcNEmHaajSN2dNHjnA5EWBjlWefZVnNsmUiTAvphxYtgJ49mQ37xx/GHGPdOm6bNjVm/4KToCAKJEeO6LvfMWMoUE+eLOKLoD+aRh/r996jQeLJk/QWLlqUJc1PPskGQj17UnwystJDb0JC+PySazQppI7AQCYRxMRYHQnZupWLKX37yrnRKnLm5HmhVCmKoDt2WB2RADgXySVzOm34+7Nnw/XrVkeSMlu3cvvkk9bG4Yl07Qo89xzwzju0rtIRTWNhz6pVwBdfMD/oscdYyD97Not9nn+eH7Vs2YDChbme1KkTh2Pz53N95NQpOs2kB5Ti812xAhg9GnjhBQ45BOOQzGkraNmSZYgnTwJZslgdjZCQwDNx5swU5Jo144T4hx+YpSUI6Ylbt9g5484dLtDkyqXv/p95Bjh/Xv9sXuFBTp7kyHPCBP0aXYaHs+V39+7AzJn67FMQXOXqVXrK/vQTBahbt+jF2bw5r9fPPUd7IrvSogW/l3L+04cVK7gIt3WrPYSQdu2YFX/mDGf3gnWcPcu+MtevMynI0VROsIZ+/WhbcOOGZ1a9WM2qVVTG7HKuexhvvUXf96tX5b1OC+fOcRGnfHlg82ZTEhmVohvV8ePAP/88uD19+l6nET8/oESJpDOvS5bkMMzT1mcTE5nLs3s3i7Ec2ytX+H8fH74l06en34IcMzKnRZw2G0dJ+/vvA6NGWR2N4CA4GHjtNZ5RT58GlizhhEcQ0iMhIUDduiwjDA7Wb79RUUCePECfPszOFoynRg02mXNksriDUqwqCQ3lCC7fQ1qwC4LR3L5NW5kVK1gqfuECW9M3bEihulUroFgxq6N0ohS/M0FB9GwX3OfcOWbRf/GF9R7Pp09zDDlgAPDpp9bGIpB//gHq1ePPf/6pe5MxIRU0aUJh2m4e8Z7CP/8Ajz/uGZZ4Vaow7dZRKSmknkWLmLL86afA4MFWR4O4OGYQ3y9aO36+fPne++fKxcvhY49RxHbcihfnNl8+a8XrO3fY/uNuIXrvXuY7AEDGjCzgq1aNPeWrVQMqVxarEzPE6QxG7lxIAkfzqF69rI5EuJtXXmG9xqlTrHkRYVpIz9SuDYwcCYwbxxqvF1/UZ78bN3JE0KyZPvsTUiYoiPV4589zsuAOK1cCv/5KOw8RpgWryZyZGdPNmzOLf/t2p091nz68Va8ODB0KtG9vdbRc0LlyRZoh6kmRIhSn7WDdMGMGFyBkfG8fSpViJnuDBhRH//yTnxmzOXeOPYZq106/6kZYGCtbhLThMAG2e1PEGzfoe6DXvCG98vLLtBZ9911+bypWtDQcPz+ujTz+eNL/v3EjaeH68GGegqOi7r1/1qxOoTop8bpIEeYa6EF0NAuB786GDgvjdBRgkVPVqsxRdIjRFSpQoBbMRzKnzeTsWS4j9exJ/0TBXuzfzyUzu5dLCYIZxMXxu3DiBL8b7gqbANC7N03LrlxhNq9gPGFhXP6fORN488207+f2baf90Z49HKkKgl05dIgi9Tff8Oc9eyyf3GHBAqBLF55PxXdVP9q04XlOZ3/OVBETQ0/0p54CfvzRujiEpNmxA2jcmMrHpk1A3rzGHev2baofISHOm6OJXc2abDxdoIBxx7cjkZFA/vzsGTBwoNXReC41a7L68OefrY4keaTpr35cvMhxd6lSrH7US601GaXo8HLyZPK3yMh7H+Pry0tqcuJ18eJJO+Nevcrh3t1C9KFDTkuSvHnvzYauVo29O8V9xjUkc9rbmDKF/sZyYbYnTzxhdQSCYB/8/ICFC3nlfuMNTqjcrcFat44TRBGmzcPfHyhdGli+3D1xetIkpkH88osI04L9KVeOGdOvvcYUmG7dmDVp5QwkJATIkYPxCPoREMDz29Wr1vmNL1rERVerrUWEpAkIoGdv8+as3PrtNzZOdBeluIB/txC9ezcX9wFmu9at68yY7tePHcbWreN1Ob3gyPYV32/38Pdn9Zqd2bqVc4XAQKsj8XwKFmRiSbt2wPjxrGj1QDSNayp58nBKmRTR0SxeT0q43riR+Z13e14DXONziNaJiTz1Hj/u/P+jj1KEbtvWKUYXK+Z5XtjpDcmcNosbN/iNaN4c+O47q6MRBEFwjWnTWB7vbubt0aNcnp42TcqezWboUIrLERHAI4+k/vFnz1Lsa9KEtgmC4EksXEj/fKvPPdWrM23nl1+si8Eb+e03npt+/pkNd81GKXqsahpTtmTma19WrwZat6ZgvHZt6pvS37rFLOy7xehLl/i/rFkpgteu7bwVKnTv40NCgJYtuUi2Zg0zYdMD06ezcu7MGSpGQtqYMAEYNowLYXZt/NusGW3k9u61OhLvoUMHVuSEhtL4OB0SH8+pSHKZ10o5M6Edt/RWoGIGkjntTcyeTYF6yBCrIxEEQXCdt99mxtGgQcx6Lls2bftxNEYRv2nzCQpiU5U1a+hjl1qGD2cm2Oef6x+bIBjNK69QoH7nHeCFF6xpkhgVRdPD4cPNP7a34xD4tm+3RpzeuJFWLXPnijBtd1q0oL3OK68wnW758uQrgRITaRVztxC9f78zfa9cOSYcOYToSpVSLruvXRvYsoXjoIYNgR9+SB9jorAwLoxb4fftTTgyz8PDnY0+7URiIrBtW9rGmULyTJvG5s9dugB//ZUuzZAzZHBmSQvejTismMGdO+wk3qgRUKOG1dEIgiC4jo8PMG8erTg6d+bydVpwlLEm101DMI5ategZvnx56h8bEkLf3kGD5L0TPBNNA2bN4sT57beZYmM2O3fS1k2aIepPrlwUCrdvt+b4U6YwI75jR2uOL6SOjh1ZCbZ6NfDqq/xeArSFWbcOGDOGgnHevLTgee01VrwWLMjmZGvXApcvs8FhcDAryqpWdd0Ptlw5Wh+UKcOG019/bdQztQ/h4RTvZfHGPe4Wp+3IgQNMxKtTx+pIvIt8+ZjkuGcP8OGHVkcjCIYimdNm8O23rEWYM8fqSARBEFLPo49S3GnfHvjoI2DUqNQ9/vZtYMMGelcL5uPjA7RqRZE5Jsb1UubERKBvXwrbI0YYG6MgGMljj3FSN2AAsGQJz2VmEhLCba1a5h43vRAYSLsUpcwVwI4fZ+PN4cNTbxEhWEfPnsD167RIOH3aKTYDvF5WqkSfV0dWdLly+vrVFy4M/PEHm3l27co54vDh3ineKsXM6XbtrI7E8yleHMiWzb7i9Nat3Io4rT+tWjFB6MMP+XP16lZHJAiGIJnTZvDkk1xtb9rU6kgEQRDSRrt2LIUdO5aei6lh82aKos2bGxObkDJBQbQWSE0zna+/5ns9fjyQPbtxsQmCGfTpQ0/YPn0oRplJSAgrR/LlM/e46YXAQODCBYp8ZjJ9OkXLt94y97iC+wwdCowbRx/kMmW48L5hA3DtGv1yv/zS2VDViEaqOXM6rbZGjqQnsyOL25s4f55Z6ZUqWR2J5+PjA1SsaG9xOn9+oFQpqyPxTiZPZgXHq68CsbFWRyMIhiDitBmULcsBkDeuiAuCkH6YNo0ZP506sbWyq6xbR1uQp54yLjbh4TRsyPJ3V609btxgJlft2lyUEARPx9eXFWxXrwKDB5t3XKXowymWHsYRGMitmdYet27x8/TSS0DRouYdV9CPd98FTpwAVq7k9a5RIyBHDvOOnzEjK5oGDwZmzGASQEyMecc3g7AwbkWc1gd/f/uK09u2MWta9A5jyJ2b15zwcNoPCYIXIuK0IAiC4BqPPMJs2sOHmXXkKuvWAQ0asBxRsIaMGdkMauVK13zDP/gAuHiRfqpGZI0JghVUrsxS/uDg1FURuMPp08zqFXHaOKpUYWM7M8XpBQtoDdG3r3nHFLwPHx82LJ40CfjxR+DZZ7mA5i04hFSHX7LgHv7+HJuZXf2TEpcucW4glh7G0rw5LRInTHDahQmCFyEzTkEQBMF1Gjemb+v06RSdU+LUKTZJSQ8d6e1OUBAnNH/++fD7HT7MJr6vvUYbBEHwJt59lxVtPXqkrgIkrTgmkCJOG0emTBSoU2s5lVYSE4GpU4GaNWndJwju0r8/Gy9u3w7Uq8dFLW8gLAwoUIB2D4L72LUp4tKl3IqFqfFMnMhqna5dva/SQkj3pChOa5o2T9O0S5qmhd31tzyapv2iadqRf7e5jQ1TEARBsA0ffUTfu9dfTzl7Y/16bkWctp5mzSjirFjx8PsNHAhkzsz3WRC8jcyZga++YjO70aONP15ICI9ZubLxx0rPBAZSnE5MNP5Yv/zCBnr9+kkJu6Af7dtz0f/MGS567N9vdUTuExYmlh56Yldxev58oGpVLhIKxpIzJzB3LnDoEBfbBcGLcCVzOhjA/arCOwB+U0qVAfDbv78LgiAI6YHMmYGFC4HISDaCUir5+65dyw7jFSqYF5+QNNmzs2R4+fLk37O1a4HVq4H33gMKFTI3PkEwiwYNmDk9cSKwc6exxwoJYYatn5+xx0nvBAQAN29ywm40U6awMVXbtsYfS0hfNGrEJtKJiUD9+sAff1gdUdpJTGTlnIjT+lGsGH3R7SRO79/P62jXrlZHkn5o0oTzr0mTeL4QBC8hRXFaKbUJwJX7/twKwNf//vw1gNY6xyUIgiDYmWrVgLFjWcq3eHHS94mLo69rs2aSXWYXgoJotbJ794P/u3OHli1lyjAjUBC8mfHjKTB268ZzlRHExgK7domlhxmY1RTx8GFgzRoKA5kyGXssIX1SuTKbyxUpwgVlh2WCp3HqFBuHit+0fmgaKxftJE4HB3PxVZpnm8uECUDJkrTgi4qyOhpB0IW0ek4XVEqd//fnCwAK6hSPIAiC4CkMGQLUrQv06sVJyP1s28ZMNrH0sA/PP88GTMuXP/i/adOYdThpEhsoCoI388gj9M7fs4cZ1Eawdy8FahGnjadcOWYUGu07PW0ahZiePY09jpC+KVGC/SFq1qTdx5QpVkeUesL+dQSVzGl98fe3jzgdF8dKypYtgXz5rI4mfZE9O+1Ujh0D3hETA8E7cLsholJKAUi2plvTtB6apoVqmhYaERHh7uEEQRAEu+DrCyxYACQksJzvfq/PdeuADBnYRFGwB/ny0dLgfnH64kXg/fe5kPDcc9bEJghmExQEtGkDjBkDHDmi//6lGaJ5+PpSyDMyc/r6dYoBHTqI7ZFgPHnysPqsVStWMw0bZo6nul44xGnJnNYXf38gIoI3q1m3Drh0idm7gvk0aMBzw7RpwIYNVkcjCG6TVnH6oqZphQHg3+2l5O6olJqtlKqplKqZXzr1CoIgeBelSgGTJwO//87t3axbB9SpA+TKZU1sQtK0bs2sm7vFuJEjgehoZk2LBYuQnpg6lfYMPXo83D8/LYSEAEWLAo8+qu9+haQJCGAmfGysMfsPDqZNQd++xuxfEO4nSxbghx+AN99kGX+XLrTg8gTCw3n+kzGgvtipKeL8+UCBAlIhaSUffUQ7vtdfB27csDoaQXCLtIrTKwF0+ffnLgB+0iccQRAEweN47TVm9gwf7syUuXCBvsbNm1sbm/Agrf9tE+HInt65E5g3j4JL+fLWxSUIVlCkCPDpp8DGjfwe6ElIiGRNm0lgIMvM9+3Tf98JCVzIqFOHGdqCYBa+vsCMGcAHHzgtFG7etDqqlAkLE0sPI7CLOB0RAaxaBXTqJA1/rSRrVuDrr4HTp2m3KAgeTIritKZp3wLYBqCcpmlnNE17A8AnAJ7RNO0IgCb//i4IgiCkRzQNmD2b2TGdOjFrbf16/k+yKexHiRJA9eoUp5ViSWC+fMCoUVZHJgjW8MYbwFNPAYMHc2FNDy5eBI4fF3HaTIxsirh2Lb09JWtasAJNY4XT3Lks32/YUL9zlREkJAAHD4o4bQSPPgrkzGm9OL14MRAfT1s/wVqefJLjl9mznfMvKzl/HvjkE2fCkiC4SIritFKqo1KqsFLKTylVVCk1Vyl1WSn1tFKqjFKqiVLqihnBCoIgCDalQAFgzhw2ABszhpYehQoBVapYHZmQFEFBzOqcOBHYsoVlgVJ6K6RXfHw4qYuJ0U98/OsvbkWcNo+iRYGCBY0RpydPpijUpo3++xYEV3n9dWDlSuDvv5nFf/iw1RElzbFjTFQQcVp/NM0eTRGDg4EaNYAnnrA2DoG8/z5QsSIX269dsyaGY8doQfTYY6ymDQzkIoYguIjbDREFQRAEAQDw/PNA9+7A+PGcPDVtKv7FdiUoiNvBg5lFLc1shPRO2bLA6NHA0qXATzq41YWEsCFs9eru70twDU3jZHjHDn33Gx7OxnRvvy3l64L1PPcc+3zcvAnUretcCLMT0gzRWBzitN59Elxlzx7eZOxoHzJnpr3HhQvAgAHmHnvfPuDllzmOmj+fn4utW7l48corXPT3FK98wVJEnBYEQRD0Y+JEoGRJNtcTSw/7UrEiG6gAwJQp9LQUhPTO4MFA5coUIa9fd29fISFA1apsaCaYR2Ags0rdff/u5u6mmYJgBwIDKf7kzAk0bgysXm11RPcSFsbFogoVrI7EO/H3By5fBi5dsub4wcFAxoxAhw7WHF9Impo1mbEcHAz873/GH2/LFnrgV6lC//GBA2lnNmsWrUY2bAD69+c1tHFj4Nw542MSPBoRpwVBEAT9yJ4d+PZbCtPSDNG+aBqtPMaPZ+aVIAjMip0zh5lHw4enfT8JCbSWEEsP8wkMZDbhzp367O/KFWDBAmZ/5cunzz4FQQ/KlKFAXb48m1LPnWt1RE7CwoBSpYBs2ayOxDuxsininTvAokXACy8AefOaf3zh4bz3HhfZu3fnAobeKEXrxgYNgHr1uBA/dixw6hSbSxcp4ryvnx8waRLnhbt3M5N682b9YxK8BhGnBUEQBH0JDGTzKPEwtjcvvQQMHWp1FIJgLwICmOkzcybw559p20d4OBAVJeK0FdSsya1evtNz59KLvF8/ffYnCHpSsCCwcSPw9NNAt27AuHHWWT3cTXi4WHoYicPL2wpxes0aIDJSLD3sSsaMtPeIjAT69NFvvwkJwJIlFJibN2eG9BdfACdPUhDPnTv5x3boQPuhHDmARo34ODucpwTbIeK0IAiCIAiCIDgYO5YNfbp3B27fTv3jQ0K4FXHafPLkAUqX1sd3Oj4emDYNaNiQmWiCYEdy5GBJfefOwKhRwKBB1sYTG8tGjdIM0TgKFaIYaIU4PX8+ULgw8Oyz5h9bcI2qVXku+PZbYNky9/YVG8uKsgoVgPbtufA+bx6bH/br53p1RKVKvC63bElP7I4dgVu33ItN8DpEnBYEQRAEQRAEB9myAV9+Se/ijz5K/eNDQmgBUaqU/rEJKRMYqE/m9MqVLFXu29f9fQmCkTiyJd96i2X0v/1mXSyHD3NhR8Rp49A0Z1NEM7l4kf7mnTuz4a9gX955h1nOb70FRESk/vG3bvFc8vjjXKjPkYMNow8cYNZ8xoyp32euXMCPPwIff8x91a7N84Ug/IuI04IgCIIgCIJwN88+C7z6KidR+/en7rEhIZx0aZoxsQkPJyAAOHMGOH/evf1MngyUKEFvVUGwO5oGfP45xaQ336QdjRU4BFMRp43FIU6baY+waBHtHbp0Me+YQtrw8+OC1fXrFKhd/ZxcuQK8/z6vfQMH0tt+/XogNJR2gO42UPfxoXC+fj37e9SsCaxY4d4+Ba9BxGlBEARBEARBuJ+JE1k63b07J+SucO0acPCgWHpYSWAgt+5Ye+zZA2zaBPTu7f5kXBDMIksWYNYs4OhR4MMPrYkhLIzfmbJlrTl+esHfH7h6lQKfGShFS4/AQKBiRXOOKbiHvz9typYtA7777uH3PXuWlkDFiwNjxrDZ4bZtwO+/c7Fe78X2Jk2AXbuAcuWAoCA2oXZ1nCV4LSJOC4IgCIIgCML95M3Lxj1//QVMn+7aYxx2EiJOW0e1ahTH3LH2mDIFyJoVeOMN/eISBDNo0gTo1AkYP94aT+KwMArTmTKZf+z0hKPhpFnv8e7dfG+lEaJnMXgwxyO9eiVdTXT0KNCjB23IJk8GWrdmtdhPPxk/jileHNi8mcf/5BOgWbO0WZAIXoOI04IgCIIgCIKQFB07sjP9iBHsSp8SISHMMAoIMD42IWmyZAGeeCLt4nREBLB4MW1dcufWNzZBMIOJE4GcOSn6JCaae+ywMLH0MAOzxen587ng0L69OccT9MHXFwgOps1Pz55Oe489e4AOHZi5vGABF2KPHAEWLjT3+5s5M3t8zJ1LobpGDX0aGgseiYjTgiAIgiAIgpAUmgbMnMmfXfFtDAmhaJAzp/GxCckTGMgJblr8WGfPBmJjgT599I9LEMwgf37gs8+ArVuBr74y77jR0cA//ziFU8E4ChRgdY8Z4nRsLBfsgoJkwc4TKVeOzZ1XrQLeew9o0YIVRmvWAEOGACdOADNmACVLWhfj668DW7bQk7pePXPPW4JtEHFaEARBEARBEJKjRAlO7NauBb79Nvn7KeVshihYS2Ag/b+PHk3d4+LiOEl/5hnxVRU8m65dgYYNgWHD3G8O6ioHD/I8KJnTxqNpzqaIRrNqFRvlde1q/LEEY+jXD6hfn17027dze+oU7TQKFbI6OlKjBrBzJ89bPXowm9uqxq6CJYg4LQiCIAiCIAgPo1cvoFYtTvAiI5O+z5EjbFAl4rT1OJoiptbaY9ky4Nw5vs+C4MloGpsjxsQAAwaYc8ywMG5FnDYHhzidlgqR1BAcDDz6KP3MBc/ExwdYupS2HSdP0qrskUesjupB8uZlRve77wLz5jGL+sQJq6MSTELEaUEQBEEQBEF4GL6+wJw5zMYdODDp+4SEcCvitPVUqMCGhqkVpydPBkqXps+4IHg65coBI0cC33/Pyg+jCQ+nL/Hjjxt/LIHi9PXrXFAzivPngXXr6MHv62vccQTjKVgQeOUVXhvtjK8vMG4csHIlcOwYM6rXr7c6KsEERJwWBEEQBEEQhJSoVAkYPhz45hvg558f/H9ICL2mK1QwPzbhXjJkSH1jpe3b+R726cMsM0HwBoYNA8qXp2d+VJSxxwoL47EyZDD2OAIxoyniwoVAQoJYegjm8/zzQGgos/abNwc++MD8Bq+CqcjISxAEQRAEQRBcYeRIii89ez4o9ISE0E5ChE17EBgI7NpFH2lXmDIFyJFDRBjBu8iUiU0+T54Exowx9lhhYWLpYSZGi9NK0dKjTh2gbFljjiEID6N0aWDbNqBjRzZzbN2aFWyCVyKjZ0EQBEEQBEFwhUyZ2EX+xAlg1Cjn36OigH37xNLDTgQEALGxwP79Kd/3/HlgyRLgtdeY/S4I3kT9+kC3bsCkScCePcYc4/p14PRpEafNJH9+3owSp3fsAA4ckAU7wVqyZWMG/9SptCcKCHDtui54HCJOC4IgCIIgCIKr1KvHEvkvvnDaRuzcydJnEaftg6MpoivWHrNmAfHxtPQQBG9kwgQ2G+venecqvTlwgFtHNq9gDo6miEYQHAxkyQK0a2fM/gXBVTQN6N0b+OMPJgPUqgUsWmR1VILOiDgtCIIgCIIgCKnh44+BwoWZjRgX52yGWKuWtXEJTh57DMiXL+WmiLGxFKefe44lxILgjeTOzQW10FBg+nT99x8Wxq1kTpuLQ5xWSt/93r4NfPst0KYNkCuXvvsWhLRSpw7tugICgE6dgL59gTt3rI5K0AkRpwVBEARBEAQhNeTKBcyYQSuPzz6jOF26NMVQwR5oGrOnUxKnv/8euHQJ6NfPnLgEwSo6dACaNqV3/unT+u47LIzl9yVK6Ltf4eH4+wM3b+r/fv70E719xdJDsBuFCgG//goMHEirj9at9V+cESxBxGlBEARBEARBSC0vvAC0bQu8/z7w++9i6WFHAgJoN3DrVtL/V4qNECtUAJo0MTc2QTAbTQNmzqSth94WNuHhFEqlIay5GNUUMTgYKFYMaNxY3/0Kgh74+QGff067orVrgd9+szoiQQfk6iEIgiAIgiAIaWHKFHpyXrsm4rQdCQwEEhNZBpwUW7fSL7xvXwp3guDtlCwJjBnDzNjly/Xbb1iY+E1bgRHi9NmzwM8/A126yGKDYG/69gWKFmWSgGRPezxythEEQRAEQRCEtFCoEDBpEifwDRtaHY1wPwEB3CZn7TFlCvDII0DnzubFJAhWM2AAULkys6dv3HB/fxERwMWL4jdtBXnzAgUL6itOf/MNF/W6dNFvn4JgBJkyAe+8A/z5J7Bxo9XRCG7iljitaVo/TdPCNE0L1zStv15BCYIgCIIgCIJH0LUrxRnJGrQf+fOzMWJS4vTp08CyZWxqmS2b6aEJgmX4+QFffQWcO0f/aXdxCKMiTluDoymiHihFS4/69aVBrOAZvPEGG1SPHWt1JIKbJpwlJgAAFXNJREFUpFmc1jStEoDuAAIBVAHQUtM0OYMJgiAIgiAI6Ys8eayOQEiOwEBgx44H/z5jBoWYXr3Mj0kQrCYwkJ/96dOBv/5yb18OYVQW6KzB35/e+omJ7u8rJAQ4dEgaIQqeQ+bMwLBhzJzetMnqaAQ3cCdzugKAv5RS0UqpeAB/AGijT1iCIAiCIAiCIAhuEhgInDgBXLrk/FtMDDB7NtCqFTOrBSE98uGHQJEiQI8eQFxc2vcTFkZ7nCJF9ItNcB1/fyAqCjh1yv19BQcDWbOy2a8geAo9etDeRrKnPRp3xOkwAPU1TcuraVpWAM8BKKZPWIIgCIIgCIIgCG4SGMjt3dnTixYBV66wmZIgpFdy5gSmTgX27aN3floJC6OlhzQVtQa9miJGRwPffQe89BKQI4f7cQmCWWTJAgwdCvz2G7Bli9XRCGkkzeK0UuoggPEAfgawDsAeAAn330/TtB6apoVqmhYaERGR5kAFQRAEQRAEQRBSRfXqbFjpEKeVYiPEypWBp56yNjZBsJqgIFYQjBkDHD+e+scrRVFULD2sQy9xesUKNsgUSw/BE+nZk30mxo2zOhIhjbjVEFEpNVcpVUMp1QDAVQCHk7jPbKVUTaVUzfz587tzOEEQBEEQBEEQBNfJlo3ijaMp4saNwP79zJqWTE9BYPa0ry/w1lsUm1PD+fPA1avSDNFKcudmQzh3xengYNocyaKd4IlkywYMHgysX+++j75gCW6J05qmFfh3Wxz0m16sR1CCIAiCIAiCIAi6EBhIcdqRNZ03L/Dyy1ZHJQj2oFgx+k+vX09bh9QQFsatiNPW4u/vnjh96hTw669Aly6sNBEET+Ttt3l9F+9pj8TdM88yTdMOAFgFoJdS6poOMQmCIAiCIAiCIOhDQABw+TKwYQPw008s/82SxeqoBME+9OrF70n//vRjdxWHOC22Htbi7w8cPAgkJqbt8d98w8W7Ll30jUsQzCR7dmDgQGDNGiA01OpohFTirq1HfaVURaVUFaXUb3oFJQiCIAiCIAiCoAuOpohvvsmswLfesjYeQbAbvr7A7NlcxBk2zPXHhYcDBQrQ61WwDn9/NjQ8cSL1j1WKlh4NGwIlS+ocmCCYTO/etLoR72mPQ2o2BEEQBEEQBEHwXipVAjJnBo4eBV56CSha1OqIBMF+VK0KDBgAzJkDbN7s2mPCwsTSww640xRxyxaeG6URouAN5MzJ89jKlcDu3VZHI6QCEacFQRAEQRAEQfBe/PyA6tX5c9++1sYiCHZmzBigRAmgRw8gNvbh901MpBgq4rT1VKzIbVrE6eBg2iG89JKuIQmCZfTpA+TKJdnTHoaI04IgCIIgCIIgeDevvsomiE8+aXUkgmBfsmUDZs4E/v4bGD/+4fc9dQqIihK/aTvwyCPAo4+mXpyOigK+/x5o25bvvSB4A488AvTrByxfDuzbZ3U0gouIOC0IgiAIgiAIgnfTsyewaBGgaVZHIgj2pnlzoH174MMPgUOHkr+foxmiZE7bA3//1IvTP/4I3LoFvPaaMTEJglX07w/kyAF88IHVkQguIuK0IAiCIAiCIAiCIAjkiy+ArFnZRFSppO/jEKclc9oe+PsDBw8CCQmuPyY4GChVCqhXz7CwBMEScuemjdcPP6TN7kYwHRGnBUEQBEEQBEEQBEEghQrR1mPjRgqYSREeDhQrRm9XwXr8/YHbt4Hjx127/4kTwIYNbIQoFSWCNzJgABfZJHvaIxBxWhAEQRAEQRAEQRAEJ926AXXrAoMHAxERD/4/LEyypu2E471wNUt0wQKK0l26GBeTIFhJ3rxA7970Vf/7b6ujEVJAxGlBEARBEARBEARBEJz4+ACzZwM3bwIDB977v/h4WkiI37R9qFiRW1fE6cREZsQ3bgwUL25oWIJgKYMGAVmy0ENfsDUiTguCIAiCIAiCIAiCcC8VKwLDhgELFwK//OL8+7FjQGysiNN2ImdO2qy4Ik5v3kz7D2mEKHg7+fMDb78NLF4MHDlidTTCQxBxWhD+3969x9pS1XcA//7gagEBiwURRQWMCh5rtVyo1tbyUgQLSKrxiVyLVUmMVUMIiqCtNcpDRESCBAVMqzU8Gq1N6ysQHxEq4AMsRUAQQQq3VOUh4oPVP2ZuOFzOOfcc7mXP3vt8PsnKmbtmzezfmfz23D2/M3sNAAAAD3b00clTn5ocfnhyzz1d35oCqGk9xsvMzOKK02efnWyxRXLwwQ97SDC4I45IHvlId0+POcVpAAAA4ME22SQ5/fTubun3va/ru/LKbr7iXXYZNjYeaGamm1v3d7+bf8xddyXnnpu84hXdw+Jg2m27bfLmN3ffALnuuqGjYR6K0wAAAMDc9tqre3DeCSckV1zRFad32il51KOGjozZnvnMbrqVhQpw552X3H23KT1YXo48MlmxIvnAB4aOhHkoTgMAAADzO/HE5NGPTt70pq5Abb7p8bNmmpWFpvY466zkaU9Lnve80cQE42C77ZI3vjE555zkhhuGjoY5KE4DAAAA89t66+Skk5JvfaubOsJ80+NnzTQr8xWnr7su+drXklWrumlZYDk58shko43cPT2mFKcBAACAhR1ySLL33t2yO6fHz+abJzvsMH9x+lOf6orShxwy0rBgLGy/fXLYYd23B268cehoWIviNAAAALCwquSMM5IDD7y/SM14mZmZuzh9333dlAYvfGFXpIPl6Kijup/HHTdsHDyI4jQAAACwbjvtlHzuc8ljHzt0JMxlZia5+urkt799YP9FFyU//rEHIbK8PelJ3XvgzDOTm28eOhpmUZwGAAAAmHQzM8mvf51ce+0D+886q3ug5UEHDRMXjIt3vrP7JoG7p8eK4jQAAADApFvzoMrZU3vccUdy/vnJq16VbLrpMHHBuNhhh+R1r+umKLrllqGjoac4DQAAADDpdtmlmxt8dnH63HOTe+5JVq0aLCwYK+96Vzf1zQknDB0JPcVpAAAAgEm32WbJjjs+sDh91lnJzjsnu+8+XFwwTp7ylOS1r01OPz259dahoyGK0wAAAADTYWbm/uL0Ndck3/xm9xC4qmHjgnHyrncl996bnHji0JGQ9SxOV9Xbq+oHVXVlVX2mqjbZUIEBAAAAsAQzM8nVV3cPRjznnGSjjbq7RIH7Pe1p3Tzsp52WrF49dDTL3kMuTlfVE5K8NcnK1tozk2yc5JUbKjAAAAAAlmBmpptP9+qru+L0vvsmj3/80FHB+Dn66G4+9pNOGjqSZW99p/VYkWTTqlqRZLMkP13/kAAAAABYspmZ7ucppyQ33dRN6QE82C67JK94RXLqqcnttw8dzbL2kIvTrbWbk5yY5MYktyT5RWvtSxsqMAAAAACWYOedu6k8PvnJZKutkgMOGDoiGF/vfndy113Jhz88dCTL2vpM67FVkoOS7Jjk8UkeVVUPmsioqt5YVZdW1aWrzeMCAAAA8PDYdNNkp52S++5LXv3qZBOPBoN5zcwkL3tZ902Dn/1s6GiWrfWZ1mOfJNe31la31n6T5IIkf7r2oNbaGa21la21ldtss816vBwAAAAAC1oztceqVYOGARPhmGOSO+9MPvKRoSNZttanOH1jkudW1WZVVUn2TnLVhgkLAAAAgCV7zWuSQw9Ndt116Ehg/D3rWcnBBycnn5z84hdDR7Msrc+c05ckOS/J5Umu6Pd1xgaKCwAAAIClevnLk7PPTqqGjgQmwzHHdIXpU04ZOpJlqVprI3uxlStXtksvvXRkrwcAAAAAsKADD0y+8Y3khhuSLbccOpqxUVWXtdZWPpyvsT7TegAAAAAATLZjjukeivixjw0dybKjOA0AAAAALF+77Zbst1/yoQ8ld901dDTLiuI0AAAAALC8HXtscvvtyWmnDR3JsqI4DQAAAAAsb899bvKiFyUnnpjcfffQ0SwbitMAAAAAAMcem6xenXz840NHsmwoTgMAAAAAPP/5yV57Jccfn9xzz9DRLAuK0wAAAAAASfKe9yS33pqcccbQkSwLitMAAAAAAEnyghckf/EXyXHHJb/61dDRTD3FaQAAAACANY49NrnlluQTnxg6kqmnOA0AAAAAsMaee3bzT3/wg8m99w4dzVRTnAYAAAAAWKOqm3v6ppuSCy4YOpqptmLoAAAAAAAAxso++yQXXtjNP83DRnEaAAAAAGC2qmSPPYaOYuqZ1gMAAAAAgJFTnAYAAAAAYOQUpwEAAAAAGDnFaQAAAAAARk5xGgAAAACAkVOcBgAAAABg5BSnAQAAAAAYOcVpAAAAAABGTnEaAAAAAICRU5wGAAAAAGDkqrU2uherWp3kx4scvnWS/30Yw4EhyW+mnRwHFuIcwbST40wz+c20k+NMu6Xk+JNba9s8nMGMtDi9FFV1aWtt5dBxwMNBfjPt5DiwEOcIpp0cZ5rJb6adHGfajVuOm9YDAAAAAICRU5wGAAAAAGDkxrk4fcbQAcDDSH4z7eQ4sBDnCKadHGeayW+mnRxn2o1Vjo/tnNMAAAAAAEyvcb5zGgAAAACAKbWo4nRVPbGqLqyq/6qqH1TV3/b9j6mqL1fVNf3Prfr+navqW1V1b1UdMcf+Nq6q71TVFxZ4zUP7/V5TVYfO6n9/Vf2kqu5aR8y7VtUVVXVtVZ1SVdX3P7uqLq6q71bVpVW1+2KOAdNtQnN8znFVtaqqVvc5/t2qesNSjwfTZ9JyvKo2q6p/q6r/7uP94Kx17+h/j+9X1Ver6skP9bgA43N+WOh9P8f2833Oe3m/7X1VNTZPIGdYU5bjrmV4kAnNcdcyLNqk5fhC48q1DHMYlxzv+/+jqr7Xx3F6VW08z/Yvrqqr+88qR83qf0vf16pq60UdgNbaOluS7ZL8cb+8RZIfJnlGkuOTHNX3H5XkuH75sUl2S/L+JEfMsb93JPl0ki/M83qPSfKj/udW/fJW/brn9vHctY6Y/7MfW0n+Pcl+ff+XZi3vn+SixRwDbbrbhOb4nOOSrEpy6tDHVBuvNmk5nmSzJHv2y49M8vVZ5+49k2zWLx+e5LNDH19Nm+Q2LueHhd73c+xjvs95uyR5epKLkqwc+thq49GmLMddy2gPahOa465ltEW3ScvxhcbFtYw2RxuXHO/Xbdn/rCTnJ3nlHNtvnOS6JDv1Of69JM/o1z0nyQ5Jbkiy9WJ+/0XdOd1au6W1dnm/fGeSq5I8IclBSc7ph52T5KX9mNtaa99O8pu191VV2yd5SZIzF3jJfZN8ubX2f621nyX5cpIX9/u+uLV2y0LxVtV26Q7mxa07Mp9aE1uSlmTLfvnRSX660L5YHiYtx5cyDpLJy/HW2i9baxf2y79OcnmS7ft/X9ha+2U/9OI1/cBDMy7nh4Xe92u9xryf81prV7XWrl7qMWC6TVOOx7UMc5i0HO/Xu5Zh0SYtx13LsFTjkuP9vu/ox6xIV3ie62GFuye5trX2oz7H/7mPNa2177TWbljkr57kIcw5XVU7pKuCX5Jk21n/ofxPkm0XsYuTkxyZ5L4FxjwhyU9m/fumvm+xntBvM9f2b0tyQlX9JMmJSd65hP2yDExIjq/LX/VfEzqvqp64AffLFJi0HK+q309yQJKvzrH6sHR3lAEbwLicH9bxvl/ocx4saApy3LUMC5qQHF8X1zLMa9Jy3LUMSzUOOV5VX0xyW5I7k5y31O2XaknF6araPN0t3W+bVUlPkvR/1Z+rmj57+79Mcltr7bKlBroBHZ7k7a21JyZ5e5JPDBgLY2ZKcvxfk+zQWntWur9+nbOO8Swjk5bjVbUiyWeSnNJa+9Fa616bZGWSE0YRC0y7cTk/LPS+h/UxJTnuWoZ5TUmOu5ZhXpOW465lWKpxyfHW2r7pphr5vSR7rc++FmPRxemqekS6A/RPrbUL+u5b+6+drfn62W3r2M3zkxxYVTeku+V7r6r6x6r6k7r/gQcHJrk5yey/kG7f980X28aztv/7fuzsr0bM3v7QJGviPzfdregwaTk+r9ba7a21e/t/nplk13XEzDIxoTl+RpJrWmsnrzV+nyRHJzlwVr4DD9GYnR8e8L5f4uc8mNMU5bhrGeY0YTk+L9cyzGdCc9y1DIs2Zjme1tqvknwuyUHVPbBxzfZvXsz2S9IWNzF3pZvr7OS1+k/IAyfmPn6t9e/NHBNz9+v2yMITc1+fblLurfrlx6w1ZqkPRNy/778qyR798t5JLlvMMdCmu01ijs83Lsl2s5YPTnLx0MdXG75NYo4n+Yd0/zlvtFb/c9I9fOGpQx9XTZuGNk7nh/ne93PsY87PebPWXxQPRNT6Nk05Htcy2hxtEnN81r5cy2jrbJOY4/ONi2sZbY42LjmeZPM15+F0c05/Nslb5th+RbqHKO6Y+x+IOLPWmBuyyAciLvYg/Vm6W8e/n+S7fds/yR+kmzfnmiRfmfVmfVy6+UbuSPLzfnnLxR6kfv1fJ7m2b6+f1X98v7/7+p/vnWf7lUmu7N/0pyapWb/LZf2BuyTJrkMnoTZ8m9Acn3Nckg8k+UGf4xcm2Xno46sN3yYtx9P95bWluwhfE+8b+nVfSXLrrP7PD318NW2S27icHxZ638+x/Xyf8w7u47m3P098cejjqw3fpizHXctoc+XLJOa4axlt0W3ScnyhcXEto83RxijHt03y7T6OK5N8NMmKebbfP8kP031WOXpW/1v7eH6b7sHNZ67r91/zIQcAAAAAAEZmSQ9EBAAAAACADUFxGgAAAACAkVOcBgAAAABg5BSnAQAAAAAYOcVpAAAAAABGTnEaAACWoKreW1VHDB0HAABMOsVpAAAAAABGTnEaAADWoaqOrqofVtU3kjy97/ubqvp2VX2vqs6vqs2qaouqur6qHtGP2XL2vwEAgPspTgMAwAKqatckr0zy7CT7J9mtX3VBa2231tofJbkqyWGttTuTXJTkJf2YV/bjfjPaqAEAYPwpTgMAwML+PMm/tNZ+2Vq7I8nn+/5nVtXXq+qKJK9JMtP3n5nk9f3y65OcNdJoAQBgQihOAwDAQ3N2kre01v4wyd8l2SRJWmvfTLJDVe2RZOPW2pWDRQgAAGNMcRoAABb2tSQvrapNq2qLJAf0/VskuaWfT/o1a23zqSSfjrumAQBgXtVaGzoGAAAYa1V1dJJDk9yW5MYklye5O8mRSVYnuSTJFq21Vf34xyW5Psl2rbWfDxEzAACMO8VpAADYwKrqZUkOaq0dMnQsAAAwrlYMHQAAAEyTqvpokv2S7D90LAAAMM7cOQ0AAAAAwMh5ICIAAAAAACOnOA0AAAAAwMgpTgMAAAAAMHKK0wAAAAAAjJziNAAAAAAAI6c4DQAAAADAyP0/2xsWVsuPf/M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67000"/>
            <a:ext cx="7693025" cy="1685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66553" y="2242066"/>
            <a:ext cx="4006225" cy="338554"/>
          </a:xfrm>
          <a:prstGeom prst="rect">
            <a:avLst/>
          </a:prstGeom>
          <a:noFill/>
        </p:spPr>
        <p:txBody>
          <a:bodyPr wrap="none" rtlCol="0">
            <a:spAutoFit/>
          </a:bodyPr>
          <a:lstStyle/>
          <a:p>
            <a:r>
              <a:rPr lang="en-US" sz="1600" dirty="0"/>
              <a:t>Energy average (blue) and predicted (red)</a:t>
            </a:r>
            <a:endParaRPr lang="ru-RU" sz="1600" dirty="0"/>
          </a:p>
        </p:txBody>
      </p:sp>
      <p:pic>
        <p:nvPicPr>
          <p:cNvPr id="153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855457"/>
            <a:ext cx="7610475" cy="138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773666" y="304800"/>
            <a:ext cx="2368982" cy="369332"/>
          </a:xfrm>
          <a:prstGeom prst="rect">
            <a:avLst/>
          </a:prstGeom>
        </p:spPr>
        <p:txBody>
          <a:bodyPr wrap="none">
            <a:spAutoFit/>
          </a:bodyPr>
          <a:lstStyle/>
          <a:p>
            <a:r>
              <a:rPr lang="en-US" dirty="0"/>
              <a:t>Train energy average</a:t>
            </a:r>
            <a:endParaRPr lang="ru-RU" dirty="0"/>
          </a:p>
        </p:txBody>
      </p:sp>
    </p:spTree>
    <p:extLst>
      <p:ext uri="{BB962C8B-B14F-4D97-AF65-F5344CB8AC3E}">
        <p14:creationId xmlns:p14="http://schemas.microsoft.com/office/powerpoint/2010/main" val="2962198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5791200" cy="837882"/>
          </a:xfrm>
        </p:spPr>
        <p:txBody>
          <a:bodyPr>
            <a:normAutofit/>
          </a:bodyPr>
          <a:lstStyle/>
          <a:p>
            <a:r>
              <a:rPr lang="en-US" sz="3200" dirty="0"/>
              <a:t>ML. Model Training</a:t>
            </a:r>
            <a:endParaRPr lang="ru-RU" sz="3200" dirty="0"/>
          </a:p>
        </p:txBody>
      </p:sp>
      <p:sp>
        <p:nvSpPr>
          <p:cNvPr id="3" name="Объект 2"/>
          <p:cNvSpPr>
            <a:spLocks noGrp="1"/>
          </p:cNvSpPr>
          <p:nvPr>
            <p:ph idx="1"/>
          </p:nvPr>
        </p:nvSpPr>
        <p:spPr>
          <a:xfrm>
            <a:off x="609600" y="1676400"/>
            <a:ext cx="8153400" cy="3962400"/>
          </a:xfrm>
        </p:spPr>
        <p:txBody>
          <a:bodyPr>
            <a:normAutofit/>
          </a:bodyPr>
          <a:lstStyle/>
          <a:p>
            <a:r>
              <a:rPr lang="en-US" b="0" dirty="0"/>
              <a:t>Define a decision tree model and set the scope of grid search parameters, due to the big size of dataset, we choose random parameter to splitter. Using </a:t>
            </a:r>
            <a:r>
              <a:rPr lang="en-US" b="0" dirty="0" err="1"/>
              <a:t>RandomizedSearchCV</a:t>
            </a:r>
            <a:r>
              <a:rPr lang="en-US" b="0" dirty="0"/>
              <a:t> to do the cross-validation while we can control the amount of the computing.</a:t>
            </a:r>
          </a:p>
          <a:p>
            <a:r>
              <a:rPr lang="en-US" b="0" dirty="0"/>
              <a:t>We train a model and print the Best parameter</a:t>
            </a:r>
          </a:p>
          <a:p>
            <a:pPr algn="ctr"/>
            <a:r>
              <a:rPr lang="en-US" sz="1600" dirty="0"/>
              <a:t>the Best parameter is： {'splitter': 'random', '</a:t>
            </a:r>
            <a:r>
              <a:rPr lang="en-US" sz="1600" dirty="0" err="1"/>
              <a:t>min_samples_split</a:t>
            </a:r>
            <a:r>
              <a:rPr lang="en-US" sz="1600" dirty="0"/>
              <a:t>': 4, '</a:t>
            </a:r>
            <a:r>
              <a:rPr lang="en-US" sz="1600" dirty="0" err="1"/>
              <a:t>min_samples_leaf</a:t>
            </a:r>
            <a:r>
              <a:rPr lang="en-US" sz="1600" dirty="0"/>
              <a:t>': 4, '</a:t>
            </a:r>
            <a:r>
              <a:rPr lang="en-US" sz="1600" dirty="0" err="1"/>
              <a:t>max_features</a:t>
            </a:r>
            <a:r>
              <a:rPr lang="en-US" sz="1600" dirty="0"/>
              <a:t>': 9, '</a:t>
            </a:r>
            <a:r>
              <a:rPr lang="en-US" sz="1600" dirty="0" err="1"/>
              <a:t>max_depth</a:t>
            </a:r>
            <a:r>
              <a:rPr lang="en-US" sz="1600" dirty="0"/>
              <a:t>': 20, 'criterion': '</a:t>
            </a:r>
            <a:r>
              <a:rPr lang="en-US" sz="1600" dirty="0" err="1"/>
              <a:t>mae</a:t>
            </a:r>
            <a:r>
              <a:rPr lang="en-US" sz="1600" dirty="0"/>
              <a:t>'}</a:t>
            </a:r>
          </a:p>
          <a:p>
            <a:r>
              <a:rPr lang="en-US" b="0" dirty="0"/>
              <a:t>and make a prediction for our future evaluation.</a:t>
            </a:r>
          </a:p>
          <a:p>
            <a:r>
              <a:rPr lang="en-US" b="0" dirty="0"/>
              <a:t>Evaluation</a:t>
            </a:r>
          </a:p>
          <a:p>
            <a:endParaRPr lang="ru-RU" dirty="0"/>
          </a:p>
        </p:txBody>
      </p:sp>
      <p:sp>
        <p:nvSpPr>
          <p:cNvPr id="4" name="TextBox 3"/>
          <p:cNvSpPr txBox="1"/>
          <p:nvPr/>
        </p:nvSpPr>
        <p:spPr>
          <a:xfrm>
            <a:off x="612775" y="1219200"/>
            <a:ext cx="2117375" cy="400110"/>
          </a:xfrm>
          <a:prstGeom prst="rect">
            <a:avLst/>
          </a:prstGeom>
          <a:noFill/>
        </p:spPr>
        <p:txBody>
          <a:bodyPr wrap="none" rtlCol="0">
            <a:spAutoFit/>
          </a:bodyPr>
          <a:lstStyle/>
          <a:p>
            <a:r>
              <a:rPr lang="en-US" sz="2000" b="1" dirty="0">
                <a:latin typeface="+mj-lt"/>
              </a:rPr>
              <a:t>Decision Tree</a:t>
            </a:r>
            <a:endParaRPr lang="ru-RU" sz="2000" b="1" dirty="0">
              <a:latin typeface="+mj-lt"/>
            </a:endParaRPr>
          </a:p>
        </p:txBody>
      </p:sp>
      <p:sp>
        <p:nvSpPr>
          <p:cNvPr id="5" name="AutoShape 2" descr="Van cat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4" descr="Van cat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149"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27330" y="4953000"/>
            <a:ext cx="4621377"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53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Project discussion</a:t>
            </a:r>
            <a:endParaRPr lang="ru-RU" sz="3200" dirty="0"/>
          </a:p>
        </p:txBody>
      </p:sp>
      <p:sp>
        <p:nvSpPr>
          <p:cNvPr id="3" name="Объект 2"/>
          <p:cNvSpPr>
            <a:spLocks noGrp="1"/>
          </p:cNvSpPr>
          <p:nvPr>
            <p:ph idx="1"/>
          </p:nvPr>
        </p:nvSpPr>
        <p:spPr>
          <a:xfrm>
            <a:off x="609600" y="1828800"/>
            <a:ext cx="7620000" cy="4373563"/>
          </a:xfrm>
        </p:spPr>
        <p:txBody>
          <a:bodyPr>
            <a:normAutofit/>
          </a:bodyPr>
          <a:lstStyle/>
          <a:p>
            <a:r>
              <a:rPr lang="en-US" sz="2000" b="0" dirty="0"/>
              <a:t>We are looking at a database containing energy consumption in a London household. Database of more than 5 thousand houses on 356k rows with many attributes. For a detailed consideration, we use some of them at the time of preprocessing. Tables containing data on energy, weather and schedules of UK banks were involved.</a:t>
            </a:r>
            <a:endParaRPr lang="ru-RU" sz="2000" b="0"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600200" y="4343400"/>
            <a:ext cx="605629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631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3400" y="1143000"/>
            <a:ext cx="8077200" cy="3408451"/>
          </a:xfrm>
        </p:spPr>
        <p:txBody>
          <a:bodyPr/>
          <a:lstStyle/>
          <a:p>
            <a:r>
              <a:rPr lang="en-US" b="0" dirty="0">
                <a:solidFill>
                  <a:srgbClr val="FF0000"/>
                </a:solidFill>
              </a:rPr>
              <a:t>Support Vector Machine</a:t>
            </a:r>
            <a:r>
              <a:rPr lang="en-US" b="0" dirty="0"/>
              <a:t> is a class of linear classifier which </a:t>
            </a:r>
            <a:r>
              <a:rPr lang="en-US" b="0"/>
              <a:t>classifies  data </a:t>
            </a:r>
            <a:r>
              <a:rPr lang="en-US" b="0" dirty="0"/>
              <a:t>according to supervised learning. It creates a margin between two classes which separate the two classes totally. Generally, SVM has good learning ability and require little computer memory.</a:t>
            </a:r>
          </a:p>
          <a:p>
            <a:r>
              <a:rPr lang="en-US" b="0" dirty="0"/>
              <a:t>We do the same work as previously, set a scope of grid search parameters and by using SVM find the best parameter.</a:t>
            </a:r>
          </a:p>
          <a:p>
            <a:pPr algn="ctr"/>
            <a:r>
              <a:rPr lang="en-US" sz="1800" dirty="0"/>
              <a:t>Best parameters: {'kernel': '</a:t>
            </a:r>
            <a:r>
              <a:rPr lang="en-US" sz="1800" dirty="0" err="1"/>
              <a:t>rbf</a:t>
            </a:r>
            <a:r>
              <a:rPr lang="en-US" sz="1800" dirty="0"/>
              <a:t>', 'gamma': 0.001, 'C': 10}</a:t>
            </a:r>
          </a:p>
          <a:p>
            <a:r>
              <a:rPr lang="en-US" b="0" dirty="0"/>
              <a:t>Evaluation</a:t>
            </a:r>
          </a:p>
          <a:p>
            <a:endParaRPr lang="en-US" sz="1800" b="0" dirty="0"/>
          </a:p>
        </p:txBody>
      </p:sp>
      <p:sp>
        <p:nvSpPr>
          <p:cNvPr id="5" name="Прямоугольник 4"/>
          <p:cNvSpPr/>
          <p:nvPr/>
        </p:nvSpPr>
        <p:spPr>
          <a:xfrm>
            <a:off x="533400" y="533400"/>
            <a:ext cx="2559419" cy="400110"/>
          </a:xfrm>
          <a:prstGeom prst="rect">
            <a:avLst/>
          </a:prstGeom>
        </p:spPr>
        <p:txBody>
          <a:bodyPr wrap="none">
            <a:spAutoFit/>
          </a:bodyPr>
          <a:lstStyle/>
          <a:p>
            <a:r>
              <a:rPr lang="en-US" sz="2000" b="1" dirty="0">
                <a:latin typeface="+mj-lt"/>
              </a:rPr>
              <a:t>SVM Regression</a:t>
            </a:r>
            <a:endParaRPr lang="ru-RU" sz="2000" b="1" dirty="0">
              <a:latin typeface="+mj-lt"/>
            </a:endParaRPr>
          </a:p>
        </p:txBody>
      </p:sp>
      <p:pic>
        <p:nvPicPr>
          <p:cNvPr id="717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791966" y="4551452"/>
            <a:ext cx="4884150" cy="1791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272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7391400" cy="990282"/>
          </a:xfrm>
        </p:spPr>
        <p:txBody>
          <a:bodyPr>
            <a:normAutofit/>
          </a:bodyPr>
          <a:lstStyle/>
          <a:p>
            <a:r>
              <a:rPr lang="en-US" sz="2000" cap="none" dirty="0">
                <a:solidFill>
                  <a:schemeClr val="tx1"/>
                </a:solidFill>
              </a:rPr>
              <a:t>Random forest regression</a:t>
            </a:r>
            <a:endParaRPr lang="ru-RU" sz="2000" cap="none" dirty="0">
              <a:solidFill>
                <a:schemeClr val="tx1"/>
              </a:solidFill>
            </a:endParaRPr>
          </a:p>
        </p:txBody>
      </p:sp>
      <p:sp>
        <p:nvSpPr>
          <p:cNvPr id="3" name="Объект 2"/>
          <p:cNvSpPr>
            <a:spLocks noGrp="1"/>
          </p:cNvSpPr>
          <p:nvPr>
            <p:ph idx="1"/>
          </p:nvPr>
        </p:nvSpPr>
        <p:spPr>
          <a:xfrm>
            <a:off x="533400" y="1295400"/>
            <a:ext cx="8229600" cy="4373563"/>
          </a:xfrm>
        </p:spPr>
        <p:txBody>
          <a:bodyPr/>
          <a:lstStyle/>
          <a:p>
            <a:r>
              <a:rPr lang="en-US" b="0" dirty="0"/>
              <a:t>For the random forest, as long as there are enough trees in the random forest, the model will not </a:t>
            </a:r>
            <a:r>
              <a:rPr lang="en-US" b="0" dirty="0" err="1"/>
              <a:t>overfit</a:t>
            </a:r>
            <a:r>
              <a:rPr lang="en-US" b="0" dirty="0"/>
              <a:t>.</a:t>
            </a:r>
          </a:p>
          <a:p>
            <a:r>
              <a:rPr lang="en-US" b="0" dirty="0"/>
              <a:t>We use </a:t>
            </a:r>
            <a:r>
              <a:rPr lang="en-US" b="0" dirty="0" err="1"/>
              <a:t>RandomForestRegressor</a:t>
            </a:r>
            <a:r>
              <a:rPr lang="en-US" b="0" dirty="0"/>
              <a:t>()</a:t>
            </a:r>
          </a:p>
          <a:p>
            <a:endParaRPr lang="en-US" b="0" dirty="0"/>
          </a:p>
          <a:p>
            <a:pPr algn="ctr"/>
            <a:r>
              <a:rPr lang="en-US" sz="1600" dirty="0"/>
              <a:t>Best parameters: {'</a:t>
            </a:r>
            <a:r>
              <a:rPr lang="en-US" sz="1600" dirty="0" err="1"/>
              <a:t>n_estimators</a:t>
            </a:r>
            <a:r>
              <a:rPr lang="en-US" sz="1600" dirty="0"/>
              <a:t>': 30, '</a:t>
            </a:r>
            <a:r>
              <a:rPr lang="en-US" sz="1600" dirty="0" err="1"/>
              <a:t>min_samples_split</a:t>
            </a:r>
            <a:r>
              <a:rPr lang="en-US" sz="1600" dirty="0"/>
              <a:t>': 5, '</a:t>
            </a:r>
            <a:r>
              <a:rPr lang="en-US" sz="1600" dirty="0" err="1"/>
              <a:t>min_samples_leaf</a:t>
            </a:r>
            <a:r>
              <a:rPr lang="en-US" sz="1600" dirty="0"/>
              <a:t>': 3, '</a:t>
            </a:r>
            <a:r>
              <a:rPr lang="en-US" sz="1600" dirty="0" err="1"/>
              <a:t>max_features</a:t>
            </a:r>
            <a:r>
              <a:rPr lang="en-US" sz="1600" dirty="0"/>
              <a:t>': '</a:t>
            </a:r>
            <a:r>
              <a:rPr lang="en-US" sz="1600" dirty="0" err="1"/>
              <a:t>sqrt</a:t>
            </a:r>
            <a:r>
              <a:rPr lang="en-US" sz="1600" dirty="0"/>
              <a:t>', '</a:t>
            </a:r>
            <a:r>
              <a:rPr lang="en-US" sz="1600" dirty="0" err="1"/>
              <a:t>max_depth</a:t>
            </a:r>
            <a:r>
              <a:rPr lang="en-US" sz="1600" dirty="0"/>
              <a:t>': 100, 'criterion': '</a:t>
            </a:r>
            <a:r>
              <a:rPr lang="en-US" sz="1600" dirty="0" err="1"/>
              <a:t>mse</a:t>
            </a:r>
            <a:r>
              <a:rPr lang="en-US" sz="1600" dirty="0"/>
              <a:t>'}</a:t>
            </a:r>
          </a:p>
          <a:p>
            <a:br>
              <a:rPr lang="en-US" sz="1600" dirty="0"/>
            </a:br>
            <a:r>
              <a:rPr lang="en-US" b="0" dirty="0"/>
              <a:t>Evaluation</a:t>
            </a:r>
          </a:p>
          <a:p>
            <a:endParaRPr lang="en-US" sz="1600" dirty="0"/>
          </a:p>
        </p:txBody>
      </p:sp>
      <p:pic>
        <p:nvPicPr>
          <p:cNvPr id="819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219200" y="4495800"/>
            <a:ext cx="5105400" cy="2008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9324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5428" y="228600"/>
            <a:ext cx="5791200" cy="914082"/>
          </a:xfrm>
        </p:spPr>
        <p:txBody>
          <a:bodyPr>
            <a:normAutofit/>
          </a:bodyPr>
          <a:lstStyle/>
          <a:p>
            <a:r>
              <a:rPr lang="en-US" sz="2000" dirty="0">
                <a:solidFill>
                  <a:schemeClr val="tx1"/>
                </a:solidFill>
              </a:rPr>
              <a:t>MLPN</a:t>
            </a:r>
            <a:endParaRPr lang="ru-RU" sz="2000" dirty="0">
              <a:solidFill>
                <a:schemeClr val="tx1"/>
              </a:solidFill>
            </a:endParaRPr>
          </a:p>
        </p:txBody>
      </p:sp>
      <p:sp>
        <p:nvSpPr>
          <p:cNvPr id="3" name="Объект 2"/>
          <p:cNvSpPr>
            <a:spLocks noGrp="1"/>
          </p:cNvSpPr>
          <p:nvPr>
            <p:ph idx="1"/>
          </p:nvPr>
        </p:nvSpPr>
        <p:spPr>
          <a:xfrm>
            <a:off x="685800" y="1219200"/>
            <a:ext cx="7848600" cy="4373563"/>
          </a:xfrm>
        </p:spPr>
        <p:txBody>
          <a:bodyPr>
            <a:normAutofit/>
          </a:bodyPr>
          <a:lstStyle/>
          <a:p>
            <a:r>
              <a:rPr lang="en-US" b="0" dirty="0"/>
              <a:t>MLPN is sensitive to scaling, adding scaling can improve model accuracy and GD convergence speed to a certain extent.</a:t>
            </a:r>
          </a:p>
          <a:p>
            <a:r>
              <a:rPr lang="en-US" b="0" dirty="0"/>
              <a:t>We use </a:t>
            </a:r>
            <a:r>
              <a:rPr lang="en-US" b="0" dirty="0" err="1"/>
              <a:t>MLPRegressor</a:t>
            </a:r>
            <a:r>
              <a:rPr lang="en-US" b="0" dirty="0"/>
              <a:t>(solver='</a:t>
            </a:r>
            <a:r>
              <a:rPr lang="en-US" b="0" dirty="0" err="1"/>
              <a:t>adam</a:t>
            </a:r>
            <a:r>
              <a:rPr lang="en-US" b="0" dirty="0"/>
              <a:t>', </a:t>
            </a:r>
            <a:r>
              <a:rPr lang="en-US" b="0" dirty="0" err="1"/>
              <a:t>random_state</a:t>
            </a:r>
            <a:r>
              <a:rPr lang="en-US" b="0" dirty="0"/>
              <a:t>=1,max_iter=10000)</a:t>
            </a:r>
          </a:p>
          <a:p>
            <a:r>
              <a:rPr lang="en-US" sz="1800" b="0" dirty="0">
                <a:solidFill>
                  <a:srgbClr val="00B050"/>
                </a:solidFill>
              </a:rPr>
              <a:t>Solver chose ADAM because ADAM works well on a relatively large data sets, and </a:t>
            </a:r>
            <a:r>
              <a:rPr lang="en-US" sz="1800" b="0" dirty="0" err="1">
                <a:solidFill>
                  <a:srgbClr val="00B050"/>
                </a:solidFill>
              </a:rPr>
              <a:t>max_iter</a:t>
            </a:r>
            <a:r>
              <a:rPr lang="en-US" sz="1800" b="0" dirty="0">
                <a:solidFill>
                  <a:srgbClr val="00B050"/>
                </a:solidFill>
              </a:rPr>
              <a:t> must be large enough to converge. So I set it 10000</a:t>
            </a:r>
            <a:endParaRPr lang="en-US" b="0" dirty="0">
              <a:solidFill>
                <a:srgbClr val="00B050"/>
              </a:solidFill>
            </a:endParaRPr>
          </a:p>
          <a:p>
            <a:pPr algn="ctr"/>
            <a:r>
              <a:rPr lang="en-US" sz="1600" dirty="0"/>
              <a:t>Best parameters: {'</a:t>
            </a:r>
            <a:r>
              <a:rPr lang="en-US" sz="1600" dirty="0" err="1"/>
              <a:t>learning_rate</a:t>
            </a:r>
            <a:r>
              <a:rPr lang="en-US" sz="1600" dirty="0"/>
              <a:t>': 'constant', '</a:t>
            </a:r>
            <a:r>
              <a:rPr lang="en-US" sz="1600" dirty="0" err="1"/>
              <a:t>hidden_layer_sizes</a:t>
            </a:r>
            <a:r>
              <a:rPr lang="en-US" sz="1600" dirty="0"/>
              <a:t>': 30, 'alpha': 0.1, 'activation': '</a:t>
            </a:r>
            <a:r>
              <a:rPr lang="en-US" sz="1600" dirty="0" err="1"/>
              <a:t>tanh</a:t>
            </a:r>
            <a:r>
              <a:rPr lang="en-US" sz="1600" dirty="0"/>
              <a:t>'}</a:t>
            </a:r>
          </a:p>
          <a:p>
            <a:r>
              <a:rPr lang="en-US" b="0" dirty="0"/>
              <a:t>Evaluation</a:t>
            </a:r>
            <a:endParaRPr lang="ru-RU" b="0" dirty="0"/>
          </a:p>
        </p:txBody>
      </p:sp>
      <p:pic>
        <p:nvPicPr>
          <p:cNvPr id="921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990598" y="4419600"/>
            <a:ext cx="5320861"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0789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A499EA-BB06-209B-CFE7-E8D144F53A91}"/>
              </a:ext>
            </a:extLst>
          </p:cNvPr>
          <p:cNvSpPr txBox="1"/>
          <p:nvPr/>
        </p:nvSpPr>
        <p:spPr>
          <a:xfrm>
            <a:off x="3276600" y="2743200"/>
            <a:ext cx="2514600" cy="584775"/>
          </a:xfrm>
          <a:prstGeom prst="rect">
            <a:avLst/>
          </a:prstGeom>
          <a:noFill/>
        </p:spPr>
        <p:txBody>
          <a:bodyPr wrap="square" rtlCol="0">
            <a:spAutoFit/>
          </a:bodyPr>
          <a:lstStyle/>
          <a:p>
            <a:pPr algn="ctr"/>
            <a:r>
              <a:rPr lang="en-US" sz="3200" dirty="0"/>
              <a:t>Thank you!</a:t>
            </a:r>
            <a:endParaRPr lang="LID4096" sz="3200" dirty="0"/>
          </a:p>
        </p:txBody>
      </p:sp>
    </p:spTree>
    <p:extLst>
      <p:ext uri="{BB962C8B-B14F-4D97-AF65-F5344CB8AC3E}">
        <p14:creationId xmlns:p14="http://schemas.microsoft.com/office/powerpoint/2010/main" val="81795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152400"/>
            <a:ext cx="8077200" cy="1371600"/>
          </a:xfrm>
        </p:spPr>
        <p:txBody>
          <a:bodyPr>
            <a:normAutofit/>
          </a:bodyPr>
          <a:lstStyle/>
          <a:p>
            <a:r>
              <a:rPr lang="en-US" sz="3200" dirty="0"/>
              <a:t>Python packages we used:</a:t>
            </a:r>
            <a:endParaRPr lang="ru-RU" sz="3200" dirty="0"/>
          </a:p>
        </p:txBody>
      </p:sp>
      <p:sp>
        <p:nvSpPr>
          <p:cNvPr id="3" name="Объект 2"/>
          <p:cNvSpPr>
            <a:spLocks noGrp="1"/>
          </p:cNvSpPr>
          <p:nvPr>
            <p:ph idx="1"/>
          </p:nvPr>
        </p:nvSpPr>
        <p:spPr>
          <a:xfrm>
            <a:off x="1219200" y="1752600"/>
            <a:ext cx="7620000" cy="4373563"/>
          </a:xfrm>
        </p:spPr>
        <p:txBody>
          <a:bodyPr>
            <a:noAutofit/>
          </a:bodyPr>
          <a:lstStyle/>
          <a:p>
            <a:pPr marL="342900" indent="-342900">
              <a:buFont typeface="Arial" pitchFamily="34" charset="0"/>
              <a:buChar char="•"/>
            </a:pPr>
            <a:r>
              <a:rPr lang="en-US" sz="2000" dirty="0"/>
              <a:t>Pandas</a:t>
            </a:r>
          </a:p>
          <a:p>
            <a:pPr marL="342900" indent="-342900">
              <a:buFont typeface="Arial" pitchFamily="34" charset="0"/>
              <a:buChar char="•"/>
            </a:pPr>
            <a:r>
              <a:rPr lang="en-US" sz="2000" dirty="0" err="1"/>
              <a:t>Numpy</a:t>
            </a:r>
            <a:endParaRPr lang="en-US" sz="2000" dirty="0"/>
          </a:p>
          <a:p>
            <a:pPr marL="342900" indent="-342900">
              <a:buFont typeface="Arial" pitchFamily="34" charset="0"/>
              <a:buChar char="•"/>
            </a:pPr>
            <a:r>
              <a:rPr lang="en-US" sz="2000" dirty="0" err="1"/>
              <a:t>Pyspark</a:t>
            </a:r>
            <a:endParaRPr lang="en-US" sz="2000" dirty="0"/>
          </a:p>
          <a:p>
            <a:pPr marL="342900" indent="-342900">
              <a:buFont typeface="Arial" pitchFamily="34" charset="0"/>
              <a:buChar char="•"/>
            </a:pPr>
            <a:r>
              <a:rPr lang="en-US" sz="2000" dirty="0" err="1"/>
              <a:t>Matplotlib</a:t>
            </a:r>
            <a:endParaRPr lang="en-US" sz="2000" dirty="0"/>
          </a:p>
          <a:p>
            <a:pPr marL="342900" indent="-342900">
              <a:buFont typeface="Arial" pitchFamily="34" charset="0"/>
              <a:buChar char="•"/>
            </a:pPr>
            <a:r>
              <a:rPr lang="en-US" sz="2000" dirty="0" err="1"/>
              <a:t>Seaborn</a:t>
            </a:r>
            <a:endParaRPr lang="en-US" sz="2000" dirty="0"/>
          </a:p>
          <a:p>
            <a:pPr marL="342900" indent="-342900">
              <a:buFont typeface="Arial" pitchFamily="34" charset="0"/>
              <a:buChar char="•"/>
            </a:pPr>
            <a:r>
              <a:rPr lang="en-US" sz="2000" dirty="0" err="1"/>
              <a:t>Sklearn</a:t>
            </a:r>
            <a:endParaRPr lang="en-US" sz="2000" dirty="0"/>
          </a:p>
          <a:p>
            <a:pPr marL="342900" indent="-342900">
              <a:buFont typeface="Arial" pitchFamily="34" charset="0"/>
              <a:buChar char="•"/>
            </a:pPr>
            <a:r>
              <a:rPr lang="en-US" sz="2000" dirty="0" err="1"/>
              <a:t>Pylab</a:t>
            </a:r>
            <a:endParaRPr lang="en-US" sz="2000" dirty="0"/>
          </a:p>
          <a:p>
            <a:pPr marL="342900" indent="-342900">
              <a:buFont typeface="Arial" pitchFamily="34" charset="0"/>
              <a:buChar char="•"/>
            </a:pPr>
            <a:r>
              <a:rPr lang="en-US" sz="2000" dirty="0" err="1"/>
              <a:t>Statsmodels</a:t>
            </a:r>
            <a:endParaRPr lang="en-US" sz="2000" dirty="0"/>
          </a:p>
          <a:p>
            <a:pPr marL="342900" indent="-342900">
              <a:buFont typeface="Arial" pitchFamily="34" charset="0"/>
              <a:buChar char="•"/>
            </a:pPr>
            <a:r>
              <a:rPr lang="en-US" sz="2000" dirty="0" err="1"/>
              <a:t>Os</a:t>
            </a:r>
            <a:r>
              <a:rPr lang="en-US" sz="2000" dirty="0"/>
              <a:t>, </a:t>
            </a:r>
            <a:r>
              <a:rPr lang="en-US" sz="2000" dirty="0" err="1"/>
              <a:t>intertools</a:t>
            </a:r>
            <a:r>
              <a:rPr lang="en-US" sz="2000" dirty="0"/>
              <a:t>, warnings, </a:t>
            </a:r>
            <a:r>
              <a:rPr lang="en-US" sz="2000" dirty="0" err="1"/>
              <a:t>datatime</a:t>
            </a:r>
            <a:endParaRPr lang="ru-RU" sz="2000" dirty="0"/>
          </a:p>
        </p:txBody>
      </p:sp>
    </p:spTree>
    <p:extLst>
      <p:ext uri="{BB962C8B-B14F-4D97-AF65-F5344CB8AC3E}">
        <p14:creationId xmlns:p14="http://schemas.microsoft.com/office/powerpoint/2010/main" val="210031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20457"/>
            <a:ext cx="6629400" cy="792162"/>
          </a:xfrm>
        </p:spPr>
        <p:txBody>
          <a:bodyPr>
            <a:normAutofit/>
          </a:bodyPr>
          <a:lstStyle/>
          <a:p>
            <a:r>
              <a:rPr lang="en-US" sz="3200" dirty="0"/>
              <a:t>Content of work</a:t>
            </a:r>
            <a:endParaRPr lang="ru-RU" sz="3200" dirty="0"/>
          </a:p>
        </p:txBody>
      </p:sp>
      <p:sp>
        <p:nvSpPr>
          <p:cNvPr id="3" name="Объект 2"/>
          <p:cNvSpPr>
            <a:spLocks noGrp="1"/>
          </p:cNvSpPr>
          <p:nvPr>
            <p:ph idx="1"/>
          </p:nvPr>
        </p:nvSpPr>
        <p:spPr>
          <a:xfrm>
            <a:off x="609600" y="1905000"/>
            <a:ext cx="7620000" cy="4373563"/>
          </a:xfrm>
        </p:spPr>
        <p:txBody>
          <a:bodyPr>
            <a:normAutofit fontScale="92500" lnSpcReduction="10000"/>
          </a:bodyPr>
          <a:lstStyle/>
          <a:p>
            <a:pPr marL="342900" indent="-342900">
              <a:buFont typeface="Arial" pitchFamily="34" charset="0"/>
              <a:buChar char="•"/>
            </a:pPr>
            <a:r>
              <a:rPr lang="en-US" b="0" dirty="0"/>
              <a:t>Downloading and loading the Dataset from Google Drive</a:t>
            </a:r>
          </a:p>
          <a:p>
            <a:pPr marL="342900" indent="-342900">
              <a:buFont typeface="Arial" pitchFamily="34" charset="0"/>
              <a:buChar char="•"/>
            </a:pPr>
            <a:r>
              <a:rPr lang="en-US" b="0" dirty="0"/>
              <a:t>Pre-processing, consisting of importing the packages, </a:t>
            </a:r>
            <a:br>
              <a:rPr lang="en-US" b="0" dirty="0"/>
            </a:br>
            <a:r>
              <a:rPr lang="en-US" b="0" dirty="0"/>
              <a:t>sorting CVS files that we will consider in the work, combining them to the Dataset</a:t>
            </a:r>
            <a:endParaRPr lang="ru-RU" b="0" dirty="0"/>
          </a:p>
          <a:p>
            <a:pPr marL="342900" indent="-342900">
              <a:buFont typeface="Arial" pitchFamily="34" charset="0"/>
              <a:buChar char="•"/>
            </a:pPr>
            <a:r>
              <a:rPr lang="en-US" b="0" dirty="0"/>
              <a:t>Feature analysis in plots and histograms</a:t>
            </a:r>
          </a:p>
          <a:p>
            <a:pPr marL="342900" indent="-342900">
              <a:buFont typeface="Arial" pitchFamily="34" charset="0"/>
              <a:buChar char="•"/>
            </a:pPr>
            <a:r>
              <a:rPr lang="en-US" b="0" dirty="0"/>
              <a:t>Data Scaling</a:t>
            </a:r>
          </a:p>
          <a:p>
            <a:pPr marL="342900" indent="-342900">
              <a:buFont typeface="Arial" pitchFamily="34" charset="0"/>
              <a:buChar char="•"/>
            </a:pPr>
            <a:r>
              <a:rPr lang="en-US" b="0" dirty="0"/>
              <a:t>Feature Selecting</a:t>
            </a:r>
          </a:p>
          <a:p>
            <a:pPr marL="342900" indent="-342900">
              <a:buFont typeface="Arial" pitchFamily="34" charset="0"/>
              <a:buChar char="•"/>
            </a:pPr>
            <a:r>
              <a:rPr lang="en-US" b="0" dirty="0"/>
              <a:t>Splitting Data</a:t>
            </a:r>
          </a:p>
          <a:p>
            <a:pPr marL="342900" indent="-342900">
              <a:buFont typeface="Arial" pitchFamily="34" charset="0"/>
              <a:buChar char="•"/>
            </a:pPr>
            <a:r>
              <a:rPr lang="en-US" b="0" dirty="0"/>
              <a:t>ARIMAX</a:t>
            </a:r>
          </a:p>
          <a:p>
            <a:pPr marL="342900" indent="-342900">
              <a:buFont typeface="Arial" pitchFamily="34" charset="0"/>
              <a:buChar char="•"/>
            </a:pPr>
            <a:r>
              <a:rPr lang="en-US" b="0" dirty="0"/>
              <a:t>Model training by </a:t>
            </a:r>
            <a:br>
              <a:rPr lang="en-US" b="0" dirty="0"/>
            </a:br>
            <a:r>
              <a:rPr lang="en-US" b="0" dirty="0"/>
              <a:t>Decision tree, SVM Regression, Random Forest Regression, MLPN</a:t>
            </a:r>
          </a:p>
          <a:p>
            <a:endParaRPr lang="en-US" b="0" dirty="0"/>
          </a:p>
          <a:p>
            <a:endParaRPr lang="en-US" b="0" dirty="0"/>
          </a:p>
        </p:txBody>
      </p:sp>
      <p:sp>
        <p:nvSpPr>
          <p:cNvPr id="4" name="TextBox 3"/>
          <p:cNvSpPr txBox="1"/>
          <p:nvPr/>
        </p:nvSpPr>
        <p:spPr>
          <a:xfrm>
            <a:off x="857518" y="1212619"/>
            <a:ext cx="3454792" cy="369332"/>
          </a:xfrm>
          <a:prstGeom prst="rect">
            <a:avLst/>
          </a:prstGeom>
          <a:noFill/>
        </p:spPr>
        <p:txBody>
          <a:bodyPr wrap="none" rtlCol="0">
            <a:spAutoFit/>
          </a:bodyPr>
          <a:lstStyle/>
          <a:p>
            <a:r>
              <a:rPr lang="en-US" dirty="0">
                <a:solidFill>
                  <a:srgbClr val="FF0000"/>
                </a:solidFill>
              </a:rPr>
              <a:t>was divided in the following way</a:t>
            </a:r>
            <a:endParaRPr lang="ru-RU" dirty="0">
              <a:solidFill>
                <a:srgbClr val="FF0000"/>
              </a:solidFill>
            </a:endParaRPr>
          </a:p>
        </p:txBody>
      </p:sp>
    </p:spTree>
    <p:extLst>
      <p:ext uri="{BB962C8B-B14F-4D97-AF65-F5344CB8AC3E}">
        <p14:creationId xmlns:p14="http://schemas.microsoft.com/office/powerpoint/2010/main" val="111187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457200"/>
            <a:ext cx="5791200" cy="838518"/>
          </a:xfrm>
        </p:spPr>
        <p:txBody>
          <a:bodyPr>
            <a:normAutofit/>
          </a:bodyPr>
          <a:lstStyle/>
          <a:p>
            <a:r>
              <a:rPr lang="en-US" sz="3200" dirty="0"/>
              <a:t>Pre-processing</a:t>
            </a:r>
            <a:endParaRPr lang="ru-RU" sz="3200" dirty="0"/>
          </a:p>
        </p:txBody>
      </p:sp>
      <p:sp>
        <p:nvSpPr>
          <p:cNvPr id="3" name="Объект 2"/>
          <p:cNvSpPr>
            <a:spLocks noGrp="1"/>
          </p:cNvSpPr>
          <p:nvPr>
            <p:ph idx="1"/>
          </p:nvPr>
        </p:nvSpPr>
        <p:spPr>
          <a:xfrm>
            <a:off x="457200" y="1524000"/>
            <a:ext cx="7924800" cy="4373563"/>
          </a:xfrm>
        </p:spPr>
        <p:txBody>
          <a:bodyPr/>
          <a:lstStyle/>
          <a:p>
            <a:r>
              <a:rPr lang="en-US" b="0" dirty="0"/>
              <a:t>The data from  the three CSV </a:t>
            </a:r>
            <a:r>
              <a:rPr lang="en-US" sz="1800" b="0" dirty="0"/>
              <a:t>files </a:t>
            </a:r>
            <a:br>
              <a:rPr lang="en-US" sz="1800" b="0" dirty="0"/>
            </a:br>
            <a:r>
              <a:rPr lang="en-US" b="0" dirty="0">
                <a:solidFill>
                  <a:srgbClr val="FF0000"/>
                </a:solidFill>
              </a:rPr>
              <a:t>(</a:t>
            </a:r>
            <a:r>
              <a:rPr lang="en-US" b="0" dirty="0" err="1">
                <a:solidFill>
                  <a:srgbClr val="FF0000"/>
                </a:solidFill>
              </a:rPr>
              <a:t>energy,csv</a:t>
            </a:r>
            <a:r>
              <a:rPr lang="en-US" b="0" dirty="0">
                <a:solidFill>
                  <a:srgbClr val="FF0000"/>
                </a:solidFill>
              </a:rPr>
              <a:t>, weather_daily_darksky.csv and uk_bank_holidays.csv)</a:t>
            </a:r>
            <a:r>
              <a:rPr lang="en-US" b="0" dirty="0"/>
              <a:t> </a:t>
            </a:r>
            <a:br>
              <a:rPr lang="en-US" b="0" dirty="0"/>
            </a:br>
            <a:r>
              <a:rPr lang="en-US" b="0" dirty="0"/>
              <a:t>was collected into new dataset. Instead of considering the energy consumption per household per day, we combine the data and consider the average to show the change of energy consumption over time.</a:t>
            </a:r>
            <a:br>
              <a:rPr lang="en-US" b="0" dirty="0"/>
            </a:br>
            <a:endParaRPr lang="en-US" b="0" dirty="0"/>
          </a:p>
          <a:p>
            <a:endParaRPr lang="en-US" b="0" dirty="0"/>
          </a:p>
          <a:p>
            <a:r>
              <a:rPr lang="en-US" b="0" dirty="0">
                <a:latin typeface="+mj-lt"/>
              </a:rPr>
              <a:t>ENERGY.CSV</a:t>
            </a:r>
            <a:br>
              <a:rPr lang="en-US" b="0" dirty="0"/>
            </a:br>
            <a:endParaRPr lang="en-US" b="0" dirty="0"/>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733800" y="4303160"/>
            <a:ext cx="3683358" cy="170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053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7391400" cy="685482"/>
          </a:xfrm>
        </p:spPr>
        <p:txBody>
          <a:bodyPr>
            <a:normAutofit/>
          </a:bodyPr>
          <a:lstStyle/>
          <a:p>
            <a:r>
              <a:rPr lang="en-US" sz="2000" dirty="0">
                <a:solidFill>
                  <a:schemeClr val="tx1"/>
                </a:solidFill>
              </a:rPr>
              <a:t>uk_bank_holidays.csv</a:t>
            </a:r>
            <a:endParaRPr lang="ru-RU" sz="2400" dirty="0">
              <a:solidFill>
                <a:schemeClr val="tx1"/>
              </a:solidFill>
            </a:endParaRPr>
          </a:p>
        </p:txBody>
      </p:sp>
      <p:sp>
        <p:nvSpPr>
          <p:cNvPr id="3" name="Объект 2"/>
          <p:cNvSpPr>
            <a:spLocks noGrp="1"/>
          </p:cNvSpPr>
          <p:nvPr>
            <p:ph idx="1"/>
          </p:nvPr>
        </p:nvSpPr>
        <p:spPr>
          <a:xfrm>
            <a:off x="457200" y="960437"/>
            <a:ext cx="7848600" cy="4373563"/>
          </a:xfrm>
        </p:spPr>
        <p:txBody>
          <a:bodyPr/>
          <a:lstStyle/>
          <a:p>
            <a:r>
              <a:rPr lang="en-US" b="0" dirty="0"/>
              <a:t>The data about the bank holidays in UK includes the date of bank holidays in this time period. </a:t>
            </a:r>
            <a:br>
              <a:rPr lang="en-US" b="0" dirty="0"/>
            </a:br>
            <a:r>
              <a:rPr lang="en-US" b="0" dirty="0"/>
              <a:t>We assign the bank holiday in the record as 1, otherwise, record it as 0.</a:t>
            </a:r>
            <a:endParaRPr lang="ru-RU" dirty="0"/>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41279" y="2463230"/>
            <a:ext cx="4962418" cy="203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693506" y="4848255"/>
            <a:ext cx="4708277" cy="400110"/>
          </a:xfrm>
          <a:prstGeom prst="rect">
            <a:avLst/>
          </a:prstGeom>
        </p:spPr>
        <p:txBody>
          <a:bodyPr wrap="none">
            <a:spAutoFit/>
          </a:bodyPr>
          <a:lstStyle/>
          <a:p>
            <a:r>
              <a:rPr lang="en-US" sz="2000" dirty="0">
                <a:latin typeface="+mj-lt"/>
              </a:rPr>
              <a:t>WEATHER_DAILY_DARKSKY.CSV</a:t>
            </a:r>
            <a:endParaRPr lang="ru-RU" sz="2000" dirty="0">
              <a:latin typeface="+mj-lt"/>
            </a:endParaRPr>
          </a:p>
        </p:txBody>
      </p:sp>
      <p:sp>
        <p:nvSpPr>
          <p:cNvPr id="5" name="Прямоугольник 4"/>
          <p:cNvSpPr/>
          <p:nvPr/>
        </p:nvSpPr>
        <p:spPr>
          <a:xfrm>
            <a:off x="693506" y="5334000"/>
            <a:ext cx="6866062" cy="707886"/>
          </a:xfrm>
          <a:prstGeom prst="rect">
            <a:avLst/>
          </a:prstGeom>
        </p:spPr>
        <p:txBody>
          <a:bodyPr wrap="square">
            <a:spAutoFit/>
          </a:bodyPr>
          <a:lstStyle/>
          <a:p>
            <a:r>
              <a:rPr lang="en-US" sz="2000" dirty="0"/>
              <a:t>We read the weather data file into the code and combine them, to show daily weather in these 829 days.</a:t>
            </a:r>
            <a:endParaRPr lang="ru-RU" sz="2000" dirty="0"/>
          </a:p>
        </p:txBody>
      </p:sp>
    </p:spTree>
    <p:extLst>
      <p:ext uri="{BB962C8B-B14F-4D97-AF65-F5344CB8AC3E}">
        <p14:creationId xmlns:p14="http://schemas.microsoft.com/office/powerpoint/2010/main" val="190910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6243" y="381000"/>
            <a:ext cx="6626831" cy="609282"/>
          </a:xfrm>
        </p:spPr>
        <p:txBody>
          <a:bodyPr>
            <a:noAutofit/>
          </a:bodyPr>
          <a:lstStyle/>
          <a:p>
            <a:r>
              <a:rPr lang="en-US" sz="3200" dirty="0" err="1"/>
              <a:t>Pyspark</a:t>
            </a:r>
            <a:r>
              <a:rPr lang="en-US" sz="3200" dirty="0"/>
              <a:t> implementation</a:t>
            </a:r>
            <a:endParaRPr lang="ru-RU" sz="3200" dirty="0"/>
          </a:p>
        </p:txBody>
      </p:sp>
      <p:sp>
        <p:nvSpPr>
          <p:cNvPr id="3" name="Объект 2"/>
          <p:cNvSpPr>
            <a:spLocks noGrp="1"/>
          </p:cNvSpPr>
          <p:nvPr>
            <p:ph idx="1"/>
          </p:nvPr>
        </p:nvSpPr>
        <p:spPr>
          <a:xfrm>
            <a:off x="524839" y="2438400"/>
            <a:ext cx="7924800" cy="1066800"/>
          </a:xfrm>
        </p:spPr>
        <p:txBody>
          <a:bodyPr/>
          <a:lstStyle/>
          <a:p>
            <a:r>
              <a:rPr lang="en-US" b="0" dirty="0"/>
              <a:t>In this phase we change the time data, sort days and clean dataset from too complex weather features, which describe too detailed conditions. </a:t>
            </a:r>
            <a:endParaRPr lang="ru-RU" b="0" dirty="0"/>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09599" y="1238036"/>
            <a:ext cx="5129681" cy="1124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09600" y="3810000"/>
            <a:ext cx="7243282" cy="1510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972656" y="5715000"/>
            <a:ext cx="2876764" cy="48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460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718"/>
            <a:ext cx="5791200" cy="837882"/>
          </a:xfrm>
        </p:spPr>
        <p:txBody>
          <a:bodyPr>
            <a:normAutofit/>
          </a:bodyPr>
          <a:lstStyle/>
          <a:p>
            <a:r>
              <a:rPr lang="en-US" sz="3200" dirty="0"/>
              <a:t>Data in Plot</a:t>
            </a:r>
            <a:endParaRPr lang="ru-RU" sz="3200" dirty="0"/>
          </a:p>
        </p:txBody>
      </p:sp>
      <p:sp>
        <p:nvSpPr>
          <p:cNvPr id="4" name="AutoShape 4" descr="data:image/png;base64,iVBORw0KGgoAAAANSUhEUgAABtsAAAJOCAYAAADWArjaAAAABHNCSVQICAgIfAhkiAAAAAlwSFlzAAALEgAACxIB0t1+/AAAADh0RVh0U29mdHdhcmUAbWF0cGxvdGxpYiB2ZXJzaW9uMy4yLjIsIGh0dHA6Ly9tYXRwbG90bGliLm9yZy+WH4yJAAAgAElEQVR4nOzdeZhs+V3f98/v1Kmt9+3eO3fujGbRjKTRMlqQkJAetoBBTgj4wWAggIWDoyf2g2Mn2CTgCJMAfsCBgCLAiWIUIRH2gBDGjxEiKEJIQvtoNkkzGs12Z+7We3ctZ/vlj1PVXd1dy6m+daqqz3m/nmeemelb1edUdd9Tv/P7bsZaKwAAAAAAAAAAAADDcyZ9AgAAAAAAAAAAAMBZRbANAAAAAAAAAAAAOCWCbQAAAAAAAAAAAMApEWwDAAAAAAAAAAAATolgGwAAAAAAAAAAAHBKBNsAAAAAAAAAAACAUyLYBgAAAAAZYYx5tzHmZyZ9Ht0YY6wx5p5JnwcAAAAAjBrBNgAAAACZYIx50hhTN8bsdfzzK5M+rzwyxnzIGPMPJ30eAAAAADAO7qRPAAAAAABG6D+31n4wzQMYY1xrbZDmMQAAAAAAZweVbQAAAAAyzxjzQ8aYjxhjfsEYs2mM+Yox5m93/PmiMebXjTHPG2MuG2N+xhhT6HjuXxtjfskYsy7pp4wxq8aYPzHG7BhjPtl6/Edaj/9VY8wvHjv++40x/22Pc3u7MeaZ1vf6tDHmazv+7KeMMb9njHmPMWbXGPOwMea1HX/+amPMZ1p/9ruSKgPeg/br2DLGPGGMeWPr688YY64ZY95y7D15jzHmujHmKWPM/2iMcQa9n8aYn5X0tZJ+pUt14TcbYx5rHf9XjTEmwY8PAAAAAKYawTYAAAAAefF6SV+UtCbp30j69Y5gz7slBZLukfRqSd8i6R8ee+4Tki5I+llJvyppX9Itkt7S+qftNyR9X0dgak3SN0v6rR7n9UlJr5K00nrM7xtjOoNm3y7pdyQtSXq/pF9pfd+SpPdJem/rub8v6e8meA8+L2m1dazfkfS61uv+AcUBsrnWY98haVHS3ZK+XtLfl/QPjn2vE++ntfZfSvorST9irZ2z1v5Ix3O+rXW8+yX9PUnfOuB8AQAAAGDqEWwDAAAAkCXva1VNtf/5rzr+7Clr7f9prQ0VB8QuSrpgjLkg6T+V9M+stfvW2muSfknS93Y89zlr7Tta7SM9xUGtf2WtrVlrH2l9P0mStfYTkrYlfVPrS98r6UPW2qvdTtha+5vW2nVrbWCt/UVJZUkv7njIR6y1/6F13u+V9MrW198gqSjpl621vrX2DxQH7vr5irX2/2p9r9+VdLuk/9la27TWfqD12u5pVfV9r6Qft9buWmuflPSLkn5w0Ps54Pg/Z63dstY+LekvFQcZAQAAAOBMY2YbAAAAgCz5O31mtl1p/4e1ttYqaptTXBVWlPR8R1dDR9IzHc/t/O9ziu+lev25FAeffkDSn7f+/fZeJ2yM+eeSfljSrZKspAXF1WInzltSTVLFGOO2Hn/ZWms7/vypXsdp6Qz41SXpWBCwrvg9WVP8nnR+v6ckXep2Xsfez36Ov5ZBjwcAAACAqUewDQAAAEDePSOpKWmtVbnWTWdA67rilpO3SfpS62u3H3v8b0p6yBjzSkn3KW73eEJrPtuPKa6Ce9haGxljNiUlmWX2vKRLrdaN7fN7gaQvJ3juIDck+ZLukPRIx/e+nPD5dvBDAAAAACAbaCMJAAAAINestc9L+oCkXzTGLBhjHGPMC40xX9/j8aGkP5T0U8aYGWPMSxTPM+t8zLOKWzq+V9L/Y62t9zj8vOLA3XVJrjHmJxVXtiXxsdZz/xtjTNEY852Svjrhc/tqvcbfk/Szxph5Y8wdkv47xUHEJK4qnvUGAAAAAJlHsA0AAABAlvyJMWav458/Svi8vy+ppLiKa1PSHyieQdbLj0haVNwW8b2SfltxdVyn35D0itaf9/Jnkv6j4gq5pyQ1dLIlZVfWWk/Sd0r6IUkbkr5HcRBwVP6JpH1JT0j6iKTfkvSuhM99u6TvMsZsGmP+txGeEwAAAABMHXO0vT8AAAAAYFjGmJ+XdIu19i0dX/s6xZVgd1huvAAAAAAgs6hsAwAAAIAhGWNeYoy538S+WtIPS/qjjj8vSvqnkv4dgTYAAAAAyDaCbQAAAAAwvHnFLRv3Jf2upF+U9MeSZIy5T9KW4jaUvzypEwQAAAAAjAdtJAEAAAAAAAAAAIBTorINAAAAAAAAAAAAOCV30ieQhOM4tlqtTvo0AAAAAAAAAAAAMGa1Ws1aa6e2gOxMBNuq1ar29/cnfRoAAAAAAAAAAAAYM2NMfdLn0M/URgEBAAAAAAAAAACAaUewDQAAAAAAAAAAADglgm0AAAAAAAAAAADAKRFsAwAAAAAAAAAAAE6JYBsAAAAAAAAAAABwSgTbAAAAAAAAAAAAgFMi2AYAAAAAAAAAAACcEsE2AAAAAAAAAAAA4JQItgEAAAAAAAAAAACnRLANAAAAAAAAAAAAOCWCbQAAAAAAAAAAAMApEWwDAAAAAAAAAAAATolgGwAAAAAAAAAAAHBKBNsAAAAAAAAAAACAUyLYBgAAAAAAAAAAAJwSwTYAAAAAAAAAAADglAi2AQAAAAAAAAAAAKdEsA0AAAAAAAAAAAA4JYJtAAAAAAAAAAAAwCkRbAMAAAAAAAAAAMCZZYx5lzHmmjHmoWNf/yfGmC8YYx42xvybtI6fWrCt2wszxvwvrRf1eWPMHxljltI6PgAAAAAAAAAAAHLh3ZLe3PkFY8w3SvoOSa+01r5M0i+kdfA0K9verWMvTNKfS3q5tfZ+SV+S9OMpHh8AAAAAAAAAAAAZZ639sKSNY1/+R5J+zlrbbD3mWlrHd9P6xtbaDxtj7jz2tQ90/O/HJX1XWsfHKTx7TdranfRZpOfOi9LczKTPYqK2vxQoqFmtvqo46VMBAACQIit98SkpDCd9JukoFKQX3yE5ZtJnAgAAAM+XHntGsnbSZ5KOSlm657ZJnwWQJtcY86mO/3+ntfadA57zIklfa4z5WUkNSf/cWvvJVE4ujW+a0H8p6Xd7/aEx5q2S3ipJpVJpXOeUb09fkVYWpGpl0mcyepevSZu7uQ+2XfkrX/4uwTYAADAlfF965mockMqiLzwpvfCSVGLtBQAAMHG7Nen6lnTXrZM+k9ELQ+nLlwm2IesCa+1rh3yOK2lF0hskvU7S7xlj7rZ29FH3iQTbjDH/UlIg6f/u9ZhWRPKdkjQ7O5vRdIMpE0TSreekhdlJn8nobe9N+gymgrdtZYPh/jo9+YcNzVwq6Pzr2SQCAAAjFkRS0ZXuuGXSZ5KOLz096TMAAABAWxhJs5Vsrj39QHr82UmfBTCNnpX0h63g2ieMMZGkNUnXR32gNGe2dWWM+SFJ3ybp+9OIHuImRGHc6gaZ5e9ECr3hnrPxYKjdr2S0tRMAAJisMJQKY78lAQAAQB6FoeSw9gRy5n2SvlGSjDEvklSSdCONA421ss0Y82ZJPybp6621tXEeGwkEkeRm+AOH0K68bavi/HDPCfatwiZvHgAASEEYZTvZy4g1KAAAwLQII8nN8NoTyDljzG9L+gZJa8aYZyX9K0nvkvQuY8xDkjxJb0mrCCy1YFuPF/bjksqS/twYI0kft9b+12mdA4YURdnN7jASOx1xsM0pm6Ge4+9ZhY2UTggAAORbGOWgso01KAAAwFQIs7z3aSSayCHnrLXf1+OPfmAcx08t2Nbjhf16WsfDTbJWCrLcRnK4AFNWeTtWpaXhPniDfauIyjYAAJCGMMvrT4k1KAAAwBQJw+x29aKjAjBxGb26YGiRlRwT/5NVfODI24oUDTmzzd+3Chu8eQAAIAW5qGwDAADAVMh0C3OibcCkcWeLGANCMy/yrcK6FHlDVrbtWYXNlE4KAADkWxhmO9jGngcAAMD0yHQbSbHuBCYso1cXDC3rA0KZ2SZvO3794RCVbdZaBTWrcMgAHQAAQCKZzi4GAADAVAnDDO9/Em0DJo1gG2JZzuxoy/nnjbdjZQrDVbaFdcmGUthI8cQAAEB+ZXluhiQ2PQAAAKZIlluYs+wEJi6jVxcMLdOZHRLD6SVvO1J5xQxV2ebvx5/SUZNPawAAkIKsJ3yx6QEAADA9st7CXJIsi09gUjJ+dUFiWc7skIi1SfK3rSrnnKEq24K9VuvJBh/UAAAgBVlvZQ4AAIDpkeUW5obNT2DSMhxdwVCyHmyDvB2rypqjaMjKNqcohc30zgsAAORYGGa7sg0AAADTIw/7n+TLAxOT8asLEgvD7GZ2tOW8jNprVbaFQ7SEDPatyivDPQcAACCxXFS2sY4CAACYCllvI2noYQ5MUoavLhhKHjI7cs7fjuI2kr5kEwYegz2r8qoh2AYAANKRhzUoyygAAIDpkOU2khLzgoEJy/idLRLL+kYHfYvl7ViVl4xMQbJBsuf4+1blVYc2kgAAIB1ZbyPJGhQAAGB6ZH3/k2gbMFFZvrpgGLloIznpE5gsb8uquGhUKElhwrltwZ5VZcUobOT8zQMAAOnIRRtJAAAATIWs738SawMmimAbYpnP7JDy/mnj7UQqLRg5JaPIS/Ze+HtxZVvkJW89CQAAkFge1qAsoQAAAKZDHtaeACaGqwtiWc/sgLxtq9KiI6esxG0hg32r4ryRU5SihNVwAAAAiWV+SL1EtA0AAGBKZD3YZoxEsjwwMRm+umAomf+wmfQJTJ6/Y1VaNCoMWdnmzhoVykZhkw9rAAAwYlkfUs8iFAAAYDpEUfzvLM8LBjBRXF0Qy3qwTSbXScU2svJ3rYpDtpEMalbFWaNCWQobKZ8kAADIn6xXtklTtQb1962e+uOELQ4AAACyJPN7n6KyDZiwjF9hkFgu2kjm98PG37MqVCTHNSqUpDBhS0h/z8qdM3KobAMAAGnIfGXbdNn4nK8v/zYZVAAAIIfykORllOftT2DiMn6FQWJZz+7IeQefuIVk/PN1iicr25qbUdfnBfuHlW0RwTYAADBK1rIGHbPtx0OFddZ0AAAgh3KR5EW0DZikDN/ZYihZ3+jIOW87biEpSU5Jio5Vtv3l9+/I2zkZcGtXthUqhjaSAABgtKJIckzc7iazpmvDY+fxUCFdJAEAQB6x9wkgZVxhEMt8G8l8z2zztq1Ki/FGVqFsFHZUtllr5e9YeZsn36Bg36o4Z+LnUNkGAABGKRfZxdNl57FQAZVtAAAgj2gjCSBlGb/CIDGyOzKtuRmpvNxqI3mssi1sSrKSt3P009haG1e2tdpIkgUNAABGKg/rzyna8AjqVvVrkWwkRcGUnBQAAMC4BDlI9DImbtUOYCIyfneLxLKe3ZHl7kQJNNcjlVfabSSPVra153Z420fbSEZe/BldKBk5VLYBAIBRy3xnhemy+0SouTsKciuiPTgAAMifKAeJXgAmiisMYrlo45PfYFFzw6q8Gv91LxyvbGsF2/zto+9PsB9XtUmKZ7YRbAMAAKOUh8o2SdOyBt15PNTiPQUVquZg/QcAAJAbQQ4SvahsAyYqD3e3SCLzmx35ntnW3IhUXmm3kTSKOgJnQSuz+XgbSX8vntcmKW4jSQY0AAAYpax3VpA0TWvQncdDLdxTYBYvAADIJyrbAKSMKwxiWW/jk/c2khv2oI1koSSFXSrbjgfbjlS2lY8G6AAAAG5aHjorTNEadPvxIA62VY0CKtsAAEDeBDlI9KKyDZiojF9hkIi1UmQlZ4p2AzBSzY1Ilc7KNr+jsu2gjeTRmW1HK9uMwgYf1gAAYIQCsovHxVqr3YPKNilsTvqMAAAAxiwPiV7S1HRVAPKIu1sctpA0GQ+25Tizo7lhVWpVtjk9ZrZ1ayN5WNnGpgwAABixKAfZxVPC37WSkUqLjlxmtgEAgDzKQxtJY0S0DZicjF9hkEjWW0jmXOhZBXWr0kK7jaRR6B1+8IYNqbRk5G2fbCN5UNlWYbYHAAAYsSAH2cVT0srH27QH83sLFToWAACAHMpFG0kRawMmKONXGCQS5iWzI5+8TavykpFxOirbOqrUgrpV9YIj/1hlW2M9Ummp9Rwq2wAAwKjlYQ06JZqbkUrL7SSqONkKAAAgV/LSRpJoGzAx3N0iH5kdOdbciFRePfz5OiWjqLOyrRVs83aOzmzbejTU0ktcSXEGdERlGwAAGCW6K4xNc9OqvERlGwAAyLFcJHoZYm3ABGX9CoMkoslndjSuR2qsR4MfeDNy+mHT3IhUXj6s7CuUpbBjZlvQaAXbjrWR3Hok0NJLC63nsCkDAABGLBcbHpqKNai3ZQ/Wg4WKUcC6DgAA5E2Yg2KD/Db2AqZCxq8wSCSY/EbHV/6gqSf/MO0+hfncVGis2/6VbTXFbYUiHcxlq1+PZEOpeksrA5o2kgAAYNTysOEhaRrWoHEbyXZlG20kAQBADuWhjeSUzAsG8ioPd7cYZAo2OoKaVbCf4odBjjM7mpuRysuHP99C6WhlW9iwcqtGxQVzUN229UigpfsKMq1Zd4WyOQjEAQAAjEQuNjwmfQIxb/Owss2tGIV11nUAACBn8tJVAcDEcIXBVGx0pB5sy3HPYm/Dqrx6uNPjFI9WtgUNq0LFqLRo5G3HrTy3Hgm19FL34DGFCsE2AAAwYrnY8JiOaFvcVrxjZhvrOgAAkDd5mBdsRGUbMEFZv7tFEtNQ2Va38vf4MEhDYyNSeaWzjaQUdVa21azcGaPSoiN/p1XZ9migpfsOg21OmXZDAABgxKZgDToWU7DEbW7auG24pEKVyjYAAJBDJHoBSJk7+CHIvCmobAvrVjZK+yj53FRobliVVw4/bAtlo/BIZVs8u6O4YOTtWNnIauuLoZbuKxx9DhnQAABglKZgDZq6KdnvaG4eJl8xixcAAORSGEpuxoNtRnnd/gSmAsE2TEVmR1C3ivwUDzAlGx2T0Fw/Xtl2tI1kWI9ntpVaM9v2nolUWjAqL3XMeatIEZsyAABglKZgDToek9/x6JzZVqgaBVS2AQCAvAkjycl6opehjSQwQQTbMBUtfMK60q+cyulnTXPzaGXb8TaSQd2qUI1ntvnbkdY/7Wvl/qOXBirbAADAyIWh5GZ8w2MK5gZHvlVQsyrOt4JtFaOwwboOAADkTBhlv7INwERxhcFUtPAJalbBfpo3/fksbQubVlHzcHNFkgqlo20kw4aVWzEqLjjydqyuftTXhTcWj3wfgm0AAGDkwkhyMn47MgVLUG/LqrRkZJx2sI1ZvAAAIGeslaIcrD1FZRswSVS2Zc3VDeny9eGes7Mv3XkxnfNJKKjFGbepmYKNjkmoPR+pvObImN6VbWFdKlSl0qLR1hcibTwQ6DX/avbI9ymU400Za+2R7wUAAMag6UmPPJm9G+eGR3bxGDQ3I5WXD99nl8o2AADQz+6+9PizE6/OHylr465eWd/TyvjLA6Ydwbasma1IF1eHe87FVWl1MZ3zSSioW0Ve3ObGKab1yZClVUIylz/g6ZavPValVjpapdbZRvLax3wtvcRVcf7oxpcpGDmuFPlSoTSWUwcAAG37jTg56kW3T/pMRuvSOanMwiJtzc24sq2NNpIAAKCvrT3J86UX3DLpMxmtCRcajIVRHrc/galBsC1r5mbif84QG1pFvlScN/L3rcpLKQXbcvZhEwVWz/xpU6//pfkjX3dKcdCsLWxYuVWj4rxRWNeJFpIHzysbRU2rQok0GQAAxioMpWpJurg26TPB0Ca/4+FtHa1sK1SlgGAbAADoJYzivUXWnmfQ5NeeQJ7RtwUTF9QltyK5cybFuW35CxBd/0Sg6gVHC3cfncdnXMmGrSBnYBUFcQCutBhfDs6/qXuwrd1KEgAAjNkUzNfFKU3Bfkdz06q03FHZVjas6TIibFo1t6JJnwYAIGvCMG65iLNnCtaeQJ5x5cTEtdsYFmdTDLblL9amp/+kqdu/rXzi68YYOSUp9OPgmVuJv1a94Oi2N5c094Lul4VC+Wj7SQAAMCZhxIYHTs3bjFRe6axsMwrrrOmy4Nk/8/Tor9YnfRoAgKwh0esMI9oGTBJ37Zi4sGblzhi5s3EbSdw8G1ld+7ivS9/UfQ5KoWQUeVZhK9ApSe6M0avfNivTY1hsoSyFzdROGQAA9BKGbHjg1JobVuXOyrZWS3Ebse4+65qbkbxdfo4AgBGjsu3sItYGTBRXTkxcUI+DbcU5o2AvxU8Em59Pm+amlTsbBzC7cUpS1IzndRQqycr+ChUq2wAAmAgq286uKdjwaG5GR4JtxjG0B88Ib8um2IYfAJBbrD3PMJOr/U9g2nDlxMS120i6M0ZBLa02kvnqI9m4Hqmy1vuvd6FsFLYq29zqEME2Wg4BADB+ZBefYZOPtsUz247+/pBElQ3eNsE2AEAKaCN5duVr+xOYOty1Y+LCmpVbldw5Iz/NyrYcaVyPVDnX+6+3U5IiTwrqUqGa7HuWloyam/x8AAAYOzY8cBO8LavS4tGdF5KossHbjtJLVgQA5BeJXmeXobINmCSunJi4oC65VaPirNLNzMzRZ03jhlXlXO90FqfUqmwboo1kedlRczMa1SkCAICkaOVztk14DeptRyotHa9sy28bye3HgszMq6ONJAAgFSR6AcCpcNeOiQtq8cw2d9akfLOYnxvRxvVI1X5tJItS5Lfe+4RtJMsrRs2N/LyHAABMDbKLz64Jt/KJfKvIk9yZo18vVIyCRj7XdZ/6iX3tfiUbCWTetpVPsA0AMGokep1tLA2AieHKiYkL2zPbZo38/ZQOksGexdZaRX73T9DBbSSNomarsi1xsM2Rt5GNjQkAAM6UgOzis21yOx7etlVxwciYLm0kcxpsa25G8nezsab1tiJFTSkK8vmzBACkJCDR68wyk58XDOQZV05MXLuyrThnFKQ2s81k7rPm2scCffanu0cn64OCbWUp9OL2QW4l2fHKK8xsAwBgIiKyi8+uyWZ8+Tsn57VJ8fovj20kw6ZVWFcm5kSHTavIj+deM7cNADBSEYleZxaxNmCiuGvHxAVHKtv4REiqfjVS/Wr3rNxBlW2FklHkWQU1q8LMEDPbqGwDAGD8wpANj7NsgstbbydSaeHkmrBQMQrr+Vt3ezvxa87CnDOvFUgtzhJsAwCMGJVtZxjRNmCSuHJi4sK65FY1hplt47P7lTD1Y3jbUc9Ks+a6VWWtdxDNKUmRJ4UNK7fCzDYAAKYaczPOrgm3Mve2rYpdKtvy2kbS24oTx/zds//ava1IpSVH7qwUpNWKHwCQT3RVOLuItQETxZUTE3fQRjLNYJuRxvVp09yM9OEf3kn9ON62Pdgw6BQ0rMJmPJ+jl0LFyN+zB/PykiitOGpuRrKWT20AAMaKYNsZN9mZbd3aSBaqRkEeg23b8WvOQjeN9s/WnclOwiIAYEowL/gMI9qGfDPGvMsYc80Y81CXP/tRY4w1xqyldXzu2jFxY2sjOabPmvqVeFB56KV7QG/bKtg/eZzG9UiVNUfG9A6irb3G1dWP+grqVm412fHcipHjkjkLAMDYBbSRPNMmuN/h71iVuiRgFXI6s83barWRzERlm1VpiVb8AIARs5bKtrOMWBvwbklvPv5FY8ztkr5F0tNpHpwrJybuoLJtzihIbVj5+Hr41K/H1WZpZ5j62/Fx2psGbYPmtUnSLV9b0sbnA9WvRCokbCMpSeUV5rYBADB2bHicYZPtI+ltRyotnvzdcfPaRnI7knElP7V7jvFp/2yz1IofADAFwkhyHKlPAjemHB2pkGPW2g9L2ujyR78k6ceUcjiau3ZMXFi3cluVbUHNptOmcIxrhMa11iyIlG/ivW0rGZ1oJRkH2/q/YHfG6MLXFHXtE0HiNpKSVFoxBNsAABg3htSfXZOe2bbTvbV4bme2bVvN3OpkohKs3UayOBPfQwEAMBK0Lz/bCJIi+1xjzKc6/nnroCcYY75D0mVr7QNpnxxXT0xcUJcKVclxjYybYkubMWV21K+Np7LN27aaueiouWkPjhvUrBo37MDKNkm69K0lKZLcIYJt5WVHzQ1u5gEAGKso+3Mzdp4I9em37U36NDKHNpJHeVtWs5cc+RlrI0llGwBgZEKSvM402kgi+wJr7Ws7/nlnvwcbY2Yk/YSknxzHyXH1xMSF9biNpCQVM3Cz2LjWmgWRerAt0twdzkFl20O/VNNn/qf9g5ltg5x7navSkhmqso02kgAAjFlk43+cbGep7j0Zau9p1hjDiAKrR//3et/HeNtWxUUq29q87UiztxXO/P2GdKyNJJVtAIBRCbOf5JVtRNuAY14o6S5JDxhjnpR0m6TPGGNuSeNgBNswce2ZbZIyMeC7fj2SO2dSbSMZ+VZhQ5q9rXBQ2VZ7LtLmw4Ge/Y9eomCb4xp9zTvmtfyy5Iuo8oqhsg0AgHFqZxdnvCVM40akoJ7BNYYxqXVXaG5YPf7eRt/AUc+ZbbNGjfX8BTczV9m2SGUbAGDEqGw7+1gWAAestQ9aa89ba++01t4p6VlJr7HWXknjeFw9MXFBzR5UV6V2szjGDarGtUjzdzkKUgy2tedvlJaNvM14zl3tuVCv+9dzCptW1QvJ/mov3F2Q4w7ZRnIzfxszAABMTE6yixs3olxWWt2Mxo14TVa72ntt1quN5PnXF7X9xVC7T4apnd+wbGhlozG0Yb9USH228jh42602kjME2wAAI5STtWdmGYloG/LMGPPbkj4m6cXGmGeNMT88zuMTbMPIbTwY6Mk/aiZ6bBRYRYFUKMf/X5wzqQap0mYjq8b1SPN3FlKt0GsPRC8vx20k/Z24vdTK/a6+/j0LWn55OgsjKtsAABiznAypb9ywCrNY2ZaiZqsyrX6le7DNWitvJ14zHufOGN3198p6/L3TM7jt0X9b11Pv91I9RtxG0slEcKpdtVicNfJpIwkAGJUwktzsrz0zyxhibcg1a+33WWsvWmuL1trbrLW/fuzP77TW3kjr+Fw9MXLbXwy08YCf6LFhQ3KrkjFjaCM5hg8bb8uqMGNUXhmusi0KrNYfCJIfp3VzXVoyam5a1Z6LNHMx/us8d3vh4P0ctaQz27707rp2vzI9mYGixAAAACAASURBVNIAAJxZYZiL7OLmeqSgHgeIMiell9S4EX/j+pXua66gJjlFySl2Xxfe9XcruvZxX/vPTsearX41SvVcrLXytqwq5x3JSmHz7P6utV9LacmoQGUbAGCUwlBy2C4GgNPg6omRC/atwmSFbQrqVm71cAOgmFobSWkc0bb6tUjV846Kc8NlmO48FurzP7+f+PHtGQ3lpbiyrfb8YbAtTeVlczAjrp+rf+1r48HkwUMAANBDbirbIslKUbqFTeOX4hq0uR7JKcVBqm78HvPa2opzRi/49nLijhRp87atGtfSa1ceNiQZya0YuXNnO0DV+VpSu38CAORTGElu9hO9MivFecEABsv+nTvGLqhZhV6yC3vnvDapVdmWShvJ8cxsa1yPg23ukO0w/V2rYIjgnN9qCVRaNmpu2TjYdusYgm2tyrZBWef+TnxOAADgJuWklU/jhpUpxIlY2ZLeGrSxHmnpJa5qPdpItmf89nPrNxZ19a+TdaRIm7dt1bieZhv2SKWl+P0ozhn5u2f3d63ztaQ28xoAkE9hRGXbWceyAJgYrp4YuaAmRQkTZMOalTtzNNg2TNBpKGP4sKlfjVQ578idGa4dpr9nh7pJ9rbiTOXykpG3Gan2XDiWYJs7Y2RM/DPue37bVrXnpqMlEQAAZ1oYSk62s4uDulXkWZXXzFBz2/z9fK83mutWyy8r9JzZ5m1blQYE2xbuLSisW+09Pfn30duKVL+eXrJW3BkiXi8X51JsXT8G3pZVaSF+Le6smNkGABidMMxFoldmGSOibcDkcPXEyPn7NvEMhKB+tLKtOGRF2LRpXI9UPWeGfh3+nh1qTom3E89ocOeMQk/aeyrSzMXxbMSVVxw113tvhNjQyt+L58gBAICblIM2ks31SJU1R27VKKwnf95zH/T06P8xxBMmIcX9jsaNSEsvc3sG29qdEPoxxuj8m4q6+tHD6ragbvXE7zXGOj/PWitv26p5I5KN0jmut334frizZ7uyLdi3Ks61XsuMUZC8Gz0AAP2FUS7mBWcWsTZgorJ9546JCPZt4nkbYb1LZdtZntl2NR667s4N1w4z2LPxoPaE+0VxNquRMUblJaOtLwRjqWyTpPKaUaNPsM3fs5IRwTYAAEYhDDMfbGvciFReMypUjIJG8vVTcz2Sv5Pf3YTmeqSllxTkbVtF/sn3wRsws63twhsPW0n6+1Z/86N7evjtdXnb43tvw5pk3PhewNtKKdi2FancbiM5f7YT/MKGVaEc/7c7E1eEjjM4CgDIsBwkemUb0TZgkrh6YuSC/eQz25qbVsXZjsq22bRauoxnZlu9NbNt2EHl7cBc0ud0zmkoLTkK69LMxfH8da6sOWqu9z5Pb9tq5qKjoD5ca0wAANBFDrKLGzdsR2XbEMG2TduzOmnv6VAf+6e7ioJJr0XS2fCwoVVzM37fyquO6tdOJjklmdkmSWuvLWr7C4Ge+wtPH/3Hu5q/09HcnY4aKbZ0PC5e2zqqnO/+WkZzjOy0kQwbOugO4rhGTjH+GgAANy0MM7/2zDRibcBEEWzDyAW15JVtV/7K17nXuwf/n+qA7zF82DSuRaqciyvbThVsSzhvwdu2KrY2C0rLRuVVo0J5PAHFyqqjxo0+lW2tlkUzFx3Vnp/8/A8AAM60HMzNaNyIVFl1VKgaBcME2zairp0EvJ1In/ixPW0+HGjnsSlYi6SwBm1uWRXnjZyiUfUWp2srSX97cBtJSXIrRqtfVdSX3l3XPT9Y0Sv+xYyq5x01bpz+xK0drtKq3eKxei69IJ+3ZQ+S1dy5M95GsmFVqIyhOwgAIH+obAOAU3MHPwQYTlBLNrPN24m0/llfr/7J2YOvDdt+MbHxxKHk78Y38U5huGzZ0wTb2psn5SVH4cXx3VyXV/vPbPN24haX5WVHtecjLdwztlMDACB7wkhysr3h0bwRJys116OhqnMaG1HXgMnn/nVNF95UVFC32ngw0NJ92bvlac+5k6SZHsE2b8dq6aXJFsGv/ZlZGUcyTvz4ypqjZp/kqkGe+mNPjWuRXvLWaqLHNzfjNXTlnEmxsi3Swj3x70JxyMS4aRPWrdyOudfx3DYrrU3wpAAA2ZCDFuaZZoxEa2lgYrh6YuTimW2DL+zPf8jXudcXj7aRnDGJA07DS/fDxlqroBbPoCvMSJGnxK2LgiGDbZ0D70tLRjMXx1fiX1k1avRtIxmpuOho5qKj/cvpth966v1N5lMAALItjCQ32618GjdsXKVfHW4d6G3EbSSPrwW2vxToru8ua+UVrjYeDEZ9usNJKeGr/Z5JUvWCo9rVo2uuKLDaeCDQ/N3Jfncc1xwE2iSpcpMVZo3rkbyt5M9vz5ernHfUuJbWzLbD9XNx9mxXtoUNqVA5/H831XsoAECu5KCFOQCkhWAbRs7fT9ZG8vIHPF36W6UjX3PnUhxWnvL9Z1iTnFJrs8KYoW56/T0bV/UlyLCNgjioV5yLNwsW7i1o+eXjWwgNqmzzW5VtM7c6qj+fXrAtCqw+//M1hbXUDgEAwOSFYeYr2xqtKi23ahQ2hmsjaa1OrAXChlQoG628wtXm54MpSMwZ/fGb63HrTUld20he+Stf1QuOFu89XVVfZc30bRs+SLBnFTaTP76zjWQ9pTaSteejgxnH7nxK3TTGJKifbCN5lmfQAQCmCG0kzzYq24CJ4uqJkYoCq8iXoiAe3N5L40akncdDnX9D8cjXi1N4o/jg/1pL1BbT37dHqvTc2eSBw2Dfqno+WXDO341ndLSzj1/wn5V113dVBjxrdCpr/We2eduHwbb959ILtoWtmS7edrrVcwAATFQuKtviYFuhknxmW9CwioK44t47VqEUNa0KZaOZS45spK4tFsfHpJLw1ViPVG4H2y6cDLZ95Q+auuu7y6f+/uW1m5vZ5u9ZhQk6XbS156nFlW2j/3lZa7X/bKiZS/F7VjzjM87CJjPbAAApoY0kAJwaV0+MVFCLA05OUQr93o+rPR9p7gWOCqWjvXUKVSls9g/Unc7pevjYyOqp9zUTZfYGreq0Nnc2ecasv2tVPe8oTBBs87atigtjGkLXRXnVqNmvjeSOVXHRaOZSQbXnwtTOI6i3jrfNxgIAIMNykF3cbAfbZqSwnuw53kak8rKj4rxRsHe4TrM2rqgqlCVjjJZf4Wrj8xNsJZnSkq25blVptZGcv7ugnS+HBxV8218KVHsu1C1fV+z3LfqqnuufXDWIv2cVDVXZFreRrN5k+8qe33/LyhSMSgutYNv8GW8jWbdyO8bhnfXgIQBgitBG8myjsg2YqGzfuWPsDmaWlU3fuW3+scBUm3GGa7+Y2Ck3OrxtKxsqUdDseGVbcXaYNpKRKhcc+fsJHrtrVZqfXLCttBi3eOpV7efvRCotOJq5xVHt+Si11k3tzPfmFosIAECGZTy7OKhZRaHkzkpuJXkbyeaGVXnFqDjvHKlsizzJKUqmEK+VVu53tfFgesk/k9K4Eam81qpsO+eoUDXaezoOUj397z3d8e1lOe7p14vlAZ0MBvH3eq8Vu2nPU6ucc1S/Nvr14/6zkWZvO/x7dNbbLsYz2zqS/JjZBgAYlRwkemUeSwJgYrh6YqSCfcmdiWeX9ctmDfat3NnuGwDurNK5+T3FTXtzI35OknaQxwOI7lyyyjYbWQV1qbrmDNVGclKMMSqtmJ5z29qVd+6MkVvtXwV3M9pVgLSRBABkWsazi72dSKWleN5toZq8jWRzM1J5xTlRoRQ24haSbSsvd7X1yAQr26RUsoubrTl3bauvdLXxQDyf7trHfN3ydaU+zx6svGzkbVlFwenOPRi2jeR23EaynbTn74w42PZMqNnbDv8eFeeN/L3015Abnw/0mZ/aG/n3PT6zbeZWR7tPsiYGAIxAGGZ67Zl5RiLaBkwOwTaMVDuIViibvtmsQc2qONM9YFQcYtZZ2toBpSRtZoJulW37Vpc/6Omht9f6Ps+txoPak7R/8XejiQbbJKmy6qjRI4jm7cQz26R4vltzI50b//ZmnEdlGwAgyzKeXezvWJXm49fnVs3BTNZBDivbjgfbpELHKNvqxbhSKmsaG1bl5Y6gYivYtv90pMi3mr/75n5nHNeotGTU3DzdOus0bSTLi/E5V86Zkf/Mjle2FeecsdxvXP+Urysf8UfeIv/4zLa117q68ak+PfwBAEgq42vPzDPpzAsGkAxXT4yU3wq2OaW4jU8v/SvbTKJ2ikMxpwtONVqBoiSVdr0q265+1NfOY73bF/n78fOStn+JK9sm+1e3vNq7tZC/E7cBkqTS8uk3aQZpb8Yxsw0AkGkZbyPp7RzOoi1U4mBZN7UrR9cdzfVklW3lpbhK6rQVWjftlGvQQYK9ozN8V+53tf5AoKsf83X+a4oyIzhuZe3089NO1UZyKT7nhRcWtP7Z0VYj7l8Oj7aRnInnREd+ur8XWw8HCuvS7ldG28o0rMezrtsWXliQv2dVu5K9lqkAgDGyNvNrz3xgnwyYFK6eGKmw1lHZ1qd1TL9g2zQN+G63QDxdZVu8EbL+WV/1q703Kvxdq+KckzzY1mPe3ThVVvu1kYxUbGUml5cdNTfTqmw7PB4AAJmV8TaSne2xC9XuayEbWX34h3a02dEOsrkZV3adCLYdq/gxBaPSoslUJbyN7IlZwXN3OArrVs/8+6bOv6E4kuNUTjm3zUZWwb5VmLCyzUY2/j1oBQ/v+u6Knvjd5kgDpPvPREfaSBrHxJ0aThlMTMJaq81HQ537alcbD4042Nawcjt/zx2jc691deOTE26ZCgA426yVZCSH7eKzi8o2YJK4emKk/H0rdyaubOt3g+3v9a9sSyXYdopv2dyIVKiecmbbrNH246EiT2pcj2Sj7t+jHaRzZ5K2kbQqTWkbyci3irw4W1iSyitG3kY6n/JBLd6cy9LmGQAAJ2Q8u9jvaD/tVo3CxsnP9f3LkfzdeBZZW3OjR2VbUyqUjz6/vJJeW+tJCOrxazSFjmCLMVq539Xe05HWXjuiYNs5o+Ypgm3BvpWsFCWsbPP3WvcPbvx6ll/mauaio+f+ok+bjCFYa7V/+WgbSUmqXnBU65MQd7NqlyMVytLFbyhp86HRBsGCulWhevR+YO11RV3/JK0kAQA3gRaSZ99ktwuB3EvtCmqMeZcx5pox5qGOr60YY/7cGPNY69/LaR0fkxHU4pvlQsko6lfZVjuajdup3X5x9Ib/ns11q7kXFBKdT3AsgFicM7r+cV9rr3VVnDcHVXLHtTO63dmzU9lWXnO6Vra1W0G1WxelWdkW1q2qtzi0kQQAZFvGK9uOtJGsmoOZrJ22Hg1VWTPHgm1W5dVuM9uOVrZJcfJPM6Xkn4GMRp5dHOzZrvN7V17pauWVbs819rAqa47q1632nw115a+SB77ipDopTPgUb+uwBXnbC7+/oi//VlPW3vyb521ZGSOVFo8H24waKc7z23wk1NJ9rpZf7o482BZXcB792rnXFnXj00HPBD8AAAbKeJJXLhjTqlAEMAlpXkHfLenNx772P0j6C2vtvZL+ovX/yJB2lZZTHhBs69dGMmE7xaGccs+huRFp7o5CojaSx9v5xMEzafVVRVUvOD1bSbar/JK+bn+n+wbLOFVWjRpdgm3+9tHNkjRntgV1q5mLjryt7GSqAwBwhLWZzzD2d6ODWbRuJZ5Fddz2FwLd8XfK2nsmOqhQa25GKi87Ks0b+buHa4HuwbbuSULjMfpom7/XPWntju8o69Vvmx3ZcSprjhrXIn32p/f15d9J2BOydX7lFSdxZZu3fTLYdv4NroK67Tv3OKluVW1SXNlWv5Le78XWI4GWX+Zq/s64srI5wjVrWNeJ3/PqBUfFBaOdx5nbBgA4pSDbSV4AkDY3rW9srf2wMebOY1/+Dknf0Prv35D0IUn/fVrngPEL9q0q5xwVSv2zWf0+wbZBlW1bjwYKPWn1lcP8+p4uONVYj7T6Gldbjw6+aQ2OVZwVW/+9+hpXNz4Vz21bfnn35xXnjApDzGybdLCtvOaoeePkuXo70UF2ujSeyraNB5lNAQC51vSkBx7PZgantfHMDJPdfjD+jtXspY7Kti5tJLe+EOpF/6Cic68Nde1vfN3+t8tqrkdxu+ptZ3AbyVWjxqQq21LQq8uBWzVyq6P7XSmvOXru//VUXnXkuMnfv3awbf/ZSDa0R9pdduNtRSotHQ2GGRPPIFv/bKDFF93cLev+s2HXYFvlvKPdJ9ILTG0+HOi+f1yVKRgt3edq6+FAF95UGsn3Dhu268966T5XO4+FN/2eAQD62NmXHn1y0meRjiCUXIJtZ5pRNu+LgDNi3KvwC9ba51v/fUXShV4PNMa8VdJbJalUGs1NCdIX1OIgmlMyCvtks/atbJs1fedqPP8hX9c+7uvr3j1/0K4wkVPNbLOau6OgG58aHNDpVtlWXjGae4EzuLJtzqg4q8Qz2yYdbKusOmp0meHh7ViVFg43M8rLRl5alW01aeaSI3/HykZWxsnuRiQAoI9aU6o3pZfdNekzSUcx25vmx9tIhsfaSNrQavtLgRZfXND5rynq2sd83fqflBQFcYJW8ViSVtiwcsonK9vSrGAaaNRtJPd7t2MfpeoFRzaSXvNTs/r4P9tN/Lx2IpnTSr5zq/0f362yTZJWX1PU5Q96uvt7hj3zo/afjjR728mNw+oF50hr0lEKPaudL4daenH893f55a42Hw514U03/71taBUFktPlFnn2kqP9y3R9AIBU7ezH/37hpcmeR1oq5cGPwRQzI197AkhuYnfv1lprjOn5199a+05J75Sk2dlZLhNnRLDfmtlWlqI+lW39NgncWdM36OTtRNp5PNTGA4FWX5VwAPwp9iNCzyqoWc3c6iRqI3m8sm3pPldf9dOzMsbEA9if6xFs27cqLzutOSXxEPd+QUS/tYExSeWVuAovaFi5HS1sTraRTK+yLahbleaN3Jl4k23n8UDP/6WvV/zoTCrHAwBMqTCSykVpbWnSZ4JT6EwiKpSlKNCRaqi9pyJVVh2VFhydf0NRD7+jrkd/ra7ysiNjusxsa55sI1lZdbT1yIQq4VNYso2ry8H8XY6+4TcXNHtbHHRrz2YeeH6tn2mhHCffDaq26xlse5WrB3+hdtNJVTtfDnXbm09GpqrnHdWvpXOb2bwRtzltv18ztzra+NxofgeDRvx3pdv9wswlR9c/nk4AEQDQEkbSTIW1J6YTeejARI17AMRVY8xFSWr9+9qYj4+U+a2bcKdk+s5p6FfZ5s4Z+X2Cbf6O1eprXD3xe8lnR8SGu5n2Nq3KKyaeBdKnreXBeR0LIBbK5iAYWL3gqNajsi1obUg4rpFTlMLGgONMQWWbcUzXORed2enSYWXbKIbbHxfWrQozRqVFI2/bav1zgZ7//7xUjgUAmGJhyGyJM8zfsSq11g7GxAlbQcdaaOvRQIsviX++lTVHb/q384oCq7XXxjmDxYVjwbaGVKgcPUZ5xajZaiO5+2So3SfHPdNqtGuTYC/quY4eJWOM5m4vyBgTdzVIOPfO32+1SC/1T75r69ZGUop/3qXlm59BtvNYqMV7u1S23dK788TNCuqS25H/VVo0am6N5veg21zCttlbC1S2AUDawjDT83RxxhlDG0lggsb96fB+SW9p/fdbJP3xmI+PlLWDaDczs604axT0CW5521Z3f09Z658LVHs+6c338GXUjfVI5RVn4Ay5tuOVbZ363cx3BumKA6r6bBRX242jddAg1VtOVut529HBhpkUBxydovr+PE8rqMcbDe1g285joZrrVo3rLCoAIFfCiA2PM8zbPTrv1T3WSnLrC6GW7jtsxrFwd0H3/4tZveonZiXFaw1JB+3Lw6Y9+FpbuSNQ9MTvNPTMfxg2YetmjL6VzyS6HJTXjJoJg23BbqutfLl/W/m2XpVtkrT2Glc3PnP6ijBvJ5K/G2nm1pPXiOK8kQ1s3yS/0wrqRyv6SkuOvK3RBMHCeu9qwZlLvbtpAABGJIxI9EKuRL7VX/4X25M+DeBMSG1nwhjz25I+JunFxphnjTE/LOnnJP0tY8xjkr659f/IkLg9pPpWttnQKmz2nt/gzsYtCnvxdqyqFxyde52r9QfSawnUXI/bFhVb52OjPkEw2wqC9Qq2dakCa/N3D4N07kz/1+7vxZWDgwbNj8PMrY7qV44GO5vrVuXVo5eV8oqjZgpz2+JNjMPNi53HQ83e7mjz4Qm1iQIATAbZxWeav2NVnD/8+cVttQ/XDTtPhFq4p/+GVnHusLqtW9VPeeVwhuzWF0P5O2NMzElhyRbsW7lz4/2dj+f1Jnvf2m0uC2X17XTR5m1ZlZa6v1Grry5q/bOnX9vtPBZq4R63axvKdqv3xoDqtiiw+uB3bivyk//ehDWrQmewrZUcNgrx73j3PyuvxAHONAKIAIAWEr0wzVKobAtqVntPRYqCdNcX218K9IV31lM9BpC21D4drLXfZ629aK0tWmtvs9b+urV23Vr7Tdbae62132yt3Ujr+JiMoKaDmW29KtuCehxo6zV7wZ3tX0nm70QqLTpyq0ZR0sTkU2x0NDfiNpKmYORW1bfiLKxLxpUct/uBSktGYcN2DaR1Zie359VFge36IRZMwby2tpmLBdWeP7o5Ub8aqXrh6GWltGzU3IyDlfvPjq5tU9j6XSstGtUuR2puRrr0LaXJzWQBAEwG2cVnVuRbRd7RdnvHK9vqz0eaudj/lqVzblu3NpLF+Xgd5u9Z7T4RJprFO8383fGvByurTuLKtvbaNp7ZNvjx3na8tu9m9ZWuNh48/dpu+7FQC11aSLZVzjuqX+v/uupXItWvRkeCwIME9fSCbUFDPdtIGmM0c2tBtcvjbpUKADlCohdypr2XOWjszc3aezrS+ohm3AKTwqcDRqrdRtIpG0Ve9xtKf693C0kpzk7uF9jytuO5YE7JKOxxjO76P/ba3/h65k8PdwSarTaS8Tk5/efI7fff9Ghnzna7mQ86ntuubPviv2vosfec/BTzJrC50svMRedksO1apOr5Y5Vty46aG5GufTzQp39yf2THb29ilBaNbnw60PxdBS2/zNXmI2wuAECuhJHksqQ9i9pzaI3paEFdiROzpLiiqLF+cm1x3JFgW5c2ksYYlVaMrn/Slw3iLglnWb927Gkpr5rkM9tardVH0UayvBq3lz9tJnWveW1tMxcGz23beyb+86CW/LjH20gW5+Ig8igywvvNbJPi7hPMbQOAFIWR5JLohSllNPIW5u21eThE4tGpjlOzicb4ANOMnQmMTLuVojvTmtnW4+a6/Zhe3Jnewbb293QrrdY0CYaux/rPy7Ch1UO/XNMjv1Y/OEZjw6q82pql1rGJ002QYNOj2uNmvlsbyRuf9rtWaAWttjzT4HiwzUZWjeuRKudPVrZ5W1brn/P7tsgcVtiINzFKS47WP+tr4d6Cll9a0PYXg9RL2wEAUyQMJSefS9rP/sy+bnzan/RpnJq3e3JdU6jGVWiS1LgRqbxs5BT7r33idVq8JgkbVoXyycdUVhxd+5ivhXsK420jKY2+lc8EOh3ElW3JXkf7/OL7gcGP79dG0jit+bxbp3sPB1a2JQi27T8TJ3INs8EU1o+2zDeOUXFhNNVt/Wa2SdIsc9sAIF1hlNu1J86CwdG2Z/+sOdS+Wdjaywsa6QfbAoJtOOP4dMDIhE3JFCSn2K5s6/64eK5b7xvE44PuO3nbVqWF+M/7zYU7YcB+xHN/6as0b7T4koKe+2B84p2VbYNaWybZ9KjecvRmfv1zvq79jX+isq25YbXzWKidx05WaHk70xts87biSjP3+JyUZUfNzUgbnwtGGmwLaq1g26JRUJMW73VVnHdUOedo70mq2wAgN3LcRrJ+NVLjxtndVPd3Dtd1bZ1tJOtXIlVvGXy7Upx35B1UtnVvsVdecXTt477Ovc6VtzvG98yMft02qKNCGsprTuLftXYbyX6dLtqioP/cY6nVgnFr+J9Z2IxbmM/f1fv60CsZrtN+u7JtqGCbVeFYcuGgVpI2tKpfH/w6u7VK7TR7ydE+bSQBID1hSGUbxsZGVtc/MURyXYLKtgd/oTZw/dOpvQYK0w627TN3FmcfwTaMTFg7rO4q9GnxmKQKzJ01XQMz3nakYmumQ6HUey7cIA/9ck1feGddz3/IU+25UI+9p6F7f6iqu7+7oid+v6nrn/K18flAC3fHC6jinOmbXZGknU/1gqP6lcMPs0+/bV+Pvaeh5Ve4BwFGd0a6/klfiy8qKGhIzc2jH37TVNlWWm7NoWt9ENavdm/zVF42qj0XafuxcGQl5zayrc00HWRCL9wT/6yWX0orSQDIlRzPzQhq9qCty1nk70QqHgu2FSrm4Ia+diXSTJJg25xRsHu4CdA12LZq1Fy3WntdcfyVbSPW2RVhXCqrJvnMtlbFYqE8uLLNbyWSmUKfYNuSc6qKsN0nQ83eVjjRVrRTNcHMtr1nQskMV9l2vI2k1HodfYKG1z8Z6DMJWq4fnwd33Mylgmq0kQSA9FDZhjHaeybSp39qmJEs/aNtQd0qqGmoZPhxzWwLavEeo43O9lod+canA0bG3z9sD+n0aRsT7A/eIOhVSdaZAZ0kW/aI1kPrVyM9+2dxlO7pP/X01/9oV4WydP5rXJ37aldh0+rTb9vXV/3MrObuaAXbBrWRTFDZ1jkTImxa+btWb3zHnN74jvkjr/v6J3ytvMrV4r0F7Tx+NGjkT9HMNmNMXN3WCiDWr0WqXugWbHN09aO+Fu+NA4h2BK2UwmYcbDUFo9KiIxkdBEbn7y5Q2QYAeRJGuQ22hXWb+uyENMVtJI/+7Nzq4Y18/Uqk6oXBmePFBdNR2da9jWR5xZEcaeV+V5EnRf7p37eHfrk2XMvqUc/NGNAlIg3lVUeNhG0k20lohfLgLhT9Wki2lZaNnVXiugAAIABJREFUmpvDv4l7T4aav6v/tSFpZdvcC5yhKtuC+smg76DKtr2nwhOJdt2ETXuik0QnZrYBQMrCkHnBGJvmeqRgzybfSxtQ2dbcaO1LDpGwd1DZlvbMtn0r2eHm5ALTxp30CSA7giPBtt6BMH/fqthnZpsklZeMvE0r3X70696OPciAHr6yLT6fzYcCrbzS1UveejhIwVorY4xkpFe/bVZuxWj+7sPNneKc6VvK7CfY9OhsI1m/FqlyzpFxjrVOmjEK9g83gnYeC3XudcXD40xRZZvUbiUZauGFhTjY1qWyrbRi5G9brX57UduPhwqbktun9U0SYUdGb/UWRyv3uweVheUVo50vn92NRwDAkHI8pD6o26ECANOmWxvJwrE2kosvHny7Ulo0B5U8cYu9k2ulyqrR/B2O3Ko5SKIqrwy/pvL3rL7y+03d84MVVVaTPn+0PyN/AjPb4rbdVqFnVSj1Pra19nBmW9n0nOHc1tyO4sSpvsfuXxHWi7dlVV7u/70r5x01rkeykT2xLpfiwFZzI9KFNxaH2pQKa1bupeOVbf1nz+09E8lLUHUZ1m3fNpIztzhq3ogUBVaOOz33DQCQGTluYY7xa65b2bA1D3YmyTNM33nB7Rm8w7XHbv076SifU2pX0E1irQuMCqkYGJnOi2GhrL4z2wa1XOw1F8LbtiotDg7ondBxuI0HA6284ujGjemYp7H8UvdIoE2S3I72RN0Ee4Or9TozZ+tXu1eBtYOVK/fHlW3bj01vZZskzVwsHMxt6/Wa2pscq69yj8xhuRnteW1S3P7nTb92WB04qEUPACBjwjC3rXzC+uHA8rPI70iianOrx9pIXhz8s40rhtrBtu5tJJfuc3X7t8Ulb8UFkyio0U3t+Xht1q/jwREjXrZFgVXkSYVEmy2jYxyj8oo5yIbuJaxLTrE1w7lPp4s2b+twbd9Leal/RVgv7XaW/bgVI3emdxCsdjmeG1icM0NWtkmF6tGvlZecg9/TbvafCeXvWNmw/3F6BZTbnKJRee1o+3oAwAjluKsCxq/RauPdrftXVwPWnu3vd5o2kmm3r2+PqQmY24YzjE8HjEznDW2h1DuTNUmwrXque7DN34kO20j2OcZJh8fbfCjQ8suHK+osznVva3lwXnuDK9sq51qZs6HtHWybNZq/21FpwdHCvQXtPBYcPc7uyU2pSZq56KjeCrY1rkaqdJvZtmJkCtLyK9y4cm8Em4JB/bCK8sTxBmQNAwAyJqeVbdbaeK5ByrMT0tQtGHK8sq2aYGZbafFwplevNpJL97l64ffG5UClBXPquW3tAEby5ydft13+oDewPWVQi9dAnYli41JZddS80f/8/L2OGc4JWr572wnaSJ5ybed1CeZ2Uznfu5Xk3jOh5m4vqFAdbg0bNrrMbFvs/zr2n4kkO3gzbdDMNkmapZUkAKQnx/OCp03YtHro7dnuOdiemZs80WtAZVu7jeSpZralXdkmyQwRWASmEJ8OGJnOQJBT6l3Z5t9MZduOVXEh/rUt9DlGV1YKGla7Xwm19JLhNuUGBduSzKErlOO2Rc2N3sG25Ze7uucH4o2guTsL2r8cHQko+rvRVFW2VS86h5Vt1yJVz588t9KCo2/4zQUVZ40KldH0eA67ZAsfHG/ZJJp3AQDIiJxmF0e+Wi1lzu7NaLdgSKESBxNs1Hu9dFznLKyo2b/qR5KKC468naNrhSDh5kHtufaGxxBrjYQ/ogd+bn9gNVKSbgppiee2DT6/dgDVKSeobEvSRnLJUfMUXQu6tSntpt/ctv1nI83e7sidGa47Q2cXhrZSnwq9sGnV3IxUvegMrOLrVb3ZaeaSo9plZhgDQCpoIzk16lciPfW+AYuNM649M3eotWcfp2sjOa5gW9zmPdhjTw9nV/52JpCaI5VtfWY0BLUEVWBrRo0umbP+TkcbybJRmLSNpCTJavsLgebvLqhQHm6Twp0zfbNIklS2SYc38/Wr3TO15+8s6LZvjdOxCyWjuRcUtPvE4Y1yPLNtev7aLt5b0OZDgaLAxsG2Hhticy+IF6Jxa6ibP25QP7mB0Ra3kRxieCwA4GzLaXbxQTuXM91GMlLpWGXb4otd3fhUoOZ6XMHV6/O+U2dbyLBhB67zjle2RYHVn3/71kGLyLadL4faevRol4F2kpE3VBvJBHO4mlZhXQMDLUnXnGmorJqD7OpejraVH9yFwttKsbJtN0q0bq6ed1S/1iPY9nSo2VZl2zAbTGHdqjBzvLKtd6vz/Va7yvLy4BanYUNyeySdtc1eKmj/OTaqACAVOU30mkbNzUiRl/4ssUlqrkdySkO2MB9Q2VacH25vLqjH+71pJ/kFNavqeYfKNpxpfDpgZDqDbU6/mW17gyvbKmvxYO/jvO3DDOhCKc5eTqR1uI0HwxPz2pIozg9oI5mgsk3qCLZdSZapvfTSgtY/d7jJM20z22ZvK2jmkqOrH/HV3LCqnOv/mgojnNnWq32OW4nbVobZ7iQAAGjLaXZx+/N0mKzUaRN3RTi6dlh+WUGFGaOn/qSZaK0kHQYxrLUKm+raRrJTcf5oElXjWqRgX3rqfUcXr5c/4Omp9x9dbNaej1Q5d/o2lL20g2xJgm0Tq2xbc7omw3Xq7MJQKBtFg4Jt2wlntqVd2dYj2Lb3TKS5/5+9N4+SLavrfL97nynmjJxuZt6881xVt4qaQShAEAFxAoFWWxu7tR/K07ZVunF1oz71PdvGsVHfc+rH0kbwqWCLtIqiDFJAUdQ83ao71B3z3pwiMyIyhjPu/f7YcWI8J+JEZuTNyBv7sxYLuJkRcWLIOPvs7+/7/e6nUGO1aKOIuFUONdb6b80OzHbKtbhKPUPgdOl1A6IJysLZJsU2iUQiGTis9t06on3Bw4a17ru+du96uBdWjiF1QOlDgOq+RjBzHMn9tK+9Oa8qHGe9Egu2ilvhiO2hsrNNsquRZwfJwHA2GtPJ3TrbosRIxkJjJJs62yL0QDQg8Fxg+asOxjcjtqVI1y97O896bhQAvZ1t7cy9XseNLzQ2fpxS76L3m83+txk49z9MGFkCqvYooU/0Vy4fhtfF2QZsPm5IIpFIJLuQUXW21aZRb7UYSUIIDr/TwIWPm5HWSgCgJkWsplsGqAYQpVeMZKt7qHJDDEFd+RurJTXBzLF6bKRPdZFh7ITax6ZOtHWbLya1x1u245Z3ztlmjIc7s3xEB5t436g+oBjJsd7RikEEdQIGERYjyRlH8YInUjH6XMO6VXQMhnVz6JWvirhKPdv7uUbpbEvIzjaJRCLZHqSrbaiw1/vsM9uFmDmO1KE+3F4EXUMVrBxDcl7pKx3DrQDGBN32IT+3LJ1tkt2PPENIBoa4oK1dXHcRwtxIYhuBudJ5gShiJBudbV7EzrbiRY6Hf2sGWoZgz6u0aDdqQusRI1m5zpCY6z1VH5+lqCzWxLY9vf/8pu5XUbrCUF1m4B6Hs8GhDpnYtvebdGxc8hCL8HyU+GDENrcqoqXCMDYZNySRSCSSXcioOtsqHFTHQOKZdwLucVg5BmO883w+/806qEaQiCi2EUKgZwiqyyxSVLiebnWmVRYZJu9RkTmq4MbnG4tLq01s45yjct3D2Emlv02dCL9an8yOEiO5Q2tBfYzA6rG+akmhiDAYFzlGstB/RHiQmBtEfIbCDBDbyldFzJIxTqH2mc7gBaxVhWgYEiN5VcRVtgvBgfcdobMtOa+gct2TseoSiUQyaKTYNlQMs7Nt7RkXuaecLd2HZ3O4FY7kfD9rz+5qm7XGkNzXn3DmVjiM8f4itfvFszk4g+hsk842yS5GniEkA8PZaMTadBPC3AqH1kUoAURHGvPQ8QXbfAFP9d4X8G6F4/nfquCrP+Ph8EMlPPDLyUjdH+10u/D1LA6nyBGbinYxX3jJhRKP1kFCVYLZhzTc+KKNi5+wMH6H2jMa6WajJQn2vkGPFPWkxgEvZFPw0Q+UUFmMNoHrVQGlS1eFniWw1uU0r0QikdzycD6ymx5ulcOY7C8CZpgoXvBgTFHomc73TjEIjr8nholXRE8j0DIE1SUGJRbtd5tL5qs3GBJzFIfeaeDypxoLWDPHUV1iYG7TRg4lSMzRnoJInYjLzrqzLUqM5A4523zRqxvC2eaLbZ3OthtftFE469ZFoCgxklQjUGLdB9/a4YzDjShMxvcEO9vWz7gYv00I+f0OjAW5z5Q4wBngBmxU+XGV3aImfaJ0tmkpAqoT2Ou78/tBIpFIhhbPG8khr2GlIbZF3/+pLHp44Xe2v3fk+udsLD68NbHNWhMil1i7bt3ZxhmHtc6RmKfw+nG2VTmMCQrPjHyTvnErYo3by+wgkQw7o7czIdk2nA1ej5EkKsA9MbXsc+3vLVh5JpxtPbomCCEiSjLXOk3c3L2gRIimufBxExuXPXzj7yo48EAJhGxuc0JLE+EsC7AyVxcZYntoz8giQIht+Re9yB0kADD3Bh2X/8rC2T82cdcHEpt+DtvJ8X8dw+F3997dUuMk1Kqee9KJPPXjVnrHSEpnm0QikYwAjAGUAEN4btxu3CpHbCL8vDrs5J5yMXlPuJh29HtjmHu9Hvn+9CyFGdHZpmVoZ4zkHMXk3SqK5xtduX4hfbU2DFSpiXLtnW+DwM5zUA09RTy3tHP9vWJ91StGktUFVNoWK++UOJ74hTIe+5kyvvgDG/BsLqLYs73XxVFEqGbcMocSQ8+IcwAwJsV9+6KqT+GMh+zt4jPabWCsHe5xMKezO5AQAn2MBLoXy9eEs00fo9E623o42wAgOS+iJAtnXXztP2xEOnbX5Lj+TxGjQyQSiWQUGdEhr2HFXhdrtX5iBzcuMiw/sjURLArmCtvyOt1aYzAmxdrT7auzLfh37YJw3utj/TnbvCqHPrHNzraKODY1SeBss7PNrfKW6HiJZJDIM4RkYDT3IhBCRE9D7VqNc45nfrWCr72/JBxwESZy23vb3IrofqBadGfb2rMuDr8zBmOMRIrwCYMQEWVUXfQ6flZZFBsvUYjPUHAXfYltU/erMFcYjn5vDKkDwzlBldqvYDLC9LmSCI7gcU0OtwKsP9f5+gbRq6tCxkhKJBLJiDCiEZJALc5lcvu7EzaDtc7w8l90H33NPeVGWjtERa872yLESGY6YyQTs2IjgzMxHc1cEd+dPaXWoyRFbDiFlqF9TFD3KM6oYeU5kvvCYwZ9nPLOiW1R1lfNsZCKgZaNjPXnXIzfruKNf5ZBbJrg8qcsMAdQE4N57Gaa4+17QVUCfaIzwn79BRfZmrOtn95h1xTPPWhALihK0i1zuGWRkqFHiZGsRhPbRG+bh4V/sLH2tBspUnLtKRfPfXj7p/0lEolk1zKiXcHDirXGkdyvtKzremEX2LaLOQBQXWZ9uceCsHIMsUkKLUVgD8DZZq1xGBMESry/KHoRI0m3VWxzKxxqAtDStA9hcXO8+PtVXP5UD/eGRLJJ5BlC0hXu8cBYlSCcUmsvQnNPg53noCpB9qQCz+odfQLUettWm6Zh2wrUaY/ONu5x5M+4yN6uIHKGTxficwoqNzpfC3/jJQp6VoiQiT7ENkUneO0fZnD0e4csP3ITqCERPPaaeF3Xn3M7fhZEUA9GM/o4hdVj8loikUgktwAjPF3sVQF9nIA5rUkCO41rcjz6gRJe/L3wK3jOOdaedjF5d/89umHoY35nW+/fbXem+TGS/nBVZZHBWhOiUXIfRbkmtlUXGeKzVHS+DWDDoxk7z5A6qPTsbHNLvRMitgs/woiz8GO0m1MoDALWtI+x9oyLibtUEEJw4gfiOPsRE/oYiZTaEMVV134cUfrafOIzrVGSzOHYeNnD2EkhCCt9dLb5k9lB6AGiYXWFITZNQSiBFsHB55qIFJeanFdQucZw/fMOPAuRxMrCSy6snJz2lkgkklBGeNBrGLHWGVIHaF+JA3ae35ROMHOZwSlv8T5WOYxJEa0YWYDqJrblGGJT/XfRulXAGCeBUdiDwikDavLmONuqy0xGbUu2jdHcnZBEZu1ZF0/8Yu+zA+e8xdkGtPa2VRYYEnsp7nx/At/wWykQGsHZNk1hNTnb7GJrp0Ov0vWNywzGOIWRpYPQ2uqbL+1UbniRxTZCCOIztC9nGwCkDiqRYnCGnbC+C2uNI3NMQfmqF8lm71a7x0gaWdlRIZFIJCPBCE8X+x24ioFt7U/ol6d+qYzUAUV0U4VcxJcuMyhx0vd6qBv6GBExkhEcP81dvMzlsNZEJDgghquqi6y+GZHYS1G5Lpz3letiPaulSV8T1FGw8xypg0qkzjZthzrbqEqgJroLjc2xkNRojZFce8at9/BN3KUic0yJFCEJBItU3WiOno9Ce29b8YKHxLxSX2+qsT6cbV3WqUFxmP5nDeh0XQbhmd3XwT6JeYrrn7NBdSBzXEFlobdYmX9JfNbNZTm0JpFIJIGM8KDXMGLnOVIHlOiuL4goRbeCrsNDW4W5HGaOR46RXPySjSuf7nRaWWs1Z1tfEebhapu5xmBM0K4VL+1wzuH5nW19uOH6xa0NK92MzjZrnd0UwVUymsgzhKQrbgWRph08P+KxSRCiOgGrXWCXrzMk50Wv2dS90aaY22Mk7UKrmEd1iGnukEiU9edcZO8YXDxRfJaiGuBsq95giM9Fn2xK7KWIRxTnbjXUuPistGOuMcRnKDLHFOTP9Ha3eVVRMh+GdLZJJBLJiDDC08VelUNJkFDX+KDgnOOr/34jstNl6WEHd/5UAsY4hb0efC4edIQkIOL5osZIaikCtywcWuaK2HTw17D+cJW5KjoyEnuVRoykHzfpO7wixPJFRYhtFHYx+DXjHsfLf2Zi9QkXqcM795nXswRWF9HLaRqOU3SA1QbvmMORf9HF+OnG+37qf4tj4nS059LrcdvZlLNtuXH/+TMexm9rHJuSiL4p1S3uPDbdObxn5kSkE1CLmeyyhmUuB3gjVr8byXmK0mWGvW/Ua/1tvePaCy95iE2TyMkmEolEMnKM8KDXsMEcIWYl5vp0thUYwPuLUbQLDMWXo9WeAICVE+frqGuHtWdcXPqrTrHNzDU62waRqmDlhFNO7WNdw2yAKICa2t7ONrfM6862foQwa51FWuM0Y6/xvnr+JJJ+kGcISVc8k7dMpIZht7naAL+nQfzvyoKYDu2H2BRt6U6wcmIzxIcQAqo1LuLbyT/vYvyOpsfc4oZIYi7M2SamnKNy9weTmH3t4GKTdhNhfRfWmjjhj59WI0VJupXuE726dLZJJBLJaDDC08W+eybMNT6wx6kAq4+5sNZ6PwZzObgHKAkRcRkmjuSecDB5z2DFNq2PGEmqitfNKXFUbrCWIaj4LBXOtjWO2ARBcp6icp3Bs0U8eeaoAsUgAAG8qFUPEdagVp6JyewQZ9u5j5pY+EcbD/1+GpkjOyu2hTnMOOewC01iW5OzrfCSh+Q+pcWVN3GXirs+kIz0uEZIjKSzwQJjVNsTN3rR7GzjnGPpyzaytzc+o2pMOEijCKxeF2db+oiCjbbNOqu2kQaIz7FdDBdy3XL3KPVmEnvF52TvG3Uk5ns72+wCg1NkmLxXC7zmkUgkEglGetBr2LBqPbH+EFRU/HVMP71gZz9i4qX/Hl2dq64waOnoopG1xlF40YOZq61FamsbXxzTUgROaet9wVaOITZBoSSix0i6FTFEpMa2WWzznW1p0pcQdul/Wjj/sf5iPswc23b3nGR0Gc3dCUlkvCqPtJHgbLCOsvYWZ9tCf4IUABhtnW3lBeGO63iMkEnr9eddjPvOtghdEL1IzInNl3YqN6J3tgFAbJLeEpGQmyGs78JaE5Gf46dVrD/feyLFM7tvNBh9Rg1JJBKJZJfieSO74VG/8O2zc+Hq31mRJ1kB1CO9o/Rl+RfJhBAY4yTQ2VY872L1cRczrxns4JGeIWC2iC6M+vtOkYu+ttkmsW1GrPf8SWIRI8mw+EUHmSNKXcCIHCUZcQ1q57kQ/TgCB93KVxkOvd1Aav/Oft67dae5ZTFs57uuqNEQJHNPb83NqI8Fr+0e//kylr/WOajlFBn0dPT1+fhpFTc+b2PpKw5e+kMTdoFj/i16/edEEb3LUa6L3KoQnIPIBIhtZlOMpFpzZoZFw/qbblGITRO84j8nkD5Ca8627n/DhZc8ZE6oSMxS6WyTSCSSMEZ40GvY8PeR+otYRH2wKaoQ5mwwXPkbq6/HMJcYUodp5DW3tc6gZQhWHnHAXI7Pf38RZ36vKsSxSQo1ScTQT5Se5m7OtjUmnG0x0QHbzxCREt/e6Hp/qF6Ni/UWc6O9dqXLXl/x7q7J4VWx7b1wktFFniEkXfEsXhfMuuGUOLS2C1pxgS1uW7neKZT1oj1GsrLAkNjXeh/NvXDtx1NZZMgcG9yGRHyWotIWI+lWONxqI/pF0p2wqKsWZ9vzvZ1tVr77tLKeFTGSg4x3kkgkEskQMsIbHl5VCFtKInpEDQC8+AdVFC9Ej1rxJ2yjDLG4ZV4XGYxxCqvNZc4ZxzO/WsGp98ZhjA/2fdPHxP1FiZEEUN+YqSy2Dk35MZLWKkNsSkxLc8Zx/k9MHHxHwzan9zlFDQClKx7OfbRzl4K5HG6ZQ08T6JnOTi+g1l2c3fn1phHQOeZj5xm0scZrqRiNwbu1Z1yM37kFsW08WOSrXGP1Tr2WY9noL0Yye0rFgx9K4en/Wsb1f7Lx4K+k6sKXT1Rh26vyjtv6pA4rKF31WjaQrNVWAS2o183HXBWbblEghODAtxoghCAxT1Fue52cDdZyHPmXPGRPKnV3p0QikUgCcEd30GvYsNc59PGaE2oj+nnLzjMo8ehiy5VP20jM0r4EneoKQ/qQEl1sW+OY/2YdS484uPq3NowsxcqjDvJnPBiTFITWenMDjjl43ytsHcHF/SkiKSyKeOZWATVRSyzYbmdbktSfa9TXrnSJ9ew8bsZeE5+VfpyNEkk/jObuhCQynhk8XdtOUFSLopN6xKOIkdyc2OafOMoLHpJtUZTN7rlm8i+6yBxXWh1kW/we1bPCRdc8/eJ3d5ABOOdGASWkhNWPCI1NiZN3t5OqZ3FYOYb4bPjnye9z86piymUrxbdWnuHGF0OySiUSiUSys4xwb4ZbEV2oYpAl2m0447DWxHk0KlauFmMTydkGaDXneVDc4NW/tQEOHPh2PejmW6IeXRiL9vtaWsT1hcVImrnaZgQhSMwrsNZZSwy4lqZ9bewAwOW/trDw2c41hVMU62iiEGghnV12ntUFxZ1Ez4Z38TVHSAJN/cqMY+NlD2MnN785aUwQmLlO8ba6zFBdDoiXLHLofYhtgHC3vf6PMnj1/5MOFIOjbvx062xTYwTxaYry1cYxm7lWAU0fo3BCuvvMHIMx1f/nINkUI8k5x5X/ZeGz7yhg6ctO/XcKL7kYO6kIZ5sU2yQSiSQYNrqDXsOGte472/rtbONIziuRnG3M5bj4CQsnfijen7NtmSG5TwF3ozm0rDWG/d+iY/XrLs79kYnbfjSOb/itNI7/QAyxKbGmUFPBg16P/scSVh9vnM9BSOj+p7nKEJuuuekjDhH50fVUB5gX3XHWL35CBgBoSRJJDOOMo3SlP2ebuSZEWhkjKdku5BlC0hXR2db79wLFNoPAs0Xnm13kiE/393FT42K6t1pzkwXHSAY72zZe9pA52j49u7UvUkKIcLc1xapUb3gtGzSS7qhxIYC1Y60LsY0QAmOCwloLv8AvXfaQnO8exUkIgZGlKJx18c8/WGzZSOiX5a86uPDxbfTKSyQSiWTzjHBvhltztvUTI2kXObiLrufZdurOtghdqM19UsLZ1vo4N77o4Oi/jIHQwQ8paU09YVHIHFPw7K9VsPqY0xIjaUwIQaWy4NUFkOQ+igPfbrSsPbSMEOsiwcVmwPV/tAOFTr9zBBCOuaD7tQu8/hx3Ej3bxdlWaHXfESI2ZpwSh7naX+x6OyLO02uZ3rbWOZgNmMvBTsB+nG0+xgQNdY4pMURztvXoFk4fUVrcpVab2KaFuBsBMZEeixgj2UxsSmwquVWOc39s4uJfWJi4U21JESm85GHspCqiVGWMpEQikQTjju6g17Bhr4uUKb2Pji/OOJwiR2IvjXSb/AsetAzB9P1qX0NW1RWG+AwNHThvPyY7z5E5piCxlyJ9mGLitAotRXDqvfH6+jMsLrN0meHa3/ceEOdcDCnF/ejqqENEZTFERAiBYkSL1N4Mblk42wBE7m2rLjJwBth9vDfWmuhJljGSku1CniEkXfEssSnTKxc4SGyjOsBsESEZnxE25X7JnFBROOuJmBNbTB80o4R0tpUueUgfbPp4D2hvIjFLUb3RuDiuXGdIzI3mJt9mUOIEboDt3Mo1ojiNyc7J5WY2LjGkDvd+zfUswbO/VoGWIVh9vHc0ZRjF815f8VwSiUQiuYm4oztd7NXcM0pIRHMQ1hpv+e9It1llUJN9dLbVLpL1cdISI8k5R+FFF9nbNh8l2A09TQASPUby9h+L495fSGLfW3SMnWwcE6EE8T0UG5cYjNok8emfSOD4e1otc736QcrXPFz9jIVLn1fhORy5p11Rbr/BOyaC7XUGPSs+x/oYgRMUI9nmGtspuottDHqmLfLdINh42UN8dmudxXpGRCg1Ty5XlxhAxIZWO0HXJlslqotUCOHhP88cbe1ts9Z4/bMGdI+RtJr63fqBUILEHEXpkoeLn7Bw3y8mMX6HWnefehaHucKQ2k+Fu3OZbSkZQiKRSG5ZRnjQa9jwnW1KQuw9RnFcOSWxftYz0YSmYs2ZryZJXz1i5rJwkKlJkfzQDbsg1s9UI7jj3ydw5/uDFxFaqlOA4pzDzDEs/rMD5nC4JseVf2BAQLSks8FBVdTX6moi2jWEH10PRHfDbYZmZ5uaDI7MbGfjMkP2lBK4dg7DWuNI7hd9enKtI9kORnN3QhIZP783yD3WjFPqcAlBAAAgAElEQVQUPRPNUJ3AszjKm4iQ9Bk7rqBw1qu52pSOuEbFCHG2XW4XZAZzsR2fU1p629Zf8Pruohtlwk7M1jpDbEK8jj2dbZc8pA9GENvGxULknp9NYvUx4WzjHsfas/0Jb8XzHtxyXzeRSCQSyc2Cje50sR/p0s9Fr1VzsZh9Ods4MkdVWFE62yqtzrbmuEFzhYNzILZnewQjohBoKRI5RpIQgvHbVdz2vgS0VOsxxWcpwMWaBABik7TDMddLbPvafyhh8Z8dLDyi4ck/iGPh723se6sBPUs6uuzsAodRc4RpY53ONuZyeFXecZw7gT5GQyNFgwRBqgPFcx5SB7a+MZnYS1FeaEqYWGRIH1FgBsZIsr5jJHuhRO1sMxEaIwnUnG01sc2zRApIszCoZ0h4jOQqgxGxs62dxLyC8x8zkTmqIHVQEaJe7e/aWheuRKIQKIboSmn/nEokEokEI90XfDN4+H3FSFU2gBBN9HHhuOq1LvPx11xqKlpMYemSh/QhRfSIJaNHD1aXGeIztXV6D1HPWm8Mn0++QkVib/CaSQuIkXTLAKFA6jDFSi2C8ukPe/DsznWIucrrEZKAqF8JSp5qx20S25TY9vW2uWUOLSn+txb1/bksXPnci1aBBAhnW2ySQo0jUpSoZPdBCPkIIWSZEPJc07/9KiHkRULIM4SQ/0kIyW7X48szhKQr/pdory8tZ4ND7YiRrDnbFhiSISeLXoydUFA876GywAIFu7DOtkBBZgDfoYk5ikqtw2DpyzbWnnFx4NsG3ztyq0J1gLdlPItpEkCpDe/EJmnXLpnSZQ+pQ70/T9MPaLjz/QlMvkKFuSriixb+ycHjP1Pq65iLF6SzTSKRSIaWEZ4u9oUtNYHInW3mmiiEt7o4yNuxcgyZY0rfMZJ6lrQIdPkXXWRPdQ5ODRI9SyLHSHYjMUuhZQgUPfy+hCDCUbnh4eInW+Omq0sMzgbH/f9XEq/6jyacCsGV/2Vj75s0MVTUts6x86wpRpLCLrT+3KlFIm5H/Ga/GOOdXXw+QWKbYhAUzntIHdj6ZWdinqJyvUlsW2KYOK20dDz7iNdssJe6USfA3Qrv6rBMH1WwUYuRtHJiKr/570Ibo11iJFm9u6VfkvMUNz7v4NA7DQCAPt7oB7TXGfSmnrq47G2TSCSSYEa4L3i7cSsc6894HcMens0D92SsPKt3rGppEqm3y1+rRHZOXfSQrg3yRxX0mCs6kmOTFGqCwOkltq2xwK7YdrRM5+P7va/zb9Rx/k9MXP5rC7EpYGO5M0nCXG51x6sRIi6BRpoGUIvU3i6xrQIozc62ELHNWmd44ufL4B5H6bKH9CEa+NqEYa0JcVNNRfsMSHYlfwTgrW3/9lkApznndwE4C+A/bdeDyzOEpCu+yMZ6ZPI6pYDONp3AzjOUrgYLZVEYO6GgcNZFecFDcl+A2BbgbLMLDMxpjWMZFPEZisKLHpa+6uDpD1Vwz88moKXln1FUCCEdU8H+VIm/yWBMkK7xVhuXxMm0F0e/J4bZ1+ogCsHkPSpWHxfda/2cTM0cA3NqgmCADV8ikUgkO8wITxd7VTGRqsT6cLblRB9Ev51tmWNK3zGS7c62wosesqe2J0LSR8+ILomtEp+l9QnjMPwNl4ufsPDcb1ax8NnGgnT1CQeT96oglEDRgAd+rIJ7fi6JxKyC2CTpENtEZ1stRjIgptHOD0eEJIAWN1Q7TqERh+mjGINztiX3UpQXGvGL1UWG5AEFSrzzmDbb2daNqJGtzXFLQSTnKcwcg1vhMHMcRlsHW/cYSb6pGElAiJWxGYKZV2v1x7GanG3Nn3nZ2yaRSCQhjPCg13bj9wS3d6Nd/isLz/56Zxajvc5h1KpmglxfQfjR3VqShLqaHvnJDVQWxXpj42Jj2Duq2Gati3Ub1YSo18s9ZeVYx1ogiCC3l1VzvM99o461Z1yc+DcxTNxOsbGkddzeXGGI72kS26IOEVUBNS7+txIjcM3uv79ZmhMy2p9rdYnV640WPmtj4bM2Fh92ULrMkDqoQEtH71K21sRrpqVo1/dz8Us2nv/tHhmgkqGEc/7PANba/u0fOOd+1NkjAPZt1+OP5u6EJDL+l2hvZxvriJFMH1Fw8RMWrvy1hczRzS1G4nMUngmsP+chOd95H0GdbRuXxJdty+Q0AQZhbcvepgAEePn/M3H8PTFM3t15ApN0R423TuBba40FEgAYXZxtzOWoXGdI7u/v8zT9gIqzf2SCORye1buD0Kd43sPYcQVE2b4SWIlEIpFsgRGdLuZcTPiqfmdbRAe2lWMYO67219mW48gcVSJFyrU72+x8Y1gl/5KLsZPbuzkVm6HQx7b+eYjP0p6ChpYWQ2ULn7Vx788n8dx/q9R7uHJPuJi6t7ZGJIAa49j3ZpGEYEzSjm5ae70RI+k75pqxCmwgz2sQ6NlO551PYIykQbBx0UNy/yCcbUqLs62yxJCYpYhPi44xH8/iAMdAhNdm1H7ilrrESFKVIH1IQfGCV3Oqtb428elgoYtzvqUYybnX67jng8l6d16zsGutMxhNQmlCOtskEokkmBEe9Npu/H2gjnVQjmHpq07HPo61xqD7YluawI4YI6mP1WIkA0Qw5nKsPu5i+asu7CKDV+WIzzSt0SI8ht/XBtQErSgxklGcbQGdbWaOIzZJEJum+IYPp3DoHQbSBylKIWJba4xk74hLoLa+j9+EzrYyh+b3ybW5zh79QAkX/1Jsyi38g40D367jwp+a9eQrPUNDI7jbEU5CEvh6NlO84CH3ZH81NJKbhkoIeazpP+/t8/Y/CODvtuPAACm2SXrQT4xku8Pr4HcaePOns/jWL2Yx/cDmRClCCDLHFKx83QmJkewUQYSNOGAzZwDng+S8glf/dhrf8OE0Dr8rYimIpIX2qWB/qsTHmCAwQzYBywticdBvRNTU/RrKVxiO/stYh9jXjY0LHjLHamW4MkpSIpFIhg93NKeLmSP6GagmupWiXvSaOYbMceFsi+LY9iwOz+RIHqB9O9sUg4DqokuCc35TnG33/lwS06/c+mPMPqThth+Jd/0dLUOx/DUHsWmK+TfpOPXeOJ765TI4E5s0k/cGH0dQN62db0T4CedY+8+Hx9mmxBHaixEWI8lsIBWhb7cXyXmKSltnW3yGIraHtvS21WM3BxxZGjVuya25TrsxdZ+K5Uec2jR76zVOe1ymj7PBQTV0FfK6Ed9DMXVf45rMyDb+rv1Ipfrvzkpnm0QikQTieSO59rwZmKviHNvuULLzHE6BY/1Mw93ubDA4pYbbu5/ONn1MrJ+DhBZzhYF7wMqjDkqXGFKHGoP8Ud1T1aWGgyyS2LbGeiYq+I/f/hyb1xFT92m1gR6CjaXOupvqaqvYpkZ07LtVXo933NbOtiZnm55uDARxzlFe8HD+oyYKZ11UlxlO/1QC5ioHc8UeYlDncRhizUN79sKZKwwblzxwJvcChxCXc35/03/+IOoNCSEfBOAC+Nh2HZwU2yRdqcdI2t1/T4htwSeHrV7ojp1QwGwExkgGOdtKl4I6vYZjg0KCjoJYf6rEp1tnW+liiJDag+R+itv+9zjmv1mPZOP3KfpiW0JmOUskEslQwkZzuri5OyHqhTIgXGrJeQqqChGs5++vMegTonTes0VnRjecSmt8np6lsNYZqksMREHLBf52QLXBCCxamiJ7W3fRTk8TuGVg31vFZsaBb9fBGXDuj0wwlzd1lLUej4iRbJtKbnL5a2O0Y7PAKfJ6p9tOQwipuxbbsQus09mmi82hQRx/oj1GcokhPksR30NgrjTWjnYx/LpkK7RHoYfh9XC2AcDMQzqWHnZqnS6tv5ucF8+zXRC3VjcfIRmEVour5JzDXm/ti4nvoahIsU0ikUg6kc62bcNc9WMk2x3+YvBr+StO/d/yZzyMnVDrbm0hRPU+b4me3JrQEiCCiSQlityTLooXGn1tYY+Rf9HtGEAqXW7EZ0cT24T404sgsc3MdTrk0wcpNpYDnG3LDLHpxppDTSByZ5taF9sAbztjJGtDe/E5isqNhtORqgTjp1U89sEy9r5Rh6ITHPluA+kjopJGzxA4IRHc7Qhxkwr3XFexjYNZCByAkuxOCCH/GsC3Afg+vo1dQfIMIemKZ4rJzGjOtu3ZBMicUEBUEanSDtURECPpIXVQfrSHlfZcaGuNtznbOie+fTYue0hF6GtrhxCCY98Xg6KLCabIYtt5D5mjSl8CnUQikUhuIu5oThc3x9QpfTi2/YtLYyJ8sKUZEU0jLmKNEIGlGa/CoSYa/98YJ7DXOfJntt/VdrPRMgREAebfJMQ2QglO/2QCL33ExNS9WkP0I2hJVxAxko3XnnOOjabNHD0T1Nk2PDGSAKCPUVgBTke7wKG1HadiECT304GIoPE9FHaew7NEjKpnCREytoeiutx4zcoLHhJ7B/+9oMYJ3AjT3G6PzjYAmDitwFxlWH/e7XC2aWkKqou/nWbMABfcVlB00XHoljisNQ69aaremKSw++h2lEgkkpHB8wB1eM7JtxJWjgG0U2yzCwz736pj6asNsW39BRfjdzQLYbSrcNK4r5qzLRkstFRuMIzfoSK2h+Lq31qtYlumteOLc46vvb+Exz5YahlIKzXtW6nJqM62KGIbRf5FFze+YNfXI9ZqZ/drYp7A3FA6hvHMFd4aI5kgka4hWq47tsnZxlwO7ok9XsBPMxADVpXrDPE5ipM/FEflOsO+t4hfOvxOAw/8lxQAsS6P4mxzq+Jx1GRwLGfxQmOoy1xl0LMiDl2y+yGEvBXABwB8B+d8W8v45BlC0hXP5NDHaM++Kqe0fWLbxGkV2dsUEKXz/qkuJq2bKV1ine6n4RgGlqBzKthsW1jo4wTWOg+0avvlp1tBSxI4EaZ3mMNRuuIhfUQR5bkyRlIikUiGjxF1trkV1EWtfroTzJy4IDcmhOOsF1ZTP5Se7R0lKY6rydk2Lh5n5WsOJu++tcS25D6KV/56qsUNNHFaxeF3Gph7Y3h8ens3rbksogH9tZBwjbXFSBaGx9kGINDZxjkXx5lpj5FEfbp7qxCFCMfVonBLxmeEiNfe2bZxwUPmyODFtqjdJl6VQ4l1f7+IQjDzag2rj7mBbrXkPEX5mnhOZ363isJZN7DfbasI4ZSLzramz7JRW49LJBKJpA2PAXT0Br1uBmaOI7mPdnS22XmOmYd0VG+wupN9/XkP2dsba8vIMZJ5sabSQgaqK9cZEnspph9QkX+hNTVLb3sMK8fBudiXfPznynVH+salxr5VlGHv9ijnMKYfVHHouwyc/5iJM/93tXZbhljbIA5VCFJTDkqXWkUic7URbwlEv4ZwK414bCUWbfCoX/wISX84KzmvoLwgYu8ri6KjN3NUwTd+LIOxU+K1JZTU1y56urPzOAhf2CSEdMRIlq56+Od/UwRzxb+ZKwzTD2hSbNuFEEL+FMBXAZwkhFwjhPwQgN8BkAbwWULIU4SQ39uuxx+93QlJX3iWmPpgXZxt/rREvz1aUUnuU/DQ72UCf6borcfmVjisPENiLuijLS8Yh4H2zrT2SRzffRY0lWKuiI2VLT1+RJdaZVFsaChGf244iUQikdxEXG8kxTav0hQjGSGeBhBrOmaL4SgjIMowCDPH6hF3erb35rtTbsS/AGLD3lxlWPyS01WA2o0QSgI7iU//ZAJzr2vvyWi8brFJAqupm7Z4wUP6aGtEEThgN5W8B4lYO4kRILy6FYBqndcDikGQPDC4v9FErbetsthYE7Z3thVf9pA+MvjvBTURzUXqNsW8dmPmIfH5aZ9IB1qjJC9/2sLlT1kwVzsjJ7eKnhVOSmudt8S6GxPCgbmNCTsSiUSyO/GYdLZtE1aOIX1Ygb3ROXRkTBBMv1LFjS/a4Jwj/4KL8Ts2IbYVRFpA2L5Q5YbYT5x+UJyjO2MkW9dwY8cU3PcLSeRfcFG9wcAZR/mq1yS2iTVS1+cd0dlGVYIj/yKG0z+ZwNozLoCa6719EIcQpKftFpHIszjccmu3btQo+uYYSTWOyEN+/eAUW68h1KTYh7NWOao3Gnu86aYOvWZEDHuEQcL1hrDZ7mzLPeGCe0JwZa4YIpu6T8XGRen0321wzr+Xcz7HOdc45/s45/8v5/wY53w/5/zu2n9+ZLseX54hJF3xTGHH9WMkPZvXVX6f9eddjB3fmckexUCLs23jkshG7nTBEam1DQnt5fKFcy4yR1s/P0F9JkBtaifCIqTr40cU28zlxiZO1I1MiUQikdxkPDa6MZJ+d0I8WpyLlWtMchrjFGaEiDirFiMJ1CIhezrbOjvbrv+Tg8ReisTs6L1PgtY1aLuIUTznYuxY47UhhCAxr6Cy0Cy2iX6RYcGYIjBX26OJgjeKDn2XUY/7GQSJvQoqCx6qS2LKGRDxks2dbRsXvI615SBQIm9Kic2oXkw/oEGJBUfli+fJULnOwF2OG19wUF30OjfUtogxTmGvs47ONjVBQCjgbWvIjkQikewyOBepCnR4zsm3EuaqSKlqiWr0ONxaktbhd8bw8p9ZKF9loBpaXFpaRGdTPUYypK+rcsNDYi/FxCtUzDykIT7TWNdq6dah8OJ5MTBFNYKJO1WsPeuiusigpYVzDugdI8kZh51vHXjpReaogtJVD57Fa2v1ztumZ1rFNrOWVkFo06B7RMe+W2mKkTTItnS25V/0kDnWunZL7hODR5UbYYaKBnomorMt11ivtn8Gck86AAXK1xjMVfGeZI4p9dexcNbdFlef5NZDniEkXRExkqQeI/niH1Rx+VOtmZKrX3cwFTDZezOgBmnpbCu85GHsZMDF9fAMA488zTGSZo7Bq4rC+2baI5Z8rFxnHnW/RBXbqsusnmetJntPI0kkEolkBxjRkvpm50zUqVSzKaLGaHNXhd6maVpWz9Kezja33Cq2GeMEa0+72PtNgxNbdh1tyxZfxHDL4v8Xz3vItA2tCVdTm7NtbHgWs7GpVnELaPTctpO9TR2o0Jqcp7j81xYu/oWJeE1si9ViJDkXPW6VG1uPHQ8iStwSc0WfXPN0duj9JQje+OdjgSKl/xnIv+Bh6j4NqQMKrn/O2YYYSeFYtQscettGX1RRXiKRSEYGf905gB7SUaB02QusBwnDynGkjygtoom9Ic6pVCWYuEtFfIbi+d+utkRIAsKp3RwpHYYfI6kYAPdEfUgzlesMiTkFaozgwQ+lWlxUWqbN2Xbeqw9Mjd+pYv05Dxtt1Se9UpLsolg7Uy36Z0oxCNKHFKw/58IzObT29APf2fZyk9i2whDb0/p7UYfK3QqH0seQH3M5Hn5fEdyL/t7nnnQweU/re5qcV1C+xlC54SHeQ2yL2tnWHNnZHCPJOcfqEy72vEpD+aonorv3UKQOKihd8WDlGb764yUsPex0u3uJBIAU2yRd4IyD2YCeofWoRnuddziOVr7uYvqBnenhoDrAmpxthbMuxk6M6uT07qB5KrjwkoexU502cGOi8+Lesznc6ta7AdUEgRNRbPMnpWSMpEQikQwp3ojGSDYXlceFk4a5HBc/aYbGvllNfU/GBIUVxdm22hQjOd7Z09VOu8jgO2XmvnGExbYAYk1DRYXzHjLHWtfRiaZSeKC2MTREYlu7kwwAiue8m5J0Mf8mHYffHcOpH47j0HcZAIQIphji81m67CE5T/vatIpKezpDEHZerFWpGu3x23tWfPzPwHotJmv+LTqcIkdsavAxkqUrXn0js5moorxEIpGMDCO67twMnHN85d9tIP9CtL4rz+LwTI7kPG0RtNoHjo79qxiWv+K0REgCojfXXGEovhz+eP5AjJYS3WBqsnVvyLM4nI3wc21QjGS6Jrb5zrbSZQ/pQ21iW5e1g7W2uYHy7CkFS1926qkVLRDUYiSbOoJXOOJtAztR4rGZy1v2xpRYb7GtusSw/ozXVzpU7ik3QGwTg0fC2dZ9jdmPs81fezXHSJavMFCVYPpBVTjbVsR1k5oQXdfPfKgiaosCTAESSTvyLCEJxbOEmNUc1ehWeMu0gJVnKF/zMH56Z8Q2RW9EXAK+sy3kWGTnwFDQnPGcf9FF9lTn+xXUJeNPoDTb3jeD1sPG72MuNyZ/eln/JRKJRLJDjGqMZKURU+cLAItfdPDcb1RRXQoR29ZYw9k2QSJdLFZuiKlOILinq/O4Wp1tib0UU/ep9bg/icAfKnJNjuoSQ+pg6+uT2KugfL0tRnKIxDbfSdZM4bzb4dDbrsc++B0G5l6nQ880XreJu1QsfdkRfW3bECEJRJvmbv472wrJeaXmbHORvV3B3jdqICoG72zLUmxc9AKP2RiPJspLJBLJyDCi687NUL7GYOU4qivRziN+vF+7Q8l3ovlMP6hi5jVax8A/1QgOvt3ApU+EZxzaeeEC82tn2lOPKjeEqNRZSyPQ0hROrU+OOaKbzRfWxk4oKF/zkH/BRapJbOu1/1RZ8FpinKMydkrF4sNOqFCXGLdh5Vn9+QlnW+vjRInHLl0W9Sr1Ib8Y4PaIkfSj0INiOoOw1kRs41hbjGRin3hNKzdYz2sJLROts83MiThNoCae1o5x9Ukh9iX3iYhOc6WRdJU+rGDl6w4OfZch10WSSOyMQiLZFXgmhxIjoDqpO9vcCgfVGl8uq4+5mLxbizy9OWio3hACmcOxcakz5xeAjJEcItR4o+ej8KKH/W/rnHaP1fpMmrHW2KYWIR2PnyQwV3ufIKvLHHte1XC2VdblSVUikexiCiXg2Qu33uAJAbDFIYzdSLOoRTUCEODcR01oYwT5My4Ss53nVnO10b8Wm6Q9HSvWGoO1xpE5ItZVepbA6uJsYy4Hc8RFuM/4HSpe9eFUv0/v1oKQjr87Y0oMFW28LLqG29fRyXmK6//Y2MzxTNErMSzEpjvXUsVzHjLHd+7S8tB3GTjz+1VM368ifWR7NkLVZOtEexDWOg+MhewXY0psgBXOesieVKEmCR76gzQS84MW2wg2LnpI7u18zYwJIjeVJBLJ5lnMAeeu7vRRDBbGAVWKbVFYe8oFgA4nfBhmrTJEdK+1Dxw1zn2EEDz4K8Fry4PfaeAL31fEbe9j0NKd50tzhbX2vLWLbddZ17jCZvfUxiXR7aYYjfX42AkVi19ycPDtRv02Shdn2/XP2Xj21yu48/2J0McMI3ub6HbNHA2o9CEEhACpgwo2LnkYv0NFZZF11LdEicduTw9TYr1v40ehOxscmOv9XHJPuZi4S+0QOZPzFOvPu1BipGc8dzdnG+e87v6zcg3noppsxEjmnnCw55UaUvspyldZi9g2/aCKqftU6GmC1Sfd3k+oiUd+cgN3/XRSDh6OGFJsk4TiWRxKTDjb/L4qt8xbhKuVrzs7FiEJCGeb39kmLhQp1FjQl/DwbFCMOmqKoLokejXyL7o4/VOdCwtjkqBwtt3Z1phA2dLjJwncy1GdbX5nm3S29Uu7u0EikewwpSpgaMDJgzt9JINFVUayN8OrNroTgIa77fC7DOTPuNj7hk6xzVpjyN4m1mxRYiRXn3Ax8YrGha+epbC7DJ743/vtUTYd0TYSxCZEjKRb4YFDYsl5ivJ1EYNkF0V80jC9jr5Yyz0OohCYOQbmAPGZnTvG6QdVPPebHAuftTe1aRUFY0L0m3HGQ5MWBjUcRghBcr6xDgWAbFh6xxYwsgTmEsfEHQHOtgiivEQikYRSLAPjaeDA7E4fyWDR5TZqFHJPuYjPdcZOh2HW4s61FIFniiEuqpIOZ1s3YpMUe16l4srf2Dj6PbGOn1eXW91dfoxk6bIHUKByw+sQpJpR4gBzxSBU8UJnV+3EnQrWnnYjdbblz7h47r9V8MrfSG3q/J4+rIDq6LpHlj6sYOOiENvyZ1zsfWO85edROttETHjj+JRYa7pYEOVaFLrvGqtc97D8iIOD7zAC17O5J11M3t35GiT3UZhLHGMnewvc/nvjWbwugDKX4+xHTFz7extv+uQYAPE584eifGcb90Rf223viyM2La6RygsMs7X398i7xWdp+RGn7xjJwlnR/ybFttFCniUkoXimKN6kBoFX21xxKxy86bsl96SLo9/deRK7WTR3thXOdomQlAwNc6/T8eLvV3H9nxxwL3hjJmgT0FrjiA0glidq/1p7Z1uUnjeJwC4yfPFfFfHNn8ru9KFIJBIfzwNiOpBJ7vSRSAaAucZaLvCVBHDkuw0k9yk4/9HgbBdzhSH22kb/Wi/RYPUJB1P3NdZVRu02YYi+ts08m9HDmCS48jc2nA2G4z8Q7/h5bA+Fvcbh2byjq2QYoBqBnhF9XrFpUu9r20lBkFCCg+8w8MJvVzs2vwaFohOoceFuC3tP/NjzQZCYV2Bs83vvuwX0AIHQGKconOtvglsikUjqeAxIxOTac0TJPe1i/k06qosRYyRXxXA1oUTsv5Q4jCzpex106F0xPPmLZRz5F0bHGtdcZohPNznbUsLZ9MKfVrH2jIuxkwqm7g9witUghIierw2OjfOdqVrjp1VoabtlHRAmaF3+KwuH32VsepCGqgRjJ5R6t3LbgQKc18U2zxJpCmNtFS5aWhybsxHsBASAwjkPx76/8Zqota7obpSvMRClIbblnnTx7K9XUV3hOPXeWMd6MfeUg1f8p87vCS1DoKZIVwG08ZRJ3d2mTIv7/9r7S6AqYOcZnJLo6rOaYiTVpPicrT/vwZig9V64+AzF2tMuDr/TaHkM4fiPvi/IPbGOj7L/KLm1kNKqJBTP5PXCca/mHnPLjc42zjnMFTbwOJN+oE2dbYWXvBZ7cwfy+20oUJMEd/x4Ak/9lzLGTgVvzCT3Kyic85B7yqn/W/NJcauP7/SY3nFNUc7rT1BFFegkAjvf2u0okUiGANkxcUtRvsKQOtB4P+/4dwns/1YD2VMKCi+54F7nd3B1iSE+K26j6ARKjHTtUsg94WLq3sZFeQC0LgwAACAASURBVGJvzY0V0lkleuSGSxQaGtpestnX6dj3Fh0P/HIKB7+j04VIVYLYHorqDQY7z6Bnh++SLTZN61GShXPeTelr68X+t+mYea2G+DZODxuT3TdarHU2kBhJAJh9SMNcgEt1kPhr3cDOtonODmWJRCKJjOcByvCdvyTbT3WJwatyTN2vRu5sM5vi/bRMI7a5PUayF+N3KNBSBMuPdA6LVNt6y9QEgZnjyD3p4M73J7D2rFt3lYehpQnsDY7cU249McJn6n4Nd/xEvGWPS40DngVwxvH0h8pYe86FU+a4/gUH+7/VaL/7vph/s47xO8PFuvRh0cuaf9FD+rDSkQKmGASzD2m48jd24O055/WBqvrzSRKUFzzkz4QP41QWxOO5/nu4wTH/Zh1LD9u48unWx1p93IFbQeBeru/yj+oK0zLivQHEAHj+BRcP/moKiTmK6qIH7nFY67wuUCo6AaHAwmdtzL62ISgm9yuw87yjJ9eY7Ky76YZd5ACHTMkaQeSZTxKKZwr7rWIAzBL/5lZ4PT/ZLXFQFXWL7k6gGM3ONjfcXkwAqbYND3Nv0DB1j4qJO4IXBolZivt+MYnHPljGyqNCcBvUpHB7LncQ5rLIZ/YXSb1KbSWtOEXR28NvtW4oiWQ34zG54TGkMJf3jGNpp3TFQ3J/Y82z9w061BiBPkahj1OUrrReCHLOUVkUBec+RpbADnGqVZcZnA3e0n1FVSK6H86LaBjP4i3nRrfMofXoUxhdWl/n9CEFx74vhuwpNdRZmJynKC8w2AUOLTN8r2tsmqK6LD5nxXPuUIhteobiwf+aCn1NB0GvCFZrjcMYH8zjH/g2A3teFT5hPwh8R1tQ9KWIkZSdbRKJZJPIQa+RJfe06OCKT0ePkbRyrN4t3Ny/1U+MJCAEmsPvNHDpk51JD+YyR3xPkxCWIrjxBRvZ21TMf7OON3wsg9nXdT/v6hmC/HMuqssMk/e07mepcYL9b20V0AgVe6qVGwzXPmPj8Z8t4eKfm5i6T60/381y+J0xTAc58dqcbevPuRg/Hbz3dvhdMVz6pBU6qEd1tAwRZY4pOPlDcTz60yW89JFOixvnHOUFhrFTSn2ozy5wpA5QnPjBOJYebgzUM5fj2d+o4I4fj3f0F/ukDlAk5qN9j+gZWt+vLp73kD6mgFCC+CxF5YZYU6spIvqua2hpIsS2pvc9ua/WcT3dJrZlhQjM3GjXbf51lhzcHz3kroskFM9CrbNNuMc443BN1POThfixsx8h33XHWS0z+VjYVMfwbVKMMoQQPPChFI69JzyCdPoBDXe+P4Fz/0MskswBOtt6im1txblRsqwlDfwJHu7t9JFIJJI6crp4aLn2dzae+IVy5N93yxxOqXWzoJnsbUrHtKmzwUGoiMvx0bMEVj743Lb6hIPJezqFoLHjwnkOAOc/auLM7zYust1Ka4+cpMYmX5LEXorKgui4aO7+GBZiTRtohbY+j1uZ2KSYgg/DWmPQd/j6qB/UBEDUEGfbeH9xSRKJRNKCHPQaWdaedjDxCrW+VogyhNu836Olm51t/cdp732TjvyLHsrXWjckqiusRUDRksDq4y5mHhJCS2JOCRV96rdJE1z8pIX5N+k9f9dHTRDc+IKD6Vdq2PcWAy/9dxMHv2NrrrYoJOYonA2O5UecULEte4cCfYxg+RGn42eFs62uNkDs5R38TgOv/cMMLv651TEwaK2KDuf4HloX25wCgz5GMH67ivXn3frn4eInLMRnaFeB846fSGD/26K5/LWMiB0Fal1ztf3hxJyC6iITvYBtsZtaSsSWNjvrUvsp1Nq/tzx3hUAfCx9WbMfK14wqUmwbOeSZTxKKZ3IoMQJac495VeEkU2sZxdY6gz6gToLNQnUCZnFUl8U0dfMmUgfy+22ooCrpuTiZvFdF4awLzrgonB/A5oWaBNwee5rVpc7iXHmCjI6zIRYVLDiNQCKR7ARyunhoqS4zLH3ZgV2INvlbuuYhtV8Jde9kb1ORP9O2ubDYiJD00bMUdj74MdeedDumdQEgc0JB4awQ8lYedVB4qSHquRXpbAuGbGoNmpxXcPXvbKx+3cWx79+5fuQwYtME5gqHlWewcgypg6NxWdnL2WavD66z7WZACIGRJcGdbbXnKpMKJBLJpvA8ufYcUaqLTAgWCQKqN4SzbpgrrCVG0q472/qP01YMgvk361j4bOuGhLncNlSdJAATsc1R0dIUhZc8zL8lesyzmiS48Xkbe16p4eS/jeGun05g+oFtHFIiALhw1aUOKsg94WIiJG6SEIJD7zJw6S+tjp8Vz3nInAi+XXyGYuyk0uJUA4DygofkPK132wFiGFvLUMT2EBAFqN5g4IzjwsdN3P5jia6dv0aWRk5T0zMEdm2QsDniPD5LUVlkMHO8Y4BfTRLMvk5rOYbkfqX+Wew4ngkKM6Lr3z8WuZc4eozGVZFkU9RjJGu9aG5FTCj4lm4Rk7KzHyGqA54NlK+1xil1sHuueSVNGFkKLUVRuc5g5QazeRHFpVZdaS3OVWWMZF/4C2PmyNdMIhka5HTx0GLVpiOvf65zojSI8hWG5IHw9zJ7m4r1F1qdbdWl1ghJoBYjGeJsK5z3MBZQ2D52QkXhrAenLBIFii974KxxIdk+ASrZPIl5sZlz108nhlLEjE9RVFcYVh9zMXm3Fnm6e7djTIjuwjAGNRx2MznyvTGkD3deR6lxsSnmVnbgoCQSye5Hrj1HFrvIodV61mJTBOZyb3Giuszra1UtTesDvJtxtgHA1L0q1p5prIc558LZ1LbPkz6qILE3uiispQlSh2hgx1gYaoIgf8bDnleqoCrBwe8wQJTtXDfV1DYA6cMKYntIx3VAMzOv1rD2TGfn89ozbtfnue9bdFz9TKugWV5gSO4TvXnNMZL6GAEhBON3qFh/3kP+jActTZA5MjhBPnu7ityT4j1v7ppLzFJUFxmsNdYR3Tl5t4p9bcLp5D0q7v0/koGPYUxG77O11mvONrmXOHLIM58kFD9GktZiJJ2a2KalxZTJIAvAN4uiEzCbo3y1+8aTQH7B7UbGTirIv+iJE+MgnG01sa3blK65xBCfaS21dauygywqTl1s2+EDkUgkDeR08dBirTHse7OOa5/pnCgNonRVONvCGDsh+hma+wSqi6yjXFzP0nq8STOccZQue0gf6nyMzFEFpUseVh9zMH6HCj0resUA1IeyJG1s8iWZvEfFXT+dwJ5Xbm9n12aJ7RHRUCtfdzD94GhESAIibjEsWpEzDrswuM62m8XR74mFCrq9xEWJRCIJRUaYjyx2gUOv9c3G91BUV7rvozhlDu42OmpbOts2KbaN3ykiC/31sJ3nUOKkxSU1fb+G234k3tf9Zk8pOPLdsa5urHbUBEFyP+1L1NsSDa0NmaNKqKvNR89QGJMUpcuN833xvIuNix5mXh2+Dp17nY71Z926qAQAlQWGxDyFmm6IbU6x8R4Ksc3F4sMOZl8b3R0YhdnXalh+xIFb4Shd9erd035nm7XKOhxrt/9oAtnbWl8fqhKMhTj6Yn302dp5YRhwpNg2csgznyQUP0ZSMYTw5vnOtjECp8gGWgC+WXxnW+mKh9Q+uYl4KzJ2UsHa02I6RUls/f6oSkA10T0YRnWFt0w8EaX2d9DZ/yoJwJHONolk+JDTxUOLvc4x/xYd5QXW0S0RRPmK13XASI0TJOYoNi427ivI2aaPB3cOVJcYtFRwNLeaIIjtobj0SQtT96nIHFNQrHW4uWUu4ngkAfR/PtQz9Kb0eWwWv4dl5VEH0w8MpyC4HRiTFGaI+GQXxN/AreTyMyZJ5E0liUQiaUFGmI8szeJKc8drGGatxsMXsLSMiCBkLodX5d3rYkIwshSxaYqNl8U61WxLLwKA1EGlq5gUxP5vNfpen6kJgj2vuolrJUKA2qD4wXcYOP1TvTfS2pMxzv+JiSPfHesa4agmCGZeo2HhHxvutvK1Royk6zvbigxaRrz22dsV5F9wsfQlu6/4zijEpihShygu/aWFxFwjfjIxR1FdCo6R7BdjInwd2I6d50jMUxkjOYLIXRdJKPUYSUP0orkVcQGpZegQOts8JPf3OBb5/bYrGTuhYukrDowJ2tf0UDd6dbCZy62dbUDNESdPkpGox0jKzjaJZHiQ08VDi7UuIm3mv0nHtX/o/cVZusK6OtuARtyjT3WJId7hbGuUiDezcZEFRso17lvB6uMupu7XMHZMQfF8TWyTzrYQNtfZNuzEpinK1xgIIRHSJW4dujnbrF3W1xYFY5zCXOV49jcqHfG0EolE0hU56DWSMFfsHfoCWWyKwlztLk5Ul1uHwvw0Lbsg3G5hPcW9mLhLrQ9uVwP2eG4Wc6/XsP9tg3VxRUWNERgROu/GayIYIASz5UddHHx7b1Fx5jUaVh5trA/K1xiS80prZ1uT0zF7Slyj2AWO7O2DF+PnXq/j/MdMjB1vONP0cZFuVV7wOmIk+6XfGMnkvCL3EUcQeeaThOKZIkbSd7Y55aDOth12thliQ1/ESHb7or61LnxHiewpBdVFBmNycO9hN+GMcy42JQPENmn/joZdFItpJvdkJJLhQU4XDy3WulhP7XurjmufsbtGFnMebcBo7KSCwksNsa2yGNTZRmEHxEhuXPR6iG0q1KR4jEyz2CadbcHcoi+JliRQ48D0g+rAhqF2A7HJ8FhFa43teJ/1oDEmKJ7/cAWXP2Vh/Vm5sJNIJH0gB71GEmdDrAf9TjI/drob7QkM/p7jZiMkfSbuavS2mSsc8emdWa/sf5sRGku4Lfjrsj5qULK3q1h/QazpL3zcxKG3G5E6gyfvEa8xcznsAkP5qofMcQVaLUbSszjAAKWW1qkmCJIHFMy8Rtu0iNqN2ddpcIocmeONaxlCCOKzFPnnvS3vK8Ym+ouRTMxT2X07gsgznyQUzxIxkn5nW8PZVpsyGYICcD+mpbrEkNzb5VhGZw/glsOYoIhNk4F+1tQkCS0ptdY4QMXEf/ttPCm2RaIeI2nL10siGRrkdPFQ4tkcnsmhpQnGTikgCpB/PjxK0spxUJ1Az/QQ204oKJxtbIwHxkhmCax8gLPt5e5i2/QDKg5+pwGqEmSOKSicF4/jVgB1AHHPkt1DbJpi+sHRiZAEIOL0a9FW7Vhrt56zLX2QInu7iuPvifV0JkgkEkkLctBrJLGLrQJZfJrAXI4gtu1pdbY5GxzFc+6Whlgm7hRCEOd8R51tu4HMcQXlqx7K1zxc/5yDw++OFpVpjFPEZygKZz0sP+Jg8j4NiiHi6J1SkzuxaTDr0DsMHPj27YlKT84ryN6mdLjmErMUzsYAYiT7drbJGMlRRH7TSEJpdLaJqEbXd7ala862IYlKobq42Kfazh+LZHsYO6Fu2e7djJYkcEJOeBsve8gcUTqmtNVE+G0krThFDm2MgDk7fSQSiaSOnC4eSux1DiMrLkAJqbnb/j48SrJ0tXtfm8/YceE44x6HZ3M4RY5Y2ySnvgVn2+0/KlS1xF4Kd4PDLjIZIzmC3P2fk5gZcN/GsEMUIiJYA4RqawgGEQfN4XfH8OCHUkjMizhJiUQiiQTnctDrFmP1cSdSV5XTFBkI1Drbepw/OmIkMxSFcy5e+J0qTv7b2KaPOTFPwTlQuc5gLnd2tt3SNPW2RUHRCdKHFTz5S2Xse6vel8g5da+K1cddLD7s1HvY1CSBV+Ww86zDnXjoHQbG79g+p99rfjeNybtb7z8+J57P1mMk++tsS84roYP+kluXEfqmkfSLZ4oISaqLGEl/Ylkbo7CLDNY6gz4EUSlUj9gV0ceJRjJc7Hm1hrGTg5uK69bZFjbR36vnbbdw7o+r2150bxc5YhMEzNn9r5dEcssgp4uHEmudQW/anN/3Zh3XP2eHfn9unPeQPtT7fdTSFMYERemK2Fwwpmg9zsfHGBeCQXNsJWccpcseUl3EtmYIJUgfVXDpLy2UrnhSbAvjFl2Djp9Woeij954bIRFC9jrb8Yj97SI21TsGTCKRSOowBlDaiLOT7HoufNzE6mO9p2ntAoPe1BEWm6aoRomRbHKdxWcopu7VaqLJ5od6CCHY/y0GnvzFMkpXPOls60H2dhX55z0c+Z7+BM6p+1SsfM3ByqMuZl4t3i9CCZQ4QeU6gz52c193qpGO4fnEDIUSx5avVaLGSHKPw9ngiM9RObQ/gshvGkkonsWhxAmoBnAPcEsMalJ0tlWXGbg3HHFBig6k9vfYFJKLvF3NobcbOPBtg7OZd+ts23jZQ/pI5+dJ6xI9uZu4+nc2ihfCI8q2CmfCBWtMUulsk0iGCTldPJS0998m5hSkDihYeTT4CzT3tIuJu6JNgo6dFFGS1SWGxGzne68YBEQBvKYegcoNBi1DInU0+Mx/k478Cx7mXq9h7ORN7KPYLcg16C2HMUlgBkQIiRjJW/N7NjZFZYykRCKJjlx33nI4FZFu1Qs/NtBHzwqHk2eF39Zsd7YlCR78lRSS+7Y+KHjqh2PIHFeRf2HExDYCoM/tq9nXaTj2/bHA64ZuTLxCRe5pF+mDtGUdpKWE2Nb8edgp4nMKYlNbf/+VBACOnnuDdpFDTRFo6VtjaF/SHyP0TSPpF6/KxUYMIVAMwFoX8UBahqB0ScSkDEMhOtUJkvvlR1kSnW4utWKI2NZNoNtNOBvRFsmbvv+SEOkVQzrbJJKhwvOks+0mwtzumwo+wgnTuoaZfZ2GpS93im2cc+SecjF5T0Sx7YSK5a86KJ73OvrafPQshdUUJdkrQjKIw++O4cFfSeG29yWgpXZ+XSiRbDdhU80iRvLW/BsQMWCsxQkrkUgkocj48k1hrTMsfik8TnwnccsIjFBuxy60drYRQmCMh7uB6n1qIWvVrUIowZ3vj+P+X0oitW+UPpP9q23T92s49d5434+kZyjGjisd0eJaiqC84LXEiu4UYyeVgfQME0IQ20NRXug+wG6vi4FKRScgRPR0S0aHUfqmkfSJZwFKzT1MDQJrjUFLCGebUxyOvjZAONsGMfEiGR3UJIETMInCGa9tNHZ+NaqJ3e9s41xY2e317ZtMdooio53qABvO6wSJZPTgHGAcoMNx3h4Frnzaxpnfrfb8PSvPO2LnZl6tYekrTsemdukKg2IQJGajrXnm36TBKXGc+b0qkvPBS36jrXsqLEpZIpE0MCYorLa+jsUv2Vh/wUOyV9rGLsVPM3Er3X9PIpFIAMj48k2y/pyLC39q7fRhBOKWOexChM62IusQV8Ic4YAQ8JQ4gRrbvusUQgjmvlHviFS/pdmEs20r3PWBBA5+Z2salZYmKC90drbtBOmDCu78qcFEs00/oGH5Ebfr71j5RpzqrVJJI4mOFNskoXgmh1I74fnONqXmbAPQV2HmdnLqh+PRIpXkJKakhhZysqsuMWgpAj0TJLaJaa7djFcVkbBWhIm0zeJscGhpAqoSeNLZJpEMB36UzxC40UcFc5VFKs+21jr7b1MHFSgxguK51onJ3JNuR9l3NxJzCl75a2m89TNZHHtPcPeCniWwm5xt6895GD8toyAHyk3e7JBsP8YEgbXWeFNf/gsTz/1mFQ/+agqpA7fm5jIhpB4lyRnHYx8sgbnygy2RSEJwZYzkZvBMkRQzjLhlHtnZprV1dMWmKKyQKOL2vjbJgCDkpu6BZk+pHd1sWpqgssCgBeyv7WZmXqNh6eHuk+X2OoeRFdfet0pKliQ6t9YnXjJQWsU2AmudQUsSERFEMDTOttnX6lDjPY5FbjBKmgibLAnrawMALUMjTXINM3ZRPOftdLbZRZHRTnWAy842iWQ4kBGSNx2nyGFHiOy11oOTAmZe3RklufaU05fY5qMYYgAiCBEjKY6TM461Z1xM3CnFtsEi1bZbDWOytb/s8l9ZuO//TGLiFheqY1MU5gpD5TrDjS84MFd297pYIpFsI0yuPTeDW+VwSv8/e+8dJtl113l/z7mhcld1np6ZnqjRjCyNoi1LsiVsI2cbzPLaS47GLMsDL2Ff0gubWAwPsPCQwWbhBRaw14vtBS/gdZJsY1uWbMVRGEmTO4fqrnzTOe8fp2JXuj1d1ZV+n+fRo5lWVdctVd1zz/39ft/vt//WVikl3Jz/ZttOJVNggjUdQsuviKZ258RgY0QZ8iv9oWzrJJN36EhfErBa1NWsrcpA5TC4ZBG7g1Y0oimepRRtgCrU2MXMNsZVyOPOSWyCGBSqVWpSSghHQkqJ1AXRtNkWO86RvtDal7nfcdJqM9DVzLaSjaQBymwjiH6BQur3HTslfA1oWJv1mW2Amphc/oKDK/9g4cs/nsbao86u8tr8Um0jmb6kAsw7ER5OEMNM/LSGzadcSCFR2BCwNiQSZ4a/qFxStm0XVbf5lf4rCBME0SeQsu268AoSbrr/7qGFXXLIab/u28V6QDXBSQ6riY1kfpWUbV1hn5VtjdCjDNLD0DXbNJNh+lU6Vr7UfLrc3qpStkUYHFK2jRTDPX5H7IlqZVspf0kPq7+bY6xvlG2+obWNKGLEOJa/aOOf3+rASUswDsROaGAcOP6tgYbPGbtBR+qCB+nJgfX6dtIS3ECNZVinsVPKJoDrgEeZbQTRH7gUUr/fOCkJe9vH9G9Swhyvv6ZM3KYjtyhw9Z9sHH6LiSd+NQtIINwke+16Mcd5We28+aTrz5ab2D20Bx0qovMajBjD1nMesgsCk3foA7s33A3BaYbCmoSXV2tGfpW+2ARBNIEGva4LryDh5tB3NQc3K8E0+FK2Odv1SqbAFEfyXOOMK1K2DS9GTH0Phs1GEgBmX2tg+WEHR97euH5oJSVixyqZbR4p20YKuqMmmrLTRhJQiwQAGGOsbzLbfNE/+xSiD5i+W8dr/ziGwCRXU1cMWP2Ki8sftzBxW+Nl0Yiq73x2QQxsHoeTlggf4vuibBOOhGydGUsQxH4hKKR+v7FTympHSgnWwsraSgoEJur3U1xneMOHx2CMMTDGcPAbTeQWvJa/63owEwzpi+qasPlU55VzBGgPOqQcuN/E8hccWEmBqbtG47wJTnHkFgVySwLhQxyFVVK2EQTRBLIwvy68gvq3k61Xh/USJysRmuXIrwgIVza1JwdKNpI7MtsmWdPMts0nXdz4/aGOHi+Boot5bxs8RrQi1hg2Zu818Mxv52GnBMwGzURrQ2DqTrU/NCKAk93vIyR6yQB1S4j9REpZYyPJi//Ww+rfB19vDqBdCk0SEAquM4zdoCMwzsE0ZY06e5+Bu389isjh5t/rsRs0pF4cXCtJJy0RPaLtT2abwSBsOucIoi8gK599x0lJSK9iWdwIKWSNxchOzDgvN9eMCEP8xs4X9JWNZFHZ9pTbdOCE2AuU2TaMHHjAwPLnbaw/5mLqlUavD2dfCE6XbCRdzL7GIBtJgiCaQ8q268LNq/2Cm+mvfYObldCjKk7GaWFzKaVU9YCdyrZJjkIDG8nkMy7sLYmZV9P+s/P0vsFVbrYNmY0koO7TDr7ewIUPWQ3/+/Z5D2M3qNqiHmZwyUZypKCrH9EQ6QJgKE+saGZR2Va0kTz5HcGWTYn+Y/gWd2L/GTullXMqBhEnJRGe4/BswLMqF3spZccu/k5KwowxcBPwmltYEwSxn9B08Z5IX/Dw4l/kd/UcOyVhxFhL214nrbJwudG7PYqZ4MgvC2w84cArSESP0K0BQfghcUaDk1G5v9Gjo3HeBKc4Ui97cLMSk7fp1GwjCKI5HlmYXw9eQd2TO33YbDMiDGaCwU5KCFfisV/KQLi1x+nmAG5U6oclVGabumZIIWGn1J8vfKSAY98a6CvLzKGhD2a9KjaSw/n5nvqeIC59zCp/n0tYSQEnIxE5XLSRDDO4ZCM5UtDVb8Rw0v5uiqotJAFlI6kFMdgXQVrbiD0SP6Uh9dLgeiPaaVm0gGU1fuvXPmnj4e9L1TTgrvs1qpVtDp10BNEX0HTxnth6wcXSw/6nB4Qr4eWVbW+r3DZrs3Fe234SmecITHA88f4cDjxgdNymkihCl8Ohg3GGA/cbmHrl6Jw3wSmG7FWBsRt0ZSdGNpIEQTTDE4BOg167xSvOdrVSj/UCN6cGxMw4h7UtkF8WWPqsU+f642w3ttQzxxnsbdWkW3rIwae/ZRsv/Gkea4+4OPKOxplXxF7pfbdNjzLoEbS0HR1kwgc1zH1Dvbpt6zkPiTMaGK/EMZGybbSgyssIkV8R+PwPpH091kmryZUSWqCS1zaQDPChE/1DN20kpVTZPt3ESSulhZngsKqsJBc+ZcOzJC58uLD310gJGGMc3AAkKdsIoj+g6eI9YW1KFNb8F5WdtLLaUYMNzZ9nJUXP82/NMY57fzeGb/wfcdz2s5GeHsvQQnvQoeX0e0N4xY+MTs5MYEqtV/FTGjXbCIJojScATnvP3eJZEmD9p2xzshJ6Sdm2JZG5otb/jSdrB5Ht7XoLSUA1W8y4UsUln3Fx+C0mks+6OPrNgbLVINFhet9rgxljdfl9w8ap7w3i0setmj3R1nMuEmcq1qh6hJRto8Zwf+uJGvIrwveEjLUlYVZliPAAK1tIDi60uBF7I3SAwy2gplHVKV74YAEX/0djv+dO4aQFjBivUbZZWwLJp13c89sxvPwha1cF5UbYKQkzrpRtHinbCKI/8ATZSO4BKylgbUrfal0npULtzTivURHX/d4NieDkoO+tCH/Q9XAYCYxzBKdH53ZaMxmMOMPYKQ1mgsHLS7gF+m4TBNEAzyNl23Xg5iUCE6zvmm1usdkWKDfbPAQmGTae2NFsK+6BG6Fy2wS2nvcw93oT9/xWDDeN0MBKb+jt9yh2QsNd/2W4h/nCcxqOvSuAZ/8gV/7Z1nMuEjdV1j9Sto0eo3N3QKCwLnzbxNlbtdZGmokBb7axXl9niCGAMaasJNuo21a+7ODlv9mdSiz5jNv1CeGysm28omxbesjBzD0Gj+jDKwAAIABJREFUxk5qmH+LiYv/c2/qNictYURVZpuwO3HUBEHsGU8AOm35rhdrU20gChv+1mi7rCJmLW0kCxsCgUn6XEYC2oMSQ0L8lIbxm3UwzhCc4iisipr8HYIgCABkYX6deAWJ4BTvPxvJrIQRUVm/9pZA9oqH+bcFsPmkCykqx2pvq8HbRgQnGQprAtvnXcRvpEZs12G9r4EyzpA4rbd/4IBzw/cEkXzaw/rjDqSUykbypiplW5jBoWbbSEFXvxGisCEgbPiyqrOTAoFE5esx8Mq2AT50or8Yu0FD6qXWzbbkMy42n/af7SalxPaLHpxU43NTSonM5cavKYXE6iNOXThxI5yUhBkrTqQl1eMXP23j4IMmAGDidh3pi7XFEiklHvqelO+8Rzer7NO4DspsI4h+wfPIymcPWJtq/Sus+lS2bYuiso3B3m5hI0nNthGBNqHE8HDv78QQO66KpCUrySufsPHIT2XKjzn3uzms/AtNXBHESEM2kteFlweC0xxuvynbcqphUG0jOXmHDnOMIX2pstd1tkVT28DAFMf611wEJ3nDXDeiw/SBjeSooAcZbv6JEJ74lRy2nvPAOBCcqez/9TAp20YNWuFGCGtdXQT9qE3s7VobSS0w6Mo2gugMsRMa0hdbN9tyS6KlddhOCqsSTko2VUAkn/Hw8PelkFuuLdomn3Xx+R9I45GfymD7fPssuZ3KtsKGQOolDzOvNgAAkUMasgte3XPSL3vIXmvfbBOOhPTUesFNBkGZbQTRH1BI/Z6wkxLhQ/7zieyUhBHnxenfVso2spEcCegjJoaU0CxHYUVg8TM2tp7zkF8REI7Elf9t+9qXEgQxxJCN5HXhFSSC07xvbSRLg2SZKx6iRzkmbtOx+UTlpt9K1tYRqwlOcqz8i1Njr0d0E+q27SdzD5g48jYTX/nJDBI36WCsch4YlNk2clCzbYQorKuTW9jtT3JrS8CsUrZpAQY9QtUCgogd15C60LqAkF8SsLb82+lsv+hCjwB2E/VY5op6vef/JF/z8+f+MI/5t5qYfrXuq7lnpyWMMVbObFv+vLKQ1ALq3A4f5MgtCkiv8rtyC+qYcovt34+bk9DDDIwxcAO7arblVwWe/PWsL+UtQRC7hKaL94S1KRA/rfnOtKxktjFYLWwkSdlGEMQgE5zh2HrBw9ZzLuZeb2D5izbWHnPhZmTXrdEJguhzaO95Xbh5ieBUH2a2Fe/zzQRHdkHAyUiEZjgmb9Nrcttyix7Ch5oo2yYZcosC8TPDbyvYF1Cvbd859f1BzL/VxMx9Rs3PdWq2jRx09RshCkVlm2e1f6y9JRGomkiJHNEQPz0EEyhUyCf2SOy4hsxlr8abfCe5JW9XyrbUix4mbzfgNCnKZq94OPGeANa/5mDrObWZlUJZTx56k4nAOG9pVQYoO0g3U8kRspICy5+3ceAbKhsBPcRgjjHk1yrHkS0125Z8NNuKFpIAwA3mq7FfInnOxZX/ZWP1y/7tNwmC8AlNF1830lOq4/iN+u6UbWOqINHORpKUbSMC7T+JISQ0w3HtnyzMvNrAoQdNLH/BwdJDNqbu8r9eEgQxpHge5QVfB56FvlS2OUVlW2CcYfu8h+i8BsYZxs/qSJ6rDCJnrwlEDje+5whMqO9D4gzdk+wP1G3bbxhjuOUnwjj2rkDNz/UI2UiOGnT1GyEqzTYfCpitWvn37L0GTn5bsGvH1nUYFbOIzmBEGYwYa9p88mwJe0vCzUpfOWoAsP2ih6m7dNhNMtsyVwTiN+q48ftDePEvCwCU0kyPAIFxruwc2jT33BzATYDrDIFxjuxVgeQzbtlCskT4kIZclZVkbtGDHgGyiz5sKrMSRqTUbAPELvpm2aseosc4nv9gntRtBNFpKKT+urFTqrgQnuPlfVQ7ysq2ROu1ubAhSdk2CtAelBhSQrMcbg6Ye4OJ6Vcb2DrnYvlhB8ffE0BhhZptBDHSeALQqKmyW7y8RHCqDzPbyjaSHNIFIkfU/jVySMVTuHl1vNkFgUgTZVtwigMMiJ8iZdu+QL22voEy20YPusMfIawNCXOc+cpss5IC5jh9PQiiEa1y2wqrAsFpDiPG4DRpnu0kVWy2OSnZsNGUveohcoRj7hsMrH/dhXAlts97iN+oNqp+mm1OSsAYUwW/wDhD9prA5J1GXRZj5DAvq9kA1dSbvNPwZyOZleXfx83dKduy1wROvEc19JceorA3gugonjcQzbalh23fQwr7hbUpEZhgCM1wFHwr2wSMsdaDEJ4t4eYkzDg1YgiCGExCsxxaEJi514AeYpi8w0DkMMfErXqNSwJBECMIDXrtGuGodTMwzuCk+2sNdYtDtaWB/Oi8aqQyjSE6ryFzxYOdEpBu88y26BGOI283KZ5m32DkrNAn6CEVsWKnaBBpVKCr34jgWRKepcJW/SrbAk0ukgQx6sSOa0g3yW3LLQqE57iyavRhJelkJKykQOy4Bm4qBVo10pNqQuywhsAER2iGYfsFD9sveEgUrV3NcQ67TUack5YwY2rJL+Uxzj1g1D0ucogje63KCmJBYPqVOvI7lHxX/sHCud+rPVg3B+gR9efdZrZlrwpEjnAc/9YAlh7yMRFAEIR/BmS6+KnfyPlq7O8nVlIgMM4RnGHI7zazLcaaqpytTYnAOAPjtNciCGIwiZ3geO0Hx6AH1Tp28juDuPEHQjBiDNKVNMVNEKPMgAx69RNuXkILMRjR/s1s0wIMWqiibAOA6DGOzCUPuQWB8GENrImi34xz3Pbzkf06ZIJuMfoGpjEcfpuJl/6qUPNza1P4dk4hBgu6+o0IhXWBwASHFoAvZZu9JcoF+aGiv/YsxIAydlxD+mLji2JuWSA0x1VWT7L9hTP1kouxExqYxmCOcTg7pl3yKwJmgkEPqd3S1F2Gym57wUX8dEXZZjXJeyvhpFVeGwBoISB+WsPsa+ubbcpGslbZNnWngfyqgPQqr5G+6CF7rfZYS/YSAKAZrDyd54fMVQ/RwxrMOIOX9/00giD8MCDTxV5B9t0kb0nZFpzksDZkzTrYDHtbKdaYxqBHG08nWxuCLCRHif76WhNER2CMYexEZZBj8jYds/cZYIwhOMMpt40gRpkBGfTqJ7wCoAeh9o791myrus8PjHPEjlY+29hRVRvJXmtuIUkQo87p7w/hyifsmr3Rs3+Qx6WPWj08KqJb0Eo4IhTWJYJTahKlnbLNsyU8u6JQGRoYQNUOohPETrRXtgXaZPWUyF4TiBRtGIw4g72jaZa5KhA9UtnMTr1Sx/rX3KKNZFHZlmivbLNTlWYbYwwP/NkYzHj9JSBymJebaMKRsDaU4syMsxpLoNxS/RSOU7UJZ7tQtjkZCa8gEZhi0EKs7PlOEESHGIDpYiklPAt92GxTw0rcYDDHGKykD8Vy1XCD2WBdL/3eIDXbRgPafxIjSIiabQQx2gzIoFc/4RWKyrYIg5uTkKJ/9g7V9/l3/2YU8TOV+kT0uIbMZQ/ZBQ+RQ9Rg7RsY2Uj2E8FpjqPfZOL8n6nJcjcvsfSwDdm4rEgMOHT1GxGsdYHgFAc32zfb7K3iRPbQBboP2/shekX0mPIlb2QNll/2qmwk/eWclYuyY/U5b9krXrkZBwCTdxjYfMoF14shwwBMH409Jy3LmW2tiBziyC54kFIivyIQmOLgOkP4oIbcYmUnkFsSsDbqlW1GKbNtF8q27FUPkaLlhB5k8KjZRhCdZQCmi4UDQPRfs81OCgTG1boWnOYo+LCStFOV9Vatz/XPKaxLBCZpXzIa0OdMjB6hWY78CjXbCGIkEcVzn1O5cTd4BQktUHRGCKFvrHiFKyEcQFPx6ogdrbWKVMo25XoTOUyfeV/RH18hosgN3xXE8hcdbL/oYvnzdtHRiT6kYYRWwhGhsKGabX5sJO0tlU8ylNA6RnQAPcQQnOI1doslcksCoQNaUW3W/gtX8j8HVLPNTjVQts1XzkcjwhA/pZVVbQB8qeiqlRatMGIcWoDBThaz4opWEOE5jlxVblt+WcDarLVUq7GRNP1Z1gIldZ96HS1MyjaC6DgDMF3sFdR532/B0cpGUv2/82OLJlwJLy9hREvKNt5Y2bZByjaCIIaX0AxHgZRtBDGaDMC+sx9x8yruAQCMKO8bK0k3J2FEmg/jR+bVcEXmkocw2Uj2D4yBCqD9hRHjOP2DIZz7nTyu/bONsRs1SNoqDSW0Eo4IhXWBwKQ/G0krKWEmhnAKdwjfEtE7xs/qWH2k3icxtyQQPujfRrK6QWWMsbrMtswVD5EjtYqU2ftNTN5RyVszospqopHSroST8tdsA4DwQWUlmVtU76X0s9yiOjYnLSBc9fuqi8jV74Ub2LWyDQD0ECizjSA6jef1vbLNK9rV95uyTdlIqnUtNN2+eOykJfQoA+PFXIsEa/icwiZlto0MVOsgRhDKbCOIEYaabdeFV5DQgsW6QKxx5m8vcHMSWrj5f+cGQ3iOY+v5yj090QfQ/rMvOfpNJpy0RPIZFwfuN+gzGlLoCjgiqMw2Du5DbWJvieFstgGglYzoFEfebuLK31uQVT7YniXhpCWCkwzmOPdlI+lUKduMMV6nbMvuULYBwKnvDuKG7wyW/8401nZD7qQFTJ/NtugRDctfsJFd8BA+qDbM1c021VDUEJziNblttZltzHdmW7V6TwsyuAU6TwmiY0g5EEWPkrKtXwoLJazkDmVbG1s0JyVhVln2zr7GwMKn6zdeFtlIEgQxxIR8rJcEQQwpAzDk1Y94eQk9pPaGepTB8WkjKb3WQ7d7xc2iHBXRjOhRDdwAglO0t+0fqNvWjzCN4dafCeP0D4WgBxnF6g0p/V15ITqGVbaR9JfZFkgM41eDLvxE55i8U4dwgOS5qhyzZYHQDAfjTOX0JNtfOb1cpUFlxmuVYtvnXbhZidCB9udju9fLLih7Sz+ceV8Ia191cfnj1g4bSfVec0sC4QMcgSmGwvoOZVtxI64ZKoNJ+tg9ZK9Vcun0MGW2EURHERLgrGgl0r/sV7MtvybwxX+T8p2DYW0KmEVr7ehRjvSlxinWUkhc+6SFK5+walTEM/cayK8KbL/o1v1espEcFajYQYweIVK2EcToMgBDXv2IZ1Up2yIMrk8bySufsPHs73fPGqbavaYZseMawgd52dmB6ANo+9m3jN+s48R7gvQZDTE9uQIyxn6SMXaOMfYMY+xvGWPB9s8i9kJhXSBQVLaVrJqaYW0NqY0kQAsZ0TEYYzjyzgCu/H3lhFp6yMb4LTqAUo6aD2VbFjAi6s9mjMEpKtucjMRjv5jF2X8XBtfbn49mnMPabvx6wpFInnMxcdZfsy00y/GaP4rhyNsD5fcTOawhc0VAClm2ytypbCv5uQNqYodxQDauS5eRUiJ7tRKmzE1AuOjqdB5BjBQDMl28XzaS2Wsekk97OPcHubaPlVIqZdu4WtfGTmpIXWi8qGWvCTzz23l4BaibpyJcZzj6zgAuf7x281XYEKRsGyXokkaMGMFZZbvrZ+iKIIghw/Oo2XYd1GS27cJGMnvN66qS2PHRbBs7pSF2ov/vN0YL6uT0PQykbBtS9v0KyBg7BODHAbxSSnkLAA3At+33cYwa1oayttMCDMJup2wTMIdR2UY1LaLDzL/NxNLDDnLLHuyUwIUPWzj1varIaiY4rOvIbCvZSD79mzlM323g0IOmr2MxW2TEbT2vlGNGzP95rYcZbvnJMEIzRfu0KQ5zjCH1kof8kkDoAEdwksOqbrbt2IgzHW2tJAtrEkxDucHPGIMeBLyC70MlCKIVAzJd7BXUWrDTSrcd2WttOvo7sDYkpu/WsfaIi9WvtF6gnLSaMNYCan0Kz3E4KQkn3SCDbU0gdlLD2Z8O49Aba9ftI+8MYPEzTllNJ4WEtVmxpySGHNp/EiOIEWFgWv9ZAxMEsQ94YiAGvfoNryDLe04jyuD4VLYV1qSv+IrrxY+ybe4bDNz57yNdOwbiOqBeW9/D6DMaWvQevm6IMeYACANY7NFxjATClUpxEmPgJmtYJKrGHmZlG0F0kMAEx5n3BvHlH8tg8nYdcw8YiB5RNxZmQqnUpJAt7RSqrRfNOIeTEvAsieUv2HjT3yd8H0urZtvG4w4mb9/7cj9zr4GVLzvILQlM3qnDMgVSL1cK3Tun3jSTQTgSCDV//xuPO5i4TQersrjTQgxuXsKI0jpE7BNbaeDrL/T6KLqDlIBp9Poo2uIVJAITuwuDd/MSn/uOFN722YQvBTAAWEmByLyG+bcHcPEjBczc0/z/jbWujqkE4wyx4xpSFwQmb6ttlOXXBELTjZtnwWmOxM0a1h51MPc6E9aGWt80k9Y4giCGl1JumzlGgwUEUcfSOvDcpV4fRXfwBDAZ7/VRDBx1mW1+m23rwld8xfXi5mTbzDbGlasN0WdQI6e/4aDPaEjZ92ablHKBMfabAK4AyAP4P1LK/7PzcYyx9wF4HwCYpj9lB9EYJ6UabYwzaAHA2mj9eGtLlC2Thg7S6BId5vi7g5ACeO6P83jDhyo3FVxn0MNqk2yOtWi25SrNtpKybfu8h+hRre0EWTWBBC/bVgpX4oU/LSC74OGu/xzBxuMujn5L4DrfYYXZew288Gd5uFmJ8JzaTRceqeQQ7Zx64wYg7Na/c+NxF1N31F6K9BDlthH7TN4CYhHglhO9PpLuoPf/dLFXUE2pamvadtjbAtIDCusS4QM+m22bqoEWO6Eht9z6tXLLKp+ymrGTGtIXPEzeVrtuFVYFgjPNj2H8Zh1bz3uYex2w9YKL+I39/5kQnYSuacToEZjkuy4A29sCZpwqtsQIkM0DsxPAiUO9PpLuYPZqrn9w8QpVWe5jDNkFf3viwpqoyX3vNH6UbUQfQrKpvocBkBRvO5Ts+xWQMTYO4JsBHAewBeAjjLHvklL+9+rHSSk/AOADABCJRGiF2APVSjUtwOBZbWwkk3JIbSRpg0B0hxP/Ooj5dwTKeWUlzART59NY8+e6udpNtZOSSD7tlrPS/GLGGXJLShX31Z/JAACsTYGFTzlIPuPizv+4d1uHidt1pF/2IFxlpyYcwNponNkGANwoKttasPG4i+Pvro3t1IJK2UYQ+4brqaJAaO9NaeL68CyJ4DRH+qJ/W8iSmrewXt8Ua/qcTYHEzTrCsxz5ZZUnVK2s3XrBxdhJDVxnyK8oy9xqYic1pF5yAdR+VwprEtEjzY8hcUbHhQ8rf9ytZz0kbqIi1OjAqNZBjCRmnPmyVK/mc9+Rwuv+asy3za5nSXz9P2XxqvdHr+cQCaJ3uAIImLT3JMq4eSAwVbQuP8ix9tWK3bmbk9BCqNmzAipfOL8qVOa5I8GNvde81r7qYOMJF2fepwLknHRlOJgYMGj/2d8MYdmdUPTio30QwEUp5ZqU0gHwUQD39eA4RgY7VbHv4CbgWW0evy1hxuliShC7YWejDVDNtnZFhmobSWNMWahtPOVi4uwum20JBntLYOkhG5DAPb8VxdmfDuOpX88iNKd1ZEpYMxkm7zCgBRiMGEdgsqJCkZ6EZ1VCnYGisq1FJFJ+TcBOS8SO1x6bFgYp24j9ZUByzYYZryARGGcQtlLn+qE0xVtY8z8SWNhUr6NHGLhRb7/7tV/MYvNJpdjNrwiEZnco205oSF2obwjmVwWCM62abRq2X/AgpcTWcy4SryBl28hAW2piRDGrXBf84GQk7C1VOPZLblFg+fMOpKB9IzFgCNp7ErV4loQeVJuG6BENmauVtfDL/3cam0/V7z+dtAQ3GQItIiX84uYlnvuTPJ74lSwu/p1V3l+vf81B4ibatw4cpGzrexgD7V+GlF5c3a8AuIcxFmZqLOMbATzXg+MYGXYq24Td/GSWQsLNKttJgiD2Rrsig2dLSKma4ICyntQCwMbXHIyf3d2G1kxwWFsS1z5p48g3BcA0hsnbDRx8g4npuzunoJi51ygrPYKTDFZSQnqybIdZPW3Xrtm28biLydv0ukw7Pcjg5jt2yATRHgpy7zleQeU1GjH/uW3X02yzNgUCk2oNCx1Q6rbyMVgSuSVRLm7klxsr29IXlCKumsKaQKhFsy0wwaGFgdyCwNZzpGwjCGL42W3xN7+i1t7d2AnnlgUgATe368MjiN7iegNh803sH15eQgtWlG2FNQHhqHvt1Esecgv1zbbCmkRwisEc57B2MdxQjZMWOP8XeXzm3dvIXvPwwJ+PYe4BAwufsZFd8JC9JjD96v7PfyZ2QL22/oeR+8Ww0ovMtkcYY/8TwNcBuAAeR9EukugOdqqSGdVO2ebm1WO4PqTNNspsI/aRdkWGkoVkdYPKiHNIV9apKdphxhkylzx4BeCV769shm/7uXBHfaAPvcksW6Vxg8GIMtjbEp4N6DucKrnZuLl/+e8tQAKbT7mYvLP+MqSFGLwCnavEPuJ5NF3cYzxLFlWzKrsyMN7+Oc52sTC7m2ZbUiAwodbc0AGO3LJA4ib137ILqmibvaaKGY2UbYEEhxYA8iu1OXH5VYHgdOvvUOK0joXP2NDDDMFJ+r6NFHRJI0YQM8GQesm/NXCp2WZt7KJBVxyYcDICRpQaF8QA4QmA016gEyx82sbUXToC44P9/9MrAFoxXYEbDKEZjuyiAIPKQS+tkdUU1or7T4HrUrZd+riF5/8kj9n7DNz3+zHEjql19NAbTTz/gTy8vMTBN5jDWx8cemgD2tcwKlF3C8bYnwF4B4BVKeUtxZ9NAPgwgGMALgF4j5Qy2Y3X78nVSEr5H6SUZ6SUt0gpv1tK2cbYkNgL9pbwrWxz0kOsaqPMNmKfCU7zhpviEm5W1ue8jTGMn9Xr/NjbYSY4CmsSB+43yvYTAMA46+jm2IgwTN1VaeYFp5SVpJuTMHZ4uXMDEG7977j6jxYufdTCtX+2MXVn/ZScHmLwcrTrIPYRUrb1HK+gpnl3pWxLyeLkr7/HSylhb8pyMSZ8oHaNzlz2wE0ge0X9LLfiIdxg8CF2QkP65cri5tkSTlrZU7YicUbD5Y9bZCE5ajCAih3EKGImeFmB7Ieysm3D/wBFflk18/xeNwiib/BI2dYpXvrrArae89/Y7zfO/0UewpVw8xJaqLKXjMxzZK94ZfvyRha7+VXlrGAmlOPMbnAyEs//cR6v+aMY7vilSLnRBgCTd+rIrwhc+qiFw282r/OdET2FVFN9Dzl9dpX/D8Bbdvzs5wB8Rkp5CsBnin/vCoM9+kH4wt6WMMqZbQye1UJpkxEwotSUIohOEDnMkVtsvvGvzmsrYcQYJm7Zvei41FA/tM+b4cAUQ2Fd2c/qkZ3NtsbNfXtL4s7/HMGbPhHH2Mn6m0wtxOCSso3YTyizreeUpnmNGIOT8tls25KIndR8W46pXAs1eATU20hmr3iYulNH5qoH4UpYG7JhDtuB1xq48GGrbCVprQsEJzmY1qbZdpOOwqokC8mRg/bVxGhixttnF1eTXxUITLLd2UgulZRttG8kBgxStnUMa13ASXfQymUf8WyJFz5QQOplD15B1gzNRuY1ZK8KpC94GLtBa9hsK6wLBKc4AuO7y8gEgGv/ZGH6VXpNk60E1xkOvsGEFmJI3ExNYYLoCqRs6xpSys8D2Nzx428G8BfFP/8FgHd16/Xp6j4C2NvVmW2tbSTttIQRHeKvBS1kxD4SPqQhe62Fsi1X32w79T1BHHrj7htmepDhFT8awtQd+1vEDU4WlW0Nm22NM9vsLYlAgjW1+tBDgEeZbcR+QjaSPadkI2mOMd8FEzslEL/Bf7PNSkoEJiqfc2hW2UiWyFwRmLnPQH5ZIL8iEBhvrAw++q4A7JTEwqfUApdfFQjOtG+oxM+oYgUp2wiCGAXMXRZ/C6sC4zfrsNZ3ZyNpjDG4XW62bZ938dJfF7r6GsSI4QlAp73nXhGuhJWUA9twt4pK3q1nVbOtWtkWPaIhc9VD6mUPM/caNQNiJUo2krtVtkkhcfHvLBz71kDTx5z8ziBu/4Xwrh13iD6BUSen3yFl257QGWOPVf3zPh/PmZVSLhX/vAxgtlsHR1f3EcDeljDj/mwk3cwQ20gCoJWM2E8ih7jKAGqCm6vPOZu6y6gpBu+Gk98RbKus6DSxExq2z3vNlW1O7TknXKksJ1usM1qIwc3TuUrsI2Qj2XMqNpLcv41kSdm2Jsoqs1ZYG6JmfQ3vULZlrngYu0Flfmw+6SJ0oPFazHWGW/+fMJ79/RyctEBhTSLUJq8NAMwxjpPfGSBl2yhClzRiBDHjrbOLd5JfEUi8Qt+VjWRuWSB+Suu6jWTyGRdrjzaYICOI68XzaO/ZAaykBCS63nDvFoXicMHWs65yeajqfUXmeVnZNnufgUIjZduaQGiG7Xq4Yf0xF1qAYeK25nvS0AzH5O31kQ/EADGYp8XowEGf0fXjSilfWfXPB3bzZKmKB137v0/NthHA2RYw4yUbydbKtuHObOv1ARCjhplgkJ6EnWq88W3UoBo0Js7qSD7twsk2yGwz65VtTkqtMYw3f996iMGjZhuxn5CNZM+psZHcTWbbHAfj/oos1qZEYKKy9lTbSEopkb0qED3CEZnnWHvMRahBXluJ8Zt1TN6u49on7aKyzd/35xX/NlxjEUSMAPRxEyOKGVfruRT+1vT8isD4KzRYPtXKnqXyMqNHNTjZ7u4b86vKMp0gOgbZSHaE0noxqMq2wrpA+CBH8lm3LrMtOq8h9bJXHETQIGX9+yysSQSnOQKJ3Q03XPyohWP/KkCqtWGGMoP7HgZADqYD7qCywhibA4Div1e79UJ0dR8BdqNsc9KSMtsIokMwxhA+pCHXRN3mNMhsGzTiN2rIXvNQWBP1yja9XtlmbVVsbZuhBUnZRuwzNF3cc7yCspE0Ygy238y2bQEzzhCc5iis+Wi2JWuVbWZCrVFuVpYLFGaCITKvYf0xB+EmyrYS828P4Oo/2WULH4JoDHnEEKMcNVcyAAAgAElEQVQJ1xn0sL8BCikkCmsC8TM6rC0J6bV/Tn5Frb1GjMHtsrKtsCYGtphP9ClkI9kRCkPQbJu+W0d+RcBJ12a2BacZPEsiMq+B6wyhWY78Sm1dIV+ykRznsJL+qva5JQ+bT7o49Kb9zXon9pvBrjONBHQJ2G/+HsD3Fv/8vQD+V7deiD7aEaC62dZW2TbUNpLD+r6IfiZyuLmVpJcbfGUbNxjiN+pYe9Spb7aZgLBrH29vVZS2zdDD3ctss7aE73wnYoSggkfP8aySjaR/ZZuzLWHGOYLTHPm19uf1TmUbY6pwkVsRyFz2ED3CwRhDdJ7D2pAtlW0AMP1KHdaGwNqjDkI+lW0EQRCjhJlgsHyoLayk2hMbEQYjymBv+2i2LQuED6hmW7cL7flVQco2orPQoFdHKGxI6OHBtZG01gVCsxzxUzqkq1weSjDOEJ3XMHZCfU9CM7XNNs+S8PKq1rcbZdvlj1uYf6sJPTTYdQiiDTTr1f8wUrZ1C8bY3wL4MoDTjLFrjLEfBPBrAN7IGHsRwIPFv3cFqgwMOeV8pGiVss1qrWzTh1nZRhcbYp+JHFLKr0Y0sl4cRCZu1ZA85zXIbEOdss3usbLt8scsvPwhCrgnduB5ZOXTY3ZrI+lZEtIDtBAQnOK+mujWpqjLxAzNKSvJzBWByBFVzIjMF4saB1oXwZjGcPjNAWQu+beRJEYQKnYQI4zpswBcWBXlAQe/a3puWSB0gMOIdr/ZVqBmG9FpyMK8I1jrAtFj2gAr2ySCUxyJmzVwE3X565EjHLGTxX3pDmVbYV0gMMnBOIM5zlR+XRs8S+LKJ2wc+1eBto8lBh0G+Mi0JnoHo3uEriGl/HYp5ZyU0pBSHpZS/jcp5YaU8hullKeklA9KKTe79fp0dR9ySs2z0kW7lKHUzDufMtsIorNEDnNkrw1vZhsAjN+iAwJ1lpjcYHWZbfZ2+2abHmLwCt3Zddhb0rdqhhghPAHoNF3cS7xCUdk25q/ZZm9LGGMMjJVsJH0q28Zr15/wLEfyGRebT7qIHlHb4si8+nc7ZRsAHH6bsuAJkY0kQRBEHWacw97y1zgrDS0EJhkK6/6VbXrUvyL6epBSIr8q4FlqkJUg9owQAGSx0krshcKGULmNg9psWxMITnGMv0KvyWsrcdMPh3DkncW95gxHfrWynuZXRHn/acTU/fPOQdedrHzRQfxGDZHDdN8z9NDy0v8wBkkN0aGEKgNDTrWFJKAsk7gJeHbjxw+3jSRAYwPEfhM+xJFdaKxsc3ODn9kGAONndQCA0VDZVvtYe0sgkGh96dFCDG6uS822bTmwNiNEF6Hp4p7jWSqzzYwxOOn2hVl7W8AsriXBaeaz2aYmgKsZP6tj8bM2cssC068yAADhOQ49AoTaZLYBQOyohrv+SwTB6cFfy4luQtcdYjQJJPxZQhZWBcJVyjZrw0eDbqmobIuxrqrOnFQxUzTa+dcRjmx6n0AMMZ5QFpLUbNszhXWJ2PEBbratq8y1ibM6EqfrG2CRw1r53jk0y1GoarZtPechfqN6DmMMZry9kjh90cP4zXoH3wHRtzBStvU7jINuEYYUWmWHnEYqEi3AIGwJBOs3d06mYjk5fDBayIh9J3JYQ65JZps7BJltABBIcETmeQMbyeJaU4W9JRE+2CazLYTuKdtSApJqGsROKDej55RsJBnjvpVt5phac4LTHGuPuG2fo2wka9ep+bcGMP/WWisdrjM8+LFE3QBBMw6+ngLmiVbQ/pMYXcwEg51s3zjLr1Qr2/zZSOaXBUJzHHqwuzaS+VV1bG5WwslImPHO/e61x1y89FcFvOYPY537pUT/Q0NeHcPaEIge5QM7TFlYFwhOMRgxjnt+u/U6ENxhI5l8xsXBN1T2oIFxDiupmnfNyC0JTN1JZWCC6BeoHzqc0BV+yLG3Bcyx2o+Zm4BnNX68kx7iZtuQvi2ivwlOqgJAI6XWsNhIAsCd/yGCidtqN+7cBMSO+rdSo7TJbAsxuPlOH2Hp9clGktiBlFT06APKNpJxpYJoZnddwqkaJgpNc+SWmxdmn3h/Fl/4oVTRRtLf5+y30UYQbaGvEjHCmAkOy0dmW746s22SobDR/jm5FQ/hWe476/N6KaxJhKa7o2yzNgWszfaNRWLIoCGvjlFYF4hdR2bb+T/Pdy0j3C9uTkK4gO6z/haaqTTbpJRInnMxfkvle+QnIzO76CHUZvCVGBJI2db3UGbb8EKr7JBjbzVRtllNMtsyAsYYVQUIolMwzhA5yJG9Vi+nGqZmW+ImHXqovbLNSsqy9Vsz9BCD16WbHyclKeCeqEVIgDOy8ukhUkgIB9BMQA8ymGMM+dXW56mdqijbxk5pKKwL5Jbr11k7JbD4WRs3/1gY938wBi1AnzNBEMR+Ycbb20iufNnBxuMu4qdU0diPjaSUEnZSwpwoZrZ1U9lWVN3pEQanw3tIOymp2TaK0JBXRxCuhL0tETrAIYWyJPeDlBIv/mWh4f35flLYUHltzOc9SGhWqX6lkMgXh8yqLc8D4wxWGyVxflEgcpAavQTRF3BA0hZgKKEr/JDjVBWjSrTKbHPTEkZ0mL8WVGQn9p+Z+ww88f5c3YbeyQ5HZlszGma2NbC23YlStnUrs00MrKc/0SVourjneJbamzCu1obIvIbs1dYFEHtLwIir/QrXGebuN7D0OafucZtPuhi/RcfErTriN5JtDkEQxH5iJjjsreaVpMXP2HjyV7N41a9FET2qrsWBqfY2kl4BAFMDGiXFmezSBH9hTSA0zdXrdHgPaSUF3Kz/JgExJFCzrSPYSVXr4vrulKd2UkLY6t+9RFlI+v8eaAGG4BTH1rMeks+o7LXqRl1oVkPmcvO107Mk7JREcGp46w9EFaRsGwzoIxpK6Ao/5Nhbok5F0kzZJlwJzwL08H4dXQ+ghYzoATf9SAhH3mniiz+cRmGtsgF288PebGPwnJ2ZbQJmvPWlRwsAwgak1+EQelfCzSu73G4VZIgBhAoePadkIVkicoS3b7ZtS5jxynPm3mBi8bP1k0TrX3Mpm4LoLVTsIEaYdrZmL/1NAXf8YgQTZyvrtLKRbN1sq7Yl5zpTw6S5zhzzTkqZbXq488o2q1jst3pc9Cf2GRr06giFdYFAsVllxPwrXHNLan3xY3FbwrMlPvtt2x29P7XWd9/4OvmdQTz/wTySz6hhsmoO3G9g6WG76X1ublnZ9TJteOsPxA7o0tLXMCpBDC300Q45diNlW6Dx9JxbVNmUJsuHDrIII3oEYwzHvzWImXsMLD1UKQa7WcCI9PDAugw3AVklNJFS+lK2Mc6gBYtTyx2kpPRlevPcSmIEoWZbz/EsCS1Y+Xt0XkPmSrtCa22zbeouHdmFeivJjcddTN1pdPR4CYIgCH8EWjTbCmsCuQWByR0DEeY4h51sPRhlb8maXHIj2vlGWPVxhmaUXWWnlW120fLNbmP9RgwZtPfsCCUbRgDK5nWXzbZWqtud5FcEslfFrhp0UkikLjQfHiusCwSnd/c9OPIOE7klgWuftOuabYmbNXh5IH2h8fvKLQqE5+h7NzJQ+bP/YWQjOazQSjvkNMxsM1nDQrOTljBitCITRLeYe52BpYdV90lKCW/YlW06IKqUbV5OTe/owfbvWQsqK8mX/6aA7fNuw8esfNnBk7+W9X089raEMVa0GUn355iXcCWe/cMcKe/2E5ou7jleATVZapF5H8q2VK1KlusMcw8YuPgRC7lFD1JIWFsCuUUP8TP0+RIEQfQCM8FhbzeuJK18ycHMPQa4Xrsv1IMMYK2HrnYOXOym0L5bSso2owuZbVZSwhxnpGwbNajZ1hEK6xLBSbUOGFEGx+f9XX5FAHx3itJ8SQ3XRnVbzeZTLr7yE+mm/323NpKA2u+efm8Ibk4isWN/yxjDwTcYWPxM48yY3KJHzbaRgpwV+h3GQOrDIYVW2iHHTgkYYw1sJO36M3okmm20kBE9ZPpuA9sverA2BbyCyjQbZhsHbrKafEhl+ePvsqOHGLyCxMWPWlj5Un0OEwAkn3ax/rVKI+7qP1pIt5geLFkOGdHuFWT2SvaawMt/baGw1p/HN5RQwaPn7LSRjM5ryFxtXcxwdhRaAeD4u4PYPu/hX34kjS/9aAZLn3MwfqteV8gliH2HlnRiRNFCqtbXKINt5V8czL62sfLYTLCmTTqgPgPYiPkvtO8GKSUKqyqzTd9FJpRf7KTA2EkN1iaNto8UNOjVEawqZdtuMttySwKxo63zJBs9BwAKG/7XgPWvubA2ZNMs8sLa7pttAHDoQQOv/WCsZlCtxMFvVLbqjQY3c0sC4UP0vRsZ6Pan/6F+6NBC1aUhx0lLmLFGNpINHpuRMKJDvCIzgKodRC/RAgwz9+hY+ryjbFsjQ3y+QTUTRVWfzNqqL443QwsxZK8J5JcEtp5r3EBLX/SQWxTlxtnLH7Kw9VxjFRxQstXlavq5S1ZDe6XULNx+ofn7IDqM51GzrceoZlvl7+GDHIU1UaOMrXm8LZFdrC9QjJ3UcN/vxfDgx+KYvFPH07+ZIwtJok/oz2sOQXQbZaUewLnfqw1UcwsSG487mHl140xNM85bZr3Z27XqZiPK4GY637By0hJMU8o5o8pGcuFTNlYfaTwM5hcpJawtidhxjZRtowYNenWEwlpVZtsuhinzSx4SN+kt15id5K5D2bb+dRdgyr6xEYV1icDk7usBjDMkTjdeO+NnNEgP2D5ff/+cWyAbyZGCMoP7HsbpMxpWaKUdctyMhB6rt5EUDTLbnIyEPszNNhrtIPqAudeZWPy0jcxlb6gtJAGAG6ymWG5vKascP+ghYO0xB9FjvGkDLX3RgxFnSL3kwslKpC94cAvNNyslJUy3pp87QeplD9wEtl9obaFHdBBP0HRxj/GsWhtJbjCEZjhyiwKZK16dunXhUzYSpzWEZhtvYxlnOPNDIdz7u1HMv93s6rETRFuG+1JPEG258QdD2Hq2di1fe8RB4iYdRqzxOm6OMdjbbTLbqpVtUd4V14LCuixnKlUPa135hIVHfy6Dxc82tmvzg5NWqu7QLCdl26hBg14dIbcsED5QPD9j/jMVc8sCiVfosHaRlZhb8hCcZSj4bLZ5lsT2Cy4mb9eRXWh8X5e95iFyuLP3IIwxHHmHiUt/Vz9dn1sSCB+k7x1B9BPUaxtOaKUdcpyMhBFpoGxrcF/QSAU3dNBCRvSYmXsMMA48/stZRI8Md4F/p7Jt5xRyK7Qgw/qjLg49aEK4QH6t9sbGsyTyqwJzDxjYPu+phpxsk++RkjBLmW19rGw7cL/RcBqR6BI0XdxzdtpIAkDkMEfmqodnfz+Pr/37DPKrag2QUuLChwo48W3BRr+qhqm7DAR8WtcSRPcY8r01QbRBDzLc+jNhPPXrWWSvebC2BM79Th7H3xNo+hxlI9lK2VbrlmDEumMRbicFAuNF5UwE5WJ+fkXg9l+I4On/mkPmitqzCVdi6eHKTbZnyZb7TTspERhnMMcZbFK2jRY06NUR8ssCoQOl81OtAW5O4tGfzzR9jpQS+WWBxBltV8q2/JLAxM06rHV/z9l82sXYSQ1jN2gNlW12SsDLSwSnO79HOPquAJY/79Q08aWUKrONmm2jAwN1cvocxkE16iGFVtohRrgSwlFe+dVoJoPXSNmWrlfBEQTRWfQQw72/G8MbP57A3b8e7fXhdJXwHEfmklf2qbe3JAIJn8q2MEPqJQ/jZ3UkbtKw/Xytui19SU0CJm7SkXrRQ/KcC3DAa+KJD6hmnxFXmRvdVrZ99Wcz2Hhy91aQ6YseDr8lQDaS+wnlZvQcryCh7+idReY1LD/sYOt5F8e+pWJBtvZVF2AM03c3ts8hiL6EbqSJEWf6VQZOfV8IX/qxNB77hSwOPmjgwGubK4/NOG+T2VY7wKVHutNss5IVV4aSsk1KifyKwOxrDEzcqiP1ctEC/LyHx34hi6WHbAhX4pGfzuCZ38k1/91Fx4fAON+VwoYYAkjZtmdK52HJ5cAo3t9tn3dVo6lJHpu9JcFNhvDB1la1O8ktC4yf1X0r2za+7mLyTgPhQxy5hfrnZC4LRI9pYKzz9TczznHwDQYufdRCdsHDS/+9gOQ5tU4ZVO8bIeiz7nsYIOnyP5TQFX6IcTIqE2rnBVwLoKmNJGW2EQTRKcJzGiZu1XH1H5WNRW5R1Fj+tEILMYAD4zfpSJzR63Lb0hc9jJ3giN+oKWXbOQ+JM1pLG8nSFPRuPP2vl/yyQObS7tRpnqVuGqfv1uHZ8H0zR+wRUrb1nJ02kgAQPcJx9R9tHH93EKffG8L28x6+8lNpfP0/ZnHDdwW7UpwgiK5AX1WCAAAce1cAZ94XQnCS4cz7Qi0fa8YZnN3YSMYY3C4MUtlJUVZIl5wR7C2lxtbDDJGqQnr2qofoMY6n/2sOT/9WDm5OYu0RB7KJsqD0uwMTbN8z23JLXtPjIvYBUrbtGTspoYcZ9FCxGR5VzfCSFX/mcuP7qPyyyi0zYgxuTjbNB67GsySctET8Rs13Ztv61x1M3akjckhraCOZvugherR734Hj/zqICx8u4AvvTSN9ycOjP5tB5HB3mntEn0LKtsGAPqKhhKpLQ4zbpHnGA6ypjeRwT7oM83sjiP7k5HcEceFDFjaecLD4ORuH3uQvP0kPAmMnNOgRhsRNWl1uW/qCh9hxDbETGjJXPWw+7WLqLqONsq1oIxnx7+l/vThpWQ7SdgsSj/1SczuTEulLHiLzGrjOVBORctv2B2q29ZyGNpJHNOgR4Ni3BKAFGO7+jSjm3xrAA/8thsM+1xGC6B/oTpogAGD+rQHc9ctRcL31fZkZ36WNZJcGqayi1SNQKeZXq2nChzRkr6n9WvaawNw3mDjyzgBWv+Lg1b8VBdMZMpcaF+dLqrnA+P5ntn35xzNNj4vYB2jvuWdyy6Imu9eIqvu77fMeeADIXFbnpZSyprGcW1LWk4wztc74ULeVXis4xVHYaP944aqm3/hZvYWyTd3LdovYUQ23/78RvP6vx3DHL0bw4MfiQ++qQ+yE0fazzyEbyeGFrvBDjJOR0Bs027QAg7Ak1h51sPDpStfNzYjhVrYBtJARxD4zcVZHYJLhkZ/O4PZfiCB8wN9NhRZmGL9ZPTZxk46t52sncNMXPMROaNACDJGDHFoQiM7zlpltzraEEWfFXI/uFhictEB+uVh8ueJh6XMOpNd6AUq/7GHshHrP8dMats+TleS+QDaSPUc122p/NnWnjvv/dKy8L4kd03DojSbCB+mzIgYNKnYQxG4xExx2Exs4ALC3BMxEbaG9K822LQFzvJIJ5WZqm22RwxzZayVlm0DkMMfpHwri9X8VRyDBMX23jrVHnYa/u6RsMxMMTko23SdKIbHxRHOF3PVgbwsU1qjZ1jPIRnLPVOe1ASjHBGy/4OLA/UbZYeTqJ2w89RsVO9fcklK2ASobspndZDW5RfVagSkOa0O0PRcLawLmOIMeZAgf4MiviLrzO33JQ/Rod78Dc68zEZhQr6GZDMEp+s6NFENe2h0KGIkPhxVabYeYZraQ3AQ8G3j5Q4WaEGelbKOvBEEQneUV/zaMm/5NCLP3Gb6fc+QdAZz4dlV9D05yaAEVTF0ifUGUpwHHbtQxfosOLcTK+XCNsFMq36NbuR4lhCvh5lBWtmWuCECi7WuqBqJag+M36qRs2y9ourjneIV6G0nGGaJHqLFGEAQxiphjzZVtUsqyW0EJvUvNNrta2RZmcPNFZUx1s22xOFy1oBwKGGPQI+o5068ysPbVxs22kmqO62oQzE41Pv6lhxx86UczeP5PCh1puElPws0ChXVqtvUMspHcM/kGyrbChkB2UWDudWZZ2bb2qIOtc17t8w6Umm3+ctvyywLhgxx6kIEbaJv9nVsS5QFTLcBgjjPkV2vPt8wlgdgx+g4Q3YQ6Of0OY6CBvD6GKb6LMfbvi38/whi7289zqbo0xDSzkdQCDIU1gfVHXeQWKxd9Kyl95ykNJEP81giin5m4VcfxdwfbP7CK2DEN0fnKDUjksIZs0YLDyUrY2+qmBwAOv9nEkbcHoAUZvHaZbWMMRox31UbSSUuAVZpt2avqBq9ZEaVE6qJS6wEqr6p6fSa6CE0X9xzPqreRJIihgb7aBLFrzETzZpubA7hRO6QRmGAorHZ+32QlK8o2pjFoASBz0SsX+UMzHHZSwrNkWdlWzdQrdWw+6cKz699LtWrOTDBYm/WPkULi/J/lcfsvhbH6FQfn/7yFhYNPSk1JP3Z4RJegQa89k1sWCFcp24wYQ25BNbDGbtCQvqwUaJtPushc9iBc9X3PLnplZVtg3F9eYm7RK79WYJLDanPuVKvnABRz2yrrk5uTsJK1jyGIjkP7z/6H+qH9zh8CuBfAtxf/ngbwB36eSKv7ENNK2bb6ZQfjZ3Xkl9VFX0qJ7DWv7gZh+KCVjCAGkdABXl6vsleKk8NcrW8zrzYwc48BLQR4+cbPl1LCSal8j25ZDZVw0hLhOQ4npYovmavFJmGL7BGgdsKRm8xXYDfRAWi6uOc0spEkCIIgRhczzmFvN26eOdvKqaCasRMarKTsuDWinZQIJGqz4VIXKs02pjGEZrmyOxf1g6vmGEf0qIbkM/XW4NWqucAEh5WsP/bFzzrQQgyH32zitp8LY+mhxiq53VBS5Vgb3R3qEq7E4mcbBMUTgEuDXntlp42kUVSTxk9rCM8pu8fMJQEp1X1k5rKAFBJb5zwkbtIBtLerLZFbFmUb8+AkR6HNuZPf0WzbmduWuewhOq+BadQNIboMdXL6Gsps63teLaX8UQAFAJBSJgH4Co+nK/wQ0zKzzQGO/18BuHkJNydhb0kVEjs25F8JWsgIYiAJH+DIlZpt1+onhwFADzK4TZRtblYNGnCDdc1qqISTVk294Izy6M9e9aBHm9sDAWpyubAuEJxR74sbgNh7PaVnZBc8JM8NSOYcTRf3nEY2kgQxPJBHDEHsFiOulG2NbBPtbbXPqoZpDFOvbJ6Pdr1YWxLmeJVdZYQhfdGrKfJHDnGsfsVB5LCykNzJ1F06Np6o3xNZSYHAeJXCpoGy7aW/KuD0D4bAGENwmsPa3HuDrNRs67aNZPqiV5OVRVQhaNBrr+RXdmS2RRjAlBU/1xkihziufMLCxK06xk5pSL3kInNZwIgxBCeL512C+bKRzC1WVHTBKda2UZ1bEghVN9sOcuQWK1aW6cseosfo3oPoMg2uR0T/0ck8VqLjOIwxDcUbOcbYNABfmyda4YeYpjaSJqCFgNn7jHIBO7vQuHg9XNDFhiAGlRpl24KHyKH69UoLMXhNMtvsqiloI8q6aiNppySMGEN4jiO3JJC9KjD+Cg12qvl12Uqq9Voz1TrFTQbRwHJoUFh6yMHFj1i9Pgx/eB4VPHoM2UgSQw312ghi1+hBVTj3GrgmWluNow9UPlrnBn08W8IrqD1dCSPK4OVRkxUVOaxh7REHkfnG99ITtyoryZ1YyUojLzBR30jzLInMZQ/Tr1IqnECCwUnJsh3e9eKkJbiJtuqcvWJtKleJRhaaIw8p2/bMThtJxhn0sFK2AUD0mIar/2Rj4jYdYzdoSL3kYfMpFxO36uXnmOONFaU7KWW2AcpGsrC+exvJzJUqZdtFymsj9gHaf/Y9jDP6jPqb3wXwMQAzjLFfAfBFAO/380S6wg8xzWwkx27QcfOPhaEFisXgRW80LCSpjkcQA0t4TqnEACC3IBA+VH+D0iqzrWQhCSibkW4r24wxtb5uP6+KK9EjGpwWyrbCukBwqrIGcx3wuqRs68RUtJ/X6PbEdMcYMWWbm5Nwst3f1b/wp3lkr3ntHwiykSQIgiDqUblt9XsJu4GNJABM362UbVJ05hpnbykLyWq1mh5lYBoQnKj8LHyYY/sFD5HDjYvn42d1bD3r1jTJhCvhZlSWMKCUbfaOon9+WTkelKzmmMZgxv0pcVrhpCWiRzRYbRoGe8Uq7gP3Y985cIjR2nt2GicjIT11v1XN2Z8OI35jsdl2VIOzLZWy7aSG1Muq2TZ+tqrZ5kPZ5uYk3HylMR6cVBaVbl7i2ictnPu9HK78g1WjTsktezXNtsk7dGw87pYjAjaechA/rYMgugt12/oeBp86KaIXSCn/GsDPAPhVAEsA3iWl/Iif59IVfohpZiMZmuU4+s0B9ec5Dfklgdw10fQGgSAIoteEZqtsJBdEQ2WbHmo8AQ2oZlbphkwLK4vGvU4GN8NJCxgxjtAcx9qjLiLzvGyH1IzCmkBwurJed0vZlr7g4Ys/nO74792JtSGp2danXPhQAS/9ZZMTpYMsfs72ZSUqpUTqgtewgU4QBEGMLmacNyyE21v1NpIAED6gwYgxpF5qPuiRuuBvCARQNo/meO3+wIiwmgYYoFQrAJoq28wxjuAMR+rlKhu5Cx7MBCv/ntABjtxi7b4pu1hR05RopIDbLU5GInaco7AuumpfVVLOdbupN5C4ZCO5F/LLKjdxp23r4TcHwHX1s+hRDXoYGDupYewGXSnbnnYxWaVsC4wzWG0y23LLSqVWeq3AJEN+VeDRn8/g6v+2YY4xXPqYhUf+XQb2toBwJOxNieB05dwNTnJEj3BsPO4iv6qy5EqKVYLoGtRr63sYo1i9foYxNgFgFcDfAvgbACuMMcPPc0enujSCNFO2VVO2ObvmITzsyjaAVjKCGFBCsxyFNQHhSuQWPIQb2Ug2Uba5BYnn/ySPw29WWaaMMehdVLc5JRvJAxybT7uIHNZgxlhrZdta7U1ZtzLb0pe9/VG2JQdJ2TZaNpKFjf35bKxNidxS+9dJveiB6wzRoyOwByFGEwbafxLEdWCONR5Usrcb20gCwPTdBla/0ngDZacEHv7uFK78gz+bazspERivfR09wmosJAGUB8CiLQZXJ87qSD6lBlDcgk35h2QAACAASURBVMTjv5zF6feGyv89dkKrawTmlzxEdjbbJhkKG3tXtgWnObiOrtqqW8Xj7LZd5cAhJSnbWpBbrr9X8WyJxc/aVY+ptZBsxOTtOk5+VxBcZwjNMghb3aNVZ6WZ4xx2so0l5KJX81qBSY6lhxxwDXj1b0Vx6ntDeO0HYjDCqumWXxEITPFy06/EgQdMLH/BwdLnbBy43wA3yHaJ6DbUbet76CPqd74OYA3AeQAvFv98iTH2dcbYXa2eSFf4IaZZZls1lWbbCCjbKCCUIAYWbjAEEgy5BQE7JRGarr98cRMQXr1i7dnfy2HsBh2H32KWf9bN3DYnrWyBwnMapAtE5zmMOG+Z2aaUbbXNNumirRVSSe3nl8wVD15BFXq6ibUh4OUBdx/sCvfMiCnb7C3Z9YarZ6ucFj/NtpUvOph9jVE3nUwQwwN9twnielA2ko2abY1tJAFg/q0mLnzYwtLn7br/ll8WCEwyPPfHeWw+0155bSUFzES9sm1nsy00x8H05so2oJjb9rQLKSXO/XYOYyc1HHlnZV8aPaohtyhq8s2yi/W26YHxDijb0gJGjCEw1T57qoT0JJ77o9yulHCFDfU6FjXbavEEwDnVJprw/B8X8ND3pLD2WKVpvvAp+/9n777D5DrrQ49/33PO9JntKqsuWVaxbEm2ZLmCG6aEUAOBGEgwJNyQhBJ6EhLAyYULwUm4N9WQcCEXB7gQCCRc3MDdlm1ZsmzZsmX1tr1On3POe/84M1s0Zc9Ku6vZ3d/neeaBXe3xnJnZPfPO+2vs+lwKuzibO33SJbqk9t5VZKHBut/yAtpKKRIXmDRfbHozkopCTYrcBMG2zGmXSPvofSVWmSx+RYBtt8VHAmqGpVj55hAdDxaqBgIXvSJAx0N5Tt6bZ8mNwbJ/F2LKSSCn/kllW727B/gVrXWb1roVeB3wn8DvAX9f68D5s7s0D1VrIznWuGBbhUoRIYSoF5F2g57dttc2xCy/timlsMLjW0n27C7Q9bjNJZ+Mls3cmLbKtmGvsi1S7NUfW2ESbJigsu2MmW1KqQmr29yC5pfvHJzU4PlUcTj3uc77mEiuX2PFZkk28zwLtuUGNLm+6X39S1nC6ZMTv/4djxRYfK2vbgxCCCHmkWCjUXlm20D1yramjRZX3B7nudvTdDw0PuCW6XRp2mCx5TNRdt+WmjChKT9QXtkWW26OzIQqMYOKG+5sqBoAhGKwba/Ni1/PMrDfYfMnY+PWpWZQEV1ikDo2Wt3mBRTKK9vONXjlrVMNwq2G73Va716bl/9PjsKw//VDrlfTuM70HdCbN+bZunOyMl0uq94cYvdtKToeyqO15tB3s5ghGHzJ+/sYeMGmccPkEsWbLzJp2zZ+vRloUChVe65g+rQ7bv5auM3g8i/FsWLjrw0tWyzSHS69u+2yv1uAxEoTM6JInXRp2y4tJMVMkEhOvVMSEK13V2qt7yp9obW+G7hKa/04EKp1oLzLz2F2ShOITRBsW2KQPOKg3eofWuYUuZAJMWtFFxv07irUTAwwIwqnmPWotWb/HRnW/0647FoYmMY2kvliG8lwqxrJdA76mdnWNv5xGQFwayRe22mNW5jc4PnkMQcMKm5eTRXX1hSGNYkLzNnRSnKetZHM97vk+qf3dcn1ednsE1W2Zbtd0iddWrbIpoMQQojxgk2qYnKQV3FW/XNr0waL9b8T4eS9ZwTbOlwiiwwWXRvADCt6d9eubqs0s23lm0Jc8M5w2c/GJpg7Gl1q4NrQ8WCeK/+mfKMeiq0kx8x1S1ed2XbubSQDCUW4zX/g7vQvveyvycxfy/a6NK4zpbLtTI4jwbYast0uy14bZPsX4zzz5TTHf5YHDcteG2LgBe9vtn+fQ/PFk1s7bvy9CGveOX5vVClFw4Umgweqz3I8M9hWjWEpFl8T4OiPc1VbXC65McjSm4JlLSaFmBbya1b/JB5a704rpT6tlFpZvH0Kb26bCdRc3Mi7/BxWWkjXEmgobgYvM+dJCye5kgkxW0UWmfQ8bZe11BnLDKuRFoldj9sUhjTLbi5v1RFITG8byUBCoQzFRX8QIbHaJNCgyJ9R2ZbtcSkMe+/RXhvJ8ddgI6hwa1St2eniLAy/LYC0JnXcpWGNOa2Vbfl+TbBREVnovz3ReeNq72bMh/c/T25Ak+vXaGf6Xptsr0vjem+D7cy2rmN1PlZgwRWWbDqIuU2yVoU4K9W6AmQ7NdFFtbcxWrda9D1jj2t7mO50iSw2UEqx4leDHPvP8laTY1Wa2Xa2lFJc+qcxrvpfCULNlc+9YY3J8CFvXai1Jn2qfGZbuNUoC16dvDc/qeSmfHGd6reNpHY1p+/Pe/OTfSZ4aa3J9bo0rrdmR5eDmeS48yrJazK0q0da67dcbLH67SGe+WKaNe8M07zRZHC/Ta7PpTCsiddo21qJUqriflfjOnOkYq4Sv8E2gMWvDJAf0EQqVLYBrH9/mE0fiVT8NyHE/KMM5DNCfbsFWAb8uHhbUfyeCfx6rQMl2DZHaa2x07pi1txYSimiS0xiy+bBr4Ls5Qkxq0UWG+QHdM3KNmtMZduLX8+w/rcjFVtOVgp+TZXCsEuwwbvPNW8PYwZVccNodLOhZ1eB+989xIFvez0vsz163Mw2YMI2kqV5aNluf5sYpQBbfJVBfmD6Nj6yfS6hFoNwm0Gu3ivbHAcsc97MzXBt7c1zjU3f7z9Ark8TWWwQajHIdFb/HfCGxMvcCjEfyCdpISYr2FS+XtGOJtvrlq2ZzhRdaqBdrzqsJNPpjsxbW/rqIJ2PFkaSnsba9WdJhl62yfW7UxZsA1h4RaBqoA28yrbhw96mf35Qo0xFIHFmZVv5jKn9/5Shb+/EM+hKSnPdw62GryBd37MOwSaDls3+q9TsNKAgtswg2yvXv3Gksq2q/IDGjCrMkPd3d+G7w1z0oQhLbw7StNFi4AWH/n02TReNn712LhrXmQy9VP3vJ9PhjowGmMiCHQHMCFUr25ShJMFMzBwlZVOzgrxEdUtr3aO1/pDW+tLi7Q+01t1a67zW+uVax8q7/BzlpMEI4uvNPLrYILZsPmRXycJGiNksUvzgEq3VRrI4s83JaYYOOrRfV3kWVLh1+gJBpVkYY1lxhZP1gh09uwvs+lyK1W8L0bfXxslpnJxXDTaWEZioss37X78bH6njLrHlBqEmo2ZLy3OV69OEWhThNn+bOOeVWxxSP08Uii1OQ61qWue25Xpdwq0G0SVG1VaSuX6X/ucdFl0j89rEXCfrTyHORrBRkT3jvSrb662XjMDECaWtW7zqtpJMhzuylgw1GSzYYXHy3vFZTZlOl1P3FXj+7zLk+nVZG8npNLaNZKUWkgChM+as5fpc0qfcSbVqLHVgCJ1RJZfpdOl6vDzL6/Qv8yy5PuC1sPQZOMv1eolXobbySrx5Tyrbqsp0uUQWjplhbSoueGcYM6SIrzTI9bl0PVaYdAvJWhovtKq2kSwMex0azvyMVo0ZUlz+xThNF0l7dFEnJJBT15Qh8dB6ppRaoJT6S6XUz5RSvyjd/Bwr7wJzVKGYseZH+40Bou3zZMEnFzIhZq1SC49aczHMsMLOaPKDmlCTqpr1GG5TDL1cvWXIuSjNbBtLKUUgoSgMa7oft1n91hBrbglz8N+ypE5489rObG1iBGtXthVSk2sjmTzmEF9hevPjJtNGcmAYdu7zff3M7WkglI0SPpli4MU4/Py0//uacRpi86edS27Am8860obqgul578/2ahKrDKLtxriqgrFO/SLPoqssrIgEIsQ8IOtPISataYNXcVIYM4f8zM34Wlq2WPQ+Y7P8V7w5TWMr28Cbn3T8v3KsesvoHKeuxwu03xhg6IBD+pRLaAZnmseWeJV8hZSuHmxrGZ8s07/PCyaeGZSsJT9mZtvYNeSRH+c4+qMcr/ph47juOF07C2z7QozuJ23fbSSzxaSbULO35tSOrthpoqpTPbC3ZtL4LKZhYcv5Pom6lO2u/vetTEXDOosTd+XZ/sX4lN1nbIVBttvFTpV3hSq1kJzMuJUFOySJTNQJJX3M655S3kgLUa++A3wP+FXgd4HfArr9HCjBtjmqUGGxUM3y14Ym/qG5QPbzhJjVIosNjBAVNx9KzIjCyWryAy7Bpuo/F2ozyD7uv+WOX05eox0wK8RvAg2K/KBm6KDNijeGsMKKxBqTjgfyhNvKz9WwFG6h+uLLGZnZ5reyzSG23CDYaDB0wP9j15k8TrwJ68oLff18rjNHKK4JXdlO9mAObl7m+77Oi3nSQhIg3+8SajaKbaimL9M81+vSts0i2q6rVradvDfPhe8OT9s5CFE35s8lRogpFUgYtF4aoOOh/Mjn1ewZAbNaWrdaHP5BDvA6HhSGNeHW0T/IxgtNnj88/j2q6/ECi68LsPSmIE/9SWpGK9uUqYivNEkedkifdCqudwMJhVvsiGCGFP3POYQXKnKTmKVmJ4vBtjMq23qeLBBsVBz9jxwX3OK9P2tXk+lwia0wGTrkMPSy38o2TajNa5kXaPBaX4bbJnExzGRhxSJYv8L/MbPJPOqqMBmZrvIZ1mM1bTDp22PTtHHqksUMS5FY7VWVtmwevz2a7nDnT1K6mHsk1lb3pNNn3WvVWv+zUuojWusHgAeUUk/6OVDe5eeoUnsIcSa5kgkxW1lhxat+2DjSx7/azzhZ7bX+qZGNPF0tDkvX3koZkN7cNs3QIYeGYkVR6xaLk/flK36wNILg5mvcV8rbuPDbnid5zB2tbJtEG8mePZoHvtKG6xpe25sJbrkBCLWZhBda3pwOH8ec15uPDY+unQX0HFgJl/4ugs3G9LaRLM7tiywxyJwuryBNd7gkj7qS/Svmkdl//RDifFhyU4BT942W+We6XMI+K9sSa0zyA96Mt2x3sYvAmI4H0XavkswuJi+5BU3P0zYLrwiw+LoAV/xVfMarrxvXm7z8nSz9LzhEl5Rv8iulvHaOxeBa/z6bxa8I+l4Ljh01EW4zyHS7uAVNftAledThss/HOPjdLE6umNDV63XLscKKcIv/lpDZHq+yDbzW7dnJtpJ0XAhY53+NOF23eZToNRnZLl3z77tpo0V8pUGwYWq3MRvWmQwW57aNXe+nT7kjnVWEmH0k2lb35CWqd6UF6Gml1OuVUpcCvkrT5Z1jjrLHtNsQJUouZELMcrUGy4NXUWZnvMHyNYNtrdMzQ6JQoYVkSbDRIHXSoTCkRz64tWyxSB5xCS+oUNkWUDg1KtvstCa2wvQdNEweK1W2KXKTaCOZOumS7jE59tOcr5/P9bmEmkczpv0EqbTWnLwnT++eGn0zzxPX1uz8RJJMx+yfOVKq+By7UTcdcn1e9UC03SR1svx+Dt6ZZelNwQln7gghhJjfFl8bpO+ZAvkh773kzFaQtShD0bLVovvJAumO8uOUqYitMBk+4iWF9D1rE1tmEGr22sYtvGLmE0Iu+v0o8RUG3TsLxFdUfpyhVkWuV+PamoH9NotfEfCdQJMfk5BrxRQtl1icvDtPz1M2LVsDNG20aNrgteqD8cGGUJv/oJmXdKOKxynfs95GOC6YslU132S6XCIVPhOVLH5FgMs+H5vy+2280KLj4QKPfWSYhz8wPNKqP9PhEpFgm5itJJBT/2RmW737C6VUI/Bx4BPAN4A/9HOgvHPMUYVhVyrbziRPhxBznhkebSMZqtVGstVraaOdqV3dFIY1wYbKF5tAQtG7x6ZhjTmSWV1qV1I52Fa7ss1Oa+IrTV8z2+x0sQ3QMpNgs5fJ7VemB9ovy/PS/85iZya+r1yfJtRqYMUUygA7Vfvn80MuT346xYFvZXjqT1L07K6vgFu2R4PrVQbOdvkB7QVCz5j5MpHSLAs/tPaqCEItBtElRlkbye4nCnQ8lGf970gLSTFfSLKXEGfLiinatgXoeMhbG2Q6/c9sA28u28l78t6m+eLy4xKrTYYPe8G2rscL5yXANlYgrtj4wSiv+c8mWi+tPPEj1GKQ7XMZPuQQWWQQX2n6TiDz9ghGn4e17wnz8neydO0ssGCHd3+LrgnQ/6xX5ZPpcEaCDWfOi6sl16vHV7ZNtpuE40iwbR7KdtcOppshReO6qZ+E03KJyfBBh8WvDNC43uKJTyY58u9ZTt6bp/FCaSMpZjGJ5NQ1BfIZoU4ppUzgQq31oNb6Oa31DVrrbVrrn/g5XlYwc1Qh6X9mmxBCzBVWROFkNPkBTbCx+jVw7AyJqVQr0SHYqOh92iax1hzzPYP4KqPyzLZg7ZltdtqrkLPTeqTdTzWnH8jTelkAK6K8NpKTqGzL9CgWXebQutXiyL9PXN1WaiEIxSzoCTZYjv8sDwa88psNbLstxq7PpkgeK289OFWGXrYnFWTNdnnnnzoxfec0U3IDxTaSk6xse+5v0jz12STaxwBnOw3KACuqCLcq7JQeqUjID7ns+VKKrX8Um/IWQELULVmOC3FO2q8P0PlwMdjW5b+yDbxKmP7nHAb2OxWPGxdse7TAwqvro72xFavckhxGK9v69zk0X2wRavY6Fvh5jy4kvbaQJW3bLMyI4sTP8yy43HvsidWj1X5eZZu3bg02KG/NmZ/4frI9LqHi2jbUapCbdLDN9dotinnFm9k28+vDhrUWr/5pE6t/LcwlH4sQX2HQ8UiBHV+J07atPq4JQkyatKutf1J9WLe01g7wG2d7vOx0zFF2UhOIy8tbTq5kQsxlZpiRyraJhtpPx9y2/JAelzE8VqBBkT7l0rBm/ObB5k/FRrKJxzIC4NYo8rJT3oZJqFVNGDg5cVeeZa8JAl7QrzDsb1MGINMLkTZY/voQXY9NXHWW69MjrYP8PMfJIw4LrwhgBLzs9UVXB+jdY/s6t7Px5B+n6N/nP3CW6SwG247Pgcq2fq/iczLZ6QDDhx1SJ1wO/puPYGvvaLBVGYrlrw+x98tpXFuz609TLL0pKLPahBBC+Na2PUDvbi9RJts1uco2K6JYdE2A4z/LEa1Y2WZ473EnHfKDmuaL6j/AE2o2OHVfnhe/kaH9eq8lsxXzN4/3zLnuSikufE+Y8EKD+Erv+Ymv8p4TrTXpjtE2kspQvtcPuV6XcGtpLah8t59MnXQ4eGdW2kjOQ1prb7bieQi2jaUMxZbPxLjy9gTNF019FZ0QM0YCOXVPGaBn/xbDXPaIUupvlVKvUEpdVrr5OVBWMHNUIVl9bpAQQsxVZkRhZ0YreGoJt6kpD7bVaiMZbPTechvWjt/Iad1iVazyMYPg1sgettO6WD1k1Gwlme12GdzvsPgVXoDDsBRWVFFI+g22KSILFC0XWwzst2tmNLsFjZ0afQ58BduOuuPmkkSXGqQrzPmaCtrRZDpd0pOYv5bpcomtMEgenyOVbc2K8CQq29yCJn3a5Yq/inPwzuyEz0OuzyXUOvo3sOlDEdKnXR767WGUBRs/GDmnxyCEEGJ+CbcahFoV/c875IdGE3r8WvbqIG6O6pVthxw6H/Gq2kptvutZbKlBpsvliq/GWXSVt7bz2x76zGAbQPv1Qa77VsNIJV2wwcCKKjKdetzMNsD3zNdsr9dSHIptJH3ObOvZZXPkR7liG8n6D3yK2jofLXDqFzV64o+RH9SYIYUVqf+/QSFmB4m2CXGOtgKbgNuA24u3r/o5UIJtc1QhJW0ky8nMDCHmOmtkZlvtNpJQCgRN/cy2aokOpe8n1vjbPDACCrdGgZddvM5PFNA6eU+exa8MYIZGzyvYqMj7aKGpHU12wCC8wMuajq80GXiherAl1+/NBCttViVWGQxMUEU2fNQhvmr0OYkuMUmfmp7AVrZHo23InJ5cZduC7YG5UdlWnGUYbPYy4P2000wd9+bcxJebLLwqQO/TtasOc72acMvo8tIMKbb/9xjxFQbbvhBHmbI2EfOMUjIzQ4hz1LYtwIn/lyPcZkz6faRtu0VkkUFsefnWR7TdoDCkOXFXnsXXzo6q62WvDXLj9xpo2jhadRNqNXzNbau2Tg2csW+QWG2SPOJ4s+7GBNvCPu4nP+TiFkbX4dElBulT/tZQw4cd0qdd7LSWyrY5oHtngY4H/QXbsl0u4UlUrQohfJDlZ11ThnxEqGfFOW1n3m70c6y8m81RThqs6Pk+izoj+3tCzHlmaWbboBdUqCXc5m+GxAv/lPGflTmgCVStbFOEFyrfs6qMALg17tYuXudrPY7how6Hf5Bj2euCZefip91Qrk8TjGrMsBcMa91i0beneivJXK9LcEygZclNQU79Mo9rV76vXL8LLuOy1GNLDVLTVNmWLgbZ0p2TqGzrdGnZYpHtdmvO0JsNcv1eZZthKay4Ij808eMZPuKQKAZDmy8yGXi+drAtO2ZmX0m03WTbbfFxc2KEEEIIv9q2WZz6RWFSLSRLDEtx4/cbRmaPjaUML5Fo+JBD2/bZEWxTRvk8t1CLQdZHxVmtpLCxEqtNhg46ZLvHz8gLtagJq9SGDzkkVpsjiVexpSapE46v9uXJIw5oSHYoCbbNAelOl+Qxf2vuTJdLZKGsE4WYMkoq2+qeAmZ/Pu+cpZRapJT6Z6XU/yt+fZFS6v1+jvW9glFKXa2UukUp9Zul29mesJh+Tk6Pq2IQQoj5wAyDnfWCXsHm2tfAUKvha4ZEz5MF+p7xN0Ns6KC3wVBJ0waTi37PfxaEEVQ1gzt2ymsjGWpTFSv0unYWePT3hll3a5i2S8dvIAWbDPKDEz/2TJdLuNkZ2fBo2WrRu7f6czF0yBnXEjK2zCTabtCzq/IxyaPez4/dNJpMBvRkpTtcAglFZrJtJJcaRBYapCZxXpOtzsv2uBz41+ykjpkM7Wjs5GiLz1Cz8pUFP3xk9He6aaNFf43KRoBcjybUJusPIYQQU6f1UotCUldsBemHYVV/X0qsMVlweWBWt68LtSpyPlo1TibY1v1EgWCTwgyO/ryfCrrhQw4NF4yuha2YIhBXZLv9Jfg0X2wyfNry3UZy6JBDp4+ZwmN1PlqgZ9fkjhGTl+l0SR335v/VkjzqcOq+glS2CTGVJNZW/5RCy4tUz/43cBewpPj1S8BH/Rzo691MKfWveH0prwUuL962T/YsxcxxchpDgm3l5DomxJxmRRR2WvvaTAhXCVKNpR3N0CGHoYMTB060qxk6YNO4vvLmQCBhsPTmYMV/q8SwwK2xDzAys61KG8mDd2a5+A+jrHhDqOzfgk2KnI82kplOl0ijPRps22zR/6xdtVKtb49N69bxgb2lNwc5eU/lEr3kUXdcC8nSuWlHkx+a+oBb5rRXpTapYFunO9J+KuVzblv6tMP97xmq+jxV0veszcv/mvGV+X028kPe30Sp/Va41fA13yV5eLTNZ8Nak/RJx2vvVIF2NF2PF8ZtsgkhhBDnKthg0LjOJLJo6j/fLn99kAtuKV8rzSbhFsPrFjABv3Pd46tMevfYZdWA4daJE3WGDrllLdNjy73qtjNprXnxnzM4OU0h6a3fF14VYLgj4Luy7dS9eY78cHLJSifvzXP8Z/66Voizl+l0cW1qrje7nyjw8O8OE0goLnxPeAbPToj5QDZA65mSyrZ616a1/j7FV0lrbQO+NoT8po5sB67RWv+e1vpDxduHz+5cxUxwsl6FhxhDgbzZCDG3mWFFtsvFiqmaWczAhLPOAJInXMygYujQxFmZqeMugUbDd5vIiRhBhZuvUdmWrj2zLXnUoXlT5aCH3zaSmS6XSJM9kl0cavIqvIZerrzG6N1j07rFGve9JTcG6Xy4gJMrv7/hIw7xlePPUSlFdKlJehpaSaY7XFovtch0uhO+ngB2VuNkNMEmRWyZ6Xtu2/BhFycLqRP+H0PqhIudguQUzYbTrqZ3TMvPXL/3OEoSF5g8+9dpDn43WzMoOHzYIbHK+502AorEGpPBlypXKh7/WR4zCouumR2tuISYETKzTYgpsfz1QVo2WxP/4CS1XRooSxSabYIt/irbsl0uoeaJ16mJ1Qba9roNjOW1q5ygjeRBpyzpJr7MqLi+SR52eelfsvQ8VSB5xCG+wiSxxmS40wu2Dbxokzxae19r6JBD8ujk1k6p4w79+/x1rZjvMl0uuz6XnPRxdsZbQzeuM0keq/4adj5a4ILfCHHJx6IVW70KIc6SUrL9We8M5DWqbymlVCvFV0kpdSUw6OdAvzuCzwGLz+7cxPkgbSQrkedDiLnOjCgyne64oEI1fma2DR1waL3U29iZqApo4EWHpipVbWfDCPirbIssMMoqtQopLzu4WrulYJNBfsBHG8lOl0iDPS67uO3yAKfuLc8GznS5FFKa+Krx9xluM2jaaHLql+XHJI+OBnLGmq5WkpnTLg1rTIyAIj/gY1Oq0yW8wPBmuqwwSPqsbCttKlQLSlaSOuGgTCaciVZJ+pRDumP0vuy05qk/SfHo7yfJFOfT5ftdgmPmGG76cIQtn45y/Gd5Oh6q/Ivm2prUSXdcQLT5IouBCq0k7ZRm/9czXPzhaNksGSGEEOJcrf61MIuu8d8hYD4JtxjkJpjZZmc1A/ttmi+eOGAZbDAItSoii88ItrUZZE672NkqFe7a6whRVtm2wqzYHaDz0QJWDDoeLnjJPatNEqtMkl0BME2e+R9pHv7dYfqfq742Gj7okD7tVkzqqnaOqeMumU7XV0v1aibTvWA2G3rZ4dS9haqJVtWUOkPEV9ZOVut52qZt2+wOdgshxNlQSD5enfs48BPgAqXUI8C3gQ/5ObBmsE0p9VOl1E+ANuB5pdRdSqmflG7netZi+jhZjRmWza4yciETYk6zwqAdrwJrIsFmr7qr1ofloZcdGtaaNKwxGZ6gleTgS9VbSJ6NWpVtbkGjXTCCEF9lUEhq0mMCbqljDrHlo8PpzxRs8hdsynS6RBKFccG2tbeEOfZf+XHBHYC+Z7yqtkr3ueadYQ7emSurJkseccsq2wBiSw1SJyc388yP9GmX6ewfbAAAIABJREFUSLtBpL08QFmJN6zde+yx5f4r25JHHcJtiqEDkwi2HXNZeGWAgecn/7j335Hl5f+TG/n6yT9KEkgoFl0TGKluS59yiSwYfR2VUrRuDbDqLSE6HqgcbEud9IKNY5N3mi4yGXjexk5rOh8toB2NdjR7/zLFgh0BmjZOfdWBEEIIIarzM0utd7dN43qLQMzfHkFitVlW2daw2iTUorjnDQO89C+Zke8PHXLIDbhkuzVGgLLqudgyo+IaqvORAut/J0LnIwUvSLfaJLZEkU1a9D7nUhjSXPrZKE98OslwhQo3O63J9bleQtQEFXAlpc4OzRdb9E9izXX8v3Ic+r9Zcn0uL/xDhrt+ZQA7Mzs3FzLdLge+lZn4B/ESuowAHPvp5NpujrZhN0lVqWzL9btkOpwp/fwkhCiSzgr1Tyrb6prWehdwHXA18N+ATVrrvX6OnWg38qvA7cDngTcDXyx+XbqJOuXmwZTEPyHEPGMWh9v7qWwzLOXNLqtRsTb0sk3DWq+lzdChCYJt+x0a109doKFWZVupqk0phTIUCy4P0P3E6A8PH3WIr6z+Fp9YadL1eIFT9+UZPuKw9y9T41oOlmS7XCIN+XFD6sMLDFa9NcT+O8bPx+jdU6BlS+XHv2CHhVLQ9ZiXFVtIaeyMJtfvEm2vVNlmkj7lZU4//3fpKcke1o4m2+198I8uNsYFJ6vJdLkj1YGJVSZDBxwGXpw4szd5xKX9xiBDL/vPAk6dcFj2miD9k6xs066m+8nCSEVcIanp32ez+ZNR2rZb9D7jfb/r8QILLi9/fRa/IkDX4wWcCoHd5GGHxBkz9Zo2WvTstnnw/UM8+1dpHv1wkt1/niLXp9n8yeikzl2IeUEG1AshplmoRU3Y3rF7Z4GFO/yvUy/5WJQl14/fULBiiiv/OsF1327g0PdzuAXvPnd/IcW+v8kwVKGFJFSe2ZYfchl62WblG0ME4opT9+VJrDZQShNvzfP832VY/vogi64Jsvz1QU7eVR7sGT7ktSNPrDF9t5JMHXeJLTdovthiwGcrSe1qXvinDD1P2tzzlkFSJx1CLbUDfK6tefgDQxN+fjgfTt2b59D/zU38g3iJaiveEOLkvXnf1YNQDLYtNogvr9xCFLz28y2brQlb/wshzpKsP+uaUqBlZlvdUkrtBT4FZLXWz2mta/SdGq9msE1r/YDW+gHgV0r/f+z3zu20xXSSyrYKZGabEHNe6brnJ9gGEFlUu4KqVNmWWGMyXOPDsnb11Fe2BRROofI1y05589pKFlxp0fX46Ht/8ohLokLFWEnzxRaXfznOi/+S4dHfH6YwrHnh7zMjlWeFlPe/mU6XcDxfNqR+7S1hep4qjAsm9T1j07q18iaOUooL3hXmpX/J8OQfJ7n7Vwe4+w0DxFeYKLP8tfIq21yO/jjHwTtzI20Oe5+xOfhdL8inteaJzyTp2ll7zTPwgk3fszbZHk2wUWEGFZFFxkh7xVobB6WsXPCCjFs+E2Xnx5L0PF37PpPHHJbeFPTdRrKQ0thpzcKrAySPOJPazBh80cGKKZJHHeysF2hr2mBhBBStWy16d9u4BU33UzYLrypv0xNuM4ivNujZVb7hNPiSQ+KMTbPYMoPYMoN17w1z0/caWHR1ACcHl385Lu2rhRBCiPMg2KiwU3ok+FVJ184CC67w364vvtIct9YcK9puEl/prR2Gjzjk+l16dhU4eXeexOrKHQvSp91xyVNdj9u0XhrADCkWXRsg16uJrzLBcUksKDDwgsPyXwkB0H59kNMPlAfbSi0r4ytN35VtqeMOsWUmzZtM3wlOA887BBKKHV+J87q7m9j+F3GaNpgMH65+n8d+mqd/n0Pvbt97czOm48EC+X5NYXjiXd70KZfWrRaN6006HvT/WDIdxcq2FdVntvXskhaSQkwbJdledU8+Ote7NwA28H2l1JNKqU8opVb4OdDvzLabK3zvdX7PTsw8b2bb+T6LeiNXMiHmutJ1L+ijjSRA27YA3Y9X/qCdH3SxU5pou0HDBbWDbelTLoG44at9pV9G0KtSrqRU2VaycEeAnl32yCZG8qhTsT3jWC0XW1z/7QZu/nEjl30uRn5I07vbC0zd/foBnvhUkvyQJhwZX9kGXmbz6l8LjWTFpjscMt2ahrXV73PJjQECCUXzJovX/ryJm37QyBW3xyv+bHSJly188DtZLnxvmEPfz+Lamr1fSfHiNzIMvGBz+v4CnQ8X6Hqs9gf/oz/O8cyXUqROOUSKVXSRxd7MkZ6nC9z3tsGqwa1sp0t44ehr2n59kK1/HOXZ29NV7y834OLa0LTJxM56LXImkjrhbfxYEUVshTmp9pNdOwssvjZAYo3J4H6bvme8LGGAhgtMcn2a0/cXiK8wCLVU/v1svy5IR4VNrK6d5dVwylBc+48NLHtNCGUq1r4rzOVfimNF5D1WiMpks0MIMb2UoQgvMBh8sfL6Id3hUBjSNK6buqSwUgDs1L15lr4qyNrfDHPy7nzFyjYzpAg1jyY6AXQ8lGfRNV6gZdE1QYwQXrcDxyGxOM+CHRbR4sy4pg0mdlozfGT84xsuVtIlVpkV20xWkjzuEl9u0LzJYuB5B+1OfH0+/UCe9uuCI48FIL66erDNzmhe+maGFW8KVpxzez7l+t1iy06D5DEfwbYOl+gSg5VvCnH4B9mylvDVjLSRXOq1bq/UpaL36QKtl0n7cSGmhSw/659UttU1rfVRrfVXtNbbgFuAzcBhP8dONLPtg0qpZ4H1Sqm9Y26HgWfP+czFtHGySGVbJfJmI8ScpgyFGfYyfP1YdG2AzkcqR7SGXnZIrPXmniVWmwwfqf6BvO+5qa1qA6+yrZSh3PeczcALo0HBQgqs2OjPhlq8D7OlAfLJo46XHTwBZSqMgBoJmuz/pwy7Ppvkss/HaL3MYvErAig0VJjDtuKNIU7fXyA34PLiN7KsfluoZhsYw/JaD619V9jbdGkyCLdVXoZEFhvkBzQtWy3W3Rom26XZ++U04TaDSz4R5Zkvp3nh7zOs/+0wfXtrZyUPHnDIDWgOfz9HdLH3nJTaSL78r1mcPJy+v/LvQHpMZVvJwqsC5Af0uA2jsZJHvdkhSikaLjB9VbeVWhoBNG806X/BfyvJUqZ68yaL/n0OfXtHg23KVLRstth/R4ZFFaraStqvC9DxUGFc0DHX75I67tByiWyCCCGEEPVu/fvC7L29cuvt7p02Cy4PVJ3lezbarwvQ8WCBk/fmWfKqICvfFCKxxqDposrrhthyg9QJb+104q4cA887tF/vrU1aNptc83cJ7/wcl1VXJ7n0s6MLXWUo2l9ZXt02dLBU2WaQPOKzsu2EQ2yFSajZIJBQI+0n3YLm9IP5smCS1pqOBwssvm78Oiqx2mT4cOW14OEf5GjdYrHqzaFx63c/TtyVw85O36ZF58NeO9GGtSbJ4xM/Z5nivOP2VwYoJDXdT/h7PKVgmxlShFrLZyV37SyQG9A01kjUE0KIuUyKD+ufUmqlUupTwHeBDXhtJSc0UQr+nXhlcz8p/m/ptk1r/a6zP10xnVxbozUo2R8bT2KPQswLZlgRavb3B9+80STXr0mfKv+wOfCCQ+OF3oU0EFcEGwzSp8o/VGd7XPb/Q4aVb57acuKxM9tO/yI/0koRyivbABZcEaDrca+6LX3aJbZsclV2y14bJNPtsuqtIdqvD3LBO8Ns/3zEayGpyp/PULP3wXvf/8zQvbPABbeEJ/8gqzAsxaJrAqx/XwTDUqx+W4jjP8+z6SNRlr0mSLBR0bDWZO27wiSPOSNtL8/k2l4W9MUfidDxYGFcZVvfMzbDhx02fzLK0f8oD7Y5Oe3N4TtjE6A0I69a+8rk0dE5Zw1r/QbbvMo2wAuaTRBAtFOag9/NMviSzdABh9atFs2bLPr22gzst2m+eHQB0LrVIn3KZeHV1YNt0XaTtm0WL/xjZuR73U/atF4WwAjIm6cQ50w+SAshptmy1wUJNigOfXf8LC4npzl4Z5Zlr53age7RJSbhhQbagaaNJmZQcd23GypWtoE3t6336QIn7sqx739m2PGXcYKN3rpMKUXTxuLaxXYJxFRZNf7i6wOcvn907aW1ZuiQV9kWW2GSOlG5eupMqWOja+Rlrw3y5B8n6X6ywGMfTbLnz1O8+PXxM4mHD3sdC86sCkzUqGzrfDTPyjeHSKwxyXR4nTL8sDOa3beleeaLKd8VZKXj/Op4qMDiVwa9OXpVKtuO/DiHnfbaTLq214ZdmYp1t0Z48RsZX+eW6XRHKhPjyw2O/iRH184CPbsKHLwzy56/SHH5F2MV28kLIaaCgklcR8R5IJe/uqaU2gn8CDCBt2utd2itb/dz7EQz2wa11ke01r8BnAAKeB8X4377VIqZ5+a8VmqqwuaokDcbIeY6M6J8t5FUphfU6XikPHBy6pd5Fl87GqBYcKXF0R+P38Bwbc1Tf5pk5ZtCLJzEHAw/zOBosM37wDt6/bJTmsAZwbZlNwc59tMcPU/ZhBcYk56fZQQUN3ynkbW/OSZo5jhlLSTHWvW2ECfvyrP2N8MEqsz1OFuXfyk+Mvdj5ZtD7PhKnIY1JkopLv8fcS79XAwjoGjaYI1U9J0pecQhuthg6c1BYisMrz0RXrCtMKxZ8+th2q8PkDrhlG2YdDxUoHGDSXhB+e/SgistuqsF246NtvBsvHB8sK3z0ULFc02dGK1sW7AjQPeTds0No87HChz+fo7HPpqkdauFGVI0XWTS9ViB2FKTQHz0tWjbZhFeqCZsHXXJJ6Kc/mWe7qe8x9W9szDlv9NCzEuyHBdCzAClFJs/FeXQ97Pc+9ZBnvkfKfJDLgfvzJJYY7Lwyql/T1/1lhCr3xYa2Xeotf/QutWi85ECJ+7Ks+22GA1rqqxL3Mprz9bNFoVBL9lIa02u11snhVoVVtirnkqfrt2PS2vtVbYt9/77698fYd2tEZ76kyStWyxu/F4jJ+/Jc+y/Rtf7p3+Z9zo9nPHYYksMcn0udnr8es21NUMHHBrXWxiW1+Vg4CV/1WDDhx3iq7zHceBb2YkPwEv6u/etgzXn9ZUUkprePQUWXhUgXmWWmnY1z/9tmu4nCqRPu0SXmCOPfcmNAZyMpqtKC/6R/4ajyXa7I2voNe8Ik+/XHPxOlpe+maV3r801/5CgdausM4WYNrL+rHtK4auVsThvflNrfZnW+ktAp1Lq3Uqp//JzoK/aJ6XUHwCfBzqB0gpG4/WrFHXGm9cmV9aK5DomxJwXSKiq7QkrWXRNgCP/nmPN20eDTKkTDplOd9wcgQ2/HeH+9wyx/A0hEsVgyqHv5TBDigvfO3VVXSXKUrh576JlpzVqzL5Dpcq2xBqTte8O8/TnUzSfZeu/srlbjutVtlXRtN7i0j+L0n7D1GZLVzqvsW0Qx55ny2aLvmfsioGhwQMODRd6rUCv/KvRDOpgo2LJqwKseJPX+nL560Mc/Y8cF380OnLsiZ/nWP66yo9r4Y4A+/4mg2vrstaZySMOrW/ynv+mjSYHvu1tCimlOPCtDMpSXPN3ifHHHHNY+SavMjK8wCCy2KB/n0PrlsqvY8/TBda8I8TKt4TQxZhfdInXDqnUQrKkaYPFDf+nccLWUcEGgy1/FGP3bSku+3yMrp0F1r9/6n+vhZifZAEqhJh+saUmN/9HI6kTLkd+mOOB3xrCycEr/yUx8cFnYeUb/Xd1WPqqIEtf5WO9aFdeeypTcfXfx3ny0yk6Hy4wfNih/brRIFii2Eoyvrx6clG2x1s/j00QW/bqIEtuDIys53Z8Nc4jvzvM4lcEsKKKY/+ZY8dXymcMK1N5AaujDo0bTNwCmEFF8ohDeIExkvjUtNFi8AUHK6x4+rYU626NsPTm0fPe//UMbdss2i4LMHzIoWmDxcbfjfCL3xhk7bvDNVu0Awy+5M3jG3jRoeXi2uv/k/fkWXBFgEBcEVthkDpeHpzMdGmcDPTssmnDGklUA6+7w7r3RXjpnzMsvNKqGlzN9WkCCTWyJ7XwysC0BHuFEDUoqWyre4aSjwj17bBS6i1489peA/wQ+Ec/B/rdjfwosF5rvUlrfUnxJoG2OiXBtmrkORFiPrjqa/GqLWwqWXB5gIH9zrjB6ifvy7PkhuC4D7ihFoO17wmz72tpL6O238sWvuRj0SmdgVFijK1sy3jZqCV2WmNVqCRb844QjevNST3+mmynZrANYNlrQpjB83d9bdlsVZ3bNvjSaCvQaLs5EqBUSrHtC/GRzZbVbw1x4u48qRPe70Cuz6X/OYfFr6y8KRRqMYi0ewGxsdyCZuigQ3yF9/wnLjBxbU3ymEt+yGX4kEP6hMPQwfHHja1sA28uXNejlSvnAHp32bRtszCDauT3QClF22UWbdvLN1oq/a5UsvCKAFv/JMauP0sRSCiiS2SOhhDnTj5ICyFmjlKK+HKTiz8aZesfxdj8yejIzNpZoUaiV3SxyTX/kGDZ64Jce0eCLZ8enevWuMGacJ5Y6thoVdtYY9f7iZUmi64OcPRHOboeKxBZaIysJc+UWG0yfMjh5X/N8sQnkwAM7PcCZiPntdGk71mbPV9Ks+SGIAfvzPL4HybJdLkc+VGOl/81y6n7vHbmpRl04QUGkYX+5tANHrDBgN7dE1Sbac3R/8ix8g1egDS+zJvZdmZVRfKoQ7BZ0bOrWNnWPv61aL8+gJOHrseq31+mwsxjIYQQ4ykkHlqPlFKvVkp9EzgM/BrwbaBPa32r1vqnfv4bft8BjwODZ3eaYqY5WTAlGb2cxNqEmBeCDZP7cGdFFZs+FOHJTycpDHsZnqfu8Ya9n2n120LYGc3jf5jkub9Os+w1wZHAylQzA2qkJYyd1hSSo9mnlSrbwMs4veL2OOtunaI3Adet2UayHjRfYjGw3x59rlKaU78obloUK9smEl5gsPZdYZ77WmZkM2LRNYHySr8xFl4Z4OVvZ0bm/WlHs/u2FI3rrZHAmVJeRV7XIwV6nrJp2Wyx8k0hjvxwtDVQttcFDcGm0ftadHWArscrB9synS6FpCZRof3Stj+P037duVUZLrwiwHXfbOCyP4tN/MNCiInJ+lMIcZ4s2BFgyTR3H5hyE7Qwt6KKFa8PEVs6/mdWvy3EyfvypE5WD1D1PG3T6GNduPZdYQ7/IMeh7+dqzmROrDboeLjAwe/mGNjvkO12GXjBpmnj6H00bbS8ucGLDNb/TphXfCNB66UWD946xIv/nOHSP4uNJI0NH3JG1neNGywG9k8cbBs64ND+ygB9e6onaQEM7newU3okKcuKKYIJRaZrfHVb8ohD+/VBcv2avr12WbBNGYp1t4Zrzm479cs8DRO0LxdCTDOpbKt/BpKQN42UUn+olNqnlHpOKfVvSim/m2Q/B9YA12qt310MsNXuU30GvzuSh4D7lVJ/pJT6WOk2mTsSM8fJaQypbBNCCN9W/GqIBTsCPPaRJE/flqKQ1rRcUjnz9er/laB1q8XAC860tI8cua8guF7MCDutsc+Y2VatWsmw1NRVN1dp5VNPAjFvbltpnt7zf5dm15+l6Hgoz+ABZ8JZZSVrfj1E6rjDg+8d5sTdeS64pfZru/bdYRrXWzz4/mEe+u0hHvngMPlBzbYvxMZVOi66JkDnowW6dxZYcEWAFW8MceoXhZHAbt9em+ZLxrfiab7IJNPtlm2AgNdCsvVSa1qqKUvCCwyaNp5dK1IhhBBCiLM2QQvzakLNBmveHmL/HZmK/26nNEd/nGPV2yZufZlYY9K00WLogMOSG6sHKxOrTToeLLD2XWEWXxvg9P15Bl5wxq2h4ssNFl5lsfkTUZRSGJZi3W9FuOKv4lzxl3Harw+QPj3aAaE0y65pg+k72LbqbSH6nq097/foT3Ks+NXguPVjbIVJ8uj4tebwUYfEaoPWS70Ze9El5a9F+3UBtAOn7isP8PU+Y3Pynjwbficy4bkLIcS8pkBPKoQj/FJKLQU+DGzXWl8MmMA7fR5+GfAYcK9S6h6l1PuLx/vmdyflWPEWLN5EHXOyWirbqpHMDiFEFZs+HOHUfXmcnBd4qRbMMCzFuvdGWPfe6f0QaYypbHPSGid3RhvJCpVtU26C7OJ6seUzUR7+b8NoDZ2PFdjxlTi7b0thhb3NFz+MgOKyz8VIHnNYclNwwhkZgZhiwwciXPCuMMOHHXI9Lgt2BMoCna3bAuz6XIrhI4oLbgkTbjNovczi9P0FVrwhRN8zdtlsNmUqFu4I0PFAntVvH/+G3vu0Tds2mXshhBBCiDnImbiFeTVr3hHmF+8c5OkvpIgvN1hzSxgr7K3Ljv4kR9tlVs2ZbmNt/GCEoZedmglszZssltwUYM07QnTvLPDS/84yfGR8VwVlKK74avnMvKb11rj/TudDBZw8hBcWZ71tsDh5d7rmOdopTbbHpeUSi/ACg6GXx7ewLOl+qkDHQwWu+1bDuO/HlxukjjswZu5x8ojL0puCKAUdDxTKKttKj2nzp6I88akkzRdbRBd7P2NnNc98McUlH4/6Xn8LIaaJVLbVvSpjL8XUsYCIUqoARIFTfg7SWu8B9gCfUUpdDfwGEFBK/T/gR1rrOyb6b/h6B9Raf0Fr/QXgduD2MV+LOuTkOK/zc+qWXMmEEDUYlmLZa0KsfGOo4gfVGT+fwJiZbWk9fmZbaqaCbfVf2QYQW2ay6SNR9n0twyUfj7Lo6gCr3hqiadPkXsemjRbLXhOaMNA2ViCmaLnYov36YMXXxAorWi/1gnCxFd5z2X5dgI6HvBe3d49Ny9by81zzzhAHvp0lPzSa7qa1pmeXTetl5//3UwjhU2n9KRseQggxMccF6+wSvayo4uq/TdC23aJ/n81zf+UFq5yc5tB3s6x9j/+M5MRqk6U3184zD7UYbLstjmEp2i4PkDzmEl9ujgT4/GrZbHHkxzkSa4yRTgcNF5oMHXJGEu8qGTrokFhtYljeWrN3T/kctYEXbZ7+XIrtfxEj3Dp+TV+psi151CG+0hxJ7Iq2V34tmjdZrHlnmN23pUYq6g59L0vDWvOcW5oLIaaAQloU1jupbDsXllLqqTG3D4z9R631SeCreIVjp4FBrfXdk70TrfWjWusPAcuAvwau9HOcrx00pdTFSqndwD5gn1Jql1Jq02RPUswMJ6cxJ7nAE0IIUV+MoMLNj85sczKMfJi109XbSE6pc8gunmnLXh3kum83sPha7wP+hg9E2PaF+pg7tuzVQZa9JjiygbLo6gC9uwtkul1SJxya1pdvZDRt8AJ4L/zjaDukg3fmCLUo4itmx2sihBBCCDEpjgvG2a9z4itMVrw+xLY/j9O/z2b/HRkefN8QC68M0Lhu+pKVzKBi8bUBmjZMPlDYstli4PnRFpIAVkQRW2owdKh6K8nBA/bIbLTWrRadDxfGtZK0U5qn/jjFJZ+I0rq1vCtC6xaL7icKI7PXcgMurg2hVi9BbPuXYjU/b6x9VwgzDM//rwy5fpdD38ux8YPSPlKI+iHRtnqmJCB6Lmyt9fYxt3HVZkqpZuBNwGpgCRBTSr37bO9Ma+1qre/WWr/Pz8/7XcXcAXxMa71Sa70S+Djw9bM9STG93ByYE7ciF0IIUceMADgF0I7GyUEgoUaq2+wUWNEZOAnHnRVtJEsaLhh/rkagPhJPlt4cZMMHRjcfAgmDpk0WL34jQ9NGq+p5bvhAmM6HC+y/I8PRn+Q4/P0s278YHzffTQghhBBiznCcs65sG8uKKrb/eZzTD+RZd2uEzZ+Z/oXzht+NcOGtkw82NW+yUKY3K26spg0Wgy9WD7YNHXBovNALIC66NoCy4MlPJymkvM8L+7+eofVSiyU3VK40a9xgojUMFmfDJY84JFZ61XVKKdpfWbtCTRmKbbfF6X6qwKN/MMyyVweJLZs9nxuEmNuUBHLqnXT6nE6vAg5rrbu11gXg34GrZ+rO/QbbYlrrX5a+0FrfD9RHurgo481sk424iuRCJoSYJUqVbXYGzLAXbLOTYyrbZqqNpCVVVNOh/bogx/8rXzavbaxAwuCq/5nAyWmO/CjHtj+PE1kor4cQQggh5qgpbGGeWGNyw3caWfqq4IwkKkUWGCPzyybDiipaNls0XzR+Tdi4wWRgf3lrSPCq1vqfH50PZ4UVV3w1TnSJyS/eMcjer6Q49Ys8mz5UPfinlGLpzUFO3pMHIHnUJb5qcsGyQNy733Cbwbpb/bfpFEJMM9kSrntS2TatjgFXKqWiylsA3AS8MFN37nclcEgp9adKqVXF22eBQ9N5YuLsOTldc5Dv/CZXMiHE7FCa2WZnvMBaIKEoDHvXsPygS6BhBoIujnNOrXxEdYuuDYCm4ry2sRKrTDZ9KMp132ygZbPMahNiVpIP00II4c85tpGcra7+2wRNG8ev89q2B+h4sEC2d3SoT99zNrs+l+SetwwQW2rQeOFocMywFJd8PMo1f5/Aiim2/FGMYGPt53LpzUFO3ZdHO5rhI968tsmKtptc9bXEhPclhJhBSsqm6p6BfD6YJlrrncAPgKeBZ/Ge7TtqHnQGpdTtZztCze+uzfuALwA/LH79EHDr2dyhmH6OtJGsTOKPQohZxLBA217mqhVVBOJeG0ntanL9mnDrDFW2hcpnPIhzF1lgcMknorRcIgE0Iea+UrRNFqNCCFHTFLWRnAsSK01WvjHE3r9Ms+XTUfb89xTJoy6r3x7iko9HCVZJvIuvMLno9/21zUysMgk2GTz12RS9u22uuD0+lQ9BCCFEFaWKa621jImYBlrrzwGfO4f/xAvAHUopC/gm8G9a60E/B/pNPbkAWF78+SBe+d2DZ3GiYgY4OY0hlW0VyHMihJg9lKFQFhSGvGCbVQy25Qc0gbiamXlk8zS7eKasektIKtGFEEIIIUpk7TnOhe8Nkz7p8MvfGKLhAosb/q2BNb8erhpoO9v7iK8yuf47DTRuCKnNAAAgAElEQVRvkiQwIeYEhVS2zQbS/aJuaa2/obW+BvhNYBWwVyl1p1LqhomO9ftO+h3gE8BzgDvBz4rzzM1prLgsUCuSi5gQYhYxAl7LyLFtJLM9LuG2GbrGS3axEEKcO/kgLYQQ/jiOzAsewwwqtv/3ONlul7Zt09NtYskNQZZMuHUohJhdJKFzVlCgXVDytleXlFImsKF46wGeAT6mlPpvWut3VjvOb7CtW2v903M/TTETnCyEWs/3WdQhea8RQswyRlCRHxhtI2knNdkeTahthi5oUzikXgghhBBCiJocF0xJ9BorvsIkvkKeEyHEJEii16wg3SPrl1Lqr4E3APcBX9RaP1H8py8rpV6sdazfYNvnlFLfKN5BrvRNrfW/n8X5imnm5LS0papK3m2EELOHGYD8oMaKMjKzLdfrEm6dwco2CbYJIcQ5kh0PIYTwRRK9hBBiCihpIzkbFCvbRF3aC3xWa52q8G87ah3oN9h2K17JXIDRNpIakGBbHXKyYIbP91nUIyX7HEKIWcWrbHMxi5VtyePuDLeRlOxiIYQQQggxQyTRSwghzp3UX8wKykD2qevXM8B6Nb78cBA4qrUerHWg32Db5Vrr9Wd5cmKGOTmNEZQrqxBCzHZGsbIt0KiwEl5lm3YhsXomg22y4SGEEOdECtuEEMIfSfQSQohzp6SybbaQl6lu/T1wGV6FmwIuBvYBjUqpD2qt7652oN8dtEeVUhed82mKGeHkNGZYgm1l5CkRQswyRkAV20gqArHSzLaZrGyT7GIhhBBCCDFDJNFLCCHEPCGVbXXtFHCp1nq71nobcClwCLgZ+EqtA/1Wtl0J7FFKHcab2aYArbXefPbnLKaLkwMzdL7Pol7JVUwIMXsYQcgPulhRi0BCURjWuAU9gzPbJLtYCCGEEELMALc4scSQYJsQQpwTb9f+fJ+FmIhidFiXqDfrtNb7Sl9orZ9XSm3QWh86o7VkGb/Btteey9mJmeVkpbKtMpnZJoSYXYyAItfnepVtcUUh6VJIakIzOrNNNjyEEOKcyYaHEELUJutOIYSYIrInPFvIJ4S69bxS6h+A7xa/fkfxeyGgUOtAX8E2rfXRczs/MZPcnMYMyYW1jDwlQohZxghAfsBrI2nFDQpDmtyAJtw6Qxc0x5HKNiGEOFcTZD8KIYRAgm1CCDFVZF7wrCBtJOvabwG/B3y0+PUjwCfwAm031DrQb2XblFJKNQHfwBsup4H3aa0fOx/nMhdJG0khhJgbjAAUhosz2xKKbI8m2KQwAjOwcau1bHoIIYQQQoiZIUleQggxRSTaNisohXY1Uh1SX5RSJvAzrfUNwO0VfiRZ6/jzEmwDvgb8XGv9NqVUEIiep/OYkxypbKtOWvgIIWaRUlDNioIVAQwIz1QLSVeDoaQiQwghhBBCTD9J8hJCiKkhsbZZQbZa6pPW2lFKuUqpRq314GSPn/Fgm1KqEXgl8F4ArXUeyM/0ecxl3sy2830WQggxj2g9OtR9ChkBb4VshTRKuwRiEGrBy/ydbnlbsouFEGKqSMKXEGIqTdPa87wq2BJsE0KIKSHRtllBgZ5jb+VzSBJ4Vil1D5AqfVNr/eGJDjwflW2rgW7gm0qpLcAu4CNa69TYH1JKfQD4AEAwGJzxk5zNnBwYUtlWTlIGhBDT5VQ37H252HR76hjdi4FGrN3PwtECAXM14VwG7nl+Su+nqoQUngshxDmTNagQYqq9dBwOnZx715fFLef7DIQQYvaTWNusIDPb6tq/F2+Tdj6CbRZwGfAhrfVOpdTXgM8Afzr2h7TWdwB3AMRiMfnV88m1Ndr15vwIIYSYIbkCrFoCG1dN6X/W2JuCvXnM11wKrQbW94YIb22A107t/QghhBBCiFkkl4dNa2DFovN9JkIIIeqNUtJVYbaQl6kuaa2/pZSKACu01i9O5tjzUaN/Ajihtd5Z/PoHeME3MQXcHJghUHMtw22qyEVMCDEdpmnGhDkys83730BMEWqV67sQQsw6sgYVQkwlmW8mhBBCzGrKkJhovVJKvQHYA/y8+PVWpdRP/Bw746szrXUHcFwptb74rZuAGeqHNfc5eY0pLSQrk6dFCDFdHGda5psZAcBgZA5nYrVJYrXMURNCiFlF1qBCiKnmOBJsE0IIUZlUts0OCpCZbfXq88AOYABAa70HWOPnwPPRRhLgQ8B3lFJB4BBw63k6jznHyUqwrTppWiyEmCaOC+Gp3/AwggorMlqtfMnHZYaaEELMTrIGFUJMIcedlkQvIYQQQswMpeQTQh0raK0Hz+gc6Cs0el6CbcVo4Pbzcd9znZMDI3S+z0IIIeYZe3qyiw1rtIWkEEKI2Uqu40KIKSZtJIUQQlQjtQazg1S21bN9SqlbAFMpdSHwYeBRPwfK6myOcbIaMywf6KuSNxshxHRwpye72AgqCbYJIYQQQojxpI2kEEKIqiTaNitIt8969iFgE5AD/g0YAj7q58Dz1UZSTBMnB6ZUtgkhxMyypye72AhIZZsQQsx6st8hhJhq0kZSCCFENbL2nBW8FoXyQtUjrXUa+JPibVIk2DbHyMy2GhTIRUwIMS1cRyrbhBBCCCHEzJA2kkIIIaqSIM6sIG0k65ZSah3wCWAVY+JnWusbJzpWgm1zjJuXYFtN8l4jhJgOtgvW9FS2mRJsE0KIWU42PIQQU8xxwJLKNiGEEBXI0nNWUIa0kaxj/xf4R+AbgDOZAyXYNsc4WTDD5/ss6pVsWAshponjgjH1wbb4CpOWS2T1Jf5/e/cfq9161gX+e+2zz2nLS489LVBKT8spihg0QPUMajoxpEbtAEE0mJQErc4k1Ri0iIqQyUw0/sjEmSE4kwnmBJxoINYZilox0XSgzUCilf5yhp6DtNaSFloPWvrjnJ6edq/n9o/97LJ5eX/u93nWute9Pp/kyXn3j3evtd91n/Vc676u+7qBVTPhARzakWJPAAbSWlLmQrvmGaFXZ621H7zKX5RsG8z0rJVtN+WfBTiWI1UXv/BrTvPCr/FWDQDA3m6XpCUnHnABuAEJtlWwsq1r/6yq/mySf5zk2YtPttY+dru/aAZvMNNnWu57rpsqwKzsmwEAwBym3flewSZTAbiZi84K3ir6Zc+2nr1u/9+/fOlzLclX3O4vSrYNZno2OXnO0mfRMSUDwDFMk1Y+ANyCGBQ4EC0kAbgt2bbulSeEXrXWXnHVvytCG8yXf+tz8pV/wqZtN6TyDziG1n6twhgArleepIEDmqbk1FQOALdgz+DulZVt3amq77n05z923df+1p38DBHaYO6/VnngQZcVYDa7/Z4Z9s0AAODYpl1yosgLgFuRbeueS9Sj11768/dd97XX3MkPkJVhW9zEgEObJqvaAACYx7Szsg2AW5PI6V6V3Y46VDf5840+viERGhvjLgYc2LRL7vN2CsAtCEGBQ5kmsScArF1Ftq0/7SZ/vtHHN3R6uHOBzunwBhyDZBsAt1KJbBtwMPYKBuB2LJvqXp2US9Sfr62qT+b8Ce55+z9n//Fz7+QHSLaxIbJtwBFoIwnALYlBgQNS6AUAY5Bs60pr7Z4n90RobIubGHBoJjwAuB0xKHAoCr0AuB0r2/p34hKNyOwg26GFD3AM9s0AAGAuCr0AuJ2KKdDOVSXZLX0WHJoIDQDuhX0zALgVBV/AISn0AuC2ZNu6p9P8kERobEh5nwEOT3UxALfkSRo4IIVeANyOXFv3qpJmZdtwzA4CwL2wbwYAAHNR6AXAbcm2dc8lGpIIje1QVAwcgwkPAG7FgzRwSNpIAnA74s/uVSXNNRqOCA0A7oVkGwAAc9FGEgDW7yQSogMyO8iGKOsAjkAbSQBuSwwKHIiVbQDcjmVT/auk7Vyj0YjQ2Bb3MODQrGwD4JZKDAocjtgTAFav7Hc0JBEa2+EeBhyDCQ8AbkUMChySNpIA3I6Vbf07cYlGZHYQAO6FNpIAAMxFG0kA7oRETteqkuyWPgsOTYTGtigZAA7NyjYAAOZiZRsAt1MV2bbO6X4xJLODAHAvVBcDcCva+ACHpNALgNuRa+teVdKsbBuOCI3tKCUDwBGoLgYAYC4KvQC4I7JtXZMQHZIIDQDuhepiAADmotALgNupksjpneYXQzI7yLa4iQGHNk0mPAC4NTEocAitKfQCgAHUSTwjDEiExnZU4i4GHJwJDwBuSwwKHMBul5yc2CIBgFuzZ3D/7Nk2JLODbIgHEuAIJNsAuBUhKHAo4k4AGIK6mTGJ0tgWRR3AoWkjCcAteZIGDmSaJNsAuL2KlW29q0rbuUajEaUBwFXt2vnrxEQqALfgORo4hGmnyAuAO2COondV8YwwIMk2tsOebcChXVQXW/8PwM14iwAO5UwbSQDugERO/zwjDEmUBgBXtVNdDMCdMNsBHMBOG0kA7kCVNpK9q6Ttlj6JMVXVC6rqx6rq56vqiar6vXMd+3SuA8HyyjwHcFiqiwG4LTEocCBnCr0AYATaSB7V30nyL1pr31ZVDyT5grkOLNnGdlieCxyaTeoBuB0xKHAok0IvAO6AlW39c4mOoqp+U5Lfl+RPJklr7bNJPjvX8SXb2Bh3MZhda8lnZntfm9czz6ouBgDoyW6XPPu5pc/iOD4j9gSAEdRJTFNfzWlVvePSx4+11h679PErkvxKkv+zqr42yTuTvKG19vQsJzfHQQDYsF/6leS9H0juH/Qt54sfWvoMAAC48L4PJb/40eR00KTUl3/p0mcAQO8qlk31zp5tV3XWWnv0Fl8/TfI7k/y51trbq+rvJPneJP/DHCc36Mwn3Ij9MmARnztLXvbi5KtfsfSZAMACbMgAs/rcWfJVL0++/CVLnwkALEQf896VS3QsH07y4dba2/cf/1jOk22z0Oyb7XATg2VMu+TE2w0AGyXXBvOadlotArBt4s/+Wdl2FK21jyb5UFV91f5Tvz/J43Md38o2AI5rmpJTyTYAAGYwTcl9Yk8Atky2rXdVpdXn8fy5JD9aVQ8k+UCSPzXXgSXbADiuaZfcf//SZwEAwBZMO8k2ALZNrq1/cm1H01p7T5Jb7et2NCJQtsVdDOY37axsA2C7THbAvLSRBGDzZHK65xlhSGY/2Q47T8IytPIBYNM8ScOsxJ4AbJ0p0O6VR4QhiUABOC7VxQAAzEUbSQC2zn5g/XOJhiQCZVvcxGB+JjwA2DoxKMxHoRcA0Lk6iWeEAZn9ZGPcxWB202TCA4Dt0sYH5qWNJABbV7FsqneVtN3SJ8GhiUDZDhMdsAwr2wDYNBsywKysbANg80yC9q5coiGZ/WRDyjwHLEGyDQCAObQm9gQAtV79s7JtSCJQAI5LG0kAts5kB8xjt0tOTpSLA7Bxsm29K5doSJJtbIfnLViG6mIAtkwMCvMRdwKAXNsa2FdvSKJQNsZNDGZnk3oANk8MCrMQdwJAZNv6Vycl1zYgUSgbYs82mF1rya6dt/MBgK0Sg8I8pp325QAg17YO9mwbjtlPtkMLH5jfRSsf+2YAsFneA2E2Z9pIAkASLQp7Z03IkEShAByPVj4AbJ1cG8xnJ/YEAAXP/auTyLYNSBTKtqjqgHlp5QMAwFzEngCgjeRKNG0khyPZBsDxWNkGAAq+YC7aSAJAZNv6V8KVIbmsbIcl1DA/1cUAbJ0YFOajjSQAyLWtQSWxsm04olAAjmdSXQwAwEzOFHoBQBKdFTpX5RKNyAwoAMdzproYAICZKPQCAJ0V1sDqwyGJQtkONzGY3051MQCIQWEm0yT2BAC6VydWto1Iso0NkW2D2VnZBsDWVSIGhZlY2QYAehSuQiU712g0olAAjseEBwCbp40PzGZS6AUASdR69e7EJRqRKJRtcReDeU3aSAIAMBOxJwDs92wzCdqzqiS7pc+CQ5NsA+B4VBcDsHXmOmA+uioAgPhzLVyj4YhC2Q77ZcD8VBcDADAXhV4AENm2/tWJbfVGJAplQ+yXAbNTXQzA5pnsgNko9AIA4ecauEZDMgPKtriJwbxUFwOAGBTmotALACKT078qK9tGJAplOyxsg/mpLgZg68SgMJ9pSk7FngBsnFxb/1yjIUm2sTHuYjArK9sAAJjLtEtOxJ4AQOfs2TYkUSjb4iYG87KyDQAiCIWZaCMJAHoUrkAlyW7ps+DQRKFsiB4+MLtpl5x6qwFgy0quDeaijSQAsAYn+kiOyAwo2yHXBvObJq18ANg2MSjMRxtJALCybQWqkmZl23BEoQAcz7RTXQwAwPHtdknavlIcADZOrq1vFrYNSbKNbVHVAfOybwYAiEFhDhd7BZdkGwAbV4lMTt8sPhyTGVC2w0MXzG+azic9AADgmBR5AcC5smdw96xsG5JIFIDjaM2kBwAo+IJ5TJO4EwA+Tyana/ZsG5JIlG3xPgPz2e3O98wwyQgAwLFdtJEEgK2zsq17psrGJNnGxningdmY8ACAc0JQOD4dFQCAtTiJZ4QBLRaJVtV9VfXuqvqJpc6BjVExAPMy4QEAYlCYi72CAeBc1fnWHnSroo3kiJacBX1DkicWPD6bY6YDZmXfDACI3c9hJgq9AIC1ELIM6XSJg1bVw0m+KcnfTPLdS5wDQFfOpuTTn1n6LA7rqWdUFwMA9Oizn0s+89mlz+Kwnvq0ZBsAJPtaL8VePatK2s41Gs0iybYkP5Dke5I8/2bfUFWvT/L6JHnggQdmOi2GpqiYnv37DycffjJ54P6lz+SwXvSblj4DAFieGJTe/NwHkk88lZwOVhj18JcsfQYA0IESf/auXKMRzZ5sq6pvTvJka+2dVfUNN/u+1tpjSR5LkmvXrhl6wNjOpuQ3P5w88pKlzwQAOCSdzOnR2VnyO74i+eKHlj4TAODQxJ/9s63ekJbosfCqJN9SVR9M8sYkr66qH1ngPNgcS9vo2Jn9zQBgXGJQOjPttPsGgFGVTE7v6iQeEQY0+8xua+37WmsPt9YeSfLaJD/VWvuOuc+DjXITo1c7Ex4AMCYtYujQtFPoBQCwIPnQ8YiuAXpwZsIDAIakjQ89OpsUegHAqKxs615pwDak2fdsu6y19rYkb1vyHNgQEx30bKeNJAAAM9kp9AIAWMxJ0nZLnwSHJrpmY5QM0KkzbSQBAJiJ/YIBYFxWtnWvEtPUAxJdsyH2y6Bj9s0AgDGZ7KBH9gsGgLEJP/tmCnBILivboY0kPZvsmwEAwAx27fx14gEJAIbkLb5/pY3kiCTbAHpgZRsAAHOY9i0ky0wcAIypYmlb38olGpKZXbbFTYxeTfbNAIBhiUHpyaSFJAAMTSKnf1VpWs0Px8wu22HnSXrVmkkPABiaGJSO6KgAAIOzZ3Dv6iQeEQYkwmZDtEmhUxd7Ztg3AwDG4+2d3tgrGADGJv5cBfnQ8Ui2ASxtmpITt2MAGJPZDjpjZRsAjK2sbOudlW3HU1X3VdW7q+on5j62CJttcROjR1pIAsDYxKD0ZJqSU1MBAACLqaTtlj6JYb0hyRNLHFiEzXbYs41eqS4GgHGJQenNtEtOFHoBwLAqVratgUt0cFX1cJJvSvJDSxzf7C4booUPnZomyTYAAOYx7axsA4ChmQPtXZ3Ih17RaVW949Lr9dd9/QeSfE+SRdYNni5xUFiMmxg9mnbJqepiABhTiUHpi/2CAWBsFfFn71yjqzprrT16oy9U1TcnebK19s6q+oZ5T+ucCJvtUNRBr6adCQ8AAOah0AsABleWTXWuJNuO4VVJvqWqPpjkjUleXVU/MucJmN0FWNo0mfAAgFEp+KI3WpgDwNjEn/2TDz241tr3tdYebq09kuS1SX6qtfYdc56DCJuNcRejQ1a2AQAwl2mX3KfQCwDGZdlU7+pEtm1E9mxjQ+yXQaemySb1ADAskx10Ztolz7l/6bMAAI5F+LkKcm3H01p7W5K3zX1cs7tshyXU9Ep1MQCMy2QHvdFGEgDGJv7sXp3ENRqQCBtgadPOhAcAAPNQ6AUAg5Nt614lbbf0SXBoZncBlqa6GACAuYg9AWBscm3dK9doSCJstkUzXHqkuhgAxiYGpSe6KgDA4GRyuucSDUmEzXaUTdvolAkPABiXGJTeKPQCgLFJ5PSv1OONyOwuwNK08gEAYC5iTwAYnExO77SRHJMIm21xE6NHqosBAJiL2BMAxqaxQv/kQ4ck2cbGuIvRIW0kAWBsQlB6IvYEAFhUncQzwoBE2GyHqg56NU2qiwFgVJV4kqYr2kgCwNjKsqk1aK7RcETYbIhsG51SXQwAAxOD0hltJAFgfPI4XauTco0GZHaXbXETo0eqiwFgbGJQetGaQi8AGF1VBKCdqyS7pU+CQxNhsx2KiumV6mIAAOaw2yUnJ/tJOABgSHJt3dPpc0ySbWyMuxgdUl0MAOOyZxs9EXcCwAbItnXPJRqSKJsN0QuXTmkjCQDAHMSdADA+iZzu1YmVbSMSZQMsqbVk187b+QAAA1LwRUe0LweADZBtWwWXaDhmd9kO2xLQo4tWPvbNAIAxeYunJ2faSALA8OTa+mfPtiGJsgGWNE2qiwEAmMdOG0kAGF5FJqdzdZJkt/RZcGiibDZEWQcdskk9AGyAGJROnGkjCQDj01oBlmCGl+2Qa6NHNqkHgMHZs42OKPQCAFhcnVh8OCJRNsCSbFIPAGNTWExPtDAHgPGVDcG6V5XsXKPRSLYBLEl1MQAAcxF7AsD4dPfqnnzomETZbIfNQenRmTaSAADMRAtzANgIc6BdkxAd0unSJwDz0cNntT77ueSTTy99Fsfxiae08gGAkSlbXZ9nnk2efmbpsziOT306ee5zlj4LAOCYyp7B3bNn25Ak24D+ffAjyS//SvK85y59JsfxkhctfQYAAFz4+Q8mn3omec79S5/Jcbzki5Y+AwCATatEQnRAkm1A/86m5OUvSb7iy5Y+EwAARnc2JV/18uTFL1z6TAAA7p7OCv07iWTbgDRrZ1vcxNZp2iWnblcAwEqJQddl2iWn2nwDAHAcVUnbLX0WHJrZa7bD+tz1spE7ALBWYtD1mXZiTwBgvaxsg0V4gmBDaukT4KqmXXKf6mIAYI3EoKuj0AsAWDu5tq7ViZVtI/IEwbZ4o1kn1cUAwJqJQddFoRcAsGZqvfpX8YwwILPXbIc3mvWaJhMeAADMQ6EXALBqMjndq0pzjYbjCYKNcRNbJRMeAMBaKfhaH4VeAMCaybV1ryqJNpLDMXsN9E+yDQBYNbMdq9Ga2BMAWLeq85iGfp3EI8KAPEGwIeUmtlaqiwGA1RKDrspul5zUvtwYAAAOryIfOiLJNrbD8/J6qS4GANZKDLou006RFwCwbhdFQ7I5/bKybUhmr4H+TZNkGwAAx6fICwCAI6tKmj3bhuMpgm1R0bE+rSW7lpy4XQEAKyUGXQ/tywGAEdi3rW+6XwzJ7DXbYd+FdbqoLnb9AAA4NivbAIARVLQp7JmVbUPyFAH0TQtJAGDNFAyti2QbADAE2baelT3bhuQpAuibTeoBAJiLNpIAAMxAl8/xSLYBfbOyDQCAuVjZBgCMwMK2rlVFtm1AniLYDhuDrpOVbQDAmpnoWBeFXgDACMyD9u2kPCMMyFME0DfVxQDAqsm2rYpCLwAAjszCtjGZwQb6proYAIC5KPQCAEZgZVvfTqIeb0CeItgORcXrpLoYAFg7Meh6KPQCAODYKmm7pU+CQ/MUAfRNdTEAsGa19AlwVxR6AQAj0Kewa+UZYUhmsNkQS9tW6Ux1MQCwZmLQVVHoBQAMQTana1a2DclTBNC3nepiAABmMk1iTwBg/dR7da3s2TYkyTa2xU1sfaxsAwDWzETHupxZ2QYADKBKG8nOuTzj8RTBdlg9vU47Ex4AAMxE7AkAwJFZ2TYmTxFsjLvY6pxpIwkArJ0YdDXOtJEEAEYhBu2W7hdDkmxjQ8pNbI0mbSQBgJUTg66HlW0AwAjKPGjPqs5bsDW9JIfiKYLt0EZynSYr2wCANROEror9ggGAEVg51T/XaDieIoC+TaqLAYAVk2tbF4VeAMAQZHK6V0nbLX0SHJIZbKBvk30zAACYiUIvAGAEcm3dK0V5w/EUwXZc3MH0wl0XEx4AwNqJP9djmpJThV4AwNrJtnXPyraDq6qXVdVbq+rxqnpvVb1hzuOfznkwgLsm2QYArJmS1XXZ7ZITsScAsHJybd2rk7hGh3eW5C+21t5VVc9P8s6qektr7fE5Du4pAuibNpIAAMxh185XIZ5IkAIAa1e6K6yAS3RYrbWPtNbetf/zp5I8keSlcx3fyja2p8VG9WtiZRsAsHYeotfhosjLakQAYO2EM92zsu1KTqvqHZc+fqy19tiNvrGqHknyyiRvn+G8kki2sTXeaNZnmiTbAAA4PkVeAMAoysq27lUSe7bdrbPW2qO3+6aq+sIkb0ryXa21Tx7/tM55kmBjNCxeldb2kx7aSAIAK1WJ+HMlJNsAAJhJlaeEY6iq+3OeaPvR1tqPz3lsTxJAv3b7PTPsmwEArJY4ZjXsFQwAjEQmp2+V87lPDqaqKskPJ3mitfb9cx9fso1tsbBtXaYpOXGbAgBgBla2AQCjKJOg3avS6fPwXpXkjyd5dVW9Z//6xrkObs82oF/TLjlVXQwArJh5jvWwsg0AGIUYtHulAcbBtdZ+Jgu2FlG2x8Z4p1mVaWdlGwAA87CyDQAYhjnQ7lXSdkufBIfkSQLo1zRZ2QYArJyJjtWQbAMARiEE7V6dxDUazOxPElX1sqp6a1U9XlXvrao3zH0ObJg3mnUx4QEAjED8uQ7aSAIAwzAJugou0VCW2LPtLMlfbK29q6qen+SdVfWW1trjC5wL0LNpkmwDANbNXgzrodALABiFXFv36iRprtFQZk+2tdY+kuQj+z9/qqqeSPLSJJJtcAgffyp55jNLn8VhfPwp1cUAAL1rLXnyV5Pdyjed+Pinkuc+sPRZAADcu5GTbdN0Hnuu3e4k+fSzyYuet/SZcCBLrINHSxwAABDUSURBVGz7vKp6JMkrk7z9Bl97fZLXJ8kDD3jg4YBGLxn4/9+fPOeBcfY6e/ELlz4DAIB7MPJMx94zzybv+YXkix9a+kzu3YtesPQZAAAcwMAx6Mc+mTz+H5KHHlz6TO5JtRelfebZJJJto1gs2VZVX5jkTUm+q7X2yeu/3lp7LMljSXLt2rVB7wzMrjbQx2faJb/9Fck1N2oAgMUNPM/xedOUPO85ye/8qqXPBACAC6PGoGe75AXPX3/s+cDHkwfXnTDk11ukIX1V3Z/zRNuPttZ+fIlzgGHZ2B0AgDlNO/EnAEBPauCKr90gc5/2bBvO7Mm2qqokP5zkidba9899fBiejd0BAJiT+BMAoC8D59pyNkbsWSnZtsEsMSpfleSPJ3l1Vb1n//rGBc6DrRr9JmayAwCgL4OHn+edFcSfAAB9GTQIHWXuc+SE6EbNvmdba+1ncj6UYH6j79m2253/92SANxwAgBFUMvxTtDaSAAB9qRo3BB1kC53SRnI4ZuRhJKNUdgAADGPwYq9EDAoAwHxGij0l24YyyKiEuzDyTWyQyg4AAFbkTAwKANCVGng/sEFamFvZNp71j0q4G6O38RmpsgMAYBQDh59JzluZi0EBAPoyagw6SgvzSrJb+iQ4JE9EMBLJNgCAvoxe7JXsV7aJQQEAulGVYWPQUeY/B95Wb6sGGJVwNwbfM0MbSQCAzgwefyb7lW1iUACAbgycaxumjaSVbcNZ/6gEfs3ZIJUdAACshxgUAKBDg2bbRmojOegl2ipPRGzL6Dcx+2UAAPRl9PgzGaa6GABgHAP3KBykjWRV0ka9Rhu1/lEJ/JozbSQBAJjZtEtOxaAAAN0YuZP5NI0Re57Ito1Gso2NGby02Mo2AIAODRx/JufJthMxKABAN0ZeNjVI7FmVNHu2DWX9oxLuxuC5tvOVbf63BgDox8AtfC5MuisAADCTaZecmv+kP0YljGSUDUIBAEYxcgufCyY8AAD6MvTKtkEKvU7GvURb5YkIRjLIBqEAAKzINA3RygcAgBUYZP6zKok2kkNZ/6iEuzZwycAolR0AAKzHtBtjk3oAgFGMurJtt0vS9pmqlRvgV+DXk2xjW2rwPTMGqewAABjGqBMdl4lBAQD6M2IIerGFzgDJtqqkWdk2FE9EMBL7ZQAAMDfdFQAA+lLJkNm2kYq8KkNeoi0bZGQCSfb7ZZjoAABgJq2NNekBADCCUbt7DVTktYUGGFvjiYjtGfkmZmUbAEB/Ro4/dy05qSFa+QAA0LmRirxOMvZzwgYNMjLhDo26hPrCNI3zhgMAMIzR488xqosBAIYx6rKpkZJtlbTdgNdowwYZmXCnBq+4vdgkFACAPgwefg414QEAQN8GKvQqnSGG46mI7Rm5YMBkBwBAZwZ/iNZZAQCgPxUr23pXSdstfRIc0iAjE0gyVHUHAMAwBpzn+DydFQAAOjRowddAybaqjP2csEFjjEy4U8Pv2TbOGw4AwBAGnef4PPEnAEB/hl3ZNtBCg9GfEzbIUxEbM/hdzGQHAECHBpzouKCNJABAh2rMEHSguc/SRnI4Y4xMuBsjvtEk59Uqu11y4n9rAIB+DDrRcUEbSQCA/oy63mC0lW0jPydskFl5tmXUN5rk1yo7auRfEgCArgxUXQwAMIyqQdtIDhR7DnqJtmyQkQl3Y9C7mBY+AAD9Gb0OaqTqYgAA+jbQ/GedZNhp6q0aY2QCWvgAADC/kaqLAQBGMuKyqZHmP+3ZNhxPRWzMwHtmmOgAAOjQ4JsxiEEBAPoz6jYzA8Weo16iLRtjZMKdGvkmNtAyagCAYQyea9NGEgCgQ6PGoCPNf1al7Ua8SNs1yMgEhlpGDQDAOgxUXQwAMI5Bs20DzX/WoJdoyzwVwShGquwAAGAdxKAAAP0ZNZEzUqFXjbmt3pYNMjLhDtXAd7GBKjsAAIZRGTf+TMSgAABdGjTbdjZQodegl2jLBhmZwFCVHQAAwxh50+CIQQEAejRqImc3TqGXNpLj8VQEo9DCBwCAuU3TMBMeAADjGLS710iFXoNeoi0bZGTCXRj1JqaFDwAAcxtpwgMAYBSjNlcYqNCrTjLuPPVGeSpiWyoZ9i5mogMAoD+jt4cRgwIA9KcGXTY1UuxZSdstfRIc0iAjE+7UqGUd0UYSAKBLg2fbzsapLgYAoGOtDZVsq4GnqbdqjJEJaCMJAMD8duNMeAAADGW0eq/dLjk5GSdLZWXbcE6XPgGY3Uf/c/KJp5c+i8P7xNPJg9eWPgsAAK437ZJf/OjSZ3EcnzuTbAMA6E1V8qmnx4pBpyk5HSfurFFbfW6YZBvb8vIXJ5946vzNZjQPfkHy0INLnwUAAJc9cJo8/CVjxp9J8vIvTe73WAkA0JUXPngef44Wg77ipUufwcF80X91mmsP61I2kmoryJ5eu3atPf30YDcGAAAAAAAAbquqPt1a67a12zjrLgEAAAAAAGBmkm0AAAAAAABwRZJtAAAAAAAArFpVvaaq/l1Vvb+qvnfOY0u2AQAAAAAAsFpVdV+S/yPJf5Pkq5N8e1V99VzHl2wDAAAAAABgzb4+yftbax9orX02yRuT/OG5Di7ZBgAAAAAAQM9Oq+odl16vv+7rL03yoUsff3j/uXlObq4DAQAAAAAAwBWctdYeXfokbsbKNgAAAAAAANbsl5K87NLHD+8/NwvJNgAAAAAAANbsZ5N8ZVW9oqoeSPLaJG+e6+DaSAIAAAAAALBarbWzqvrOJP8yyX1J/l5r7b1zHb9aa3Md68quXbvWnn766aVPAwAAAAAAgJlV1adba9eWPo+b0UYSAAAAAAAArkiyDQAAAAAAAK5Isg0AAAAAAACuSLINAAAAAAAArkiyDQAAAAAAAK5Isg0AAAAAAACuSLINAAAAAAAArkiyDQAAAAAAAK5Isg0AAAAAAACuSLINAAAAAAAArkiyDQAAAAAAAK5Isg0AAAAAAACuqFprS5/DbVXVLskzS58HwzhNcrb0ScANGJv0ytikd8YovTNG6ZFxSa+MTXpnjNI7Y5QeHWJcPq+11u0CslUk2+CQquodrbVHlz4PuJ6xSa+MTXpnjNI7Y5QeGZf0ytikd8YovTNG6dEWxmW3WUAAAAAAAADonWQbAAAAAAAAXJFkG1v02NInADdhbNIrY5PeGaP0zhilR8YlvTI26Z0xSu+MUXo0/Li0ZxsAAAAAAABckZVtAAAAAAAAcEWSbQAAAAAAAHBFkm10r6peVlVvrarHq+q9VfWG/edfWFVvqar37f/70P7zv62q/lVVPVtVf+l2P+cmx3xNVf27qnp/VX3vpc9/5/5zraq+6Ji/N/3raWxe+vr/VlVPHeP3ZT16GptV9dNV9Z7965er6p8c83dnHRYao3+vqp6sqp+77vM3PCbbdsAx+tyq+jdV9W/3P+ev3eKYr9v/3PdV1esuff5vVtWHvL/T07i89PU3X39fZXt6GZtV9fxLced7quo/VdUPHPv3p38LjdF/UVUfr6qfuO7zr6iqt9f5c9M/qqoHjvV7sx6HGqOXft59VfXu68ffdd8j9uSWehqXl77edexpzza6V1UvSfKS1tq7qur5Sd6Z5FuT/MkkH2ut/U91PrH7UGvtr1TVlyT58v33/Gpr7X+51c9prT1+3fHuS/ILSf5Akg8n+dkk395ae7yqXpnkV5O8LcmjrbX/dOzfn371NDb3X380yRuS/JHW2hce+/enX72NzUvf96Yk/7S19g+O9suzCnOP0f33/r4kTyX5B62133Hp83/7Rsc84q/PChxwjFaSa621p6rq/iQ/k+QNrbV/fd3xXpjkHUkeTdL2x/tdrbVfrarfk+QXk7zP+/u29TQu91//o0m+LcnXXL6vsj29jc1L3/fOJH+htfb/Hu2XZxXmHqP77/39Sb4gyZ9urX3zpc//X0l+vLX2xqr6u0n+bWvtB4/467MChxqjl37ed+f8Hvng5fF36etiT26rp3G5/3r3saeVbXSvtfaR1tq79n/+VJInkrw0yR9O8vf33/b3c/4/clprT7bWfjbJ5+7w51zv65O8v7X2gdbaZ5O8cX+stNbe3Vr74GF/Q9aqp7G5T3b8z0m+56C/JKvU09i8UFUPJnl1EivbWGKMZj/R9rEbfOmGx2TbDjhGW2vtoir4/v3rRtWOfyjJW1prH9s/TL4lyWv2P+Nft9Y+csjfj3XqaVxW1Rcm+e4kf+NwvyFr1dPYvFBVvzXJlyT56Xv/DVm7BcZoWms/meRTlz+3T9a9OsmPXX9Mtu1QYzRJqurhJN+U5IducUixJ7fV07hcS+wp2caqVNUjSV6Z5O1JXnzp5v/RJC++4s+53kuTfOjSxx/OTSbu4EIHY/M7k7xZQMT1OhibF741yU+21j55p8dkG2Yao7dy5WOyDfc6RvftUt6T5MmcPzyKP7lnHYzLv57kf03y6aucP+PqYGxeeG2Sf9Sadk78ejON0Zt5UZKPt9bO9h97v+c3OMDz0Q/kvBB7d4vvEXtyVzoYl6uIPSXbWI19BvtNSb7r+snafQB9R0H0rX4OXMXSY7OqvizJH0vyv9/xSbMJS4/N63x7kn94xb/LoDobo3d1TLbhEGO0tTa11r4uycNJvr6qumx5wnosPS6r6uuS/ObW2j++uzNndEuPzeu8NmJPrtPZGIXf4F7HaFV9c5InW2vvPN5ZsjVLj8s1xZ6SbazCvhf2m5L8aGvtx/ef/o/73rEXPWSfvMrPqfPNHi82UP4zSX4pycsu/bWH95+D36CTsfnKJL8lyfur6oNJvqCq3n+QX5DV6mRsXvyML8p5q8l/fu+/GaOYeYzeyl0fk2041Bi90Fr7eJK3JnlNVf3uS2P0WyL+5A51Mi5/b5JH93HnzyT5rVX1tnv7zVi7Tsbmxbl8bZJTk81cNvMYvZn/nOQFVXW6/9j7PZ93oDH6qiTfsn+PfmOSV1fVj4g9uapOxuVqYk/JNrpXVZXkh5M80Vr7/ktfenOS1+3//Lok//QqP6e19qHW2tftX383yc8m+cqqekVVPZDzirg3H+43YhS9jM3W2j9vrX1pa+2R1tojST7dWvsth/o9WZ9exualH/VtSX6itfaZe/3dGMMCY/RW7uqYbMMBx+gXV9UL9n9+XpI/kOTnW2tvvzRG35zkXyb5g1X1UFU9lOQP7j8Hn9fLuGyt/WBr7cv2ced/neQXWmvfcLjflLXpZWxe+lE6KvDrLDBGb2i/AuStOX8+uqNjsg2HGqOtte9rrT28f49+bZKfaq19h9iTq+hlXK4q9myteXl1/cr5/0Qtyf+X5D371zfmvNf1TyZ5X5L/J8kL99//pTnv6frJJB/f//nBm/2cmxzzG5P8QpJ/n+S/v/T5P7//eWdJfjnJDy397+O13KunsXnd9zy19L+N17Kv3sZmkrclec3S/y5e/bwWGqP/MMlHcr5Z84eT/Hf7z9/wmF7bfh1wjH5Nknfvf87PJfkfb3HM/zbJ+/evP3Xp8397//N2+//+1aX/fbyWefU0Li99/ZEkP7f0v43Xsq/exmaSDyT5bUv/u3j181pojP50kl9J8sz+7/+h/ee/Ism/2Y/d/zvJc5b+9/Fa/nWoMXrdz/yGnBe93uyYYk+vW756GpeXvv5IOo49a3+SAAAAAAAAwF3SRhIAAAAAAACuSLINAAAAAAAArkiyDQAAAAAAAK5Isg0AAAAAAACuSLINAAAAAAAArkiyDQAAAAAAAK5Isg0AAAAAAACu6L8A3qTDQ7dijjE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26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8885" y="2317080"/>
            <a:ext cx="6069847" cy="204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8838" y="4343400"/>
            <a:ext cx="6225961" cy="209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491197" y="1143000"/>
            <a:ext cx="8382000" cy="923330"/>
          </a:xfrm>
          <a:prstGeom prst="rect">
            <a:avLst/>
          </a:prstGeom>
        </p:spPr>
        <p:txBody>
          <a:bodyPr wrap="square">
            <a:spAutoFit/>
          </a:bodyPr>
          <a:lstStyle/>
          <a:p>
            <a:r>
              <a:rPr lang="en-US" dirty="0"/>
              <a:t>Plotting graphs at the initial stage of model development helps to consider the amplitude of correlations and prepare a dataset by finding the average value and removing the repeated data.</a:t>
            </a:r>
            <a:endParaRPr lang="ru-RU" dirty="0"/>
          </a:p>
        </p:txBody>
      </p:sp>
      <p:sp>
        <p:nvSpPr>
          <p:cNvPr id="6" name="TextBox 5"/>
          <p:cNvSpPr txBox="1"/>
          <p:nvPr/>
        </p:nvSpPr>
        <p:spPr>
          <a:xfrm>
            <a:off x="609600" y="2895600"/>
            <a:ext cx="1139285" cy="830997"/>
          </a:xfrm>
          <a:prstGeom prst="rect">
            <a:avLst/>
          </a:prstGeom>
          <a:noFill/>
        </p:spPr>
        <p:txBody>
          <a:bodyPr wrap="square" rtlCol="0">
            <a:spAutoFit/>
          </a:bodyPr>
          <a:lstStyle/>
          <a:p>
            <a:r>
              <a:rPr lang="en-US" sz="1600" dirty="0"/>
              <a:t>Energy and month</a:t>
            </a:r>
            <a:endParaRPr lang="ru-RU" sz="1600" dirty="0"/>
          </a:p>
        </p:txBody>
      </p:sp>
      <p:sp>
        <p:nvSpPr>
          <p:cNvPr id="7" name="Прямоугольник 6"/>
          <p:cNvSpPr/>
          <p:nvPr/>
        </p:nvSpPr>
        <p:spPr>
          <a:xfrm>
            <a:off x="609600" y="4916596"/>
            <a:ext cx="938718" cy="830997"/>
          </a:xfrm>
          <a:prstGeom prst="rect">
            <a:avLst/>
          </a:prstGeom>
        </p:spPr>
        <p:txBody>
          <a:bodyPr wrap="square">
            <a:spAutoFit/>
          </a:bodyPr>
          <a:lstStyle/>
          <a:p>
            <a:r>
              <a:rPr lang="en-US" sz="1600" dirty="0"/>
              <a:t>Energy and date</a:t>
            </a:r>
            <a:endParaRPr lang="ru-RU" sz="1600" dirty="0"/>
          </a:p>
        </p:txBody>
      </p:sp>
    </p:spTree>
    <p:extLst>
      <p:ext uri="{BB962C8B-B14F-4D97-AF65-F5344CB8AC3E}">
        <p14:creationId xmlns:p14="http://schemas.microsoft.com/office/powerpoint/2010/main" val="2325839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BtYAAAJOCAYAAAAj/DNqAAAABHNCSVQICAgIfAhkiAAAAAlwSFlzAAALEgAACxIB0t1+/AAAADh0RVh0U29mdHdhcmUAbWF0cGxvdGxpYiB2ZXJzaW9uMy4yLjIsIGh0dHA6Ly9tYXRwbG90bGliLm9yZy+WH4yJAAAgAElEQVR4nOzdeZCk+V3f+c/3efKqrPvonp7uOTSaWxIaXQNCArNYIFssV4CxBchALKCI9drYBF5i12GuwGwYB1oMXoi1MFgsLAIEErdAYkFIoFsjjZhDo5nRHH13191VeT7P89s/nsyqzKrMqqzqfCqP5/2KmJjuqjyerKqu/D3P9/f9fM05JwAAAAAAAAAAAAAH8wZ9AAAAAAAAAAAAAMAooLAGAAAAAAAAAAAA9IDCGgAAAAAAAAAAANADCmsAAAAAAAAAAABADyisAQAAAAAAAAAAAD2gsAYAAAAAAAAAAAD0gMIaAAAAAJwQM3uXmf2HITiO95vZ9yb02EPxGgEAAAAgCZlBHwAAAACAdDCz5yXdIils+fC7nHP/cjBHlF7OubcM+hgAAAAAYBRRWAMAAABwkr7JOfeXST6BmWWcc0GSzzGqzMwkmXMuGvSx3Cy+zwAAAAAGgShIAAAAAANnZt9nZn9rZj9nZmtm9pyZvaXl87Nm9qtmdtnMLprZfzAzv+W+f2dmP29mK5J+0swWzeyPzWzTzD7VuP3fNm7/S2b2jj3P/0dm9sNdju0XzOx847E+Y2Zf3fK5nzSz3zWz/8fMbpjZ42b2upbPv9rMHml87nckFQ74GtxjZn9jZhtmtty4vczsJWbmzCzTctsPmdkP9Pi1+5CZ/YyZ/Z2kkqSX7rl/x+dtfO4BM/ugma2a2VNm9k8P/k7umDezP2287k+Y2d0tj/mGxvdko/H/N7R87nkz+7o9X9/f3PN1+H4ze1HSX/V4LAAAAADQNxTWAAAAAAyLr5D0lKQlSf9J0q82Oqwk6V2SAkn3SHq1pDdL+oE99/2S4qjJn5H0S5K2JZ2R9L2N/5p+XdJ3mpknSWa2JOnrJP1Wl+P6lKRXSVpo3OY9ZtZaIPtmSb8taU7SH0n6vxqPm5P0B5J+o3Hf90j69gNe/09L+oCkeUm3SfovB9x2r4O+dpL0zyW9XdK0pBd6eV4zm5T0wcZrPi3prZJ+2cxe1sPxvFXSTzUe8xnF3xOZ2YKkP5X0i5IWJf2fkv7UzBaP8Fq/RtKDkv7REe4DAAAAAH1BYQ0AAADASfoDM1tv+e8HWz73gnPuV5xzoeLi162SbjGzWyR9g6R/45zbds5dk/Tzios3TZecc/+lEQ1YU1zA+gnnXMk590Tj8SRJzrlPStqQ9KbGh94q6UPOuaudDtg595vOuRXnXOCce4ekvKT7W27yt865P2sc929Ieqjx8ddLykr6z865unPu9xQX6bqpS7pT0lnnXMU597cH3Havjl+7ls+/yzn3eOM11Ht83m+U9Lxz7r837vdZSb8v6Tt6OJ73Oec+2fh+/L+KC5OS9D9Keto59xuNx3y3pC9I+qYjvNafbPwclI9wHwAAAADoCwprAAAAAE7Stzrn5lr++5WWz11p/sE5V2r8cUpx0Scr6XKzICfpvyruomo63/LnU4rnSZ/v8nkpLj69rfHntykuiHVkZv/WzJ5sRBeuS5pV3Bm277gVRy0WGrGNZyVddM65ls/v7RZr9aOSTNInG5GS/9MBt92r29euae/r7+V575T0Fa2FUEnfrbgLsOfjUfw1aR7LWe3/Grwg6VwPj9l00GsBAAAAgERlDr8JAAAAAAzUeUlVSUuNDqhOWotX1xXHRt4m6YuNj92+5/a/KekxM3tIcazgH3R60MY8tR9V3N32uHMuMrM1xYWow1yWdM7MrKW4doekZzu+AOeuSPrBxvN+laS/NLMPK+6uk6SipM3Gn3spbrU9fNdPdH/e85L+xjn39Ud8roNcUlywa3WHpD9v/Hlb8ets6vQ6u74WAAAAAEgaHWsAAAAAhppz7rLiGWDvMLMZM/PM7G4z+5outw8lvVfST5pZ0cwekPQ9e25zQXEs429I+v0DYgWnFRfprkvKmNmPS5rp8dA/1rjvD5lZ1sy+TdKXd7uxmX2Hmd3W+Oua4gJS5Jy7LumipLeZmd/oKLu7x2M4VLfnlfQnku4zs3/eOP6smT1sZg/exNP9WeMxv8vMMmb2zyS9rPFckvQ5SW9tPNfrJP2Tm3guAAAAAOg7CmsAAAAATtIfm9lWy3/v6/F+3yMpJ+kJxcWf31M8R6ybf6k4svGK4uLZuxV3vbX6dUlfpgNiICX9heJuqi8qjiysqMcoQudcTdK3Sfo+SauS/pnigl83D0v6hJltSfojSf/aOfelxud+UNL/KmlF0sslfbSXY+hRx+d1zt2Q9GbFM+guKf5a/qziGXPH4pxbUTy77UcUv5YflfSNzrnlxk1+THHRcE3ST0n6reM+FwAAAAAkwdrj/gEAAABg/JjZz0o645z73paP/QPFkZB3Ok6MAAAAAAA9oGMNAAAAwNgxswfM7JUW+3JJ3y/pfS2fz0r615L+G0U1AAAAAECvKKwBAAAAGEfTimMXtyX9jqR3SPpDSWrMCFtXHCX5nwd1gKPMzB7fE+nZ/O+7B31sAAAAAJAkoiABAAAAAAAAAACAHtCxBgAAAAAAAAAAAPQgM+gDaOV5npuYmBj0YQAAAAAAAAAAAOCElUol55wb6qawoSqsTUxMaHt7e9CHAQAAAAAAAAAAgBNmZuVBH8NhhrrqBwAAAAAAAAAAAAwLCmsAAAAAAAAAAABADyisAQAAAAAAAAAAAD2gsAYAAAAAAAAAAAD0gMIaAAAAAAAAAAAA0AMKawAAAAAAAAAAAEAPKKwBAAAAAAAAAAAAPaCwBgAAAAAAAAAAAPSAwhoAAAAAAAAAAADQAwprAAAAAAAAAAAAQA8orAEAAAAAAAAAAAA9oLAGAAAAAAAAAAAA9IDCGgAAAAAAAAAAANADCmsAAAAAAAAAAABADyisAQAAAAAAAAAAAD2gsAYAAAAAAAAAAAD0gMIaAAAAAAAAAAAA0AMKawAAAAAAAAAAAEAPKKwBAAAAAAAAAAAAPaCwBgAAAAAAAAAAgJFgZr9mZtfM7LE9H/9XZvYFM3vczP5TUs+feGHNzH648SIeM7N3m1kh6ecEAAAAAAAAAADAWHqXpH/c+gEz+1pJ3yLpIefcyyX9XFJPnmhhzczOSfohSa9zzr1Cki/prUk+JwAAAAAAAAAAAMaTc+7Dklb3fPh/lvQfnXPVxm2uJfX8maQeeM9zTJhZXVJR0qUTeE4Mg7Ub0sXEfnaHz0vPScXhach8/n1V3fFNOXkZG/ShAAAAJO/qqnR9bdBHcTLMpPvukLIncToHAACAfV68Im1uD/ooTkYmI91/R7wGBU5Gxsw+3fL3dzrn3tnD/e6T9NVm9jOSKpL+rXPuU4kcYBIP2uScu2hmPyfpRUllSR9wzn2g9TZm9nZJb5ekXC6X5OHgpF1fk8o16fT8oI8keeevShtbQ1NYc87p8V8s6cw/yKqwyJseAABIgUvXJd+XZqcGfSTJe+aCdPstFNYAAAAG5cWr0tKcNJEf9JEk74nnpHtvl3yuMeLEBM651x3jfhlJC5JeL+lhSb9rZi91zrm+Hp0SLqyZ2bziTMu7JK1Leo+Zvc0595vN2zQqje+UpMnJyb6/QAxQ5KT5aenOM4M+kuStbsavd0iEFSmqSVGt92MKa06f++ltvfanU3AxCgAAjJ/ISWfmpFuXBn0kyTt/dajWngAAAKkTRdLZJWlmctBHkrwvPC/1vy4BJOGCpPc2CmmfNLNI0pKk6/1+okRnrEn6OknPOeeuO+fqkt4r6Q0JPyeGhXOSl5KdDJ4N1RtMbSM+lrB2hPusO13+cD2hIwIAAEiYc5KX9OnNkLDhWnsCAACkjlN6rnuy9sTo+ANJXytJZnafpJyk5SSeKOkzzxclvd7MimZmkt4k6cmEnxPDwrn0ZO8O2RtMfTOSJEXV3o8p2HJygRQFw/M6AAAAepamteeQbeoCAABIHRela+0ZRYM+CqCNmb1b0sck3W9mF8zs+yX9mqSXmtljkn5b0vcmEQMpJT9j7RNm9nuSHpEUSPqsGrGPSIEoRRc3zIYqjqfZsRYdoWOtvt24T1XyGNcBAABGDWtPAAAAnJQoRUld5rGpC0PHOfedXT71tpN4/sQvnzvnfkLSTyT9PBhCREEOzG4UZO/HVN/avU9mMiXfNwAAMD7StPY0i3dJAwAAYDDSlJZgYlMXsEdKhhBgIFL1BjNshbVGFOQROtaCRsdaWBme1wEAANCzNK09h2xTFwAAQOqkau1JxxqwF4U1JCdNLdHecMXx1JtRkPUjzFhrFtaqiRwSAABAstK09iQKEgAAYLAiFxec0mDIGgqAYZCSf/0YCBfFGbxpMGRvMLXNoxfJdqIgq8PzOgAAAHqWql3Dw7X2BAAASJ20rT3Z1AW0SUnVAwMRuTiDNw3MpGh45lzUNpzMl6IjzFjbjYJM6qgAAAASFEXpubhBxxoAAMBgRSkqrA1ZQwEwDCisITkuRS3RnklD9P5S24yUXzCFR5ix1uxYi+hYAwAAo8gpRVGQzLkAAAAYKJeyGHLWnkCblFQ9MBBpaok2i6Mvh0R9w6lwyjtexxqFNQAAMIpcijrWiIIEAAAYnOY6LE1rT9ISgDYU1pCcVLVEe0P1BlPbcCoseYqO2LHmZY82lw0AAGBoRCnbNTxEa08AAIBUSdO6U6JjDeiAwhqSk6aW6CHbNVzbjDvWwiN2rOUXPIWV4XkdAAAAPUtdWgJrNgAAgIFI07pTYlMX0AGFNSQnTW8yQ3RxIwqcwrJTfsEUHaH7rL7tlF80oiABAMBoStPac8g2dQEAAKRKmtadEmtPoAMKa0hOmtqihyhruH7DKTtt8gumqH6EjrUtp/yid6RiHAAAwNCInOSl5PSGXcMAAACDE0XpueYpDVVDATAsUnLmiYFI0+6NIXqDqa07ZWdMfk4KjzJjbdupsGBEQQIAgNGUprUnu4YBAAAGJ03rTqnRUBAN+iiAoUJhDcmJUvQmM0S7hmsbkXKzJi9ninqcseac2+lYC+lYAwAAoyh1a08ubgAAAAxEmtad0lA1FADDgsIakuNSFgU5JG8wtU2n3Ix3pMJaWJXMl7JTzFgDAAAjKk1rTzOJJRsAAMBgpGndKUnmDc11T2BYUFhDctLUFj1EOzfqG0652UYUZI/dZ8GWU2bS5OUprAEAgBHUXIelZe3pmeToWAMAABgI5+JiU1p4w5PUBQyLFP0GwIlL0yDPYYqC3HTKHjEKMth2yk6Z/IIUVhI+QAAAgH6L0rZr+PC155WP1LT1YnhCBwQAAJAiREECqUdhDclJU8faMEVBbkTKzZj8vBTWertPfTvuWPPpWAMAAKMoTetOqaeLG8/8VkWrnw9O6IAAAABSJHVRkMPTUAAMCwprSE6aLnAM0c6NOArSk5fd37EWVp3qW/uPM9hqdKzlTRGFNQAAMGrStO6UDt3U5SKnG8+ECsus6wAAAPqOtSeQehTWkJzISV5KfsSGKGu4tumUnTF5OSmqt3/uwp/X9OQvl/bdZ7djrfe5bAAAAEMjTRHkUjzT44C1Z+lypKDEug4AACARaYwhp7AGtElJ1QMDkabdG+YNzQD52oZTbtbk5/bHOtZvOFXXDu5YIwoSAACMnDStO6VDdw1vPhPPVgvoWAMAAOi/NK49h6ShABgWmUEfAMZYmt5khihruLoaKb/gyctI0Z4Za0HZqbax/zh3OtYKUlgZjtcBAADQszQOkD9g7bn5TMi6DgAAIClpXHvSsQa0oWMNyUlTW/QQZQ3HhTWTl+8wY63iVNvY31kXbDllJ+P7EBkEAABGThoHyB/SsTb3YIbCGgAAQBJYewKpR2ENyWj+sk3L7o0heYMJq05RTcpOm/ycFHboWKtvdulYmzL5BVNEFCQAABg1zsXR3GnRQxTk/CsyCisneEwAAABpkaaULokoSKCDFJ194kSlqVtNGpooyOpqpNyCyczk5Tp0rJXjGWxuz4WYYDvuWPPzDLkHAAAjKI1xPF3WnvVtp+papJl7fDrWAAAAkhBF6Vt7uv0JWECaUVhDMtK4c2MIOtaqq075+fiftZfd37EWVpxcKIWl9o/Xtxoda3lTSMcaAAAYNWmL4zlg7bn5TKjpu3xliqaAwhoAAED/pW7t6Q1FQwEwTCisIRlpK6wNSRRkdTVSYbFRWMtYvJk52D2uoBT/ubbZvsuk2bHm5aSoLrlw8K8FAACgZ2nsWOuya/jGs4Fm7vblF0QUJAAAQBKilMWQm4biuicwTFL0GwAnKm1RkEOSNRx3rO1+3b2cFLV0rTXjgGob7cfa7FiLIyT3d7oBAAAMtbTtGjaTuqTxlK5EKp71lJkwheXBr08BAADGjnNxsSktzKOwBuxBYQ3JoGNtIKorkfKLu/+svZwpbJmzFlak3JztK6w1O9YkyS8Y8zgAAMBoSdva0+vesVZbc8oveER8AwAAJMW5OB4xLYakoQAYJin6DYAT5dI4xHPwbzDVtfaONX9Px1pQcpq4xVN9c/dYXeRUXYmUa9zPz0th9cQOGQAA4OalMQqyy8WN6lqk/LzJn5DC8gkfFwAAQBqkce05BNc9gWFCYQ3JIApyICodOtaito61uLDWOmNt63yk3Jyn3Ex8Pz9vitjdDAAARomL0rX2PODiRnXNKTfvxSkErOkAAAD6L5Ux5KwrgVYU1pAM132I5/pTwQkfzAkYkp0b1bVI+YX2jrXWeWlBudGx1hIFuf5EoLkH/d37EBsEAABGjVO6dg173deetUaCgV8wBcxYAwAA6L9UxpCzrgRaUVhDMrq0RLvI6SM/cEPBuM3wahbWBvwmU12JZ2o0ebnd7jPnnMKKNHHaU60lCnL9yVBzD2Z2/u4XiIIEAAAjJkpbDLnXcdewc07VtTiNwM/HkeCO3cUAAAD9RRQkkHoU1pCMLi3RYUVSJAVbY/bL2Gwo3mSqq1F7YS2/27EWViUvK+XmTbXWjrUnO3SsjVvhEwAAjLe0xfF02TUcliTzpcyEyTyTl2PDFAAAQN+lce3JZi2gDYU1JKNLS3RQin8JB9tj+Mt4wIW1oOzkQikzufsxP2uK6vExhWUnf8KUm92dsRbWnDafDTV7f2vHGlGQAABgxLBrWFIjFnx+9xTPL7BhCgAAoO9YewKpR2ENyYg679xoznmoj2NhbcC7N5rdatbyxu7l4gggKS6sZSZMuRnbmbF249lQU7f7yky03Cff6CwEAAAYFWmbc9FlgHx1zSk3t/t1yFBYAwAA6L+0daxRWAP2obCGZHS5uBGW6VhLSnXNKb/Q/jX3crvdZ0Elnp+WnbWdGWt7YyAlyW+ZywYAADASnJO8FJ3adImCrK61x4L7BTZMAQAA9J1L2XxfoiCBfVJ09okT1aUluhkFWR+3GWvS4AtrK+0XUqRGkay2GwW507HWKKytPRFq7mWZ9vsUdueyAQAAjATieCRJtTWn/Pzu14EoSAAAgASkcu0ZDfoogKFCYQ3J6NISHZQb/x/HjrWBR0E65Rf3dKzld6Mgg8aMteyUKSg5RYHT8iN1LbxyT2EtzwUYAAAwYtIYx9MxCjJSrnXG2oTtRLEDAACgT1h7AqlHYQ3J6BYFWSIKMinV1fZh9VLcsRbu6Vgz35SZNK0+GsjzTVN37rlPYTc+EgAAYCSkbcZalyjI/R1rREECAAD0nXOSpeiyepe1J5BmKfoNgBPVLQqysWO2Pq6FtQHu3ihdilQ41f5P2svtdqyFjRlrkpSbNZ1/f023vCErs/1dblyAAQAAIyWVcTxu3wWO6lr7RqsMUZAAAAD9FzkpRUtPmUdhDdiDwhqS0TUKcow71ga4eyMoO139u7pueWO2/ZBaOtaCRseaJOVmTJc/VNPpN2T3PZafp2MNAACMmDTG8Zg6FNaccsxYAwAASJZzkpeiy+oDHn8DDKMU/QbAiXJR1yjI3Jwp2BrDX8YDjIK8/Fc1Lbwyo4k9HWt+tqVjrTFjTZKyMyY5afFVmb0PJT9viiisAQCAUZK2jjWp49qztqdjLY6CZF0HAADQV2lbew54/A0wjCisIRndoiBLUmHJU700hr+MBxgF+eKf1HTHN+X2fdzLm6Jmx1rFyS80OtZmPS09nJWf3/898gtSWE32eAEAAPoqbTPWpI5rz+q+GWtGxPeYKF+N5LigBQDAcEhjWgLrEKANhTUko0tLdFB2KiyNacfagKIgb7wQavtiqNNfuT/WsW3GWknKTMR/Xnx1Rnd84/5CnEQUJAAAGEEuStfFDSlea7esPV3oVL/hlJttL6wFdKyNhY/+qxvafjEa9GEAAAApfZu6iIIE9tmfAwf0Q5eOtbDsVDjl6caXwgEcVMLMiy/qnLBrH63r1q/Jyct06D5rmbEWVpzyi3Gx845vzHd9PD9PZBAAABgxaYvjkfbtHK5tOGWnTea3F9bqNyjGjIPqaqT6DdboAAAMhbStPelYA/ahYw3J6NISHTQKa/XtMfxl7GkguzfKVyMVz3X+p9zasdYaBXkQv2BEQQIAgNGStl3D0r4oyL0xkJKUKUhh+aQPDP0WVp3CssbzHAoAgFGUxihIOtaANhTWkIwuFzfiKEhPwTieFJo3kN0bleVIhaXO/5TbOtZKTplij4W18hh+fwAAwPhK28UNaV8MeXUtUm6+fU0Yb5hiXTfqapuNmcnjOKcaAIBRlLZNXQMafwMMMwprSEaXluig1OhYG8cZawPavVG5Hqlw6oCOtUb3WVCR/MLhj5ebNVXXx/D7AwAAxlfa4nikfWvP2rpTbq79a+BPsGFqHNTW4zjPsdycCADAKIpStqmrGQVJcQ3YQWENyeiyazgsSfmFOGrQhWP2y3hAuzcq150mTnV+M/daO9bKTpmJw9/08wueqquRHG+WAABgVDgneSk7tfH2zliLlJvd07GWV2ojvoOy09aL4zHXubbR6FijsAYAwHBwUbo2dZlJJomlCLAjZWefODEHREFmp0yZiTGMMhnAIE8XOVVXI+W7REF6OSmqx38Oyk5+D4W1TNFkFhdBAQAARkJaO9Za1p71DafczP6OtSClHWvXPlrX4784Hgva2jqFNQAAhkoq155eXFAEIInCGpLS5Q0mbBR3MpOm+vYAjitJCUZBRvXOj1tbd8pMmvxc5zdzP2eKmh1rFadMobc3/fyCp+oab5YAAGBEpG3OhbQ/CnLTKbu3sFYwhZV0FmOq69HYxM/XNuJ1eX3cNiYCADCq0jjfl441oA2FNSSjyxtMUIrjCLOTNn47LhOMgvzYD21p44vBvo+Xr0cqdOlWkxoda7X4z2FZ8id6e778vKm6OmbfHwAAML7SeHFjbxTkplNutv1rkCkotYW12oZT/cZ4vPbahlNu3sYv8QMAgFHlXNzBlSaeJ0VswgeaUvYbACemw65hFzqFVckvSJkpG5sdpDsSjIIsX4tUvrr/zatyPVKhy3w1Ke5YC6uN6JgeoyAlKdeYswYAADASUhnHY21xPPVOM9YKprBy0gc2HGrrbmw28tXWnSbPemPzegAAGHmpXXuyFgGaKKwhGVG0b9dwWImLaubFUZDjcGJYXY1UXW9c0PCSi4KsbUSqru1/7MqyO7hjLd/SsVaJuwV7kV+wjs8HAAAwlNLasbYnCnLfjLUUR0HWNsYrCrJ41h+L8ycAAMYCa08g9SisIRkdOtaCslOmGH9sXKIgn/nNip5/bzX+S0I7N8KqU1iWauvdOta6/zP283FkTBQ4RUEcDdmLAh1rAABglLBrWLUNp+yeKEh/whSUR3/NfRy19XgNHQWj//pr607Fs56CcZtRDQDAqGLtCQycmf2amV0zs8c6fO5HzMyZ2VJSz09hDcno8AYTlHc7pjKTpvoYFNbKV6Pd2Q2WzM6N2mb8mJ071g4urOXmTIUl0/VPBsoUJOvxTT+/YBTWAADA6OiwqWvs7Vl71jvMWPPzUliVXAovgtQ2GnHoY3DOUdtoFNaYsQYAwHBIY8cahTUMn3dJ+sd7P2hmt0t6s6QXk3xyCmtIhnPxUMsWQWl3xte4dKyVr0W7r8Nrn3PRL/WN+DFr6x0Ka9ejA6MgzUzn3pzTC39Y7Xm+miTl5j1VV0f/+wMAAFLC7Y8hH3uet3NxIwqcgpJTdqr9a+BlTJ6/Gw2eJrWNSJbR7ia4ERZHQXpjsTERAICxkMZNXURBYsg45z4sabXDp35e0o9KSvQHlsIaktHhDSbc07E2DoW1yvWW2Q3mJbJzo7bhJDsoCvLgN/Jzb87p2sfq8gu9v+HnFzxV1+hYAwAAIyLlcTz1G06ZSZN1KC76BVNYHf1191E453biE0e9GLX7WpixBgDA0Ej52hM4ARkz+3TLf2/v5U5m9i2SLjrnHk34+JRJ+gmQUp2iIEuSX4z/nJkybZ8f7cJNFDhVVtzuCa4pmSjIDafirV5bFOTWC6Gm7vRVue4OjIKUpOIZX/NfllFwhOHt+QVTdYU3SwAA0H+P/uy2bn9LXguv7OOpSBp3DbdEQXaKgWzyC1JYljRzgsc2YGFFkkmFRe9Ia+Bh1Hwt+YV4Y6Jzrud4dwAAkJC0RkHSsYaTEzjnXneUO5hZUdK/UxwDmTg61pCMDm8wYdkpU2xEQRZHv2OtuuKkqGVug5dcx9rUnd5Ox9rWC6H++m2buv7JusJq94sorW57c26nqNkLOtYAAEBSNp4KVb7W53XGmF/cuP7Juq5/qt7+QW9313Bt0yk3062wZgoro73uPqraRqTcnCk7bbvpEiOq+Vr8nMlSGusJAMBQcS6dm7o8OtYw9O6WdJekR83seUm3SXrEzM4k8WR0rCEZHd5gglJLFOSUjXwsS/l6FL+OnSjIZN5gauuRpu70tfzpQM45bV+KlJs1feYntpVf9HrasXr7N+S08GW9/3PPFCUXSkFLfCcAAEA/VJYjBaU+r5kiF8dyj6krH4mLaqcezu5+sGXtWduIlJ3t/Pozk6bKSryeTIvaulNu1lN2agwKa43XIkmZosVzq/OszwEAGBinOLUqbYU1oiAx5IV1qNEAACAASURBVJxzfy/pdPPvjeLa65xzy0k83/iefWKwov27hoMxm7FWuRpp+i6vpWMtmZbo2kYc92gZKdiWypdDnfkHWd36P2Q1cbq3f8Je1jT90t4vpphZ3LW2StcaAADonyhwqq66/ndQjXnHWmU5UunKnnVZaxTkRveOtdv+UU7Pvaea9CEeSRQkex5Q24hTHTKTpvqN0T7naL4WaTzOoQAAGHkuSl9RTUrsuidwXGb2bkkfk3S/mV0ws+8/yeensIab8tgvlFTb7FB86dSxVnbyG4W17BicFJavR5q+y0++Y23DKTdnys/HcZClS5GKt/p6xQ8X9eofP0K+4xHlF6xtrhsAAMDNqq45ycUR4X015gPkqyuRylfC9g/ujYLsEg9+xzfntfZYoM0vhR0/f9KCstNfftuGXII7nmvrkfKNKMhRP+dovhYpLqyNeuoHAAAjb8zXnV2ZxUVFYEg4577TOXercy7rnLvNOferez7/kqS61SQKa7hJl/+6pkqnGRkdCmthKY4YlOIoyFE/yS1fjTR1uy8XSlHd9TzEc/OZQLWN3t+IapuRcjOecnNxoat0OVLxVk9+zlQ8k1ykT37+8I61ynKkx3+xlNgxAACA8VJdjtcWQbnPDzzmcy4qK07lK1F7Mapl7VnbcMp2KaxlCqaXvrWgp3+931/046mtRaquONU2EiysbcTxiePTsdYSBTni51AAAIw85yQvhZfUiYIE2qTwtwD6Kdh2CjslyxwSBZmdHP15B5XrkQqnvd15cT0O8Xzq1yq6+nf1Q2/XVFvf07F2OVLxbPL/dPMLpurqwa9n68VQ5/+cCeoAAKA3lUZhjSjI3jnnVF2NFAVS0Lp+9nZ3DTc3YnXzkm/N6/onAlVWBr/LuFlQ67g5r1/PsR538I1Hx9puN+I4pH4AADDyxnxDV1eeRxQk0ILCGo7NRU5BSQprHX6pdoqCLDn5xfGZD1C5FmnitBef4G65nnduBFtOQan3117fjGdm5OYbHWuX4o61pOUXPNUO6VirbTjVNxyRNAAAoCeVZSfziYI8ivoNJy9nmrzNa5+z1rL2bK4Xu8lMmk49nNG1j/W+uSsp1fVGYW05yY61SLk5G4vNfM3XIjU61o5wHgEAABIwxuvOA9GxBrShsIZjCxtpMlGnhqVo/yDPsKVjzcvFv4s7FuVGRPlao2OtOeugxyjI+pY7UlGxth4pN+cpP2favhAqCtzOyXWS8vOmyiEda/XN+POlS8MxswMAAAy3ynLceR8csbC2+Wwod9A6a4x3DleXnQqLpokzvsp7C2s9REE2nX5j9kipCUlpRqKXk+xYa8QnZqfHobDmlG10I2YmNfKbEwEAGHljnJRwoB6vewJpQWENx1Zv7JYMq5061tQxCtJvFNbMTNkRnrMWBU7VNafCUuN1bPUeBVnfijv9enqeulNYi0+ic3Oe1p8IVTzry07gwlF+0VP1kLig2k5hbfCxQgAAYPhVlyNN3eErrBztfp/637a0+WyXjTzOjfUFjspKpPyip4lbvPbCmtd7x5oknX59VsufqbdtbFv+bF0rjwaJHHc3tWbHWtJRkHMWb4Ab8cJasO2UndpN/ahvD/iAAABIuzHe0HWgHq97AmlBYQ3H1iyKdexYc5Fk7T9eQdkpU9x94xnl4dvVlXjWgZex9o61ngtrvb3u2kZ8kcQsjoJc/0JwIjGQUm+FtfpGJHlS6TKFNQAAcLjKSqTJ247WseacU2Ul2umU33+Dxv/H9AJHZSVSYdFT8Yyn0tXOUZC1jUi52YPXiPk5T9Mv9bXy2biQduUjNX3ih7d04c86DUxOTm3DqXjWU+V6kh1rUTxjrbkBboQFFSe/EP85M0kUJAAAAxeN74auAxEFCbShsIZj2ymsdepY6/AmU1vb3W0pSZmp0d1BWr4eaeKW+J9PW8dadPAFAufckWasxTE28dcsP+cpLOvECmuFJVNl5eDjrG06Td/lq3SRwhoAADhcZdlp8jbvSDPWwpIUVeNZY5188b+X9cLn5vp1iEOnuuyUXzJNnPFUbiuseUeKgpSkW96Q1cUP1PTkfy3r0Z8t6Z7vKai8fLLruNpGpJl7faIgexRWJL8Qf2+zI7wxEQCAsZHWjjWiIIE2FNZwbM3iUNixY639TebGc6HCitP0S3Z/5LKTo3tiWLkWqbDUnHXQeB097NwIK5ILdYTCWqRsY/dxbj7+ehbPnlRhzVN1NZI74DXVNp3mHvCZsQYAAHpSWY40ebt/pI616lpcgOlUIHnhj6p65requvT4TN+OcdhUluOOtYkznaMgg0r8dckUDr/Ac+arc7r0VzXVNiJ99a9M68xXZVVdvrn1+EFrxU5q606z9/qJdaw55+LCWiMKMth2Rz7GYRK2xOlnRvj8CQCAsRGltLBGFCTQhsIajq15Utd5xlr7m8zFD9Z09utyMr+lY60ZoTiCapvxybrU8jrMO/QNpnlBqNcT4r0da9LJdaz5eZOXs667wyWpvuE092CGKEgAAHCoKHCq33Aq3uodacZas4N+75pk85lAX3hnWV/5jgmtXZpQFIzmuvIw1ZV4Q1dx74y1xq7h+ubuevEw03f5essH5vTQj06qeKuvwpKnyk12rP31d26qttn7Y9TWnWbuiTvWkih4BduSn5e8bBzb7uWksNz3pzkxYcXtFE0zRaIgAQAYuDGe7XsgoiCBNhTWcGy7M9YOjoJ0zuniB2s69/W5tpuM8o7LYNspO9mIZGmLgjz49TRnPBwnCrJZyCue9Y972EdWWLQDdzHXNiPN3u+rdDmSS7AdfPPZUGuPBYk9PgAASF51xSnf7CI6SsfaaqNjbW9h7UuRll6b0fyDniZm69p8djw76CsrTvlFU34x3vC0s6mtsWt4+ZG6pu/ufX3oZXcvBOXm4qjEsNN6vgfOOZUuR0da09c2IhXPxccbbB/raQ9+/PX2eXPZydGOgwwrkj8R/3mUz58AABgbaY2C7OG6J5AmFNZwbPVSs7DW4ZMtbzLrT4SyjDR7X/sJf3ZydIeJ17ecMlN7O9YO37nRvF+vnXqtg+j9vGnhVZkTi4KUpPyip8pK9x3I9U2nidOeslOm6iHz2G7GlY/UdOEvOv2gAQCAUVFZiZRf8uRP2JFmrNXWIsnbX1gLK05+Pj7BX7ijqrXPj+cmnOpKHAVpnqlwqmXOmplc5PTc71Z117cXjvXY5sUFu+oB672DhFXJBfH/e1VbjwusE6c9VRKYs1a6FLUlPIzyXGdJCsqNn3ONduIHAABjI6JjDQCFNdyEYNvJ/C5RkC15wxf/Mu5Wsz27OTJTtlOcGwarjwV68Y97uyoQbHXoWOthiGd9y2nitCns8XXXN9qjfd74S9PKTJzcm3fhgMKacy6OxJw1Fc962r6UXBxkWHaqrRM3CQDAKKssx5GGfl6K6pILe1sPVVedJs96qt9oXwtE1UbBwTkt3FHR6t+PZ2GtWZCU1D5nzUxrz/qqbzmdfn3m2I9fWPRUOeacteYmuY7nAx24KI4Dzc40ioQJzFnbvhipeFtLx9rU6G7miwInF0leI/iDjjUAAIaAi9LZsWYmRVybA5oorOHYglI8Z6xrx1pj90bpYqTZe/fH0wxbx9rqo4GufbLe023r2y0da8XGztEehngGW3GH15GiIGcG92adX+reiRaUJC8bxwkVz/oqXUoufikoxV8LAAAwuqrLkQpLJjOTX5CCHuesVVYjTd3p7+9Yq0p+QZJzmn9JdSwLa8G2k5yUKcZ/n77L34289EzPfWhCd/2TvOwmdk0XTnmqHLPA1ewEi3rsWKtvOWWK8eyzpDrWts+Hmjy3e+6RHeGOtbAiZQra2aCYZcYaAACDl+YoSJYhwA4Kazi2YNspv+Dtn8nQLC413mTq206Zyf1vOMO247K6Gu27YNNNsOWUnWrpWDtCFGThtKegop5mkjV39A5KvIO58wWP+mak3Ez8K6R4q6fS5eR2rQRlR2ENAIARV1l2KizGa4fMEeIgq6tOU3d4naMgC3FiwORSqKgmla6M1y7aykqk/KK3U1hZeGVGK4/GBcTatuna4znd/g35m3qOwlL39d5h6kfsWKut76YxJNaxdiHS5O3jEQUZlp38lrSKzCSFNQAABi5ykpfCS+pmcbceAEkU1nATgm117ljbkzUcHFBYG6YZAdUV13MHXWuxcOdkvYchnvUtp+y0yc9LYbmH57kR335Q8oueql0utNQ2nLKNCyPFs55KF4mCBAAA3dU2IuXm4rWDXzAFPRbWao2OtVq3wppzMt80/2UZrT8xXl1rlZU4PrNp8aGMVj8fyEVOy583Ldxd29nsdVyFJTt+Ye1Gc+byEdIYmoW1pDrWLoSavK29Yy3YSn4d+ekf29LaY/39+Qsqu/PVJMmfiOcuj1sBGQCAkZLWjjXzDr3uCaQJhTUcW1Byys97+3eo7nmDCbZ355G1GrZ5B9XVqOfdrG0da5O7HWt/+3/fqtLl7pGIwVak7JTF8ZE97DatN24/KIVFU6VLFGRrTGVhyVN1NfmONceQVAAARlZ90ynb6HbPFI/QsbbmukdB5rUz27d4xlM5gULNIFVXnPILu2vBwilP2UnT1guRrn3WdPqBHvM0D1A4dRMz1rabHWu93b62Hik315gXd7r/HWsudCpdjlQ82zpjzUu8Y82FTtc+Vtf1T/UWK9+rsNLesWZmWnpdRsuf7u/zAACAI4hSWljrYQQOkCYU1nBs9W2n/HyHjrW9hbVSl461onoqLp2UykrvhbVOHWvlZae18wVtvdj9AkG9UZDL9DgfIe5YG9w/0/ySp+pKlyjIG7uFtdy8qbqW3PcyKDtFdSksJfYUAAAgYbXN3U58vxDPj9orrLq2zTrOOVVWIk3dGUdBtm6yCZvdPI21Z34x2Y0+g1Df2h8LvvDKjFY+F+jaI9LpB/tQWFu6iRlrN44YBdnSsTZ9l6eNL4Q9dy72onw97orMFHa/ZtkZSzxS/MZzocKy+t6x1pyx1urUw9m+F/AAAMARuPakrtToYQQOkCYU1nBsQakxY23viXQU7Y+CLI5Cx1ocBdlLV1Rrx1pmIt6lu/xofEGifPXgwlpmylNm0hT21LHmBtyx5qnSpbBW24iUnY1/heTnPdXWEoyCLO0+JwAAGE2tm3K6RUGef39Nn/mJ7Z2/h6X4HD4368m89s6osLobBSnPVFgwVbt02o+qYGt/8sPCQxk9//sVZSalyfmbL+T0Z8Zab7dvLawVb/W18MqMzv9pj3fuwfb5SJPn/LaPTSQUOdlq7YlQSw9ntPZ42NMc5V7tnbEmSUuvy2r500FfnwcAABxBWqMgexiBA6QJhTUcW7DtlJszhXtnKjgX5+5qd/dq62yApsykKdje9+GBCGsu7iAz7e/A28M519aFZ54pMyFd/Vik3GSg8gEzD4KWjrXD5stFgVNUk/zikV9O32Qm47mkQYdjrbdEQebnTdV1l9gJflCOd7gnvdsYAAAkp3V2bLcoyPUnA60+Guysk6prkfIL8boyO21tcZBhJe58a8bxjGvHWmbPJqvFhzK68Vyk06/tz67hwqnuM3UP05xdFvXasdYSBSlJ93x3Qc/+dlVR0J813vaFSJO3tZ/iTtziHbjxrR/Wnwh05quzyk6bts7377mC5hzBFsUznrLTps1nusfPAwCABKU1CpKONaANhTUcW9CMgty7yTTabYnuFgMpxYW1w4pLJ6W2Fr+W7JTtm9+xV1iWLCN5md3XlZkyXf9UoHOv2Dy0Y63XKMj6jfhCig3wzdrMunat1TZ3o4m8rCkzYYnNrwjLThNnPFXXh+PnBQAAHF3r2sEvmIJKp8JaqPy8abkRdVdd3Z0xtq+wVm1GQcZpCfkFU3V1vNYKwfb+9ILJOzzl5k2nH+7PAPnWjVQv/mlVtc3eC0P1G06ZSSk8ZGNaU2vHmiTNvyKjiVs8Xf7r/kQbbl8INXl7e8da4XTys/fWngg1/7KM5l+e6Wsc5E7xeI9TD8ddawAAYADSHAVJxxqwg8Iajq0ZBRl17FhrFNa6xEBK2iku9RK9mLTqarwbujkv7SD1Dhc4spMm86Vb7tnqIQrSGt16hxfWctODf6POL1nXwlrrhZHcXHJz1oKyU/FWjyhIAABGlAudwvLuGsqfiDcrtQoqTtsXQt31Twu69rFmYa2lY23GVG8p+oTNbp5mx9rCGHas3di/7jQzvfGXp3XqNV5fdg2bmQpLni58oKZH/4+S1h7vvROqvt04H+i5Yy1OvGh117fndf79/YmD3L4QafJc+yluYSleo/arK26voORUuhhq5h5f86/w+1xYc23z4pqWHs4wZw0AgEFJa8eaR8ca0IrCGo4lqju5MO7U2rdDtaWwVt/u3rHmZUx+fnd+VifP/X4lsZPgVpWVSPlFL+5YO6SwFmztf02ZKdPCQxkVZ2sHFtaCo3SsdYj+GYTCktdxXkl9I9qJgpTiOWtJXMxykVNYjWN8anSsAQAwkupb8WYr85ozavdHQW4+HWr6Jb5u/Zqsrn6sLudcXFibj++Tm/Y6R0E21p65uTg22oXjs17otpaeusOX+f0prElSfsnT479YUvGsp2qX+bodj2/LqbDUYeZyF7WNSLnZ9lPQpddltPb3QV/W/NsXwn1RkF4m7mY87hy5w6x/IdDM3b68rGn+FfFr6ZdOM9Ykae7BDFGQAAAMSpo71iisATsorOFYmhGPft7271BtjYI8oLAmxZ1e9S4FJhc5PfbzZV3+UPK7MaurToUFU3baFBynY61oWnpNRoXpQJXrUdcLOvXGAPrsZOe5ZW23bZlDMkiFxc4D7WubTtmWCyP5BVMtgY61sCL5eSk3z4w1AABGVWsMpNQ5CnL9yUBzD/qavM1XpmjafDpsREHG6429yQJh1cnL287FDS9jys7YWEVHNzdlddTHOJ6J055Of2VWZ9+U65hU0PX4bsRRnWGPDWd7oyAlKTfjqXjW18YXbq5Q5EKn0uVIxXP+vs9N3OIdOAf5Zqw/EWruZRlJ0sw9vkpXor7F3XeasSZJhcU4Uv+wjXoAACABLqUda0RBAm0orOFYmhGPfr7DTIU9UZDZAwprmcnuhaz6lpOc9Nx7Kv067K6qN9mxdv8PTOi2t+TlZ+P5H53me0SBU1SX/KLkF03BAZ160vAU1rpdiKhvuraOtdy8p+pa/y9YBGWnzIQpN7sbBfmZH9vS5pfYpQsAwKjYu67JFE3hnqLA+hdCzT0QFyhu+aqs/v4dJS1/NlB+MT5lyXWbsRY5yeLbFBaP1nE17Dpt6NrRxziel/0vE3r1v59UftFUXe79MetbTvnFm4uClKTFV2e0/Nmb6/TaOh+psOQp06HDa+K0p/K1ZC4EbV8KNXVnXMzzMnGsZrVP3XFhOY5N3cs8U/FWT6VLrIcBADhxUZTOwhpRkEAbCms4lmYsjZez/TPWWrKGD4qClHTgrLH6ptPErZ4qK07rTyY7nLu66pRftHgn9I1DOsk67ByeezCj3IwnmWnitHWMg6w3CnJmPUZBDklhrXirp9LlDh1rG+07z/PznQuKN6sZgZObNdXW43inqx+ta/kzzJUAAGBU7N2Q4xekYM/eqfUnA80+EBcoHnj7hO781rwkaebu+GPZvYW1PVGQUtxB31yPXP6b2lDM8r0Z9a2oezR4H3cNF5Y8ZYoWJxUcNQpy0du/0a6DKIg7rDoVChdfk9HKIze3ttt8OtTsvfu71aTGRrED4tpvRliSMsXdv+fm+tc1GVYaxeMOJs/52r44PkVkAABGRqqjIFl7AE0U1nAsccSj5GWlsKr2ixYtbzCHRUFmJq1rVEptwyk/Z7rr2/P60u/2Z6B5N5XlSPmFHjvWDurC86zriXtrlE+22L2g2NSpgDcIEx0Kay6ML4zkptsLa7UkOtZKjY61xtyU7QuRwkocuwMAAEbD3ijITKF9xlp926lyLdL0XXFhxM+Zbn9LXm/8pWktvDLuYttfWGvE5LWsPfMLccdabSPSp//d9qEbpoZdsHXwurPfu4bzR+z4izvWrKcZa81NY+Z3KKy9KqO1x25uztrG04Fm7utSWDvtqXItmQtBQTlO8mhqTVm4WWHFdezAk6TiWU+lS1zcAgDgxI1xFORz76noS7/TJTnMM4mlB7CDwhqOJSjFxSEvYzJPcq0NZfuiILs/Tnaqe4GptuGUnTXd+rXZm97BepjqaqRCIwoy2Dr4XaK+5Q7cOTxx2lTqFJ3Ycj+/p461SNnpwf8TLd7qqXw5bCueVlfji2OtF0biKMj+X7wKGhE4+VlPtfVIm8+Emrzd0/oTyXYxAgCA/tm7rvGLpqClsHbjuVBTL/HlZQ6YzduSLOCiRsR2Tm1pCfkFU3XNab0xr6u+ObqFNRc5hRV136SWwAD5wqKpstLbY4Y1JxfEhaReoiBr6/vnqzXlZjwVz/k737fj2PhiqNl7Mx0/N3Gmt461599b0VO/Wj7S8zbTFZpyc3HKQj/ExePOn5s859GxBgDAILTEkI+b8tVI5W6bkczrW8faY79Q0vYFNsxjtI3nbwEkLijt7szcN2ctau1YO+BigBoda91mrN2IlJuJ5yT0OhD9uKqr8eD17LR36M7mQzvWTnWPgmzeLzu5W1gL90Zptt5+CDrWcjOe5LXvEC9fizRxS/uvj/y8qboev+7y1ainncu9CMvtHWsbT4c6+6acqqtR33YDAwCAZO2PgjSFlZa1xeVIxbMHn5pkZ3bXI2FV8nLxrKm2jrVGlOHGU/EGnFHuWAu246KKdYsaMotnfPRRfinuWOslQjPYjjvQ/Lx6WqvXNiLlZrt/jxcfymjt88fbOOWc0+bToWa6REEWTvdWWNt4KlTliPPRgrJTptDasRavWfsh3mDWpWPtnK/SRS5IAQBw4sY4CjIoubY1eps+xpCvPBJo60Wu6WG0JVpYM7P7zexzLf9tmtm/SfI5cTJaIx73zVlzUc8z1rIHzFirbcQXYLycdS0+HYeLnB77+dJOUcY5p8pKSxRkDxGNB3esqXsUZCM6sTljLag4ffBbNjoWF4dlxpokFc+0R82Ur0WaOL23sOap1php8shPbevqR/vTZRg0dgFnZ0z1TaeNpwPN3u9r9oGM1oiDBABgJOyLgpxQW8da6Uqk4i2HFNZaoiB3YiClPR1rnqqrkTaeCneed1TVtw9Yc0qJREFmCiYv21tBsjk/2Mv3FgVZW3fKzXV/PYXTniqrx7vAUl2On7+w1Pnxe52xtnUhaoso7UVQcvITjILsNmOtSMcaAACD0bL2HDdBOZ5j3FEf155ByR06igcYdokW1pxzTznnXuWce5Wk10oqSXpfks+Jk9FWWMur/WTaqS0K8rCOtW6FtfpmHAXp56Sopr4Nn7/y4bqe+72qXvjDeGttUIq7mTNFU+ZmZ6zZwR1rza9Fs7C2/nig+qbT5jP7d+cOVWHtbPuctfLV/R1ruXlTdS3uVFt/Ijh0hlyvmh1rXsaUKZrWPh9o9h5f8y/LaP1J4iABAOOvdCXS3/2LG4M+jJuyd13jT5jClsS98pVQE2cOK6x5qt+I1yNh1cnPNz7REkNeWDRVV5zWnwo1c48/2h1rB81XkxKJgpSac9Z66FhrpCs01+qHqW10j4KUpPycqXbMWPGNp+Pvt3W5yJWbjTfqHRbFvn0+VFA62nOHlbhQvPNcfY6C7Dpj7dZ4btzNzKUDAADHMCIda6UroZY/c7RN70HZtW1+a9PHtWdQcn27bggMSucQ+mS8SdKzzrkXTvA5x9unnpTCwXTs1L84rYxJ+vgN+dFpRZ98WjrdKHLU6tJ0UdIhRSjFhbVyh3lkUnzyPXWHJ/NN5sdz3Cx7c8ftnNMXf72i+7+/oOffV9Xd31VQdSWeryY1Zr4dcgHmwN3DvqeJq8+qfPGs9PHH4tuXTde/mNfGs3llPUkff06ZNV/B2imt/tklSTPa/OAFLVa225/nyilln78kuWTny/ViQrMqfzyUJrYkSeVHZzUxE0of39q5TdZJYeWsVt79jKL6koInL0mnStKr75Nyx//GtQ6Ez83Gc1MmbvU093JfL/5hwhmhAAAMgerVmkovVKWPj+4yuv7CgnJnStLH4y2wmWsZhWuLO+ul8hcWdXphe+fznWTXPdVXTksff0zh1Yx8txDfv1yVzp2SFHesbb0QKqw4nfrynOqbo9vRE8eCH1BsbBaRGl/Dfilkl1T5yDVNXz14nVV/Kq9sNCXvyUsKNxakj7944O2rfz+lXNWTPv5cx8/nrhZUe36y6+cPsvlXU5qd8qRPX5Be+8C+XeRmponTnsrXIk2/pHNcZH3bqbpywMWkLoK9M9Z6iIKsLEfKzdmBMwWluGjXbcaanzPlFkyVa5GKZzu/JgAAjuXGtvT40d+PU2OrLC3O9v1hb3wpVGbK9iVEHde1j9a1/NlAS6/t/ZpcWHaybtUCz5NK1b6sPYOts6o/cVm6devwG4+C0/PSS88N+ihwwk6ysPZWSe/e+0Eze7ukt0tSLpc7wcMZA3efS2SXai+Cv4k0ccqke+fkT0YKz56R7mo5MZyMzwBbZ7F1kp003eiyc7S2GSk7G/+I+rl4jpt3xPrM2mOBXvyTqmbu8TV7f0aV65EUSfd+X0HLjwS6+Jc1XftYXbMPxCej2V461g6affaaB5SrVBUGTsFttykzYbry/zk99X6n/Jx01zeadO+MMltOQd1p5cqMTr9W2tyek+5daH+eIFL2wVukc4PfBVO832n7opPunZckVYJI8w/azt8lySTl5yJdfmFJMimcmpdKq1KldlOFtbAs+Y1dwLlZU34xIzPT/IMZPfofS3LOdd2dDADAOAjW63Eky723D/pQjq3mImXvK0r3Nmb0zjsFkdt5TaXtSMWHJtrXk3tky071anyf0HPyp3bv39zUlV80VVedFl6ViSP5RjkK8qD4cSkuDWljoAAAIABJREFUHr3xIane3w7+wrlI1WJh53vV9fiuOmVPOfn3TSh07tCfz9rfRJo4Y9K9nS9E5SKn2ocPf5xONt4b6czrTbp+MY5n8vcfezMOslthbftCGK9hu80V6aKZrtCUm/NUWz+4oPvIT27r7u8q6JY3HLxG3lu022vyrK/tixTWAAB9ttWIFRjhtWfi5qb6/pDP/FZFMy/1dfd3ddlVc0SVlcO79fcKSk5etsvao5iXvuLlNz3jN6o7RYFTMDHbdl1xZK1vSSsbFNZS6EQKa2aWk/TNkv73vZ9zzr1T0jslaXJycnTPfAdhYWZgTx1E28osZaTFvLzipqJCUVrc/+N02GyIg6IX65u7cTE7c9wOisPp4MJf1FS/4bT5bKjz76/pxpdCvfrHJ2We6a7vyOszP7atW96Y1Wt+clJSb4W1A+fGTU3IpiY0cWZD5WBK04u+Sltl3fYN0gNv382Iycw5BZV1rX9Res1PTemp/1aWFtu/n7XSurK3z0jziSa29qR4d03XH6tKi9OSpPL6pibu2f89zy1u6vInIs2/3FNgWSmbuenib1DavViRm/NUvDX+ehROeZKL53Xk5ymsAQDGV1h2Cmqe3MLMyG4mqZc3lL1tSlqMCwCZXKSwuiEtzso5p/LyuiYemJUOWDf6zslF6wqnZxTmQ/lTpX3rp+y0yTLS7H2+ctOmyvLxT/xXPldXdcXp7JsGs/nvsOQHSdLMZN+fN3+2pErVkxYPvqhTt6oyC4H8MxOKgs1Dd27XqtuaPRefP3SSuzNUdWvrWDvAty5taPrLJqUvdY8oOmzO2vb5SFN3eEe6ABUFTlEgeS0/Ir10rG29EKq6dvjPZlhxyhS6/ww056yderjnQwYA4HDOSflsIl1Z6K66Gqnep2615uOFR4y4Dkotcet7mUnz0zd9XMFGJGlD9TAnLfZ/LXviIictrw/6KDAAJ9Wx9hZJjzjnrp7Q8yFhwfZuJ5qXi2cWdLzdIbMhcgfMUqhtOOVmWue4Hf04Vx8L9MofKWr+FfGPemt305mvyupV/35SZ/9hdieGJTN9kx1rDa07YstXI82/vP2fmvnxPIrCaU+Lr87oxvOhosDtHIdzrqfnOSnFs/7+GWsd3uzzC6bNp51OfUVW9Q3Xl/zloOw0MRM/19RLPM09sPu1zC/EPz/5MdjgAgBAN0HZyUWmqB538Y+i+g2n3N4Za5V4zVPfdDLfDl33mJmyM6b6hlNYcfLz+29vZsovmuYe8BXVpRvPHX8dcu3jgSrL0cAKa/WtwczbLSx6PRUkd2esWfu85S5qG5Fys90vFvXS6dX9sZ3y896Ba8+J0/FMsm62z4eavc/X6ud7j9qPu9XUVvA+rLBW33aqrrp4rXzY41dc1yhISZo866l0aTCjAQAAYyxykg1+k3faVFdcX+cDHyfiOiwr8XS05iamsZmx5iUz9xjD76R+S36nOsRAYnS1DqD3890HlgelA7q7JBWWup+41zadso3Cmt/sWDuCoOS0fT7UzH270SitJ73mm257c65ttoGfl1yoroVC6ZCOtYbiLd7O7LjylUgTt+z/p5YpmhYfyigzYZq4xdPWi7tfh7AUx152bb8+YcUz8etxzimqO9U2nAqL+48tP+dp5m5fE6e9+M3bs3hBdhPClhlrL/sXRZ39h7sXt3JznqrHvAADAMCoaJ58hkc8MR4WzeJZc10nSV7GZF68hixdiVQ809tpSW7GVNuIFFad/C6dPOfelNPiq7PKzthNRUGWLod9vbhxVPWtw9ecScgvmiorh6+v6o3CWnMDnDvkgkJt3Sk3d0CSRTGeqdxLka6Vc2733OSAtedhHWtb5yPN3pc50gWooKy2GEgp7poMy3HEUSfb5+NCWG3j4K+xcy6esXZAFGTxnK/SRdbCAIA+c43rOThRleXo0M3+R3q8lejI5w9B2Sk4Yiz2UTULav18rQPVh6YCjKbEC2tmNinp6yW9N+nnwslpLax5B+xSbe1s66RZWOt0Il7fjHY71nrcCdtq/clAM/f68nO9LwbM4t3S3XZN/P/svXmUJNdd5/u9N7bcK2vrWnpTt6SW1NolG1vyImMWyx4MxpgZsww842HmwDAMfh448LDhAcODYZl5vIFjhsHDHBi2hxl4gPF4X2QsLFmyWlZbUner967q7qqsyqVyie3e98fNyIzIjMiIrMrqyuq6n3N8bFdXVkZVZlXce7+/7/eb1Enm37g3r0UIa1mCqfuF+2ridgXV091+jJ2aUI5CzRJQg8Aqc7RWGIxpAhLSXWFME0w/IMRCpzk6x1rvgUXn+YrimiQSiUQiuZlx2zUXTnNnr2OzuCYAgj6HmZIicFsczWWGdFJhrUhhVdqCQ0RMzfF/nUF6H4VeILC3IKw1l9mWHh9F4ypD6UR8L9pOpRekZijMUvz3bddE5DtViVjyxRinrEo35j0MQohIsxhybee2AND2+2vA2jO1j6IZ51i7QxnqAMoN6UAjhAx0rdUviWuIi4tkNgCCwBBgL9l2FKREIpFIJCOFtc9zxoilz1hYfcbe6cvYNpgjhtjt2uju6+Ya21THmtsa2SVEPAcAIowLNwUjMBVIdifbLqxxzuuc82nOeWW7n0ty4wg41vRwx5prcTHkMiA9R00TUJ30TQMzR/wh9/rZop5jEGtfczB1z/Bpp1qu/3o8XBMgSryTzBPWOOeRwtrhdxiYfY0oLC/cpqByunsaYdfY2MRAemTmKRpLDM3r4TGQAHDr96Zw7L0pEe/UaC/EtuxYA5R0+L/pRZKon0IikUgkkt2M56DZrY41u9qN9/ajpMX3NoxjzXOhsQGOte7nUljV4DqBOXxgMoGfxjIb6eGGx7V/sHDuL+JPLOK6ircLI2EUpF3vCn9Uj49tt8oMenHw66xPDJ9GEHh/DYqCnI92rHHOUb/EkD+qgDNEus16cZrhQ4SDhTUX2YM0VlhzW9HDZR6Z/RSNK26sW1AikUgkkqHg4yesXX/STjSYtFsx1znAR+fi4kxETw/jxGc2F+kB27zncBocxhSBs4PJECNFOtb2LDIwV7IpglGQ4R1rTnuzTWJuxqkZAnM1+Hjv63uPpRHPMYj1rzmYvHd4YU3NRfesJZ0c9jbuVllMsYZtim99dwpG+3ChcLuKql9Y2+DQ8uP16zlxTEHpOSeyXw0QUZB6gbYPyjCSnGGnEX2oILo45M1LIpFIJDc3TsextjvveXaVhTrxJ46pWHnKEbHZSR1rbcEiqmMt8Ln5/mGpc39h4vn/0N/ifuljJrjb/VzXbPdgbcOG36rwROuXHXOsTROYCaIg/denGARsQLqEa3IwW8Q9DmIzjjWryqC1+3gHRkG2HWthIpQnculFIgbEEv6uOSGONfF1KKyI4a+NSwyT96ixMaVuCwP71QBAL1AQZXCnm0QikUgkQzOGUZDm+vYkCYwLZomB6hjZ2tOu8XY6hBDZkuA0xVAXsxFYF48ap86R3kdvHsfaCEwFkt3JeJ3cS3YFnHE4jeCEapibLC4G0iOsZ82qBHs4hnWsccaxftIduWMtSb8a0HWsRbnVeineqaD8ktuJu/QLl+PCgcd1XPp7M9H3pKZFtNPIoiAj3kfGpIyClEgkEsnNj7vLHWtWjXeFDx+3vNPA+b9sry0Sd6zRdsdavOigFcSazi+kbFxysfRpK+B45y7Hc/9XA42r3Y81lhlSs1vraIvCWueJvu5OdaypOQLmxAu5Vo0FB+0GCGtWVcRAxg3cibXdVhxrFODhj1fTBIoRLkLVLzFkD1IQQqCmkseuuk1ADXkfDnSsXXYxebcKO6ZjzW3GuzIBILNIZc+aRCKRSEbLGEZBbtfA07hglhhyh5SRfY+tEkdqhkBJIXG0o9MA1KyIW49LItgKToMjtY/CuVk61kZgKpDsTqSwJhkapyH+yHp5/1H9Z0lFqChhzd/BQHUCNoRjrfScA61AYEwN/xbX8tEda9Y6G1i67pGapWitMDSWkwlrxiTFxO0KVp4SedHjKKxN3a+CO8Dy5+xIx5qHmiYix5kQgG1tox/WXeGhF4ePC5JIJBKJZLfhCRzDdiSMC3Y1ODDlMftqFa7JsfK0nTgKUi8S2J5jLUZ08Bxt/oOB5jKDMUNx8W+7HzTLHGBAYykorOWPiFjAYXt+47DKLFZUAXbOsUYIgTFJYwUuu8KhT4jXLS4KMkkMJCCiIId1XwXWzQQDJ4bT+8LjIKtnXOSPKgAAxesKToDT4FCGiIL0Iicn71FixVUnwXscEHGQsmdNIpFIJCNlDKMgzTK7qYW1VokjdwsdWRSkWWJITVNxPpdwXeO2E6O8HuTtwq5zpGcpnNb2OuNuGIREDnZJbm6ksCYZGrvGAjGFUdEvTmJhjaC1EvwDZFcZdN9ks5KgtwEQfQin/6iFZz5Yx/EfjSjmikEbEAXZWGbIzCuxX0MxCLQCQflFB5kEwhoALHyjhuXPCWHNquzMQcogCCE48DYdlZddpGK+JyXTjtChBNjiPdJpRkdBGpME1vpNcBOWSCQSiWQATouAajyxi2bcaF1nMKb67+WEEtzyXQbcJoZwrPmiIBOIDnqBBGKDGssMd/5wChf+2ups5L3YQ7+w1lx2kVmg4vEjPsQxy8KxFteL5e8wu9EkiWT0D8IpxuAhuN6hua08b9/X9gu3lA6cGE7PUbSu9x98lL/uoHiXSLpQM+2u4AS4EetUEVfe/zye2JY7rMCqDH4PiOGy+GvILipoXHHjP1EikUgkkqSMWRQk5xzW+vg61s78j9aWBSKzxJBZVMBdDF2FE/r11hiMKSoGhhKua7zzt2GGjDaD2xDnxWp69w4OBhgQRS65uZHCmmRoet1Uig64EVGQWgJhzZihaPV0rFk9k81JHGtrzzv4wg/VsPqMjTd8uICFN+mxzx2Glo+ObmkuM2QWk/3apOco1k44iRxrALDwRh3X/sGGVWU4/z9N7HtES3zNN4qDjxsAQTLHWpOHTm2UnrPxtf/Y320ShdtE5KGCXqSBKCeJRCKRSG5G3BaHUWC7Ngpy7XkHU3eHx3MffKuBfY+oiRIBAECbEPGMrikSFGI/v0BgV8VagTOO5jWG+cd0GNME17/sAEBnHdpY6ooTjWWG9IICLU9G3udhlRmYFR/LY9dEz8VOoBeJcPJFwJk43PLW672RQc3rDEufsWC1f/ZWmSd6jTeTRmDXOPSOY21wFE96jqJ5tf/rr3/dweTxTTjWWhHCWoRjzYucVHQCqgHugCWxawJqQseaXxSWSCQSiWTLjFkUpNMQ9TB2bbj73ek/bKJyytmmqxK4JseLH2rC2qLo1ypxpKYJtBwZSUSiWeIwpomoahmyO3a7oyBtT1gbYGzYVZDBg12SmxcprEmGpldYoz2OteZ1hqXPWnAam4+CtKs9UZAxf9SZw/Hl99dw7AdTeO1/yiWOEwrD60cLo7GcvAMkPUdRfslNLKylZinyRxR8+f0bmLxbxb7Xjp+wlp6jePDnsp2onCiUdjcFR//URu2si6uft2KntAExleQ0oh1rm5lqlkgkEolkt+E0gVSBbevk6HbBOUfphIPpB8OFNS1H8JrfyMd2b3l4TiDX5J2ox0FoBdqJ3DPX2pv4FMH0AyqqZ5z2xxmUNAJxeo2rDJkFKgauRjwdbZU5qIbYyMOkQ2rbgT4xOArS3hAHL51o+J6OtQt/beLFDzXx6e+q4MLfmLAqrBMbOfB5N7G2s6vM51gbPDGcnqNo9jjWnLoQXL31rZpO3kXiNsIjy6O+j/olF9kD4nn0Au0Ij6FfO2HHWtYXBXniV+q4/o92omtffdZGY1k63SQSiUQSAmdj5Viz1hmojqFFmOtfdlA7t733Oi+BK6nbPQqzxGBMi7XnKJx5rZJwrKmZ5I41t8mhZoYT4zaD0xDPo2W3X1gbtNYaGTGDXZKbFymsSYbGqvYIaz2OtatPWHjmA3Vc+BtrSx1rfseaEuNYq55xkZ6nWPwmPfHBTBSZBYpmxCazMaRjjTtILKwBIg6yfoXh7n+7uRjLG8GBb9Wh6IN/xlQloCrA3P6bi7nG0VrlaF6Lv+kwWwx+UC1CWJsQCw4uLdcSiUQiuYlxmoAxwbe8Yd8Olj5rDZwErl9mIAqQXhjNtsOLdtxMFKQnlgEietJzLrVKDJN3q8GOtaW2sFagQ09HD4IzDqvCkdlPYQ3oWWMOB7OjXfvbjV6MTnAA2g60Cf9aHYFBu7XnHdz7/gwe/Z08Xv79JlrXtzEKssa7MfUxBxupkI618ssOCrcpHZFQHSoyKfw1El1x/a9v/bJwrAFt9+WAn/EwHWuNKy6cOsflT1iovJxsMv/Uf2vh6hPJRDiJRCKR7DHGzLFmrnFkDypDC05WmW27cOOtK7YaaWiWGFIzoxPWPMeakkHiOHnnBnWsuQ0ONQNoOQqnvr0C3qffVUk02L8lZBTknkUKa5IOrRUG5sT/IXA2eqIgezoVGksMB79Nx8Z5F1o2/nlTMwStUo+w1tOx1ive9bJ+0sFkRMTQsKQXFDRCImIAr2MtubDm/+8kHH6HgTf8Xh7G5O7/1VQzBI5F+24urTXxs11/IX7T7zbDp4A9qEqgZkls+btEIpFIJLsZt0VgTDA427jB3QxXv2jhmZ+r49o/RB/Orz3nYPp+bcuDTx5exJ7bEg75OPyHE03fOi4zT9FoH4SYqxxT9waFtabPsTbKPg/P6ZWaprAHiSrtruJR/dyGRS8O7rG1+tIlSCddgtkc5ZccTN6jYuKYiuKdKi78jZkoCtKI6CYbhF3l0L2BvCRRkD2OtfKLLop3dvcRna7gBER2rEWIZs1rrLM38PoCo792MmE1PStcmUuftcBdoJ4gFpIzjsopJzKlQyKRSCR7HD5mwtq6WJcxR6wzkmJV+LYKNwDQbDvW7PrWvk6rxGFMiSjIUYiB5hpDapoOFwXZAJSMWGNvp7Bm13FDoiBbJQannjyJYNNIx9qeZfef3ktGxolfrWPl6Xixoy8Kskf0ql9h2PdaDa//L3kc/s748gtjmsIsBV1HvVGQcYXo6y+4IxPWMnMUjWXWN9HAHI7WKksslKXnKIgKGNPJFyOKTjrxMLsdJU3gWkqoY614XEkkrDkRhxV+4g5+JBKJRCLZ7TgmkJrgcBNOm94Iqq+4OPErDez/Fh3mgPtw6TkHUw+MZo0GiOhIpyGiopNFQXYHcBrLbsc5l15QAo61/FFFuMmqTHz9Joc+SaCPuGPNKnMYRdLpiovCrnFoO9SvBrQFrgGOOqvM+tbqbnutXnlZxB1613/7D6baa/uEUZAxEZm92P5u5tgoSNLvWHvRQfF49z2qpoboWIsS1iKcd94hF9BOXhjwHnBNnqhjjSgE6TmKV/6khcVv1tG4Ei+W1a+Ig6awvjmJRCKRSMD5WEVBmus+0SnhwBNnHHZ1+4W11vXhHGtf/aU67J5r4pyLNYLnWBuB2NRqR0sO48T3BoZE3+yWLyGSGxUFaa6Jrz2KzrqBSGFtzyKFNUkHp4FEUwxWj7Cm6MGOtcYSQ3Y/RfaAgsx8vEik6OLm6N9E90ZB0pgoyFE61tQsgWL0b4Zb1xmMaRIZS9hLZoEKcW2MFiM3EjUNOFZIFGSJYeExHesnEzjWGvGTusYmSu4lEolEItlNuC1An9h6xEwcy5+zcPbPk410rj5jY/HNOuYe0WCtR9+HSyccTI9QWCOKmG5trbBkUZA+YUy40MTaNDMnoiA5551Oi8yigsYS60RGEkKgFUbrWLPKHHqRtN1K4T+3+hUXJ/5DAxN37tywlT5BYA6IZLQrQaFMMQDWdqytPe9g6r7uaz55t4oDj+vIHUogrLV/3twdYhrdL6zFRUHOUFjrPJDSUf66i8nj3Z+1OExKLqyFpSsYUxTmOuubqvem0YH4HrukHWtAt2ft1ncbqF+J75KpvOwiNdsvMkokEolEAqAdBTk+R8bWOoMxOVz3rb3Bwd3hnWRrX3MSpXl5tFbE5yaJbGcOx+WPW1h5Kpj2YNc4qC7OIocRDwdhttccambIgaGMuA5/d+6o8ZIZ1BwZSvRaP+kMFetothOztjsOVEZB7l3G56+kZMdxTZ7oD2evY00xuo41zjkaSy4yi8MdBKRmaKfwE2iXdk75Nus6OvEyvZjrDFaZIXfL6N7OmQXaN8HZWO4exiShcLuCR387P7Jr2m2oaQLH7I+CNNc59j2qoXbWjX2/eTf1QWymi0MikUgkkt0Cszk4B/QsT7wp3izll1yUX0zWz+TUOdQcgT4ZLcA0ll24TY7c4dFuOfQCQfM6SxYFWaCw2h1pjasM6XYUpJoVw1JWmcNc40hNE2QWKRpLDGsnHBRuFWu+UUdBmmUGvUihT4RHQTKH44l/UcPcIxoe/j8TZKpvE8I5NsCxVulPl/DWdaUeYQ0AHvxgNhC3GIUnnIa5+aLK5+0ah573CWsDDjaoSqAXCVqr4nOqZxw4TdF556GmxXBXEtyItapiCBfZxqXgNXv9KUDQTRmGU49fB3tkFhXMvlpF4VYFVjl+T1d52cH8G/TI+HuJRCKR7HE4B8ZoRtxcF0kCw6zLvOH9YYQbs8zw5I/XUD0dP6Ti0bzOxHUlcMZZZQ5w4PqTXWGNu2It6g3eiO9xa/dn12qnLxSE+yxpT7PXsTZMfORm6DjWcsl+boBwID754zU0l5P/bG6YsObFpkrX2p5DCmuSDk6TR4pXfuwaC0TT+N1k5pqYshg2usaY6W5wOeNCxFr0d6xFO9bKX3dQvEsdqTMsPS/iIP0IYS35rwwhBOl9e/dXTEkTuHZwatibCs8sUOQOK6i8PHix4rYSREFOSmFNIpFIJDcvTpNDNQA1kyxZwKO1wrD8hQEFtSGYJTYw1jFwXQ0OLUtgTNJIx9rLv9/CwbfqI+8J0ycImCV6vWI/t9B1rPWu5dLzYpCqtSoca9lF4fq58NcmDn2biDPX8qPtcvWiIPWIKEirzEFV4NbvTYEoO3eipU/SwR1rPcIabQ/BccaFY+3+zbsUw/rJKqcdfOlf10I/364yaF43M42P4pl+SMPzv15H7byLp36qjnt+Ih14jyoZkrhXxBnQg1a4VUHtbHety2wOe4N3uuaietg8Wms8caT8obfruOOH051YyN59TC+Vl13se0SDU082WCmRSCSSPQbnAB2f8yzT51hLGtHdEdaGSHy48P+ZYBaGWvs1rzPkjtBEz2OuMWgFguv/aIMzjqVPW/jUuypYfcbuREVrebplIchc4zAmCQglIk0qYayj58QXHWtbuoTBz+MT1pIKn83rDG5ruNfGi4LcdmENkK61Pcr4/JWU7DiuyQORjlHYGxxaPih6eRsyLwZyWFIzFK3Vds/Fipiq8HcKKD09bn7WT46uX80jsxAirC0NJ6ztddQMgWMGDzecBkAU4WabvEeNjYM014PuyDCMYvSBnkQikUgkux2nASgpDiWFoRxrq8/aOPtnCSamfLRKLPGwinDTAMYkCRXjVp+xsfpVG8d+KCbTeRN4EYSJOtbaBzCcczR9jjVACGvVV1xQVaxNMvsVLH3KgtvimHmVWFuKaMLh1xmn/7CJjYv9A0TWunCsaRGiitXTM7xTxIk+VoVBC0RBimj4jYsMaoYgPbv5NbNR7I9IrF9mkR3IrgmonrkvQcfFA/9HBtlFBZ/7/ipueaeBA28JdkKrQ0RBus3oHrT8rQqqr3TfA+aaEFW9YUDRsRb93jJXu31scUwcU1G8Q7xnM/spGr44SM55wO3HOUfllIviXQpSs1TGQUokEomkH8a7LpwxwFoXQtEwbi6rzKCkk4sqzOY4/5cmcrfQodIKWtcZ8rcoiVxh5jrHxDEFapag/JKLl/5rE/Nv0HHyt5pIzYiftzogCjJpDKIXcw6IgaHEHWsNMcynpJIPGW2GThTkEB1rG+fF6z5MF6/ZPivc9o41QPas7VGkSiDp4LaQLAqyGuw/UwyAtUWv+hU34DRLSmq6GwVZv+wisz8YuUgNEin6iX610XZQeBPMfoZ1rO11lFR/FKQ/4jN3UMQtDWLjoovsocGvrd4+0HMtnqhTYhBXn7A6N16JRCKRSMYBt8mhGrwdyZL8ceYa78SfJH5MiQ/sfPLjNEScohbSicVdjq/9ZgP3/EQmcZTdMHjCU7IoSNHFYa61N/A+ESQzT7F+0ukcPGQWKapnXBx+h9ERP7T8cIcrAGDXOU79QQvll/rXJWanY42GRi1a7ajInUbPEzh1Htkx0udYMwhci6P2iouJY1tblxvT3SQLj+Y1BreJvtfCi6jvOM4IAdjg9zBVCe59fwaP/fc8bv0+o+/fhxHWnAaHEvEezx9RUPMJay3fIRfQjikd5FjzxUYOQ3ZRQf1Ke2BxleGpn9zAF/9l1+3XuCIOGo1JikzInkcikUgkEuFYGx9hzVxn0CfpUOsyq8KR3a/ASRg1eOXTFvJHFEzdryZ+DtcUbvTsfiWZY619Jjb3iIYTv9pAaobinvel8epfzWH/t+gAIOIRQ4SgyikH//Cvwt37vbRWGFLtIadhYh07HWspAmebhDXmiO47xcBQjrWNC2JNNcy63CyJCNEb4liTwtqeZOd3bZKxwW0ljYLs6VjzO9auMGT3D7+Zzh6i2Dgv/kjWr/S73ugAx1rtnIv8rSN2rM3Tvs6BxlUXaSmsJUZNA65JAO7rzltjnUgbY5rGHvhtnHeRj+nO86aaX/79Jp76qY0tXfOLv9vE+gvJumUkEolEIrkROB1hbbgom1aJwSwNd2DeWmUwyzzRNKwX4ULV/k6s2gUGzoD5N2hDPX9StI6wFn/gk54TwsFXfnajb0AqPU+x/oLTES+yByioDhx8m959rpgerDCuPmGBWQhd51iesBblWKsEB9h2CqIM7jGxKt1IQ6A9aGeKoajcwa0Ja2HJEZ7401oJXo9V7Uk3oDTxoUbhNjU0pnSYLhK3GR1bXrhHzc2UAAAgAElEQVRVQdUXBWn2CGWxUZCrHMbM8O8F4VhjcOocT7y3itxhpZMMAgCVUy4mjom9U3pOOtYkEolEEsKYOdZMv2MtoUhilTkyizRxh9fyZ2wcersBPT/YUe6ntSru7WqWwE7oWDOmCfY9oqH2ios7/kUKhBDMPaph7nVtYS0i7rJ+mWH9pNsRmAbRXGGd9AA1M+TA0DZHQXp7CELEHiLp61O74IKoSPzaAGItnjuk3MAoSLmm2mtIlUACQPQhMBORPWZ+AgXhEKKX51hrLLFA+XdSJo6pqLTLQRtXGDIHgl9DiehYs2sMToMjPTfaG35mgaK5HLxZNZcYMgujdcbdzCgZAtcigO9lEznP4rU1pghaMcJa7TxD7pYYx1qRoHLKxcW/s9Ba5R3n47C47fiiYQ4tJRKJRCLZbtwmh2IMHwVpljicBhJPmzKHw65xUC1ZXIq3KQZEHKS/j6vyooPineGixSjQ28KTosd8IoQr55s+MoFD/8TAkXcF3UnpOYraue7QT3a/gm/8k0InahLAQHEJEGvoa1+ycf6vTKx9TQznXPmkhcJtCszVaEeaiAEM71jzC1Y7iV6M7rG1Kizwc1IMMWi3cYkhd2hrW8zMfiUQZQgIxxqI6Nfw0zvwB4ItTwsrQ3aRqBFpp9n9YojMm5RvlYKdafoA0dZpcTArPhI96nnrV1xc/oSF4t0qjv9YGtzpJpPUzrvIHxXr63TIMKFEIpFIJODjI6wxh8PZEJUxesy6zI9VEUP7SR1r1bMuJu5QoBWSu+JaKwypfSLSMFEU5Jroipt+UMVDv5DF9AP9Q2hR4mGrPTC39BlxALv6rB2InO67rtn2ennYiOu0SHgYptt5GITbX/zv4RxrDMU7lSGjIDlyhyicjRuw1pGOtT2JFNYkALpusDjHGufi0EXN9US/tDdqm42CzB0SUZBOXcT59breqBHuWKtdYMgdVkZ+cJOeV9C42u1xaFxlsGq8k3ksiUdNtzvWWNCx5nVFGNMUZmnAQZXLUb/kIhcXBVkkqF9muO17U5h5WMXqszYAYRMfJtaxds4FmIi2kkgkEolkXHAabcdaZriuA8+tZiWMgzTXhKBjTFKYCXrWgsIaDdxzyy+5mLhz+4aR9AkKaqAT1xiHliU49Pb+Lq3MAgU4Aj1WvUNUnrAW5eK7+gUbX/vNBiovO3j6pzew9FkL6y+4OPwdOlpr4Y40oygiNEOjIHsEq51En6AwI6JB+6IgdbGPqF90kT28tdc+u0g7UYYezWsM+aNK3wCVXeUdoVVcCN1ycbyaTva7xjmH2xIHVmEQhSB/iyLWmGg71qaDjjU75D0AiH41Y5puao+T2S+iIM//zxZueacBQoIOSXONI9UW+KRjTSKRSCShbHMU5NJnLZz+w2RTLFZZuPnj3PR9j6twZNpRkHFpDE5TRKhnFym0vIgRT0LzGkN6H4WaSXaWZK5xGFMi8WH/N4dPiEWJTeYqx+xrVSx9xoJVYfjKB+q49NHwQ9zWCvdFQYrutCR0oiATroU2g1MHtPYeQhuqY83F1L1q4iQJzjnMUtuxNmSs+6aQwtqOQAj5b4SQ64SQF3wf+3VCyEuEkOcJIX9FCClu1/OPx65NsuN4fzCjesw6n9cEiCocZB7+jrXNRkFSlSB/RBR8h0VBRjnWRFTg6A9utJy40VkV0Rny3L+v49h70qCqFNaSIoQ1BG4swrEmfoapqcFRkI1lkT0dFa/jkVlQsPBmDUf+qYHZV2tYedoB5xxf+WAdS5+KyA8NwZv0kY41iUQikYwTnrCmGBSuKRxSSWiVRI9SmLgThldybkxGu5QC11XvCmu9zqbySw6K2yqsESjG1tdk6fnusE8Uik5AVbEGvvA3JjYuBieDV59xcOS7DNz/01k8/ItZfPUX65h7REVmvxIaxWmWGfRJAi1H4LbQ12HWK1jtJFGONc55n6DVcaxddEfgWOvv4W1eY5i6V0Grx7FmVRm0gu/5RnCooaZJovUgswBCMXB/kD/ajYPs7VhTcwSuCTA7ZCp9lW16oC+zSFG/yMAcYOZhEfmot6PTAcBaZ50EibBeaYlEIpFItjsKsnraRe1sv9sqbOjIXGedc6ShhLWyGI4nSryJYOO8iLLuiHcJxZvWCkd6lkLNJIs0NNfEOdcgooS9Volh4TEddo3jmZ+rIzVNApHTwevydaxlkq1rACGsiSjIbRTWfMN5akSfnMe5j7Sw/HkhJDKbI39ESfzaOA2AKIAxkzwOdEuMYLhLsin+O4DHez72SQD3cM7vA3AKwM9s15NLYU0CoJudG3ezsTeCMZAAQNsda61VBntj866uwjEFlVMOGlfcvjhJf9ykn43zLnKHt+dtnJ6nuPp5Gy9+SEzR3Pa9/eXmkmiUNBEda8wvrHUPFJQMAB4tZNXOxferAUIEfdUv5aDoRDjWnrGx8pSD2ituooxrj+ppF2qOJI4JkEgkEonkRuA0AcVgICqBoifvOzBLXMQRJnSstUoMqWkSOIAfeF0NDjXb71hjDkftbLfDaTvQJkT3w1bR21/HH88X+nx5guZVhpO/1cDTP7MRWLusPmtjui1ezDys4bX/KYfb35NGapr0CWucc1jrHHqRgtDwg5ve7rKdJEpYczZENCnVgoN2zasMVCPQC1tbm6fnKMwS6whOTpPDaXBMHFP7oyB7HWuEbPlQQ8kkiz/yDp8GUbhVQa09vGWuBqMgCRHvgbBII7PEA+62YVBTBMY06bjVAPFamutdx5o+JR1rEolEIhkAZ9vqWGuVWKh49Ll/Xu04vT2s9W6lyHDCmkgBiHKArTwtUgeAdkzykeGfo3mdIbVPdKwlEa+EsBaz7mxfb6/LzutqXfhGHbVzLh78uSw2zkULa5vpWHMbgJqBiKDfxo41xXOs9ZzBccY7EdXc5TjzRy28+LtNURNzWIE2kbz72BMxtRjxDgCe/Lc1NJbiu+sGIh1rOwLn/AsA1no+9gnOudP+v/8I4MB2Pb8U1iQAupn7boxjra/HAKLfIneLgs9+TwX5o0riWJ5eJm5XsfK0A0L7N+SKTkKvrXYhvoNrsyy+WcOVT1rYuMjwwAeyIMp4HHLsFtQM4LRIv2OtvYgghMAY4Frb2MRrmz1IAQK88H83kD+aPEsbEI61qXsUKaxJJBKJZKxwmxyqLqaGk3YkuBaH0+TI36IMjF324x3k65PdA/hB2H7Hmu8xtXMu0vO082/bQXqWjiQukRCC9DyNFTC0PMGFvzUx82oNk3ereP7X6uCco1ViMEscE7d11yvTD2jIH1ZgTNM+t6DbFA4nNdX+uU30iypWhW1ZmBoVRpFGxFXyvp8/NQhq51yxFtsiVCVIzXa7v5rXGdJzVIhAcR1rdESOtSS/Z+0ekkEUblU6PdKtnihIAEjt6/+eAM+xtvmf5b3vz+DQP+kOBepFXxSk37G2j6K1yhI7YSUSiUSyR9jmjjVzlfUNF3GXw1wT3bWBz10Xbn9gSGGtnQKgZsMHqCsvu7jySQvc5aidc5E7ItZzeiH5c3jOMDWTtGONxzrWqEZANbFuDDxXSRgZbv+BFF7zmzkUblVg1znsWv8gV9PnWFPSyQaGOBeDTGqaiFjs7epYq3NoWa//DWB2N8Fh5SkHT7y3CqfBUXrOgT4pUqxe+dMWcocV6AUKu5ow5r4kREwtT+AM6kvmHOsnHZRfGoGwJtdTo0YlhHzF959/uYmv8UMAPjbqC/MYj12bZMfxLL5uSNyiH7vGoOWDbxtCCR77gwLe+slJvOH385u+holjClaesvvcaoDXsRYRBbnFHocobv+BNB797Ty+4ddyyMzLX5VhUbyOtYCwFrS9G9MErYgDv9p5F7khX1tCCGZfpcFtchx6u5FYJOOcC2HtPlVGQUokEolkrHCaIgoSJPkm15uGNaZp4r5RL6bOKBJYMY9hDgezxWYYEI41z+VWeclF8c7tc6sBQPaAgtf/3ubXnH7u+6kspu4bfL1ageLSR00ceIuOe9+fQeW0i6tP2Ch91cHUA2ro8JU+IaaN/TF/VplBL3bXQdpEf8+aVR4jx9pEuGPNKvfHVSoGAbMQ242blMx+ika7Z615VQhrqX00tGNN63WsbVFYU1LCKRrfx9L9HYhi8l4V1dMO7BrrxK36yfq+Tz/i93Hz74OFx/SAuG34nKjmenfQTTHEgVNSAV4ikUgke4RtjoJslXi/a7/GAY4+Ya12jiF3UKwvRExisrWtt6ZSs+ExjY0lF3aNo/yyi43zrFMzM8xzNK+JNUqSKEjmcNi1ZJHfYQJiN7adYuJ2FYR6Xa79Q0dUI924xYQDQ8xuR1xrpBPxvR34oyAJISIOsv1eqF9xYZU5zv2licsft3DgLTqOvjuFa0/YwzvW2k5HLeL171xPXYiYvU7JoRnBcJekD4dz/irff35vmAcTQn4WgAPgj7fn8qSwJmnjxQqxuCjIEMean80UbHvkb1XAHCB7oP9tqeik79q8+MkwIU6y84jidwQmNlo9tveBjrXzLvJHhj+cOfIuA/f9VFYcaNWTPcZc5SAEyB5Sbkz2skQikUgkCXEbHIou4niSdiR47rOwOMLIx7Q7nfRJCjOmY01MsyI0Zq78koOJbexX8/D3/W6F6fvV2L42LU9AKMHc6zQoBsE9P5HB1/9zE9eftDHzULgoRyiBMUlgrvnXQd2uWQDQC7TPsWZXx79jzQq5RqqL/x6VsJZdpKhfEQcczWsM6Xkq3FW9HWuVnr3JCKaFqSp69cJi6P24voOhKNQ0wdQDGq496cBc50j1iGXZ/Urn+/TTWuVbcqz14omkrsXhtji0XPc60vtkHKREIpFIeuB8e6MgV/ujIK0KR2qOoHrKgeVzJZW/7qB4XKy3tDxN1LHFHOG+0nKkL27Qo7HMkD1EsfK0LapIjnjCWv9zOE2Oyikn8DHOvG5ZJdEa3VuzDOpm9eiNL2S2EOWMnuGr/BGlTxBqrQQrepQUEvU0u76IayXd75gbFU69GycPAJmFbrduc5nh4Nt0nP2zFq5+wcbiN+tYfLOG1BxB4SgVbsKhoiAJ1BiXoze0tWVhTUZBjhWEkP8NwLcB+D4eNy23BaQiIQEgHGtKOkEUZHWwsLYV1BRB7hBFdn//hpzqBKzHsbZxwUVmkSa6KUluPGqaiEzm9t8vzjmsHtt7apqGHvhxzrFxYXP9eRPHVMw9qiXOuAaAyhkXhdvaiyEprEkkEolkjHCaHKrO2lGQwiUTh+cQ1ydpQNgZRKvEYUzTSDElcE0NBDbExiSB1RHWtt+xdqPRCwQLb9Y6Yt7sqzXkb1Vw+X9ZmHlYi3ycMR0cIKq9EhwaCo2C7HG17SR6kcIM6duzygxaTxSkJ05mD43m2jP7le4hS9uxpmbFstI/BFW/4iKz6Ns7jGhaOEnsqtOKj4IEgPnXa7j0URNqlgR66YCgM89PmLttK+htV6m1Lg7l/NH9xlRyZ6tEIpFI9giMC/vSdnxpR7jVnA0eEHusMkd6H8XU/SpWnxYiFnc5yi85mLxb3OvVjBh88aIDo/BMAUQRg2lhHVuNZYbD32Hg6hdstEoMmcV2J1m2/zmWPmXhiR+uBdx0zetiwEbLic5e7gy+rmHu7VqB4uLfmqiebfe0rgn3XW9KQriw1o2BBMSwl2LEC2WOL+JaSd0Yxxog3PvekFFjmWHfazXMvkbDxDEF6Vlx5vvGDxew71Gt4+RLEmFttvc2YR1rrRLrrH1aKwx6kYzGsSajIMcCQsjjAH4KwLdzzhvb+VzjsWuT7DiuKboS4iYz7Y3tE9YAYPpBDYXbw4Q1wO25to0LXau2ZPxQMgRuq3tjsWsc1CCBqXBjioQe+LVWxedupWMkyu4fRu0VIaxpQ4hxEolEIpHcCJwGOh1rSaMgW6scxgwRAywRzvBezHb/kz8yLopep44+KQ7mzXWG+mWGiWM31/rs1nencOw9wcy/u38sjZlXqZ2i+zCMadFf5VFtD/J4CBGz+++uxeFa4tBoHPD3cvkJc6wp7TovL6ppq2QWKepeFOQ1hswcFZ14+yhabXcVZ6ITpXDU9xqMaFo4ye+a2+RQUvH7ornXaVh91ulzqwHtw6TL4vtpLLt4/tdF3EJrNXgotlX0CQKzzNs9NcGvG7Uel0gkEskeZhs71sx1IRIphljnelgVBn2CYu5RrSNg1S6IXlCv25XQdrRjiFDmxx9breX6z3k442heYzjwuI7qGRe5g0pnaL8TT+hzOVVfcbHwJg3P/XIdq8+KaxPD4ErnMUp68HmSiCZM9jO9531pgAP/8CM1NJZdmGvh3au5CGEtvS/4uWomwcBQoxtxraSSxUduBqcRdKxlDyidNV9jmSG9QHHv/57BAx/Mdj7HmBTrQKr2v2+i8DplO6KnL579pd9r4uyfiei21grD9EMqGkss8DlDIx1rOwIh5E8BPAngDkLIZULIewH8NoA8gE8SQp4jhPzudj3/zTVOKtk0bqvdBZHQurxd3Pfvwk8SqAZwV0yreBMatfMuclJYG1vUNAKONXOVB2IgAXHgVD7p9D22tSImk7eCFlFQG8bGJReTd6uJI7YkEolEIrlROM1uFGQSFw0gHGupKTrUgXmrxGDMEBAVsVGQdo+wZkwKl9vy52zMPRIfrbjbyB/tX29mDyh45LcG97ylen7+1TPiUMYjM09ROd09DLEr4hBoK9Hqo8Qo0tC+vaiONVCMLKI9u78bC9S4KqIgASA1S9FcYcgfVdBYZtDyJNj/PKLieDWBO1RMXMd/rdQMRfFOJXCI5JHxRUGuPO3gwl9buO37UyIKcgsda714Iqm5FrIenwpPkJBIJBLJHmYboyBF/DiFVeawqwxaTqyzvE60fY9oePnDLbgmR/lkNwbSw3MtGcXo5/BEOkAMXTu9jqVVcbZpFCmm7lUD0YkAoHvPMSn+f/WMi9t/IIWZhzVc+CsTMw9por7EdyapZoTgoxcivu92okQSJm5XMfE+Fc3rDOsnXSgGQt1uYY615kq/CJekZ80/OKcYwrXHGQ+43EeBXePILPqiIPdTlJ4V54KNqwyZBdqJ8AxDm6CwKt33TRTemqcjlG50hc3Ss05n2K25ypBdpEjPU2xcYiiErPsTMaI1qGQ4OOffE/LhD9+o55eONQkAEQWpFYJW37A/uusnnR2ZQiaECNear8O0dnZzHVySG4PSEwVZOe0EprQBIDVN0ArZyHtT81thmFjH5jUx0TNMfKREIpFIJDcC1xcFmdix5pWbT1G0SgxxsfKceQfuFHqEmOLHqQeFNW8S+PInTCy8WU/2je0BDF/kNecc1VeCayF/3CEQ7gTbSYwpIZhyt+cwaqX/YEgvErzql7Ij674TPxsXnIuJcm/gKj3X7VmrnXX7Dz9GGAXpxqwJnSYSOdYAEQfZOz0OAOlZcXDntDjKLzrQ8gQX/9YCs8TebFR4TlSrPb0d+LepbkeiRCKRSCQA2lGQ27Mm8dapWoEEetas9oBRZkHB5N0qLv29hfWvd2MgPbSYziygK9IB4WlGjSUXmQVxPzz4Nh2zrw1Ge2v5bpcX57yTOjDzkIq1F4QIVOupL1Ezg9cOYcMtcRTvVFB+yUGrFD5wk54TewOr0l1P9kZBAu11TZxjrdld3xPaPoM1h7rcRJRfdANJZcK978KpczCz+7pFkbRnzVzrRm/64yAbV100rjLULwtBUnTSUSFSnnXhWiJ+dGhGtAaV7C6ksCYB4EVBks4fTafF8al3VgIHMa7JsX7SwfSD0V0S24nS07NWOeVi4g4prI0raprAbaEzsRHWuWJMhXe/bGbB0ff8Q4hkrRWGlCesyY41iUQikYwRToND1YRjLUmMC+B1CojPJxRwY+JSrIrYSCs66bjPBolxvd0IhBLRTXDGxb7X7Mw6cRwxfANEzWUGNUM609OA1ynhE9bKLPDvOw3VxIRvr+hSfcXtG5YilGDhTaMTVbWsiA9/5oN1Mdm+L+hY864jf2vPXoAQgG3dfZXkd82usMTi19F3p3D8x9J9HycKQXpeuPPKX3dx7D0pnP8rE8YUHalz0etODIuh8gR4iUQikUg6DOFYcy3ecV8nwXNl+8UrIOgyu/0HUjjzP1pYe97B5N3BcyS9SNC8Nvi+5Yl0QHiaUWOZIbMg1hAH32bg4ONG4N/9ol9rhYNq4n6Z2S8qdJrXGDYusECKlpohsAdGQSZ3rHkU71JRftGN7GcjhPS51kQUZPC1S5LO5DQ4FF93rDjTG/yYS39v4txHWkm+FQCAVWWoX3FRvNMvrCmoX2adhIK49Y+WJ7ASCWvdNY+W67oWS191sO81KupXGDjjnfNA7+d47i9MfOVn64m/pw4yCnJPMj47N8mO4rYAvUDB2o41Z0OUifrLLddOiCnbKDvudkN1gLWFP6vCYFcZsiOKm5GMHqoDzAWYIxY8lZeCN08gOMntxywNv+DoJalI1pmE3kc7sT9xk/0SiUQikdwo3CaHorsAIVDSonh8/aSD9ReiJyn9zm9jiqIV07MmPt+LfhFxkIO6C3q7EQDRfTD3Ov2mi4HcCv4BosqZfjEqPU9hrnb7HKxK/JTujSa9j6K10n3/MJtj44IbGo85ah742Szm36Dh0d/Od5xw6X20c5hWe8VFoVdYG6FjLU5YM9d54vWqMqA7OLufonrGRf2yi8PvMKBmSV8k1VbRCmK6v7Ua0bEW41KVSCQSyR5jiI61pU9ZOPErCUqv2ngikV4IOs/8LrPJe1RkFsXgSe/6afFNOi5/zBr4HP5hJTXXHwXZWGbILEbfw/2uuOqZ7iAPIQRT96lY+5ojoiAPB4W1QWdQZmn4AfKJOxVUTzlC/AnpWAO8OEi/Y433OdbUdHwvWf0yQ2a++zjFiBfW1r7moHY2uai6dsLB5D1qp88OAIwZ8TzVM07HRTiI3vdNGJzzQC+d37FWetbB3Ot0aDmC1grvOPzyRxSsnXBw5o9bMNfiEz/6GNFwl2R3IVUJCQBxaKMVCFxL/AHybgb+KYCVp23MvnrnppAVoxtVWTnlonBMHXnWr2R0EEKgpgDXJOAuR+V0f4yoMSmK1HlPDnFrTUzabwXvAMa1YqZy2oMoalZMDSsGAoKyRCKRSCQ7idOEcKwRAjUlpk2f/43GwOnQ1hrr3EeNKRLbn9RYZkj5uk2NycFxkL2ONUD0Ixx4XMZA+kn5BohEhFBw4pqqBMYMReOq+ByrwqGPMP5vFKRmug4xQHQcZxYp1IQRiFth7lENB95iYPKe7s9t6l4VK/9ogzkc1bMhAh+hIxHW1FR8ZJK5xvrcX5shu1/B8mct5I8qUAyCA9+qRx6ebRaqEqhZgo1LbmjHmpWwi1EikUgke4QhoiBLJxw0rycXFFolIXhohaDzyO8yA4A73pvC/Bs1UC14HYvfomP9pDPQJWeuc+jte3SYk6xxhQ0UcbQ8hV3rOuT94t7kPSqufdEGszkM3yDMoNQkzjgay+7QA+R6gUKfpFh91ok8I8u1Iww9mmFRkJn4dU31tIsJX0SjN9A3iMYV1hGsklD6qoPpB4PrYUIIMvsVrH7F6bgIB+F1rA3CrnFQnXQG/lSfsLbavobsQQX1yy5aq21h7aiC0lcd7P8mHVRDnxgbi4yC3JNIYU0CQMQ8alkinKsOOjcDu9r9Y7XytLOjwhrVRXkm0I6B3IGuN8lwqGnAaQEbF9oLp3zwTw7VxCbfqgRvPqNwrAHJXGvN66K3w7ObD9PNJpFIJBLJdiOiIF2AEigZgmtfstG8xrD+9fDDBM45rLWuk8aYorH9SaWvOpi6r7vJ9WLjIq+p3u9Ye9UvZ7HvtTIG0o+IgmxPO5/ud6wBwq3k9axZZQa9OF7bs9QsCTjWeg9dbjT5owqyBxUsfdpCY4khdzgsCnIEwloufhraXEvuWBtEZj/F9SdtTB4Xv4O3fm8Kd/1If2zkVtEnCGrn3JCONRkFKZFIJJIehoiCXHtOOKqSOnzMVTFILaIgeyKxfeug6Qc0PPwLub7HqymCg2/Tcf6vogvAvHMeIBgD6BHnWPP3eFXPOAGH/NR9KpY/byF3WAnEFkZ1rNk1hqd/pg4wBIaFklK8S0HjSjeNohd/FKTT5HCb/QkIagInfuW0g4LvnFVJETgxjrX65SGFteccTD/Qv1/I7qdYecZO7liLiIL03oPmarCTznsPNJZdMJMjd5gid4Cids6FVRGRkbmDFFP3qTj2QykY0xStIYaOSs/ZOPGnBSms7UHGa+cm2THcFoeSgnDrmD5hrb2hNNcYGssMxeM7t5GmOum4jyovO32xgpLxQ80SNMuibDXq9UpNkb6etc1kT4c+fwKRrHU9OM2TJHta0sW1eCfCSiKRSCSjpxsFSaGmCaqnXdz5w2lY6wxWtf8w3K5yKCnScW6nImKX/aw+62Dm4e4mVy/SgdFwYY61UfZB3SwY07QTJVM9Eyxq98jsp2i0J657J7XHgdQ+itaKr+P4tIvC7cMfCo2SW95p4MUPNZFZpJ33eYcRTQuHrU97GdV6NXtAAbPR2WdpOYLsgdHvc/RJgta1/hgqNQtwF7GHZxKJRCLZI3CeOAqytcJgVUUHWdxASucx7chyvUCDUZBDrINu+U4Dl/7eihSLWisM6fY5jzdwzTnHtS/Z4K4QWAY71oJRkH5hbeKYAnD0DfdEdayd+NUGjCLBo7+Th5Ydfp1XvFOsu8I61gAxdOQJa+UXRVJU77o8rjvWaXE0lhjytwSFtUFRkK7F0bzOAq/hxb81sXEhfPjP3uDYuOiieFf4oFnrGkc6gbDW63QEgOpZF5//wSrOf0SIra2eYX0vCnL1K8KtRghB9qCC0gkHRpGAqgRUI3jdh/IwJqnYP60mHzqqX2LYuK6MZLhLsruQwpoEgOhYUwwC2o5b9IQFz0lUOuFg+v5gDu6NRulzrO3spl4Sz5FvV/DixyZRftHFxB3hr1dYz4j0lZ8AACAASURBVJpZCk6XbJZBVnwP/yRT0sdIupz6gxbO/WX0pJhEIpFINo9VZSAqQAlvd6wR6EUxpTtxhygz70V0MPh6CyYHCwRWhaGxFOxBNSbJQJebU+fQspv8pvYQaoqAasBT/24DToMjd6B/65VdVFC/4ouCHLeOtRk6Vo41AJh/owZwoBDW8zai4nhPFB2EcKxt/fXKtDujJ+/e3r2N1zXT27FGCGnHQUrXmkQikUjQvY8mENZKJ0TqQWo2OIgzCHNVdKwJx9rmhLXMooKpe1Vc+WR411rrOkNqX9uxliWw6xwb5xme+skNPPPzdVjrvPPvYXjCmmsKwSnnF5wMgok7lIAIBYQPabdWGVafcXD3j2f6Ii2T4glRUWdkqRkC5oiBn/WvOZi8t389oU8SNK5E3+drZ13kDiuBa1RT4qw4isYyA6EIONbO/EkLX/o3tVBxbe15B8W71P6hKACZ/eJ7TORY63nflJ6z8eS/qcGYIaidF88r4kaDjjV7g+PqEzbmXi+i67MHKErPOn2xmUA7Sn8Ix5pZ5nBaMgpyLyKFNQkAEQWppEX+LDM57J6Otea1wTbpG4HnWLProng7d0i+fcedw29X4ToEFz9qYiLCsZY/quDcX5odN6JXMjqqKEg7gWMt3eNYi3uMpItZYjI6UyKRSLaJ+iWG3CEFBCKOZ+YhFQ/9fBaKQVC8S0H5RafvMc1rDGlf8bg+Odh9Vvqqg6l7g8NTucMKNs5H91Y4DdHVIInnrh/N4MBbDbzpjwsgSthBgi8KssI64se4IA7KxPVxztuOtZ0V1qhKcOy9acy9PiR6dERRkHEHKswRndSj6MTLLlLsf4veEdi2C6Mt2hoh4q0xRYaKPJJIJBLJTcwwMZAnHEw/IIS1JD1r3OUwy2KQWisQWG23E3NEhKGWS35fPfJdBs59xOyLoGSOeA5v+MVzrF19wsKht+vgrljfDDIOaHlxbesvOMgfUfrEoDvem8bCm4LrEDUroiDLLzt47pfr4C7HpY+aWHiT1hehPgwTd6jY/xY9UpgjhCB/RMQarr3gYiokbvLAt+i4/Iloh19Y3Y6aI7j2xejHNK4w5I8ogZhNu8px5LtTePInanDN7sc55zj7/7aw8Fh4bHy2PXyWRFjTJoKOtWtfsnHkXQaOvNNAs91bbJZ4wOGn5kS0eemrNuYeET+f7CEFVplHCGvDxWRbZSaENelY23OM185NsmOIKEjSiYJ0ezrWrPXRlHNvBcUQjrXqaZFvHHY4IRkviKrgvrevgFBEOgyP/2haTHP/5AZck8NtACDoi5jaDFrCjjX/pJJ0rA2HVeVg9k5fhUQikewOhr2/bFx0xSBRO44nNUMx+w1iQ1o8rqIc0rPWuBp0Ysf1pa0+E4yBBICJ2xVUTnW/tlkObiyFY02uw5JwyzsM7P9mHUZEd1p2P+061srjGQXpHZQ1rzKoKfR1dO0Eh7/dwIG3GP3/MKIoyDjHmrkuXqtR7EeoRvDQz2W3PU5VLwp3QNjBnDEV79CTSCQSyR6BJYuBBNqOtftVpGeDDvcorIoQz6hGAl1ZVoVDKxCQhIIeAMy8WgWzOdZOBAfNzJLozPKEM7XtVrr2RRuLb9bx8C9l8chv9Xe3+dHa13b54xb2f4ve9++z36D1xTarGcCuA0ufsnDlUxZe/nALF//OwuHvCFmvDIGaFuuEQeSPKKiddbH+ghPa45ZZVDB1n4rLHw93+FVPO32DU3f9SBr2Bsdn/lkFjav9e476ZRcTdyodxxrnHHaN49Z3GzAmKSovdx9z9fM2zFWGw+8I/1lkDypQc0JsjUMv0EA3X/WMEAXT8woabWGttRrspNNyBFe/YKN4twotLz6ebQ80pWb617WpmeHWRea6dKztVXZ+VyQZC0QUJHxRkABR0LnJjaqceytQXVxb5dTOdztIEkIIivMtfOvfFSMP4KhG8PAvZOHUOUrPOWiNyK0GJOtYa15nSO8LOtakAys5dlV2rEkkEklSvvBDVax/vd9lFkX9EkP2UDuvv+egwXOs9U7pNq8FhTVjkvQJY35Wn7Ux/VBwXVU4pqBy2gXnHK7F8ZnvrnQ2qkB4x5pkc2QWFTSWXPGf5aDbcBxIzVK0VtnYuNViGVUU5BRFa5CwNsL16o1CL5LI6EpjisAsyfWcRCKRSNB2rMXf4+yaiBOfOKZ01gtxtNoxkECwx2wzPbOEEOFa66mmaK6wgAtJTQsDwcZFhukHRUpDZnHwekbPE7RWGa5+wcb+b+4X1sLwoiCvf9nBQ7+QxcW/M6FmSGR60yjJH1Vw9Qs21CwJFYoA4Oh3Gzj/kVbf3gFoO9Z61niZeQUP/2IOC2/Scemj/YKc51gDRAqas8HFubJGMHm32tnzOC2Ok/+5iXvel4l0CWbmKd70R4VEQ0ZagXRqiwARU164XUV6nqJ5VaxZzRKD4YvO9N5rC491X0vFIEjNkdBI0GHXRVaZwWlKYW0vsrt2A5JtwzW7jjVmAXZd2GE9W7bYPO6wY00nYBbHxkWG/GH51t0VtKeG1dTg9w5RCKYeUFF5yem7AW4FNSviqgbR6hHWkrjcJF3sKut0H0okEokkGs45mtcYLn8s+R/NjUsucgeV0AL59BwF50Dreo+wdpUhPd/dGOtFCiuiL81cZzBLvG8jbRQp1AzQWGJYP+nAaYhJVg8prI0OLUdAdYKvfKCO274vNRZuMD/eYJRTB9a/Jroxxho6uihIa42HHj4BYuhQ3+E0j2HRi6SvX83DmBocGSuRSCSSPQTnQIJbXPMaQ2ZeRCqmEjrWWqu8030loiA91z6DHuHuH8TBtxq4/qQdiCvsPeMhlEBNA7PfoCbuOdPyFI0rDBN3KqFRgWGoWYKNCy5aKwzzr9Pwmt/I4d73Z7bdkQ4Ix9rqM05oDKSHN0jX6/DjLkftrIvCbeGPPfg2HZf/l9W3JqpfcZHdTzv9ZVaFQ2tHmhePKyifFM+z9GkL+aNKX0JGL+kBnXd+9IJI4+Cco1ViYC6QmiXQssIJaZU5WiUeEBi9KM7eGPHcQQWp2RAn//SwUZAczBFn1pK9xXjt3CQ7RicKsu0Kcxsc6Xnadaytj4FjrR1TWb/kiultyfgzxNRw8Q4VlVOucEeO6FBJjRHJOOf9UZAhhbOSaCzpWJNIJJJEOA2Au8DSZ6zEfzfrFxmyvihIP4QQFO9S+xxwvY61QVGQ1Vdc5CPitSduF/fl1a84oLqYBu1+L1JYGyXZ/RSEAkffvbWooO0iNUvRus6w8pTTiSIdW0bkWFN0AiXVnaTvxdqFjrWpe1Ucenv41H1cp5xEIpFI9hCMAyT+HucXUlKzBK0EHWvNa13RS8vTQBTkZuKw1SxB4VYFZd96uHmd9YlhapZg7vXJnGfi2sS1HHg8+WPUDEHlJRezr1ZBFIKJYyqm7rsxA0mec2zy3uizUkII9j2qofTV4N6hctqFMU0j++0m7lBAdWDt+WAcZP0yQ/aA0onatKrd7tnJ4yrWT4rPv/ZFG4vfNLr1oz5JoGYIamcZqqeF084TL9MLwrUmBva774HsfgUHHteR7nlf3PO+DBbe0P8aD7su8oaTovroJDcvu2s3INk2eqMg7TpHZp527LXmOouccLxReI61+iWG3EH51t0VDFEgP3FMQfllF2YpmIW8FdQsgT1AWHM2OAhBYAGhZsRUtiQeL0NbdqxJJBJJPOaaELxyhxRc/8f4P5yccdQvu8gdCI+CBIDincEuNEA41jK+OEG9IAZGmNN/P9w453Y24r1MHFNQPe1i9RkbB96io3JGCmvbxW3fn8KDP5+NjMfZadL7KMqnHDSvMRTvGvPhtiHWnnEMigEyy3zH0zyGJbtfwcHHw8VbY4rCHGIyWyKRSCQ3MTx83dmLX0hJ76Norcbff5vXuwNgakYkZjGHi57Z4ubuq1P3qVh7visWtVZYn/vp2HvSmH9dcnFHSQOzr1Gx8MbhhDUAmH3NjR9CMqYI9CLB1L2DhbzJ4yrKLwb3Dmf/3MThb48e7iKE4OBbDVz+eDdyk7siiSOzKAQ5p8YD4mj2IIXT4Ggsib3E3KOj+5kQQjD/mIarn7dQPeOicFt3bZqZp2i0hbWULwkrPUfx4Af7e+rytygdN5uf1EzydRHn7fdvgcmzxD2IVCckAHqiIE1xYJJZEIWQnHNY66L8cyehOmDXOMz14CS2ZIzxCuQTTA5nD1LYFYbahdHFjmoxfWnNFd6Xp6xmpWMtKa7ZXghLx5pEIpHEYq2Lg/gDj+u4/In4OMjmdVHurmYQ6lgDhPhVOdU9SGC22NT6I5UJJdDywS4Cj9o5F/lbwtdUhWMKSs85qJ5xccs7jaBjrc5DN6GSzbHwmC4iP8eU1AzF5Y9ZnV6SsYaOxrEGtMWmiJ41c42NXWznVpBRkBKJRCLpwMLXnb34hZTULEUzQRSk37FGCOl0X1kVBn1ic/fVPmGtJ5UIAA5/uzHU2pUQgtf+x/xQg2Te5+7bAXc/IQRv+HABE8cGC2vF4yrWT3Y7mutXXFz/so3D3zk4NWH/t+pY/ozdOftpXmfQiwSK0X4NNzjsKuu8HwglKB5XcPqPWpg4pkIvjHbNtPCYhuXP26icdgL9v+l5io1zLpgDqBEOvCToBfE9hQ0m9uI2AKIAqQkOu7npp5TsUm6e3YBkS3SiINuONafBkV6gsKrCkUJ1Uey4k1CdoHbWRWaRhkYWScYQbzGW4HyDUILC7SquP2kHLNtbIS4KsnktPCJACmvJ8GIbpGNNIpFI4jHXhPt/4Rs1rHzZhl0bfPhQv+Qie1Dp3kPDhLU7VFRecjub49aKiD3pFT/0YpSwxgY61tZOOCjeqaJwqwJzjcGuc3CXw7XEJK9kb5CapVh9ZhfEQALtKMjRCETGNEEryrG2tvsca4PwIo/KLzp4/tfkuLVEIpHsaSIGunqxK10hRZ8gcBscrjn4LKV1nSHtS1bQ8gRWte342UQUJABM3ivEIk8Eaa70n/PcCNJzFLf9QGpHnhtAILEiivQ+CqqKhAsAeOVPWjj8HUanU3fQ4zKLFOtfF4N29csM2f1iD6H5oiC1fPcaJo+ruPRRq6/XbBRM3auiVRIx5RO3d8XEzDzF+kkHqRm6pW47ohDoEwRmRE+1H3Nd9AMqacizxD2IFNYkANpRkKluj5nTjoIUDrGd71cDAEUXXSDZMZ7olYQwxOTwxB0KmldH51iLE8l6e2gAMWU0KD5S0sWqiMWYdKxJJBJJPGbb/a8XKGZepWHps4OnEjYuut1+tYg4Hq9s24veaVwNd/UbkxRWjxuFcy4ca0fD11XpOQotTzDzKtETkT+ioPaKK2Ig07ghReyS8SC9jwAcmH31jekJ2RJ0lFGQMY61MdgfjQpjSvToffknN3DpY1ZHrJdIJBLJHmSIKEit7UQilMCYoWitDh5uaV4Lusn0AoFdbccIbjIK0ihSpGYpameF6NO6zsXa5Qajpgnu+lfjP3lWbPeftVYZlj5t4+g/TdbxO/OQitKzYv+y+oyDyXvEulDLCdeh3dOTVzyugrvA/DYIa0QhmH+jBrfJkTvcfT+lFyjWT7qB9I7NYkwni4O0ymKPp6UBRzrW9hw3z25Asmm8qQ6qEih617HmxZs0lsYj6kQxCDZkv9ruY4gS+eKd4nBvlB1rgxxrG+dd5A8HDxTVrJi0ksQjHWsSiUSSHGu9u5468LiOKzFxkPVLDLlDysCpYUIIJu5QUHlZxN+EDYwAbcdaOXhvM0scREHkGo8QEVvpdUsUblNQPePAaUD2q+0xUrNiSjl7YBcMtxE6sijI1IADFXMMYvJHiZoRh1H3/3QGVBcHZBKJRCLZo2wiChIQA1+tAXGQnPG+/jMtT2CWGDYuuDCKmz8HmrpXxdoJB9zlaJUYUjPy3DCK4nEV5RcdnP3zFg68RU983jv9kIbVZ8We49oXrY5g5kVBWhUOzfd+mLpPxZF3Gdu2ftz/TTomjimBpA7PIDKK4afUtHDzx+E51tQ04DRvnrWhJBnyL42k41YDhHjFLCGsKRkCvUDEDW4Mok6oDoBBOtZ2G4QALFkkj5cHPaoJYC072H0WNqkvHWvJsapi4cTiq4IkEolkz+M/iJ97REP1rIvGVTfy8zcuuWKYiDGARt8XJ46pqLwsvk7zajBex0MvUpjl4L24ds6NjIH0uOcnMp37ZOE2BZUzbcea7FfbU8y8SsPDv9hf+D6WDDHQFYcXjxjGzeZYI4TgzX86gfnX60jNkI4LViKRSCR7C9fiWHrCTeRYs6tBYS09Q9Faib5/mOtiDemvmdEKFCd+tYHMAsX0g5t3xk/dp6L0vANznUMvEFBNrlWjmDyuYOVpBxf/zsLR70klftz0/UKQq51zYVU4isfFHkHNUTgbDFaVQS/4XtscwT3vy4z8+j1mHtbw6O/kAx/z9kGjGNY3puMdmEDXsaZmpGNtL3Lz7AYkm8brVwN8UZANMbmoTVBsXHChj4FjjeriGrPSsba7GCIKMneIYuoBdXRRkJnBjrXa2RBhLcbltltoLLt45c9a2/ocdo0jNUVkFKREIpEkwFzvHsRTjWDxGzVc+Xj4ZALnHLUzLnK3DHasAWg71trCWoRjzQhxrCUR1vwUblOw/ryDpU9b0rG2x1DTBMW7dkEMJDDaKMjp8ChI7nJxmLjJyKpxJzVDBzoOJBKJRHLzUr/o4uR/Zckca2UGfaK77kztG3z/CFunTj+g4ug/M/DwL2UDgtuwzL5Gw/rzDs78UWvHOs52CxN3qqiddTH3Oi1RL5uHmiUoHFXw4n9pYt+jGkhbfPWiIIWD8cb+7HsFVC0vBC5jZgRRkAMiwf2YZbEmVNOA07g514aSaORfG0lAWFMMEQXpNjnUtmOtdn48HGtKO/Y3Jx1ru4shJoeJQvC638mPbLpoUMeauc7gWt1+Gg8tM7iXbbdQOeXGxoxtFbvKYUxTGQUpkUgkCTDXOHRfdNyBtxi48snwv9ONKwycA5lFGi+sHVNQOSViWRpXWegGOSwKsnbORe6W5FuBiWMqjGmKxlWG274v+XSrRHJDuQGONavCoeVJIHroZiKVoCNHIpFIJDcndh2wKgBHwo61QBQkRXNIYe3wdxg49p50R6TZLKlpitf+P3ksfdYKdLhJ+tGyIu799n8+/Hp++iEN156wA71pXhRkr4NxJyCEIL2gjMSxlpoiMEvxa0prncEoUqgZwN7e2XbJGCL/2kiCwpouDsuJKjrXtDzBxvnx6FijOoGSxkhKKCU3EDK6yeFhGeQ+EzGQFKTnsFK9SYQ1u8b7Yr9GjVUV2eXSsSaRSPYySe8Z5npwPTV5jwKzzNFY6o+DLJ1wMP2gKu5RbHCBfGaRwmkCpedsEQUZ2rG2uShIP2qG4JHfyuPBD2Sx8CY98eMkkhvKCIW11DRFK6RjzVxjN1W/Wi+pWelYk0gkku1m+fMWrMr4/a116hzMARw7/gzQqvBA9N+gblKgLaxto+iVP6zgdR/K49gPygGwOB78QPb/Z+/NoyS9zjLP595viy0jIpeqysrK2lWLdsmWbGxLGMvGGJrBBsNwsGlowGYdGjinuw89PTBDQ7uhG043ZljGw2L6YNONDWNojI0tI9uSF9mWtUulklR7Vu4ZmbF+673zx401Y/siKyMrlvd3Tp3KyoyIL6Iyvhv3e5/3eV4kjvZuWph5rQ5uqpjwCkaiPGMtqxqPbjb7v0VH8tSNGzIiBzgKLa7TtuNsquZJPcZoxtoYcvPVEuKmE9g1Nxi3GJwNAaM8O8NMMuVKGQTHmqnmq20XQogBh+/eEPle0SKA8ADhNx8/dyFAskVBUYuqOFQZDLdY5OUk3IyE7OP/vXKsMXKsEQQx1nz+R7KhitBupnE/xTjDgTcYWP5y8yK6/qSP6XvKF6xdHGuMMZx9fwRP/1YRxcU2UZCTDG6m9nkghUTuouhJWCOIoWAXoyDNlIo2qt9HegWJ8x+2R/rcoRlrBEEQ/efVj9rIPN+9aL/XVBrG3ELnzzkZSPiFRiHFmmawOzh87JXW+9TdJH5IG5746iFk+l4dr//tBPRo4yw1LyfhbYmb7lgDgNt+Nob0mRt/D0zfoyPzjA/f7rwncjcFzDSHEQN8++a/fmJvIWGNQODUR0GWB4qWZ2cY5e6TQRjOPXmHjlt/OnqznwbRKzfRscYYa+tAazVfDVCFTj0y/ENHvZyEcIGg2L9juFkJa4pDuFR8IQhiPJFSwl4VsLvk7wtPwi82d3EeeJOB5S+1ENae8jF9T/mCsItjDQCOf38ED/1lCt/xD+mW88/MNIdb51jLX1IXvoOQSEAQu0pFhN6FxiKmqVj8SoyqX5R49CeyMJIM9/wf8Rt+/EElsq8WBbn0qIvLf+fc5GdEEAQxegQ24OUH7zq6kvjjFjsLa15e1Q3rY5G7OtZWBMU0DjlcZ5h5rdHwPWNC7ZUCB9AToyMsmUmO1Fkda1/v3EnuZCSsNFOJWSSsjR20ohFNM9acjIBecayVB08OQtyJmeLY/3qj+w2JwWIXI3l2QjthLXuxtbAGAMZEYwFyGHGz6jU7mf69Di8rVRSk37dDEARBDDRBEZA+muaXbacy1Hr7/Ih99xvIPOc3xBYXlwSCkqzNP+viWKunkjiwHTPN4NQ9x/VnfEzdRd28xIiyi641a6omMq1900NkhuPufxOHZt38a6N+EZmpRUEuP+Zh7RsUTUAQBLHb+CUJPz94NYeqsFboXC52t2S1Eb+CNd15RmdpWSDaYhYwMdwYEwylZQFjgo1cwtjsA62bIOtxNwXMSQ49SlGQ4whdURMqCrIcQcwtFRUUn9vmWKOOZmKn8JssrMUBv6C+loFU9UkNyF1oH4E1cZwjdzFAfH54Y368nNrQOpsS8fl+HaMcBUmONYIgxhS3vNZ2a8ZQM5ma91J6nGHyDh1X/t7B1vkAWgSYOK5h+h69dmHag7DWDjOlor2lkGCcYaM8w40gRpJdbOpKndWw8YyP9Fkda0/42Hf/6J83kRkOp1wY3XolAKe+RoIgiF0nsCW83OBdR4eNgnSzsin2T48DUqjHaJWg0O8Za8TNQY8zyAADEQO52xx4k4FX/sKuXkNtR0oJd1PCmmSw4xQFOY7QikYox1q561IzAeGiFgU5wcAtQIvdzGdIDDU3MQoSUO6zr/5iDp98SwZ//+ZNfPo7NvHkvy9CM9sLxslTOrIvD17eeS94OQluAG4fHWtuViAyxWnGGkEQY4tXdge7W12y9zNqqHUrDjxg4NyHSojNcYAxPPdfS5i6p654HyIKshtcV9HIlQLOxjM+pu4efYGAGFN2UVibfcDA0hfVRmftCR8z942+ymRNMzgZicCVyF0IUFoZPEcFQRDEsBPYEl5h8IQ1ryDBNAmni7DmbQmY2xxrjDFEpjnsFnGQwpNwtyQi0yQ8jBqaxcBNwBhBYS0+r8FIMmy+2Lo+6BdV475mURTkuEJX1MS2GWvq74qwZiYZrCk+cnZeYg+5yY611/xaHMKRsGY4NEvFdV38uIPD32W2vU/qlIaFh909fJa7j5eTiB3icDL9+7/3sur/VXiqU4fWCYIgxo1K7G7XKMiMaDuv9ug7Lcy/3YQxoX5+9HvMRsf0LjjWgFocZGAL+CWJxBHqryNGFM4AsTti0L7XGXjy1wvIXQpgrwikzgxvmkFYuM5gphg2nvJVrNeqgAwkmEb7PIIgiN1ASjm4M9aKErF9IaIgNyXMdPNtrBkGZ10gcbjx83LjWR+Joxp9lowoxgSDOTGa1xazD5pYeNjF5O3NEoqzVksl0eMMnkPv73FjNN/1RE80RkGqv/WyQ23iuIbD72gvQBBEV26yYy26jyM+r0GPqLxna5Lj7PujuPVn2tswk7doyL4y/I61xBGtb461wJEQvlormKZmDBEEQYwb3lbFsdYtClK2nVfLdVYV1QAgdVpvjM8RuySsTTK4GYGNZ9V8NWqGIEaWXXSsaRbDzGsNvPB7RUzdrYPr43HeRPZxLH/FQ/pWDWaKwV4fvOIvQRDEsCI8QAaAP4hRkAWJ2D4JN99FWMs2z1gDoBxra82v6+LHHBz7XmvXnicxWBgJNpJRkABw7N0Wrn3KhdOitrb1coDkLUpENuIMvk0yy7hBv3GiMQqy4liLl2erTXGceV/0pj03YgTYxeLGXhGf53AyYiA7yMLiZpWw5mxzUXgFCbkLvw8vJ2EmlVjJyxGyBEEQw865/7eEwkL4xgo3K2FMsBBRkO0da12RNx4FCQBWmmPzXIDVxz1MUwwkMcrs8t5z9kEDK1/1MXPf+Jw3kRmOla94SN2iIXqAo7RMcZAEQRC7RWCrz6hBrDf4BYnYAQE3r/ae1x9xcfUfnKbbuVvNM9YAJaw55ShIN6scz4WFAOtP+5inpv2RxUiwkYyCBFSz/qG3m3j1I3bTzzZf9JG+VQlrWozBd9iu1NuI4YGEtRHFtyWEF+5k7hQFSRA3DGdqgu0QwTSG5AkN2VeG04YlpYSfl4gf4XDroiCllHjsJ7O49PHmjXGv1HeocZ0hCLneEARBDDKLn3exdT68sOZlBeKHeYgoSAkrvcO9lRS74ljb/wYDC59xsfp1D/vuHx+BgBhDON/VtIQDbzLANGDfa0d/vloFa4ahcFUgeUpHdD8JawRBELtJUFJ/D6qwFp+pOdZWH/dw7R+bu2jdrICZahEFOc2qM9a++ot5fOlncnjxj0o48s9M6FGqM44q+gRrmrk3StzyzyO48vcunI3G/dDmiwHSt6rrKm5waLqsnt/EeEDC2ojy4h+UcOWT4Swkbk7CSJQL5JUoyPjoLojEHnOToyB3SvIWDdmX+xMH2e8OFr8IcFN1G9fb1bOvBHA3Jc5/2IazeWMFEi8rasKaCUjvhh6OIAhiIHA2JOyV8OtjxR3sdllTnYyAObnDbbeQSii4QY5+j4Vv/dMkvv0TaSRvaMQ5jAAAIABJREFUIWGNGGF22bFmpjge/JMJJI6Pz6VzdEa91tQpDZH9vKd1kSAIguhMYEuAqRSYQcMrSMT2B3DKjrX8FRUjvr1x39uSLYUU5ViT8G2J/OUA8+8wsXUuwLF3UwzkKGNOsJZC66gQ3ccx/50mXvrjmmomfImt8z7SZ8vzBBmHHhHwi4N3XhP9Y3Tf9WNOaUnAL4Q7md2MhJkmxxrRJ4YwChIAkqd0bPVhzlrgSHz2nVsQfv/+T7ycEr2sSdbgorj+sIcj321i7q0mzv9Js429F9yshJlUHyHcYKEdsgRBEIOK8CW8rERpNXwB2cuW3cFdoiCddYnIzE4da6r4QhBESPrQ1JU6NV5zCa0ZDjPNYM0wFQVJwhpBEMSu4dsS1hQbTMdaUSK+T8DNqWv9/JUARoJh66XG2oi7JVtG/1kzHPaaQPblAIljGo59XwRv/VgKsVltT54/cXM4874o5h4abWf/6R+LYOlRD5svqWSr/GWByAyvzcpmDLoVvhZPjAYkrI0o9ppA4IQU1jbrhLVy5DE51ohdgw+nsJY6Fc6x9sSv5lsOMW1H7kIAZ132tTvNy0qYExzmZM2xJqXEwudczL3VxJn3RXDtM+4Nuda8eqerAQTkWCMIYshxytG5dg/CmpuVSMxrcLc6z6+01wSs6RuYscZoy04QoRnSvecgkTiqYfpeJSbWR0G6WUGzQwiCIG6QoCQRmeHw87sz/3w38QsSkckAgasSFwJbYu4tJtafbhyToRptWznWGJx1oWZPnSUxbVyIz2s1gWlEMZMcZ94fxXP/pQgpZfk9XpcCwsvCGjnWxorRftePMfaagAg5RsnZFLDS6q3ANAamk2ON2EXY7s652CsmTmrIXQo6OsukkFj6oofiYvgi7FZZrPOyrR+3tNz+g7i0IrD1cve5b15OwphgMFPKsSaFxOYLAbgBJE9pMJMciSMchauNz3vhsy5e+INiqNfhFxqFNeEO3++YIAiinkpmvr0Sfj1zswLWNIMWAfw2XcfCV80UO56xJqQSCgiCCMeQpiUMEtN367jvNxIAUHWsSSnx6E/ksPQF1U1lrwp8+X/L3cynSRAEMZQENmCmGMAAEW6Cy54gpYRfAoyIhJmQ2HjWR/ywhql7dKw/1ViH8LbazVjjsNclNs8FjaIDQYwAR77bBCRw/s9sJazdWiceMwbdFPDIsTZWkLA2gghfwsnI8I61rZpjDQA0i4Q1YhcZ0q5hPcoQmeYoLrQXzex1CeGhIW6xGxUXnNtGWHv2d4p47ncbxS0pJM59qIRHfmgLz3+w+yRUN6uENc1k0KIqYuL651wceqtZjTGKH9JQuNboyNs67zdFPLTDL8iqs5UbDLK73kcQBDHQOBsSsUO85yhIM8lhptrHQTrlyG2m3UgUJO3LCCI0fDjn+w4q0fKMta1zAYrXBRa/qIS16593sf6kj4CaqwiCIHrCL0loEQY9zgZqzlpQUvVAxiTMCWDjGR+JIxzTd+vYeMaHDNRzlUIqx1qLpjEzxeAXJTLPbhMdCGIEYJzhvg8kcO1TLhYe9pC+dZtjzaQoyHGDhLURxM1IQIRzkMhAws83Wrg1i1EUJLF79GHOxV4xcVxD9kJ7oalUdqq5PURBbr3sQ48DXrb1ffJXAlx/2G1wpm2+GGDhsy5e++uJrnN8gLJjrXxOW5MMTkZi8QseDr7FrN4mPs9RuNb4HIrXBYrXw72WBmHNBIIeOu1e/aiNtScoO5IgiMHC3RBIndbgrAnIkJ9bXlatt2aatW2ycG4kBhJQn6EkrBFEeMixtqtYUwxuVuLaP7qYf4eJlS97EL7E4udrzjWCIAgiPIEtoUUZjAQbKHeLX5CqyV5ImBMSmWd8JI5osKY4rCmG7KuqNlJaUTVEzWrenzLOYE0x2GsCiWMkrBGjR2Sa43W/ncDEUY7k6UbHmkFRkGMHCWsjiL2uLm6CEFGQFWdLfRf19D06IjNUwCF2iSEubkyc0JC/2F5YKy6qnzkhHWtSSGRfCTB9j9FSIBO+RGlZ4Mz7o3jh/y5V89a3zgeYeY2O1CkNboi5aJUoSAAw0wyrX/PANGDiRG3Jj81zFBcaX1thQaC0LDrGX1aPUWx0rAkv/O944XMunv9gKXThmiAIYi9wMhLRWQ493l4kq0dK1a2rhDUOd6v1+uxsCESmbmBfJSkKkiB6YoibugYRpjFEZjiuftLBiR+0EJ/nuP5PHrKvBEid1VBaIWGNIAiiFwIb0COAMcHgD5BjzSuWhTUpYSWBzZcCJI4o4WDqTh2Z51X9oLgQIDbfXjSzpjhSpzVwnfavxGgycVTDAx9KQo/UvccZg24G5FgbM0hYG0HstbKwFsKx5maa7duv/fUEzCS9NYhdYkijIAFg4jhHtqOwJsBNhBK7ACVcmSmO2BxvGQVZvC4QmeE4/v0WiosCmy+qY2+95CN1RoORYnC3ug84rhfWrEmOy59wcPDNRjUGEihHQdbFXEopUbweQIsAdogCiV+QMKrCGiBCGtCklChcVbPrFh8h1xpBEIODsyFgTXJE9oWLgwyKav3TzNpMy1bY6xLWzA3sqygKkiB6Y4j3noNKdD+HOcmRPKVh9kEDz3+wiANvMBCf56H2jQRBEESNwFZRkEZCjW0YFKqpNELCTALSB+JH1B524riG/GVVnygsCMQPtd/bRqY5zVcjxg+KghxLSD0ZQew1CXOSQYRwrDmbAmaa3gZEHxniruGJExpyXaIgk7dooWesZV8OkDylwUwxeC2EtcLVAPEjHFxnmH3AwOrXlPC0dT5A6rSuZqaZgF/ofBwvK2BWHGuTDPlLArNvNhtusz0K0suqwm3ylI7iYjhhbSeONXdTgmkMt//LGM79cSmUO44giNHCXhXYeGbwBjM6GxLWFKvOE+qGmxPV2F0zzdq6l511gciNRkGSY40gwjPEaQmDSvQAx9xb1Kze2QdNuBmJg99mILqfo7RC/9cEQRC9EJQGV1gz4uoz1Eyq7yUOK2da4piG3KWysHYt6Cis7Xu9jgMPGH1/vgQxUDAGI+KjtEwNR+MEKSojiLOuukcCJ4RjbVPCajFwlCB2jSEubiSOaCheF21Fo+KiQPpWPXQU5NbLAVKnNBhJ1tKxlr8qqhvXmfsMrH3Dh/AkcpeUIAdAxY11ccgpx5pa3q00hzXNMHlbY1SDmWaQvoRbnvVWWBCIzXHE53jTnLVH3rNVdcJW8AuAHlNfcxMQIWesFa4KJA5z7HudDkgg18ERSBDEaLLyNQ+v/qV9s59GE05GwJriiOxjoWYGeVkJs7zWmqn2UZD2uhLsdgw51giiNxgDBBU1dpOzPx3FLf88AgBIHOc48/4I9r/BCN2IQBAEQdTwyzPW9AkGb4CiIKvNs2VhLTLDVDQkVJpPviqsCcQ7REEef3cE++4nYY0YMxjDoduzuP6I1xSTvXV+8JpKid2BhLURxF4TiM1poQrd7qZoioIkiF1liON4NIshOsuRv9q6YFBcFEjfFm7uGQBkX/aROq3BTHJ42eb75K8EiB9Wy/L03To2z/nYfFF1g1UGA5vp7rN/3LooyMQxDYe/ywLb5nZgjCF2SEOxHAdZvK4E+dgcR6FOWAscifxlgeLSNmFthzPW8lcDxA9rYIzBTDIEpVB3IwhihAhsOVBFhApORsKaZCoKMoQDw92SMFPltbkc1dvycdcFrBtxrJGwRhC9wRkweEvMUBOb5TASah1ijOH0v4hCsxgiBzh1ZhMEQfRIUCrPWBtAx5oeU4lDVhpIHK2JZ9H9HF5ewstLFBcEYh0cawQxrkTTAY5+t4Hzf1YrdJWWBb744zn4xcE514ndg1bCEcRek4jNhXOsOZsSZoreBkQfGeIoSEBlibeKg5SBhL0qkD6jh46CLFwTiB8uO9ZaFGALV0R1OLAeZ0jeouHix22kTtfyyc00hxPGsVaOJ5t/u4lbfzra8nbxeV6ds1ZcCBCbU8JaabH2ektlQW27e8Pb4Yy1wlWB+Lxac7Qog18a3vcGQRA7I7AxmMLahnKsRffx0I61+ijIdp8Fzrqan7ljKAqSIHqDcUCS2LMXqChI+r8mCILohcBRjjUjweDnB2cN9Yo1x9qB+4C7/22s+jPGGRJHNOQvBSgsdI6CJIixhTGc/CETS1/0kCvPJFz4rAtI2pqOKrQSjiD2mkA8pLDmZtQ8NoLoG5wN9SdIss2ctdKqhJlWzgYnE+71+QUJI6GcWq2KyoWym6vCzGsNXH/EQ+pM7XudXBEVvDrHWifihzQUrqnXVryunK6xOa0qtgGoOtWc9e1RkDtzrNW/Ri3KEJCwRhBjR+AMnmNNBlJFO6YZIvvDCWtuvbDW1yhIQY41gugFPtxNXcNE9AAJawRBEL1SnbE2wQdqT1wfBalFGGIHG+MeE8c0rH3Tg2ax6ugJgiDq4BxmArjlvRG8+PslSClx7dOO+tmQJnkRnaGVcARx1pUtO2wUpJWmtwHRR0bBsdZiDlhpKUD0IIceB6SPUEJ2JT6xlTjmFyXcnER0f614OnOfDgggdbq2obVCREGGFtbmeTUKsrBQjoI8yFFcrBPWyl/ba7VjSilrMRHo0bF2TVTjLvUog28P73uDIIidEdi1+Y6Dgrul1k2uK2EtTKHYywqYyfKMtTZrs5RSOeFuJApSUBQkQfTEEM/3HTbMtGqSov0cQRBEeHwb0AYxCrJYTqURrZu6Jo5xLH/JQ2yOaogE0RIGQEoc/wEL+SsBXvkLB74N6AlGW9MRhVbDEUP4Eu6mRHRWCx8FSTPWiH4y5MWN9O061p/2m86n4nWB2MHyrLBUd7FL+BLCK2+gW8xYy18NkDisNcxCm7xdR/wwR+pUYxRkp5luUqjc88ocjE7EDnEUrtVmrMXmOKxpBr8oqxGNpUUVEVnvWAscgGnKqQYAmgkIt/vvWAqJwrUAifKgYz0KmrFGEGNIYKtzX/iD89ngbAhYZQd/dEY51mSXzy43K2GWHWtWmsFZF02vyctJcAPQIzfiWJMApy07QYRmyJu6hgnGVHqDTa41giCI0AQlCT3KoA+asFaQ0GNQc0pbxJBPHNeQeT5AfF5r+hlBEFBx5EKCGwy3/3wU5/6ohPm3m0qnHpxTndhF6Cp9xHAySijTYwjtWCNhjegrfLiFtdgsR/qMhsXPN55QxSWB2GzFqdB97plfVDnqjDHocSVO1RdgC1drTq4Kmsnw0H9PVSMXge5RkH5BQo8AXO9+XicOKzde7lIAZ0MgeoCDMdbgWisuCkzdpcNeq72++hhIAGA6g/C7Hg72mrpf5b4UBUkQ40mlUWGQom+cDQlrquymjTMwncHLdnEHb4uCnDiuYeUrjfZdZ13emFsNUJ+h5FgjiPAM+d5z2KA5awRBEL0R2JUoSAa/B2EtCNHMeiP4BZSjIFs71hJHNUCiOjOdIIht1O1B97/RwC0/HMGR7zEBGv87stBqOGI4awKRGQ7NYuFmrG1KioIk+ku5Y2OYOfI9Fi7/3TZh7bpA7GDnCLB6/CKgx9XXjKlNdKVoK6XE0qMukrd07/zqdqzCNYHobLhzOrKP4+xPRfHYT+UQ2cerYlzsIEfxenn22qLA5B3NwppRJ6xxM5yQX7ja2N2mR1nVGUcQxPgQ2HsjrL30xyVc+hs71G2djGiYg5Y4wlvGAANA/nKAS59wsHU+qAprAHD0ey1c/oTT+LgbApEbFdaEbNk1TBBEG4Y8LWHYiOznsJepWkQQBBGWwFZNt0a8N8fa5384i1KIOcA7xS+Wxz202XvG5ji4oZJvCIJoQV1qAmMMt/5MFLFZjXokRxhaDUcMe03N8ajMPOoUYySFhLtFUZBEnxmBruHZBwzkLwfIX1ZFVr8ksfo1D+nbVUSjNck6xjMC5bzyWO1cM5IMbllYu/pJF9lXApz4wUjX59ItCnL9KR/T9xhdH6fCse+1cN9vxHH0XVb1e/F5DfnLdY61OzXY67Xf4XbHmmYwCK/777h+vhpAjjWCGFeCstbVb2Et86KP53+v1FYgq8fZkDAna+tT8hYNuQut7/fKR2xc/5yL6dfomLy9FtU795CJzXNBtTEBqOzLbnCfRY41gugNTlGQewk51giCIHrDtwG9xxlrwpcoXhew+yiseZXrfClVg/Q2uM4wcULDxHGKgiSIlrSrf1IU5MhCwtqIYa9LRKYZGGdKXOvgIvHyqkumMieJIPrCCHQNc4Ph8HeaePWjNqSUuPgxG9N360ieUBtKM83hZLo41raJUWZSRTrmLwd48Q9LuO83EtCj3c9FM83gdHCsrT/pY/oeve3PW7HvfgO3vLcm6k3fq2PtGx78koRfkJg4rsEvyGr0RLWTrQwrC/ndyL4SYOJYvWMN5FgjiDEksCWYhmpzQRjcrIC71VshwVmXmH+HiSd/o9B1npuzIapRkACQPKEh+2prYa20InDyPRHc8QuxBjeaZjHMv8PE5b+tudacdXnjjjUS1giiN0Zg7zlMRA+QsEYQBNELQUlFQeoTLHSjmbMuAQm4mT461io1CyGVENCCN/3hBNJneqs3EMTY0GYPyhhFQY4qJKyNGO6mqHZcc7NzHKSbkbDIrUb0mxEZIH/LD0eQeTHAC79XwoX/4eDM+6LVn4WKgiw0ilFmisPLCix+0cOhbzdDd311mrEmA4mNZ3xM9SisbWfmPgMbz/rIXwrU3DWNwZpmcDbUTsDbJhLykI619ae8BtFPizD4pRt6qgRBDCGBI2FNhS8kAMDFv3LwykfCxTpWcDYETv9YFDIAMs91HgRpr0tE6qIgJ05qyLZxrNmrAtH9rbfQ8+8wsfiFWqdBaVkgso+iIAliTyFhbU+J7mckrBEEQfRAZcaaZqlie5gxLhWnWqcm2xulOvJBSoC33r9qFu1JCaIt7eqf5FgbWUhYGzHcLQkzpT7oNKuzY83ZpBhIYg8YgShIQAlhb/jdBFa/7mH2AUMN7q38LM27Oin8YqMYVZmxlnnWx9Rd4YUwY0LFJ1aErNylAI++P4u1JzxkXw1gTrIbdkcYcYbJ23Rc+Z8OYnPqsSLTHPZa2bHWFAXZfcaakxEoLQskT9X+3ygKkiDGk8BWMx69XPhCrJMRsHso3Fbirq0phonjGoqLne9bWmqcT5k8qSH3atAyUtteFYjsa71/Sp7QYK+J6mvbfMlH6vQNxuWQY40geoOiIPcUa4rD7ZLcsB3hSXgF+h0RBDF+SCEROIAWUTOYzLoREZ2ozFbrdb3thWrNgvaeBLEz2tQ/qedrdCFhbcRoFNa6ONY2Bcw0vQWIPjMijjUAsCY5HvzjJO78V7HG74d1rNULa+UoyI3nfEzeEV5YY4xVXWvLX/bw5Z/LIXVKwzO/XcTq131M37s7sQz7v8XAtc+4iJULzZEZDmdNVF+LUe9YM7s71tafUgIi12v306OMoiAJYgwJbFkW1nqIgtySKK32Eh2pXMJcZ4jOcpS2CWuBIxuiHkvLjcKameLQIgyl5cb7eQUJGagmh1YwjSF1SsfmSwGEL5F9OUDq7A2uy4KKGwTRE5S3s6eomPLe/r+vfsrF8x8s9nafTzq4/rkunVwEQRADTuAA3ARYOY0gNsdRXFB7UinVKIZW2KsCYOh5vW2Hb0s8/3tFbJ5TqQ5SyFrKDu09CWJntNuDcpBjbUQhVWXE8LYEzFQlChIQTvvb1otwBNE3Rqw1Q7Oa5xKGKSh4BdkwQ81MMWRe8KFHWNtIsXaYKQZ3U+CF3y/i3l+J485/HUN8XsP5Py1h+h6jp8dqx/43GAhKQGxOOS2saQ67TlirFwmZ3n3G2sZTPqbvbXxuWpQhsEfnvUEQRDgCRyK6A2Gtl2HtzoZyqwFAbJajuE0gW/6Sh6d/swBAxeg6683xjhXXWj3KrcbBOhQb0rdq2DoXIHchQHSWNzQi7AhJUZAE0ROMUfFiDzHTyrHWyuHbjuKCQGmpt+Lw2jd9bJ3vHOtLEAQx6AR2Y10gcURD/opaD9ef9PHVf5VreT97VSBxpHeHcCs2X/Lx2PuyWP6Sh0t/rYqGG8/4iM9zFfVIe0+C2BmMAa22Nww97ZOI4YGEtRGjybHmtj9xvZyEkaQPS6LPjEgUZCfMye4b3O1RkGaSYfVxD5N39h4RZqY5Vr/hI3CAfa/TwRjDHb8YBTfYrjnWEsc4ogd41cERmWG1KMhtr0Uz0dWxtvZks5tOjwIBzVgjiLGjFgXZu7AW9oLE2RCwptT6FZ3lTQXc/OUAhavq8ew1tXfa3jQxcVJrcLUBgL3Sfr5ahdRZHZvnfGReCDB52y6syRTHQxC9wRkgyLG2V+hRBjC1toeltCyqDVthKS4JePnRvqYgCGL0CWzZMKcsfpijcFXtN7fOBygutF4b7VWJ5CnthhxrG8/6ePxf5/H1f5PHiR+K4I2/N4GlRz0EjsS1z7iYf4elbkh7T4LYGby1Y41R09fIQsLaiFEvrHFT2czb4eUkjAR9WBJ9ZoSiINsRKgqy2BifaCQ5/CIwdWfvRVczzXDxYw7m325WIyTihzS8/X+mEN23O8s6Ywz3/EoM+1+vnl9khsNZVxsErwAY8dptucFaOtbcrMBz/6WItSc8lJaCpjlDGkVBEsRYoqIgw82TqOBtCQgXocW4esdaS2HtioCXU3PYSssC0QPNa2fyhIbchUZhrVR2rHUifVbD5rkAWy/6SO+GsCaoa5ggeoLxkW/qGjTMtEpTCEtpRcBZ7+13VFokYY0gxhkvJ3D10x0KXENCUAK0aO3f8cMa8lfV+pl7NYCzLls2yNtrAqnT+o4ca25W4Ms/n8M3f62AA2808NBfpXDkn1mI7ONIndaw9EUPi494mHubqe5Ae0+C2Bnt6p+UUt43GGN/yhhbYYw9V/e9KcbYZxljL5f/nuzX8UlYGzHcLdHgWBOdHGt52XZGCEHsGm06NkYJY0K5Q/1i+/Nte3yiWXaLTu5IWFNF4kPfYTZ8f7vb4kaZudeAMaE+JjpFQXKzdRRk7kKA6//k4pu/VsDU3UbDfDVAdTgHJKwRxFghhYTwlFgfViSTUsLNSkQPctgh56w5GwLWZNmxdoCjtCIg6y5y8lcCcBMoXBUoLrUW1iZOasi+0uxYi3RxrMXn1Wtb+ZqH9K29u5KbkEIJBQRBhIOPflPXoGGledcms3pKy6q5odM88HqEL2GvkbBGEONM5oUAr36kB2vsgLF5zsfyl1z4toQWaYyCrDjWsuWGrlbx56UVgeQtO3OsXf6EA2uS4aH/nsSx77UaHHNzbzPx/AeLSJ7UqvPVybFGEDuEt27uYgzkWOsfHwbwjm3f+2UAn5NSngLwufK/+wJdpY8QwpMIbEBPVBxrrOPFip8X5Fgj+s8YONYYZ4jPcRSvB21vUx0EXMZIMmgRNcOnV8wUQ+qshomju1CwDUlkhsEudxZvfy1cZy2jIN1NifTtOt768RRe83/Gm35OjjWCGD8qA9uNCRZaWAtKSleKH+Kho8NUFKRap/QIgx5jcDbU8aSUKFwJMPMaHYUrgXKszbZ2rAUOsPq1WudAabV7FCTjDOkzGtxNuaM1vgkhAdquEUR4Rmy+7zBgphickMKaDJRIZk2xahpCN+xVARkAfg8RwgRBjBbOkIvrK1/2cOFjDoJS44y1+DxH8bqA8CTylwJMnNRQWmlcG6VUkeip01rPMy2FL3HpEw5u+eFIU6MrABz8NgNuVuLQ2+uadoUgYY0gdgJD6z0obU37hpTyiwA2tn37nQD+vPz1nwN4V7+OT8LaCOFm1cw0xiqONUB0cMq7OVl1oxBE3xiT4kbskIbCtfbFge1zySZOaLj3V+ItN7fdmH3QwK0/He1+w10kMsOrnXPbXws3AeE238fdkrDSDJrJWor4ekTN46AhrgQxPgTlLl0jyeHlwhVU3ayAkWKI7OMtO3hb4WxIWNO1PU59HKSzLsFNhsnbdeSvibZRkNxguOOXYnj2d4rVRiV7RSCyr/u6nTqrIXVK2x0nsZSq+5EgiHCMyd5zkDDTHO5W+PXZTDLEDvJq01Y3iksCRpLtSVH9hd8vNhW1CYK4+djroqf5vIOGvSaw+WIAvyShRWrf1ywGa5Jj7Zs+zDRH8gRHablxDfJyau9qTXIwDgTF8Mdd/pKH6H6O1OnWSTlmkuO+34jj0LfXCWsSFAVJEDuB8ZbGAnKs7RidMfaNuj8/GfJ+B6SUi+WvlwAc6NPzI2FtlKifrwaoD+hW2cwV/BxFQRJ7AB+P4kZ8nqPQZtAwAPgFQI/V/q2ZDAe/zWx7+06kz+rYd7+xo/vuFDPNwHh5cPz2KEijtWPN2RQwU+0/ZpjGwI3OsyAJghgtAkcVE8weHGvupoSZ4j0Ka7UoSACIzXIUy8Ja/kqA+BGO+GEVvVNaClo61gDgwBsNTJzU8MpfqOghe1V2dawBwNxbTBz9XivUc+0KxfEQRG9QFOSeY6a6zxuuUFpWkbr1MeNd77MokDql7YmwtvA5txrLRhDE4GCvSQQl5cAaRuw1CT8vkX05aIiCBID4YY7FL7hIntQQ2c9hbxPW7FWJaLmxy5zkPcVBXvprB8ffHel4m9kHzQYXnYohp70nQfRMu/onCWs7xZdS3lf350O9PoBUnfx9+98nYW2EUPPVar9SbnYuWHt5SVGQRP9p07ExasTnNRQWOkRBbnN5DRuMMUzdpSPznA+/IGE0CGutZ6y5mxLmZOfXrMdozhpBjBOBrRp/tJhyurYS5bfjbil3Q3Qf682xNlVbf6Kzte7f/BWBxBEN8cMchavtHWsVbvu5KC7+tYPAlSitCET2dd8+p2/Vcfg7d0lYEySsEURPkGNtzzEnGdxMSGFtRa25kRkOJ6ywtqRmC/VbWJOBhLMmhzpujiBGlUp0bKe55oOMvSYQm1POtO3CWuKIhqUveJg4oVVnA9dTv/+00uEbGXKXAuQuBTj4bT005UqpStC09ySI3mm3B6WyvNs3AAAgAElEQVSt6V6zzBg7CADlv1f6dSAS1kYI1dHd6FgTHRxrXo6ENWIPGJPiRmyOo9ghCtLbNpdsGJm8Q0fmWSWshXGsbV+TWqFF2NBeHBEE0TuVKEjGWOg5axVHfmQfh70Wbr1wNkTbKMjClaAsrGkoXAtQWhK1Ye0tiB/SkDypYfERF4EtYab3eC2XkuJ4CKIXxmC+76BhpsJHQZaW1axKq25+bzeKSwKJYxqkj46JLDeKsyHVLDcS1ghi4Kg4XIc1DtJeE5h9s4HMc36jOwzKseZuSiWs7W+OgrRXa8KaOcnhZMKtt5f+2sGR/8XqLZpclmf7krBGEL3TZg/KOMixtrf8HYAfLX/9owD+tl8HImFthPCyjUXsUI61JH1YEn2GoiABDL9jDQCm7tSx8ayvXkusca1p6Vjb6hwFCQB6VDlY+kH2AsX4EMSgoYQ19bUxweCGKI545bUkMsNRCuFYk0KqGY91jtntUZCJIxxGnFXXMr1Lo9Hh7zLx8n+zEZnh1Vm2ewZFQRJEb4zJ3nOQsNIMTg9RkNEDHJFpXnWgdL1PuQHCmGDwC/373VY+Y7w+HoMgiJ1hr0voMfR1DegXwld70wNvMiBcNMxYA5RjDQCSJyuOtcbXaK/17ljzChILn3Vx9F09JihIWVYBCILomQ57UNqa9gfG2F8C+AqAM4yxa4yxnwDwmwC+nTH2MoC3lf/dF2i1HCHcbfOMNItBOK3P3MBR9m6+sxFPBBGeMekajh7gcDZEyy5aKaVyeQ25Yy11RkPuUgApGtcObrR2x7qbjYXtVmhRBr9PUZCPvT8bupuPIIi9IXDU/gRAeMdats6xFkJYc7fUesv1bVGQS0psz18RiJcLGPF5DdHZ7mLZwTeb1blAe44gxxpB9MSYpCUMEmaahXeslaMge5mxVlwUiM5yGInw8zl3QsUlMoyFe4IYZaSUcNaVc3UYHWtuRu1lJ2/TwTR1DVxP/DAH04DEEa6EtY6ONQYnRPTutU87mLlfRzREhHkDtO8kiJ1DjrU9R0r5Q1LKg1JKQ0o5L6X8EynlupTyrVLKU1LKt0kpN/p1fBLWRgi3ybHG2kZleDkJPcH2vuuaGD/GpGuY6wzRAxzFxeYCgXDVB6lmDvf5plkMqVMa9Hjj2sENQPjNtw8TBalH+zNjzbclAhs0I4MgBoxKFCQAGEkGLxtCWNuUMFIM1qQqqHaby+ZkGuerAWXH2qJA5gUf9qpAfE5tgePlAkY39BjD3FvM3osTuwE51giiN/h4NHUNEmaah5+xVo6CjEyHi4KUgYS9qsQ4PcH6urezVwXAyLFGEIOGl5PgJoM1zYfy/LTXBCIzHJrFkLxFg75txlpsjuNNfzgBbjAYSTVmoV7gr6ybAGClOdzN7k0JV/7exbFe3WoA7TsJ4kbgDJAtzk/GIGlvOpKQsDZCNM9YA0SbKEgvL2FM0IclsQeMUddw7BBH8Vpz/OD26MRhZupOHca2SEtuqChIue337G4JmOnOHzNapD+ONW9LPSbNyCCIwSKwJfRy/I05weDlQjjQssqRzzQGa4rB7hId5mwIWFONa48xwZE8oeGZ/1zE4e8yq7MmJo5riM9roZ776R+L4MQP7qBAcaNQgYMgeoO1KWoQfUM51sLtueyyYy2yL1wUpL2uxhdoFoORYH3d29krArGDvC/HKCwEXRtDCIJojb0mEZkprwFD6FirCGsAcOBNBqIHG/epjDFM3q5Xv1ZxkGp9lFJi81yA1Cm1XzUnu0dBSiGRvxQgXX7MnhC07ySIHdOm/skYyLE2ouxgle0NxlgawB8DuAPqbfTjUsqv9Pu444iblTDT9cJaB8daXsLoMk+EIHaFMYmCBID4Ia3lnLVRiIGsMHmnjtWvN9rTGGdgHJA+wAz1Pd+WkALQop0fT4+hL461ShwROdYIYrBojILk4aIg6xqHIjMc9qpEbLb97Z110eRYA4AHPpRs+t7xd1uh6++xOQ2xuXC33VUokocgeoMxKl7sMWZ59pnwZUMM73YCV8LNll3FTO3ThCerzQ6tqMxXA6CiIPu4tyutCkwc1/riiHnqA0Xc8t4IDrzR2PXHJohRxykLU/1eA/pFRRgEgDM/0eUCGUB0v4qDnDiuoXBVQI+wWhRkmncdd+Csq3rfdmdcKCTtOwlix7Srf46P32Ds6LuwBuB3AXxaSvn9jDETQGwPjjmWuJsCRt2MNW6qAlYrvCw51og9YkyiIAEgPs9RuNZCWCtK6PHRON/2v8GANd3sQuOmcq3xcq3A3VRCf7e4WTVjbfefp1uOlxvGCy+CGGXqoyDNdLgZEfVR19H9KtJx6s7m222e8/HsbxfhbknMPhiucNmpmDswkGONIHqDM0CQY20vYRpTczOzzVG89dgrqjjONHUba1LFQcZm29+nuCSqkb39LqrbKxJTd+nYOt8i4/wGcdYFnA16XxLETrDXBKzpsrDWg/CduxBg87yPw++4CYkDddirNcdaGOoda5nnfEzeUUtXsNLdHWuF68p9uyNo30kQO4czIGgVBQlq+hpR+iqsMcZSAL4VwL8AACmlC8Dt5zHHGXdrexQkg3A6ONZIWCP2AsbUn4e/drOfyc6ZTgH3nul6s/ghjpWvek3f9wqjI6xpJsPUHc0fHVxn5Xgb9TrdTRXd1vXxIgyBTVGQBDEuKGFNfR07xLHaYs1sYCMLb9mG+ewrwDUfM/EUVv4mgnm+3HTTxYenkYxpmH9DFokZF3h4RAqYlc9RgiDCoetAoTTce8/Ds8CZIzf7WfSEmVLFXmuq9c8DR+LFPyph6s5agTgyo+IgK460VribtXhffYKFcjrvlNKKwMQJjvUn+5CmsClJWCOIHWKvK8eXnmAoLYc/j1a/4WHlca83Ye3aCnDuUu9PsgP2M/sxedgGHs6Gun20MIXSVwHENpD5x/2YnHGBhzcBAOamDmdxHnj4XNv7F5+eQIzHOt6mLRJAxOz9fgRBqD3oK5eBq43Xqix/GHj8IrAqgQfvuUlPjugH/XasHQewCuDPGGN3A3gCwC9IKQuVGzDGfhLATwKAadLifSN42UZhjZtA0EbG9POCoiCJvYEx4G33t+7aGAZyBeDc5VA3TZ3VkX2liPMfLuHUj0TAyhEKoxQF2Q5uAqJuvXG3GqNp26FHGYJiH4oX5FgjiIEksGtRkInDGi7+VRtrfQXbgVvSYb7tDiDGcPB2gRd/tIjgdQerj1Nh/X8UcfbHTUy/5lC/nv7NQeMkrBFEL0Qt4G2vG94o8uV1YD1c8XWQMNMczqbABJrnVgpf4iu/kENsluPu/z1e/b41zWGvdb5GqI8D7qdjTQoJe00gcXT3oyCFJ+HlZCiXNkEQzThrArE5Dj3OkHs1/HlUXBRwez3vSg5waD9wYvf2k/YnS4h8iwF8S7gS7ETg4dLfesCDR5H58yIO/5gF3HocAGC5Et4fFeDde0/bml7poovYXRJ4cIcZ5voO3W4EMe4cnQUOzjR//6NFyLvPALeFm+1NDA/9FtZ0AK8B8PNSyscZY78L4JcB/ErlBlLKDwH4EADE43Haae4Q4Uv4xca5aZ0ca25OwkjQhyWxR+ia+jOMOEbowkxkmuPBP0nim79agLtZwh2/qJJv/SJgxLvcecjhBmsYyO5uClghhDUtyuDldl90dbeEmt0xhMOtCWKUCZza/iN+mKNwNYCUsm1sbFCZ15g2AMZgHQRSZ1ysPAUc/NZa3KNfkMheFJh8TQSwSIQiiLHH2IuJB33C0BF6+OMAYaYY3K3W+671p3wIF7j3V+PVxjMAiEwzOOtdhLUtgeRJdR1hJLrffqc4GXUtbU3yXU88cMqxbW6XuUgEQbTGXhOYuksH03prnCwtCTibvZ13Fz+jI/AN3PILuzcP0dkoIXLQAKxwn02zb9Vx7k89LD4uUVgUSN1uAeX4cs0CZu5zsfQ1icPf2dqcUFh2MX2PAVg005Eg9hTGWp53TGNqf2cO8f6UaEm/lZVrAK5JKR8v//vjUEIbsct4ORXtWH+hwk2GwG296fBzEkaSCk8E0ZUeZ8RF93G85t/Hce3TblVoGgvHmqFmrFVQM9a6f8ToUSDox4y1LYnofg6/D8PnCYLYOfVRkGaSg5sMzkb789TNShjxRuFt7iETi//UaMlff8ZH+qze5GIjCIIYOjgfSredOdl+7s/yYx5m32w0XKuq+/CuLi53S8JIlmesTfTPsWavqFlueo8znMJQEdTIsUYQO8NeF7BmyudnD2tAxbEme7ie37rCkbveW6m0uBR0fF72mkBkX/jH5DrDmfdF8fQHikie0ppmAs89ZOL659pP2Sku3sCMNYIg+kIPyxAxRPR1pZVSLgG4yhirDCd6K4AX+nnMcaU+IqOCZgFBm4QlLy8pCpIgwsBYz13D0X0ciaMca0+owed+cXRmrLVDCWu1nYLTYk1qhRZl8IsSTkbg+Q8W297uq7+UQ/ZCEPr5eFmJ2CE+0FGQK4+rzH+CGCfqoyCBmmutHW4WMOONa/DBNxtY/oqPzAt+9Rxf/6aH6XupA5AgiBGAYSirL1aaw23hDJFSYvlLHmYfaHZWmOn2LrcK9fHierx/wlppVRW+9ai6hhb+7h3HyUiYk4xmrBHEDrHXJCLTrOc42NKSgPCBoP1lZvN91hicrd5Kpc/+5yKu/kPr4lvgSviFcNfG9cy91UD0AMfU7c3729k3Gdh4xoebbb2mFK8HiM2RsEYQgwLjUPMLiZFjL1banwfwEcbYMwDuAfCBPTjm2OFuCRhNwlr7KMiKw40giC4wtqOu4YNvMbH4edVFNh6ONdboWNsSIR1rDIEtsfaEj4sfdxC0WLNkILH+lI/Mc0qo9AoS5/+ss83N3RKIH+IDHQW58BkX1z7dvtOQIEaRwJHQIrX1MHFYQ/5K+0KjlwPMRON5bE1xnPgBC8/8pyIe/r5NXPqEg/UnfUy/hoQ1giBGAMaHUlgzJxkK15rX8/xFASmAiRPN+0IzxVV8dwfcre0z1vojTtnLAtH9HIwz6DHV+LVbOBkVZ9nJoU0QRGuklHDKjjUjwUJHtXp5CeGrFJNe4iCLaxzOVvhrd+FLrD/to7jQ+hjOuoA1xZscu91gnOH+34zj5HsjTT/T4wwz9xlY+mJzk2bgSrgZ2ZNDjiCIPtN7vz4xJPR9pZVSPiWlvE9KeZeU8l1Syky/jzmOeHkJc6Lx18lNIGhTsyXHGkGEpMcoyAoH32xg6VGvOv9w5B1r29YbN1PrLu6EFmHwSxKZ53zIANh6udm5UlgQEC6wdV79bONpH5f+po0dt3L8LYnYod0fPr+b5C4G2HrJv9lPgyD2lPooSKDsWLvW3rGWWwAik83n8Zn3RfHmDyfx4J8kcfFjNrIXAky26OglCIIYOvjOmrpuNofeZmLlcQ+b5xr3NkuPuTjwJqPlLE0z1T4+soK7WWvWMiY4/D41TSnHWlnAizP4BQnflnjhD4o3LLK5GYmJYxq8nIQMhu93SxA3Ey8roVkMeoT1FAVZWgoQm+XKGdtlnakgfInSBoe9Gf7affNcgMAGCgut97P2moQ1vbNaQOygBmuyddl27iETCw83F/xKS8p9y/XRrj8QxDDB2M7qisTgQy0MI4KXl9AT5FgjiF1nhx+AsYMaogc4Fh/x4GyI0RfWDAZZF5lTH9vTCT2mZqxlnveROMax+WKz0JS7EMBIMWRfVj/LPOfDL3X+nXhZifjc7g+f3y1kIJG7FKC4KHa1I5ogBp3ARoNjLX5YQ+Gqat+7+kmnIdJGComLn9Fx5MH2zs7EYQ0PfCiJ+/9jApo52ussQRBjwpAWX6xJjtt+Loqnf6tYjVGUUmLpUQ+zDxgt72OmGNxs+9cqpVR7ymS9Y61PM9ZWaw6PSvE+fynAqx918NVfysHL7bzV3MmU3TYT3aMvCYJopLik5h8Cag3wC+FmphUXBaIHNViTDE4m3PlrrwmYExJeIXwc7PoTHmbu01Fo41grXA0Qn9dCPVYvzD5oIPdqgNzlRkGvuCgoBpIgBo3h3NoRIaDVdkTwcxLGtsJ9R8caCWsEEY4dRkECwMn3RHD+z0pY/bqP2OxoL7fc2OZY2xKwUt1fsxZhcLcEchcCHH2Xhc0Xmzv9chcCHHqrieyrAWQgkXneR2Cj4wWVcqwN7oy1woJAZJojeVJD9pXws+MIYtgJHNkwYy1xmCN/JUD2QoCnPlDEuf+nFvO68hUPmikxfbZzMcSIM+x/feuiLUEQxNBxA3vPm838O0yYKYYXfr8EKSUufdyB8NB2BqaasdZ+jfeLao9Z+dzop7DmZFRcGwDocRXlXloWOPBGA6nTOp7+rdqQps1zfoM7pVvR3s1IWJMMZprByQzn75YgbhalJYFo+Vqa60xdd5aAy3/n4Prn2jdflZZE2bHGQzvWiosC8ZkAZhKho1vXvunjyHdbKC0JyBZrd/5ygMSx3a8FaBbD0XdauPhXdsP3i9dJWCOIQYNmrI0utNqOCF6hWSjr6Fhr4XAjCKIFfOdzLg69zcRbPprCOz6VxsxrR7voGz+kNbjN3E01pL0bepQhf1kgcUzD9D06ts41O9ayFwNM3qnDmuTIXxHV44g211GV+M3Ywf4La7mLAb70s7ne73chwMRxDanTGsVBEmPF9ijI2LyG4nWBV/6bjZPvtbD0qFc9x1/9Swcnv8MD02i/QhDEGLHDGPJBgDGG1/77ODae8fGNf1fA+Q/buO8/xMGN1uu4mepc8K6PgQQALab2f2GdJL1QH2NuxJWAV1pWBf3j329VI8kB4OU/t/H1X84jcCTWnvTw2XduIX+5faOUs6mENWuKw9mgISsE0QsVgaxCRWBf+oKL1a81zxirUCwLclYPUZClRYHoVIBIWs1G60bgqqbP/a/XYUww2KvNx8ldFJg4tvuONQA49n0Wrn/Og5MRWPisi6ufcpC/FCB2kEq9BDFwDOfWjugCrbYjgpdvnuHETUB4aMpxl1LCL9CMNYIIxZDG8ew1x77fwqW/cRA4El5ehnbFajF1m6k7dEwc11BaEU1z0XIXAiRPcCRPaVj4rAtrsjy4uk0cpJdT66GRUIPnW3UO7halZeW265XchQATJzSkzuoNhRqCGHW2R0HqEQZzkmH5Kx5O/UgUt/5sFE/8agGPvj+L0rLA3H2eWocJgiDGhSHfe5pJjjf87gRkANzz7+KIH2pfUNYiACTg261fr7slYaZqnwGMMegxFQW327ibojrLqBI3V1pWEXTRgxz2qqgKeoVrARhnePZ3injy/ypg4oTWscDvZgTMSQ5ram8da4EjYa+RkEcMN8U6xxpQi2rdfClA7kr766jiokDsIIc5yeFshjsPiosCsekA1iRCnTubL/hIHNFgTHDED2kt56zlLgVI9ElYs6Y4Zh808Mh7srj4MRsLD7u4+HEH8cP9OR5BEDtkuLd2RAdoyvuI4OclEkcaC0+MMRUH6QF63eeqX1SiGw0zJYgQDOkA+b1m4qiGydt0XP0H1Tl49J1WqDVGLztXJu/QwXWG5C0ats75VYdf4EoUrwvEjyh316W/cTBzn4H1Jz0E7YowWVWEYRqDHlFrnpHYtZfagJdTIqKXV80KVz7pQI8xzL3F7Hi/7MUAsw+aSBzhuPhxpz9PjiAGkO1RkICak5Y+q8FIMMx/hwmuM0RmGFJndfBLGYDTdpUgiDFiBPaeRoLhdb/VffPFGIOZYvC2JPRI877R3Wye2WtMMHg5CTO1a08XUko4dcfS4zVhLX2rDs1UbrPSkopYKywIvOUjSTz2Uzkce5eF+BENC59xcfwHWj++k5Gw0gzW5N461pYf83DtH1287j/1aSNMEHtAaUlg6q7aXtBIMOQvBfCLEvlLAlJKMMaqf9ffL3aQIyhJ5C6Ej4KcnvTh+IC93v0+mecDTN2tnlvsEEdxQQCvqf08cCTsVYH4of55Gs68P4rZNxs48CYDjDGUVgWsEMkxBEHsHYwDoD6XkYQcayOCl2+esQbU4iCf+6/FqruD5qsRxA6g9pKunHyPhec/WERpReC2n4+Guo8WVWvR5B1K/U+f1bF5rtbpV7iqLog0kyF1SoOzLjF5uwYtwhCUWj4kvLoh9/oEg5fv3w6mMsi+tKSe8+pXvZZxltvJvRogeVLDxAkNhWsBgjaxvQQxamyPggSAu/9tDKd/XK0ZjDEcepuJ6XsMVWQVkhxrBEGMF0PuWOsVM8XbzllztwTMbTN79T7MWfNyElqEQTMbZ7lVoiABID6vBDV7VTVTxQ5qeOgvUzj1YxHM3Kdj/SmvZUSllBJOxbE2yeB2mMdWWAhQXNq9faubJccaMfyUlhujIPUEw9oTHqbv1gGpBHgpJR55TxaFa7XryOKiOn97dqxNKsdamCjI4kKAxOHyGjHHUbjeeJ/8lQCxOd7Xpvbofo7ZB8yqqBjd19/jEQSxM8ZoazdWkLA2Ini51jPTuKm6aC5+zEG+bJP384JiIAkiLIwN9RD5vWTqbh0n/lcL9/16vFqY6AbXGe7/zXi1aJG+VWsQpiqRiQCQPK26ASfv0KFHWXvH2paAUS7CGHHV1dwv3PJjFxfVRVT+qoC71fl4gSNRXBRIHFGCYeKIhuyrFAdJjAfboyABIDarNbnYqkgS1giCGDPGTlhrP/9oexQkUItp3E3cjGxweNQ71qIHykXzQxzFhQCFawHi81r1dowxWGmO+LyGzHPNzVVBSf1K9Wh5xlqbKEgpJZ74lQIe+8kscpd2Z1/oZQUJa8TQU1yqnYeAWgPWvukjdUZH4ihH/nKA0pJA4YqoNmj6BQnhKheqmWZwQ0awlhYFYlM+IlMMdhhhbUkgOqvWg1h5jagnf1lg4jjFMhLEuMNIfRlYmOKHGWO/Wv73EcbY68Len361I0K7mWmaxXDtUypmrFjunnE2ZMMQaIIgujDEQ+T3EsYYbv2ZGGJzvV08zD5Y67CLz2soLNQuYnIXg+rFSGSG4eR7LSRPKsdauxlrbrbmWDMSvC9zOCp4WQkwdVElpUThagA32/l41c5FQz3HxGFeXZ8JYpSpdPKzXpIdpVRrMEEQxLgwAlGQvWCmWNu9U6soSGuKobS8u/sm5ShrFNacjISXlYhMqe/HDmkoXBMoXBOIH26+lt53v4HVrzcLaxW3GgCYk6xtFOTyYx5kANz601F85V/mdsW55uUknIxsmrlOEMOCX5IISrLh/DQSDIUrAqkzGhLHNOQuCWw8o8697CtK2CpcDxCd5Ur4nmShHGvCl3A2BCIpH9YU4Kx1P2+K11W6CoDyjLXG4+QuBkgcJWGNIMYeBkgq+QwqfwDgDQB+qPzvHIDfD3tnUldGhMp8n+1wE1h61MPUPTpK5c15YUEgPk+/eoIIzZh1Dt9MorO8oViSu1S7GGGM4bafjYHrDFpUOV9a4dV1N1fmcPQLLyeROMJRWhSw1yQCuyy2dWB75yI3GYRL7y9i9AlsQLPQMP+iK0JSix9BEOMFG6/qi5nmcNsUvd2sgJls/AyYvsfA2hPdY7d7Qc1Aa3TE5C4GsGY4mFZp/lJRkIWrQct5Sftep2P1a17za6hzw7VzrEkp8dKf2jj9ExEc/i4LU3fpVaHgRvByEhBo65LbLTLP+SgsUPoCsfuUym61+r1jpe6VOq0hcURD/lKAjad9TN+rI/uKOm8yzwdI36o6ucw0h5tRcZEdj7UsYE1zcCYRme7uWJOi7GotC2vVGWt15C8F5FgjCEIFsFDJZ1B5vZTy5wDYACClzAAww96ZKhUjgpdvPTdNsxiisxwHv9WoOiLq4ysIgggBY4AYnwLHzcSaZPCLsupGK7ZpBNAjDEE7x9qWhJGqDZ/3+ulYy0mkTmsoLgoUrgTQE+27riuUlgWi+2uviZuAaK7DDA3XH3FbzhQhiO2o+Wo9us+kcoUSBEGMDWMWQW6mWNsY7VaOtX2v07H6da9rkbwX3E3Z5FjLXQwa4ufihzgK1wLkrwnEDzdfS0/eoSN3MYBfbHxeTkbAKjvWrEkGp8WMtZWv+oAEZh80AACRGd7W2dYLlVl0/Y6DvPAxG4ufH+LNLDGwqKjF7XMWOfQEQ2yOY+IYR/5KgPWnfRx7t1WN188862PqLiWs6VEGMLSdz1091mLZfSYFrCnWdcaasyGhx5maCQzATDMIX8LNbm8SpbIrQYw9DNSsP7h4jDENZemTMbYPQOiNE63wI4KfVx/q2+EWMPeQidgcr8ZJFK6Jll12BEG0gTPqLtkjGGeIHlCuNSklCgutu4K1CIPfbsZaXXezkWDw+zljLSuROq2juKSigSZv0+Btdf4MtlcFIvvqhDVjuB1rz/xWEfnLJDwT3dmxsMZpz0IQxBjB+VgVX4xOwlqLGWvxQyoSPHdh9/YebkY0OdaCEhqEtdghDcXrZcdai6YvzWJIntKQeaHRaeZkaqKdNdXaObN1zsf+bzGqrhxrepeEtZwEN9FVILhRnHXZ92MQ40lpSSC2TVgzEgyp0xoYY0gc1bD5YgB7RWD2QQN+XglbG8/4mLqzlj1uTfKWonbDsarCmoqAdTISskOTQ1WIK8MYU2MNrqrjCF+ieF0gcYSa2gli3GGcjdPWbtj4IID/D8B+xth/APAYgA+EvTNVKkaAwFHd3JrVXKw6/J0WjnyPhdhBjuL1ct70tdYXAwRBtGHMInluNtFZjtKSgJuR4AaDMdGieBHt7FirFGH0BKt26/YDLyeROqOhtCiQvxpg8na9q2PNXt8urPXHseblhPp86COBK/9/9s473s2zPP/X/Q5t6ezjM7yOt2PHduwM2xlOQkJK24S2hFFWaGmhoQRKm7JayihlNZD8WCUByigEymjYISQ4kJBhJ3a89x7n+OyhLb3v+/z+eCQdyUfj1bFky9b9/Xz0SXyOXumRjqT31nPd13UjGRRV74RmpkdssPp/l8gZC3u/UqIFOIUZl1GQZWGJVHYGw7t/SYEAACAASURBVDBMnVBnEeSOBgWJAk1JiTEr72zwtqvyxy5Ol3hWXCOATMNqtrCmuQm6nxA6bhVMf2m+XMPoWRGO2aKd6iQommyKzSbSa8HTNXlfrmZCfPjcXwOJoIBvtopYBW6rGLFhq2RsHsNMh2gex1r7Wg2L3uICAHg6FZgxgcZlGhSN4J+vYnCTIeP6s5xijkZCYqz4+yDSl4p1tAQUpwrNK0X/8QMGDj8cw677IzmRp2cLawDQulrD4Cb52TS624R3lpp3n45hmDqkfkq7iwohxHcBvBfAJwH0AfgzIcQP7R7P6solQLKAWw0A5tzhhKdDgbtTRfSMBWHKrhlPN3fNMIxt6myI/IXG0yEdtuHThd21mktu0ucjPmxNzljzVTsKUn6eWobA2F4TgYXys7WQmw5IOdZaJz+zFZ1gJiu/xp33R3HqsUTFbzebxOj5iRhiykcIgY1/OZ4TR1MNJg4ZOPVYgTdjnuuWXX8IIT+DGYZh6oU6qzsdDYU3vPM51gCg7Wq9qLAWHy1P6ImPWXA05TrWgFxhDZBuOVcLyWi5PDRfrmH4LGFt4rAJZ8vk9d0dCiJ9uWsL9+bWvJVyrBkhAX+PUvU6LT5sVUQIZJizifabU4Q1T6eK1jUyNpVUgneWipaV0p0WWKDh2CNxNK/QQFn1o7ORCs5yTBPJcqyBCK5mQu/GBJ5/TwjRfguqi/CHtwVx8lFZ90b7zCnC2ozrdZz5g/xs6tuYQNdN+rk9AQzDXBrUVxjBRQURNQMYAPA9AA8D6Cci2x/etoQ1IlKIaP30lshUm2RIZIr/QuheguIgjB804QgU/jLAMEweiM+C5xN3h4Jon4XwaROeAsJaIcda728TSIyJzLBq3V/dKMjkhIDDT/B0KhjdZcA7S4UjQEgWca3FBkWuY80BWFXQv0LHzOpH/6Q2fVhYqz2MsJwlUe2NrviIQGxQwLQRZ9r/TBIzri1zg4EdawzD1Bvpz7w6qT0dDfnn0wpLyDorj7DWulrDyE6jYCPT4e/F8OzfB203lyRsONYAwDtTyTtfLU3T5RrG9hgQplxX75MJjO01MesVjsx1/PNUTBwxc46L9Jk5jjVnMyE+cu5//2RQwNejIl7FOs2ICRhhrgWZ8hnba0yJRR3dbSB0IssVlicK8mzm3OFA5wb5HgvMVzGy3UBTVgwkADiaFMRHSznWUkJZqvZ0tijY84UoVn/Yi+Xv8WDp3W6s+4Ifuz4XgREWKYdb7udB8+Uaov0WIn0mep9MoOtmR4F7YximniBCGVO7mPPMVgCDAA4AOJj6/2NEtJWI1pQ62JawJoSwAHzpXFbJVA/DhrAGSJv84AsGPAWiKxiGKQChrjqHLzTuDgXRfhOR0xa8Bdwt+WasRfpM7PxcBKs/6oXmSTnWvNWLgrSSAlYSUD2yc1KYcrC9XiTSSFhyBoWr9awZayUca8mwQDJovxITQiB0wiwZeXKupIW1+BC/P2qNdFduJTreixEftgABRPuL34+VFBjcbGDG+jKFNcHCGsMwdUgdxUE6Gilv3ZQMCahugqJNPQfofgVdNzmw+d5Q3vooesYCKcDWj4YzIlcx4qO5jrV0HenJK6wV3kJxNipwtSqYOGwifMrEzvsiWPMxb06seWCeiuDhSeHATAgkRnKbrpzNyjlHKwpLIBlORUGWUacNbUmi/1n7MZvxIQu6n3jGGlMW0X4LT/9NEFs/EoaRShcRlsBLHw/j2P9JR5gQApHTFjydxfeveu50wT9PXiedHtJ8ee4xzkYqKaxF+yy4O9RMWkL7NTpWvNeDtqsna9fAPBVNyzUMbErmjYJUNEL7Oh17vhiFs0mBbw7vvTEMI6mTsu5i5HEAfyyEaBVCtAB4BYBfAHgHgC+XOricKMjfEtGriHh3o9ZIhgQ0m8La0AtJnq/GMOVSZ0PkLzTZUZCFHGuaG1Mcazvvi2D+X7rQuGSyQ7GaM9aSQQHdTyAiuDsUuGcoUJ1U1LGWGBdQPZSTta/opR1rx34Uw8FvxWyvLT4sYEZRUOCrFPERAc3LXcq1SDwlqpbaRDjn+0l11Ed6i78Ghrcb8M5UckRlW3AUJMMw9UgdxUE6GpS8jUCFYiDTrHy/B4EFKp59Z2iKeBY9Y+Hyez0wI8CJX5aOBUiM5TrWFI3QsESdEkE3904XlrzdXfS2mi/XcPpxGR+35G3uTIpCGv88FcEsx1r0jAVXu5IjIDoaZS1pGdN/DRhhAc0NuNvLE+kOPRzDmaftRynERwR8sxVYBmAUmH/MMGcTHbAQWKBCcxGevScIMy4w8LyB2KCFsf0yTjXaLyAE4Gq3XwcGelQ4m2nK+84zU0X4hFngKMCMCyTGBdxtlGnqmv96F2b98dThwB03OHDmqQSiZ6YKa/L3Ovp+l0TXyzgGkmEYCSngGWu1y1ohxGPpfwghfgNgnRDieQAlJ8SXs7vxdgA/BBAnogkiChLRRNnLZSpOOY61kR1GwZlFDMMUoI66hmsBd4ecCRk5bRb8vFJdBDNLZxrebiB43MK81+ae9/QqCmuJCSmsAfLzNd3BrAfyRxoB6flquY9JdQCWkffqGZJBgeig/U2R0AkTUCbFlWoRG7HQsEhjYa0GSYyeH8dabFh2qpcS1vr/MI0YSICjIBmGqU/qqPZUXQDE1Pm08REBZ2Phz39SCcve7YYZF1OiFaP9MvVgwZtcOPHz4nNALUMgGRRwBHLv64avBzLOtTS6l+BsLP5dummFhsMPx9FzpxNzXjl1P+bsKMhIr5UTAwlIYU8PFJ49ZwfZAKbIeW02hbXEhIWhF4yyYqRjwxacLbJxhl1rjF1iAxa8MxWseL8H7g4Fe/8riiPfj2Hp3W5MHDTl/OrdBpqWayint1/zEm79aUNOEyMANCxSMX6wsLAW7bfgalNAaqqpoUhTV8f1OgaeNxAdsKbExQJyBqSjiTgGkmGYSQgsrNUufUT0PiKak7q8F3LOmgobAZ62FRYhhF8IoQghHEKIQOrfgXNZOVMZ7MxYAwB3pwIriaK58AzD5KGOuoZrAVer3EgInbDgKRQF6aZMV6wQAvseimLxX7mg6GdtgPgoEy9SadKONQBoX6+j51Vy88TRQEiMT96nEALBY/KLXGzQgqstd412oiCNiCgrxid80kJgnlr1KMjEiEBgoXrOcUVM5Uk71ao/Y81C4zIVkb7CmxVCCDlf7bppCGvCYscawzD1Rx3VnkQERwMhOZ77eGMFNq3PPrZlpYaR7ZMdSlZSOk9crYT2azTEBq0pwls2yVSjFKmVOdd03ujAVZ/yYt5rXXl/7+lUkAxORnxHek14u6Y+TleLktMckwxaOPnL4iJhNolUnepqkRF4diIx+59OwtVansMtPiSbxpwtxI1WjG2igykhiwgr3+/BmaeSCJ0wMecOJ1xtCkLHTIzsMtC0TCt9Y2dBeerGwHwVoRNmwe9ckb4sgbtEDLmrVYFvjgJHgKYIeACguQi3PtIAL49gYRgmRR31S12MvB7ATAA/SV1mp36mAnhNqYNtC2tEdEO+yzQXzVQQu8JaOpuaHWsMUyZ8FjyvKJocFm3GBFwt+T/bpGNN/k2GXjQQH7HQfdvUrkA9kCtyVZLs7mb/HBUd18v7l1GQcmPBTAhs/0QEv3vjBOJjFmJDAu6zHGuKo3QUpBERZQ2eD50w0bxCq3oUZGzEQsNCFfFhAVEnG4AXC4kxC3oDIT5a7RlrAs3LNUT6Ct/PxEETQgCBBdPYYOAZawzD1CN1Vns68synjQ5YcJUQ1gCgeaWG4SxhLTogHVSkSrFs5iucOPmLqYLUyA4D2z8ZRnw0NwbyXNG9lKkJ80EKwd+jInhUPt5wb/5GMmczZeKWAWBws4ED37QfC55OtVF0gu6zVw/3/i6JOX/uLMvtHhsWcLaQFAKr3MzDXDpE+y242+X72xFQcOUnvVjxPi8UXcY4ju01pWNtWWXEKdVJ8HYpCB7NL7JH+ix4OuwJa4CMg3TniYFMc3azJ8MwdQ471moWIcSQEOIeIcQVqcs7hRCDQoiEEOJQqePLUVj+OevyIQA/B/CRaa2aqSjlzFgDAG8BBwjDMAWg+ukarhXcHQo8XUrejkMgPWNN/v/IDgNdNznyDrd3NBCMiICZqPzfLxm0cobRp9EDSiYKcsuHwkiGBJpXaBjdaaQca2cJa7YcazJqR9jcZAuftNB0uYbEmLB9zHSIjwi4Zyi2N2yY80d8VCAwT61qFKQQAvERC03LtaJRkKcfT6D7ZY6yonwycBQkwzD1SL0Ja42E2FmiTPTM5MZ7MVpWScdaut6JnrFyZqPN/hMHTj2WmFJrnX48gRO/SOD0Ewk4ms5v46l/noqJw3KDP3J6ahQkADibc6MVR3fLRjK7dV12ZLmzRclxk/VuTGQcc2mSIYGRbUnM/lMH4iP2G6biIxaczTJykhMMGLvEBuVswTSNizXMWCeTDRqXqhjZYWDisDllVtq5EFikYfxAfmEt2mfCnX4floiCBIDZtztw2Ts8FVsbwzCXNqTUVVl3UUFEbUT0n0T0KyLamL7YPb6cKMjbsy63AlgOYHQ6i2Yqi+0Za90Kel7thOblDSqGKQulvjY3agFPh1K0CUB1UWYWx9kD57MhheBsoarMfMjesMhGOtYErKTA4OYkVn/Ei7ar5KZPfmGttGMtGRYwo1Jgs0PohImGhSpAkwJkNYhnzdWIlTEDjqk+iTGBwHw1p9u90hgRACTjdQo51oQlcPq3CXTfOs0B7qL05gbDMMwlRx1FQQJA8+Uahl5I5vwsOmBPWHN3KiAFCJ+S56Fof26EpHemCneHgtHdk642IQQGnk9i4V0uHP5urOgst2oQmKcimIqnjPRamQbYbJwthFjWOXx0lwEzBpg2a8FkUEBPJSu4WikTKW7GBV76eBiHv5/r4hvamkTTcg3OJgWap/C84LOJDcsoSFeV6m3m0iRW5P3duFRD78YEvLNUaO7KvTcbFqoFhbVyHWuOgILmFZUT/RiGudThPcUa5rsA9gHoAfBRAMcAvGD34HNpzToFYOk5HM9UCLuONdVBWP4P3FXDMGVTZ13DtYC3W4FvduFTlOommNG0sGYV7TR2tShlzSezS/aGRTZ6asZa6ITsmFadlIkpig5N17Emf29ndoVlCET7LXi6FTgbp0YrFb2faHkOt/iogLOZUnM1+D1SSyTGLPjnV9exFh+WXeqOJoIVF3nnGY7sNKF7CP7503TLW0K2+DEMw9QTpMgZk3VC18sc6N2YyHFJRW3MWANSc9ZWTc5Zi57J2iBP0bBgMnoRAMInLFhJgcV/40LDIvWCONaCR00IIRDpNUs61syEwMRhMyW22XtdGKHJBjAZ0yiPG91lwNWi4NgjcSSzztuR0xZ8c9TUfZPtxpz4kIyCdLZWp95mLk2igxZc7fn3sAILVFhJVCwGMk3DIhUTB4sIa12q/M7PMeQMw1QadqzVMi1CiK8DSAohfi+E+GsAN9s9uJwZa18gos+nLl8E8DSAreWvl6k0dmesMQwzTYgAq342N2qBea93YdFfuwv+XsuasRYfE3A0FB8wXY1h6skSjrWJw2ZmplTjZRqCR0yET1pwteYeo+iAlZxyMzkYYQFXK9masxY5LTuHVQfB0UhIjNmv4F54XwjHf1LCPpfCjAtYcfkcVOs5Pt9EB6xMNNPFTnxUwN+jIj5avTjQ+IgFZwuBiODuUBDpm/rc9T6RQNet04yBBHhzg2GY+oRQV441f48K3U8Y2Tl5HonZFNYAoHmljuFtKWGtPzcKEgB8PWrObKWBTUm0X6ODFMLqj3rRc6ezAo/CPoEFKsYPGDj+SBykEhyBqY/T1aJkmmMmDpjwzlLh6VZsu8ISwck9AmerknGWD25OovvlDrRfreH4I5OutUjfpHPO1aLYnu0bG7bgalFkIxs71hgbWIZAfETA1ZL//a255BzCpmWVdYQFFqqYOGRAWFNr44xjTQj5+cu1J8MwFYQIAJ8ia5X0blwfEf0JEV0BoNnuweW0Zr0IYEvq8hyA9wkh3ljG8UyVsBsFyTDMNFGIB42eZzQXQfMU/lxT3YCZmt+eGBdwFInwcbXa3xwoh2RQwJFXWFOQmLAQPGwgME8Ka5qLZFze6TyONQfBKjEDzogIeGertsSr0EkT3pTbz9FAiJchrIVOmTjw31EY0dLHxEctOJqkqOJqtb/REx+xcOg7MZjx2ntTnXosgYPfqmJ25nkkMSZfa6qLkAxWSVgbFnA1y9eap0tF+Kw5a9FBC70bE+i+xTH9O+EoSIZh6hGl/lqbu17mQN9G2dxjxASMSPH6LpuW1RqGXkxCWAKRM1MFOf/ZwtrzSbStlRHF3m4Vvtnndwa5s0nB1Z/x4eSvEvDOyr8lk+0aG91toGm5BlezYttJlgxONoB1btBx8tE4rKTAwGYDbVfrWPAmN478bwyWIW9POnbkWpwtii1nnGUIJCfk36la0evMpUd8RDZFKnrh9/cVH/Kg8+ZzqB/z4Ago0AMK9j0YxW/+dBwnfiGFZSMmUxecLamUGk5KYBim0hB4T7F2+TgRNQD4JwD3AvgagPfYPbicGWvfAvA9SGFtO4DN5a2TqRbJkMXCGsNUE6K6iuO5GFBdlBF/EmMWnI2FT2fO1urEFBaMgszjWAOA5pUaSMOUTSJFB0wbjjXfHNXW45g4aMKfivJxlBEFaRkC8WGBpss1HP1BrOT14yMCzpSoImd3lL6fvqcS+P1dE+jdmMCLHwzBLCEonm+i/RZCJy/+97oQIjN70NlMiA+XIa6esO/Yi41YmdeAp1NBJEtYE5bAtv8Io+dOZ9F5iSWx2LHGMEwdUocx5F03O9D7ZALCFIgNSPc92Wys8M9RoQcUGbudx7GWjl4E5Cb6yA4DbVde2PlILat0XPdVP9Y94M/7e2eWA2x0t4GmZWpOPGQpkkELul8+D41LNPhmqzjygzgivRaalqkIzFehugiR06nZdH1m5nmTIlnp119iNCWQaKn0gjLqDaZ+KTZfLU1ggQbNVfn6r2WVhvEDJlZ+wIN9D0Vx5IcxbPuPMAILVPl5Y3FDF8MwlacOy7qLAiJSASwUQowLIXYJIW4SQqwRQvzM7m2UEwV5I4CDAL4E4MsADhDRDeUumqk8dmesMQwzTai+BshfDCg6AAFYSSkg6BcgCjIRtPJGQeoBOfB94pCJwPxcYc3VqkyJxCvlWLMMAWEC3q7Sj0MIgdNPJNCxQXZ4OhrsR0HGhwWcjYSld7tx+H/jeedl5V5/UlSxO1djx2ciWPPvXlz3kB+Kk7Dj0xFba5sOZlwgeLy8WMfYgIXwSbNq0YnnCyMCkAaoTpKbcDbnsYRPmXjy9RMYfKGE0psiPpzq7gXg6VJyRLmjP5avoQVvcpX/ALJhxxrDMPWIUn+1p2+2CkcDYWyfaXu+WjYzb3Pg9GMJKaydtWnvaiVYSSA+ZmF4SxINi7WM6HQhISJo3vznuLRjTQiB0V0mmpZrqRlrNh1rZ6XaLHiTC/sejKJllQZFkz/396gIHkvNeuuz4OmUdavLpoAXG7bgbJlMSTDCouaappjaIzo4NcHjfHHFh7xYe78fHdc5sPZzPpz4aRwNC9RJgZsjyBmGqQbsWKtJhBAmgL88l9so52z2WQAvF0JsEELcAOA2APefy50zlUFGQV74LwYMc8micHtJrUFEUF1AbMiC6gJUxwWasZZnJobqICi63NDI7phuu0rHivd6ply/1Iw1IyKgeeRQ+FKbHOMHTFgJoHlF2rFmX1iLDlhwtSvwzVIRmKdiZKdR9PrxUQFXs3ze7TzHiXELVkKgeaXc0Flxrwf9z9kTcKZD/7NJ7PhUecJdtN+CGUVZDq9aJDFqwdmUEj2bCfFRe48neNSEe4aCbR8P2xLj4lmOtc4bdZx5KomRnQaGtyVx8JsxrP6wN7N5N214g4NhmHqkTlubW6/UMbQliVh/+cJa9y0OnH4iAc1D0Ny55w0igr9HQfCoiTN/SKLjer2Sy64Kup9gxQVe/GAYzmaCd6ZSVrOMrFMnn4fWNRoaFqloXzv52H1z5XOSGBNQdJqcydZC9uqAYQuuVIMNKSmXvM31Hf5eDOFTl8ZcW6Y87DjWzgeBBRpu/E4DFt7lnhS4ue5kGKYK1GlZd7HwDBF9kYiuJ6LV6Yvdg8vJP9CFEPvT/xBCHCCi2q9IL3GEKWDEAG3qXi3DMJWCHWs1ieoiRM5YcBSJgQSqKKwVmLEGyAx/VxvlRBipTkL7NVNPm4pOsJKFX19pYc1lI9Ly1K8T6H65I+OKczQqGN9fXCBLE83axGpZpWF4m5Gz+XI28WELjkwUZOk5dqHjFnxz1Mm1NUmn3tkd1ZUi0msh0l/ehk2034J3toLQSROu1gv/hX+6xMcm59LY7ToHpLDWdbMO0gi7Hohgzcd8xe8na0PN06Fi1Qc82PJvIQgTWP1hL7wzKzCzhqMgGYapR+p0B6Z1jYajP4yjZaUGV5kb7+4ZChqXaDAi+Z83f4+K4GET/c8kMf/15+imPg8QETzdCtztClZ/xCtn2pYxxyx7xlr69tZ93g8166H7e1QMbkrmzFcD0jGUpV9/sWGRcawBgKtFQXxIwNNRen3HHolD81BlagXmgrPjM2Ese7cHqrN0zRYdtMp+f583OAqSYZhqwI61WmZV6r8fy/qZAHCznYPLOZu9SERfI6IbU5evAnixjOOZKpAMyw1Xu/nzDMNMgzocIH8xoLkJ0T4LjiIxkICM/6m0A0kIUXDGGiDjILNjIIuhOko41sKA5i0tEFqGQO8TCcy8bXLQdzlRkNnRSc2rNAxvL+4mi49MOtaczQQzIW+jEMFjJnxzJp8TIoKnS0WktzrdytEzFmKDApZh7/EbERlf1LxcQ/gin7OW7VhzpKKk7BA8ZsE/V0XPq5wY3GyUjMSMZc3ZA4AZ1zow79UuLPlbN9qurlDvFUdBMgxTj9RhFCQg546N7jYQPj09R8usP3bANzv/cf4eFScfTUD3EXyzLg4x58ZvB7D8PZNihXSs2Y+CPLsB7Ox9A/9cFcGjFqJ9uXPp7DblhE+Z8HROHufpVBDuLX2cEROI9FqZuXfMxY0RFTj+0wTCJ+39PWP9Fy4KsiTsWGMYphrwlmLNkpqrdvbFlqgGlCes3Q1gD4B3pS57Uj9jLiBmFNDcF3oVDHOJU6ddw7VO2rGWFhAKoQcIZlzAjBf/GyYmLDz9txO25muZqYTBQl2ZjgaC36awZjcK0tUiNznyrU8IgYPfisHTqcA3e/J+y4mCjGXNM2lapmHigFn0OcuOAVQ0QucGHaefSBS8fui4Cf/c3OfE260gfLo6IlakzwQs+bjsEE3F0nhnKbY3BmqV+OikY83ZpCA+au85CB0z4etR4WpVoHqASIm/TTxrtkqa+a93Yfbtzukt/GyE4A0OhmHqkzqtPXUfwd+jov+ZZNlRkAAw8xUOrPpXb97f+XtUjO8zMeO6iyd0h9Tc85+zxZ7glW4AKzWH3TdXReikKQWyHMeavaac4BEzp971zlJtxTuGT5iAAAtrlwjRVK0dstmYFh204G6v0dqOkxIYhqkCBLBjrUYhohlE9HUiejT178uI6K12j7ddrQoh4kKIzwkh/iJ1uV8IEZ/OopnKYcYEVBef+BmmqnAUZE2iuqUrKS0gFIKI4GwuHQc5cdDE2B4T8RJxiwAwccSEv6ewcNbzaic6rncU/H02ikNGIhbCCAto3tRwe5IOtmwsQ+DFfwlj4Pkk1nw8N7rP2aggMW5fWErHsmhugn+eitE9hWMkJw6b8GZ1hXff6igurB0z4ZuTW3Z4uhREbHQ2T4dInwXdL8VXO6SjML2zVNsbA4CcHZcMl/f5cOwn8apuJiXGJt8XzmZ7sVHCElL8TLkKm5ZqGN1TeI3CFEiMCTibq1iDpDeVeYODYZh6o45rz9bVOpJBMS1hjYgKzvb0z5Pnt47r7NVntYiziRAfExAlXhtmDCC1+AxiQNZ7rhYFQ1sNeLIca3qAYMZKN6VNHDERmJctrCkInyhdcwSPmmharpZdCx39cQxGzP77QgiBvf8VKfl8MedGNFVrh08U/3uacYEzTycQOl4bM9bywkkJDMNUA6U+G6YuEr4J4DEAXal/HwDwD3YPtn02I6JriehxIjpAREfSl7KWylQcMy5s5VgzDHMO8EmwJlFdhEhfaWENgK35ZOMH5ZfBiSOlv+SP7zfQsKSwsNZxncP2F0ZFk461Qk65tGMNyB8HOXHQRPCIifVf8k+5T0ej3ICxQ/aMNUDOWRvZll9Yiw1bSIyJnLjLllUaEiMWgsfyP3+hE1ZOFCSQdqxVXmASQiB6xkLzSi3zZb8U6ShM32y1LMfavoeiOPL9WFnrO/HzOM48VViEPFcSYyLj5HS1KIiPln4NRM9Y0BsoM7y98TINY0WE1YFNBryzlIIbmBWBNzcYhqlX6rj2bF0jx8BX2tHibCYsebsLTcsujhjIfCi6PE8nJoq/NvLFQBbCN1fF8DYDnq7cuG4ZJV24hkqGBJITIsfpVsyxNrbXQO+TsvYJHrXQdo0OMyqQmLBXp1mGwJ4vRjG+z97sYACIDQkc+k4cIRtiHzN9ov0WFEdpx9rm94Zw6OEYlt7thruzhoU1buhiGKbCEAGCT0W1SqsQ4gcALAAQQhgAbG8IlXM2+zqAzwG4DsBVWRfmAmLGAbVCiUsMwxSgTuN4ah3NTdKx1lD6VOZqVRAv5Vg7ZEL3E4K2hDUTDYs022stBqkEUgBR4G7TjjUgv7AWOmGiYZGatytZ9xOMkIAwbQgreYS14QLC2sh2A80rtJw5HaQSum5x4PTjUwUjMy4QG7JyNl8AwNOtlowbnA6JMQHFIV13doW1WMqx5+mWLjo7zxkgN4fGD9gX4oQQCJ+yMLq3coJipM+U0ZcpsqMg3Z3y8Wz5cAhjRTajgkdz/zZYHQAAIABJREFUozobl6oY25v/+nJzK4Kld1c5i5rjeBiGqVfquPZsWqGhY4NeMsawXIgIC9/snhKveLHhbCod0xgbsOAoEZWext+jQBjImZUGpOesFb6f4BFZN2TXgt6ZCsKn8seWH/lhHAe+HpXHHpPJD77UjDdhCfRuTBStvcKnLVgJIHTcft2YdlCN7rYvxtUzB74ZxcDzxWcs5yPab6F5hVbUsWaEBUZ3G1j3gB9z7nCCarW+49qTYZhqQOAoyNolTEQtSP2FiGgtgHG7B5cjrI0LIR4VQgwIIYbTlzIXy1QYMy6gsGONYapLHcfx1DKqixDtt+C05VizEQV5yETnjTomDpcWPMb2m2hcXLmOZ0UHrAIGJiMioLlTwlq7gmhf7uMIHpvqBMvcrmavs9mMCxhhAWfT5HPZvELD+H4zMzchm+FtBppXThUWZ97mwKlHE7CM3PsLHTfh7Z7qbqpWFGT0jAVPpwJPh4JIf3lRkJqL4GiSry07hI6bmDhkXyRLjAmYUYGxPYateX5nM/RSMue4wReSeOqvgtj30KRrTkZByhLP2ajg5h8E0LBQw5Z/Cxe8z+AxK1dYW6xh4rA55W8JAMd/EoerTcGMa6s8p0YIQKnRjmaGYZhqQgRY9dnarLkIV33CV7sb7xcYl405a0MvJtGyyl4DWPrc7+7IPd86WxQEj5oF64aJw+aUecKOBvk3O3u+rzAFBp5PIjpgIXzaROioFNb8PSpCx0wMvmBgy4fC2PrRMKxkgTolVZ8XSkbIR/iUBUU/N2FNCHsNapcCg5sMHPnf8lIYAFl3t12lF3WsDW830LhEq/20JU5LYBimCtRxv9TFwD8B+BmA+UT0DIBvA7jH7sEldyuIaDURrQbwJBH9JxGtS/8s9XPmAsIz1hjmPKCwb7sWUd3S5WWnI9dZQlizDDlfqvtWR0nHmhkXCJ+auplwLig6FdxIyHastazSMLQld3MgdNwsKKwBcpMjMV68iosOWHC1KTldx7pfwZxXOrH/a9Ep1x/ZbuTdsGlYpMHTpaD3t7kqYeh4fvHP06EgNmjlFW/OhUifBXeHAneHYj8KcmDSseezOWctMW7BSgo5Zy1o737CJy00LFYhLCA2UN7jjpyx8Nw7Q4j2y+NGdxnY+tEwlr7DjeFtk4JbpDd3doUjoGD+G5wQJhA8kn+dwaMmfFnCmuYleDoUBI+YGNtvIHRcvi/GDxg48I0Ylt3jrv6mpxCpSc8MwzB1Rh1HQTLFcTYrRSMaAWBgs4G2a+w1v/h7VDiaKNPElab7Vgf2fyOKJ183kYntFqbA8DbpaArmmTdMRHLO2qnc9Y3uNuFuU9B5kwO9G6XA5p2pwN8j56yd/EUcl93jhhkHtn0iknedE4dNBBapmXrEDqGTJmZcq2Nst/1jkiGBXfdHMLLDwNh+A0+9JYh9D02thS8Wjj0StxVzD8gEhOFtBiJnyktViPZP1raFZjsPb02idXVl0j6qirDYscYwTOVhx1rNIoTYAmADgPUA3g5gmRBih93j7bQBfzZ1uQbAlQA+kfWz+8pdMFNZLI6CZJjqQ8QnwRpESzUVpLtji1FqxlrouBRVGpdoCB4zi3amThwy4ZudP3pxuiiOEo611Iy1tqt1DL6QzFmfFNYKn879PSr2fjmKyBkTJ38Vx/bPhKcMcY8N5MZAplnwJhf6n01i4tCkmJeYkN3GDQUcewve6MLhh+MQQsBKysH3hcQ/RSc4W6T41f9MAv3Plh8/k49I36RjrawZa6nnIDBfxclfxksKfmnBMDBPteV0BIDwSRPeWSqaLtMwWmSGWT4GN8vnJz37rP/ZJObc4cTs2x0QJhDtsxA+ZcKICvh7cv+eRITODTr6fp//hRY6NnWDrPEyDTvvj2DzvSE88w65sbTpn0JY8c8eBBach80RSwDEjjWGYeoQbm1mCuBsoaIRjcmwwPh+Ay1X2DtPNyxWcc1nfVN+3n2LA7f8uAGtV+k4/RtZOwy+YODZvw9h/KCBiSNmzqzdNN6ZU2fV9j+bRPt6HR3X6Tj6w1gmxcDfI+e7DWw2MPtPHFj9ES/6n0nknbs2cdhE98scCB0rJwrSQudNDlkbRey9n848lcDQ1iS2fSKM598TQuMyFWP7itd4fU8lsOXDIdvrOl8IU2D/16OZ+rEYZkIgMSYw6xUOnPxVeXOAo/2yoc03SynYmDa01UDLxSCsWWDHGsMwlYfLupqFiHYAeC+AmBBilxCirE2pkrsVQoibilxuzlrIXeUvnzlXzJiofTs9w1zs1HEcTy2Tdus6bERButsVRE4X/lI8cchAYKEKzUtwNisIF5n7Nb7fqGgMJFDcsZaMTDrWPB0KHI2UmellGQKRXgu+2YXXs/qjXgQWqNj42gmceiyBke0G+p9JZo43YgLRM3K+2NnoPsKiu1zY+5XJTt3RnQaalmlTYh3TtF0jvzTvfiCK375mHL/+ozEc+m4M/nn51+jtVhA8ZmLHfRHs/nwEwhIQQmDPlyKZDunRXQaevSdY8DGmOfZIHFZSPh5P2rE2IGd3mAkxRVBMI4SQjrXUc7D4b90wwgIvfjAMM15MkJWCYWCBiomD9oS10CkLvplK0RlmhRjclIRvrpKJNBrZkZp1R4SWlRqGXzLk5tU6Pcd9mKZjgwNnfj+1TjQTQs47mZv7Gmhfp8PhV3DDNwK47kE/xvYbWPZuDzpvdJS17mnDcTwMw9QrisIx5ExenM0KYkUca0NbkmhapmUa0EpBCqFxcX7Bg4jQfYuOvt/J2uH04wkEFqjY92BUOtby1Hb5xJX+Z5OYsV5H65U6kkEBX6qRxzdX1k8zrtWh+xVobkLrGj1Tp2YTPCyvFx+zYETtvTfCp+QaAwvVonNms+l7Kon5b3DhpocDuPUnDVj4ZjeCRwvXeJYhsPdLUQw8lyxYZ14oRnebSIyKorPP0kTPyPSK2a904uQvE7Yfi7AEYoOyhvbOUhHO4yhMTFgInTDRtOwiENaExU1dDMNUHGLHWi1zOwADwA+I6AUiupeIZts9uJJnjHdX8LYYm5gJdqwxTNXhOJ6aRE1F1jgbS5/KmpZrCB41C8aTTBw0EVggv+QH5qlF4yDH95toWFLZL4aKDpgF+mLMLMcaALSv1TODxSO9FlytStEGC9VBWPI2N17xm0as+39+LH6rGwe/HYMQAls/EsYTfzGO47+I50QHZjP7DifG9pmZ6J3+54p3QRMRFv+NC6FTJq78uA+veLwRG74dQOeN+SOJPF0K9n81hsACDZqHMPBcEmd+n8TRH8ex8z4ptO16IILhlwzEBgtvJMVHLey8L4JTv0kg0mfC3SmfF80rO7tf+EAIh/4n/9yIxLiA6qDM86y5CVd92gcjItD7ZOGu3YywtlDDuM05a+FT0rHWeJmGsT32o3YsQ2Boi4FFb3FjdLcBKykwts9A03L5t2i5QsPwdiOzeZWP5uUq4iPS1ZbNyA4D/h4Vuj/3NdB1kwNXf8YHV6sC70wVaz/rR/ct50lUA3iAPMMw9Qs71pgCuGcoGN9XePbZ4KYk2m3GQNqh+XIN8RELwSMm+p9J4qpPeRE8aoEUwNk89RztnaXm1Bnh0ybiwxaaLlOlcHalnnHIu2cQNC8w+08na4vOGyeFvDRGRCA2bME7S5Fx3TaEIssQiPRZ8HYraFqmYdRGHKQRFRjeIusoUgiqg+CeQTCjIq+LDgBO/DwBd6cCR0Nht9aF4sxTCTQtVxE6UXpd6bSHxsUaHA2UV9zMR3xEQPMRVCcVdKyNbJf1qqJfBDUd154Mw1QDhafL1CpCiONCiM8IIdYAeD2AFQCO2j2+ksIan30uADxjjWHOA0TcNVyDaC4pSKme0tdVnYSW1ZOC1NmMHzLRkBLW/PPUgrMIhBAY3W2gYVGFHWsOgpWQr7GjP4rlbJYkw4Dunbxu+zU6BjbJx1EqBjKbtPjWuUF2C7/4L2FE+y2s/ZwPziYFzZfnf0yqkzD7dieO/jiOSJ+J3t8mMOeO4h0dHdc7sPaz/oyzzTdLLehw83SrmDhkYvFbXZj3WicOfTeOPV+K4qpP+hAfEXjxX8MAATPW6xjZWbjbeOKgCb2BcOg7MUR6LXg65ePxdCg483QCY7tNHP9pIm/MZ3YMZBpFI3S/3IHB5wvfZ/C4Bd8cpSzHWviE3BhqXCq7p4vFjmYzuluKhTPW65g4aGJ0jwlvtwrdJ5/X5lU6BjcnMbrLQNuV+TfUSCV03KDj9Fkz8AY3JdG+tnKbcBVD8OYGwzB1CteeTAE6N+hITAicfnxqTSuEwGAZ89XsQCqh43od2/8zjMBCFZ5OFUv/zp1xzJ+Nd6aCcEpcMeOyiavnNU6QKq97+XvcmPvnso4kItzw34Gchq0Z63UMb03mRDcGj8pGJkUj+OYoCB2z4cDqt+Bslk1WTcs0jGbVkBNHzLwutIHnk2hcpsERmKwJiQi+uSqCR6fuiJpxgQPfiGLp3W40LikviSB82sTgi5WJQM+HEAJ9TyWx4I2uKdGc+UgLawCw8C0u7P/vWEHxNpvomcka2jt7agyoGRc49pM42q6qwTozH5yWwDBMFeBPldqGiOYQ0XsBfB/AEshoSFtUUljjyv8CYMYFFI6CZJjqwo61mkR1ExyNlPdLfT5mXKuj/w95NiFMgfEDJgIL5Zf6wHwVwQLzsg59Jw7VTQXni00XRQeEAVhJgV33R2FmzUg3IgJqlmOteaWG4GFTxqqkZnyVA6mEhW9yYXSXgSs/4UPjEg1XfcKHGdcWdiLN/XMnTv8mgd2fj6LnTieczZUrH5ovVzH7Dgcal2joulnOwfDPV9F+jY4V7/XgzNNJLH+3B80rNYxsL7xhMX7QxMyXO6B7CaHjMgoSANwdCvZ9NYaFd7ngbCEMbJp6G8Mv5RdLMzPtCmxuho6b8KdmrAWPmSVnsgkhED4tHWuOgAJXm1JyNtvApiR6n0yg/w8JtF+tQ/MSvDNVHH8khuYVkxtR/rkKzARk/JO38Hui59UuHP1BPKebfGCTUdHu9orBmxsMw9QrXHsyBVB0wsr3e7DnCxHER3PFntOPJ6F5Cf55lY2y69jgwOgOM+Na777VgSs/4c173bRjbWSHga0fCcPbrWLhm12Z33u6VDibJtfnnanm1PK6X0HTCg0Dz03W7BOHTQRSsZO+OSpCx0u3/YdPWvDOlPfTcoWG8UMGdn8xglOPxfHcPUE89+5gJnI8zZmnkujcMLUe9s9T8wpxY/tMuNuly6txqYbxvfaTCE49msDme0MY3WVfjLOSomStmSZ01IIwpVCZCAoY4anHRfrMTDJDtM+Eu0s+Xx3Xy5rwzNOlhb9o/2TN7ZutYGyvid6Nck7dwKYknnt3ELqH0HPnRRKzxE1dDMNUAwWsmtQoRLQJwCMAVACvFkJcLYT4rN3j2bF2kWPGOQqSYaoOKby5UYOoLoLDRgxkmhnX6hh8wZgyy2zoJUPO40pFITav0jD0koHImdwv7YMvJHH0hzFc+R++gu6r6aI4ZLRvujs3GZpcoxEW0LOEEtVJ6LrZgb1fiSJ4zCxbWAOAmX/swM3/2wB3m73nz92uoPUqDSM7DMx/nav0AWXQskrHyvfJzRlFJ1z5cR9W3CttiE3LNLz8Zw1oWq7JGWI7ijnWpDi24E0u6A2UEZfcHQoggDl3ODHnDieO/zQ+5dhTjyYw84+mbqRkZtrtn7pRYsblTAlPtwLNS3C3TXZoW4bsYD5bkIsPSZd5+u/Zfo2es3GUj71fjuLgt2I4/HAc7eukkNZ4mYrejckcYY0UQusaDR3XFRfI/HPlBtdL/x6GZQhEBy3EBi00Lq2sWFwROI6HYZh6haMgmSI0XaZh9u1O/PbOcfzhbRPo3ZhAMiSw90sRXH6vx3bTmV1a12hoXaPlxHoXug/dR2hcqmHPFyNwNBFWfqD89XTf6sD+r0czwlfwiInA/ElhLWjDsRY6aWZmEDubFGz4RgDhkxb2fTWGtQ/4sOgtLmy6N5SJeDTjAgPPJfPWUf4eFaF8wtpeA41LZS3WUObs3InDJrpuceDFfwkhOmAvH2zvV6I49O38seZn0/e7BDqu10GqTI4I5XGt9f8hiX0Pym6+7LQHIsLiv3bhwNdjJWetZac++HtUdN2i4/QTCez/WgyHH46hfZ2O1R/1Fo2trym49mQYpgoQoebmcDIZ3iyEWC2E+CSAfiJ6IxH90u7BlRwS80wFb4uxiRkTcDTwcFWGqSocx1OT6H6Cq8X+Fx9XiwLvLAXD23Oj8nqfSOTMjXK3Kei504m9X4pgzb/7AABGTGDbJ8O44kPegrPIzgVFI1hJkSOsudvl74yzZqwBwGXv8uCpt0wgMSEw+/byuyuICJq7vGOWvt2N6IBV1A1VCbLFIgCZruaGxTJeJnmW0Jhm/KCJ+W9wIbBAhW+WP/Pz1tU6PJ1S/Op6mQN7vhTN2QSYOGwiEbQKzo1LR2+mN07ShE/JyJy0yNq4VMXITjmrbHSXgf1fi6FhiYYZ6yZfa6GTJnyzJgWs9nU6DnwzioV35f9jJMYtRHpN3PZoI4zw5Pm+aZmGEz9LTHmuVv2LF4qNyq7n1U70P5vEto9H0LRMRdtVWiaiqaZgxxrDMPUKEWDyMA6mMEve5saCN7owssPArgci2PdgFO3rdDQvr+wcYEDWqes+7y99xRTrv2D/uvmYeZsDRljgmb8LwjdHRoav+7ysyf1zlczc32JkO9YAwNGg4KpPeSFM+XgaFmoYP2Di0LdjuOydHvRuTKBxmQpXnqYzf4+KgWdlI5SZkHN5AWB8n5GJOGxcpGHisEwv2PGZCIywwLJ3eTL1ZviUiYPfimHlB6XQGDxq4qpP+qD7CMd/EseSt5UuzMf2mgABi/66+PWEJXDil4mMq9A7WzZ/NS7JvV7wuIXwSQvRfktGQXZNPvYZ1+k48I2YdPHdWDjVIto/eZyiEy57h42M/lqGa0+GYaoBETvWapejRPTnkPPVbgPwYwBfsXuw7d1BIppBRF8nokdT/76MiN6a/r0Q4p3218xUCisuLp7uH4a5WOE4npqk7UoNqz+SP4amEB3X6Tj+03hmZoCVFOj7fRKdN+d+YVzwBhdG95gY2iK/RB95OIbm5VrV5gMoDsBKAEYqAjIZzHWsnS1m6V7CFR/2wkoI+Oeen+YK70wVrasvXFygohMal2h5I3OMmBxQ758r44T88ybFqxnrdfS8SrrsNA9hzp87sfcrk1mbp34dx8yXO0EFvkS3Zc20y2Z8n5HjFmxfp6M/tekysMmAd6aCY/+X644Ln5Lz1dK0rNIQPGQiMZ5/83Roq4HmFXJOXXYTTfNKDb65ypS5cJqLbLkpSSFc9SkfFAew64FobcZAAnLCM3cNMwxTj3DtydhA8xDa1+q44b8DmPXHDiy9u8yuqRqFiNDzKheu+qQP817rxK0/bUDDIikYemepiA8LRHqLi2vhkzJ6++zbza6TFr7FjRO/TCAxYeH4T+KY+2f5m9X8PTIKMhkW2PjacQxulvXe2D4TDanGK81LcHcoOPitGEZ2GPDPU/H7v5rAsUfiSIYFXnh/CKceSyDab8GICUT7ZU3YukbD+P7STjdhCUwcMjC+z4AZL/7ZMPiCAUcDoXGxXJtvlorQianPV+iYCUcTYWhLUgprHbmz5Ra/NTVrrUiDaSTPnOKLGo6CZBimGnBZV3MQ0cuJ6BsAjgJ4FYBvAxgRQvyVEOLndm+nnDPgNwE8BqAr9e8DAP6hjOOZKsBRkAxzHuA4npqEVILuL++LXM9rXAifsHD0h1LwGNychG+ukvNFEpBxi5f/kwcvfiiMg/8Tw5EfxbH0HdXbrFD0XMeaEZoUWvI51gCgebmG237RWFeu5eYVuXPWhrYkET5tIngoNdReL/1FeOGbXRjensTwtiSSQQunf5M/BjJNyyo50+7kr+KZuRZj+w3s+XIUPa+ePAG3XaNjeEsSZlxgcFMSy//Rg7E9Rs78juCR3OhO1UlouULH4Ob8GyrDWw205BEzfbNU3PTdhpKPtRiam7Dqg16svd+HzpcVfvwXFAu8ucEwTH3CtSdTBpqHsPAu9yVXEzYt19BxvSOnkVh1Enpe48S+rxaORDQiAmP7TQQWFI+59nQomLFex87PRhAdsNC+Ln+jkauNYCaAnfdFIEzg9OMJJIMWYkMW/HMmn/PGpRoOfCOGle/3YPFb3bjuv/w48fM4Nr52HE2Xa5hxnY6R7QZCx2RMpaIRGpZoGNtnZpr+ChHptaD5CP6e0pGTJ34Wx+w7JmtU72wlv7B23MScO5w484ckjIiA86wkkPb1OlQH0Pe7/LHlsWELozsN+OfXYJz4dOEoSIZhqgAR2LFWJYjoPUS0m4h2EdH3iMju7JJfA5gH4DohxBtTYlrZcRHlVF6tQogfpO9ECGEAsD+dlakKJjvWGKb6cBTkJYPmJlz1KS8OfSeGl/49jL0PxnJiILOZsV7HtV/2o//pBHrudMLTUb0vjaoOWElkBounZ6xZhpCRNQV0j2rHMtYa7et1nPx1HIkJC5EzFl74YBgv/ksYo3sNNCy09/fR3DKm5qWPRbDxdRPovMkB/9zCx6pOwtX/6cfJRxN44i/G8dy7g9h8bwgr3uvJcfA5GxX4F6jo3ZhA+LSF1jUaZr3CgeOPTLrWRnYYaDoroql9nY7+AnPWhrYm0bqm8pFO2bRdrUNz1ejrSFgcx8MwTH3CtSfDFGT+a10Y2pLE+IH8AtPxn8XRukazFd++4A0u9D6RxJzbnQVd/0QE/1wFg5uTWPs5H848ncTIThMNi3KjtDuu17HwLhdaVsn60DdHxXUP+bHsXR4sf48HLSvlvOLgYRP+Hll7uloJpALR/uLv9/GDJhoWaGhZpWH4pcLCWnzEwtAWA923Tn558M1WETqRu1eYmLBgxgRm/pED/X9IwtOpTJmFR0RY9FY39n01OsUlJ4SMvJx9uzMn5vyih6MgGYapBtwvVRWIqBvAuwBcKYRYDkAF8Dqbh68G8ByAJ4jo8VQqY9kntHJ2a8JE1IKUxkpEawGMl3uHTGUxYwKqXS2WYZjpwXE8lxSeThXr/p8fIzsNtK7W0FVAWAMA/1wV1z0UqPqaFAfBSggYEfnvdBRk2q1W6SH0FyvNyzV03ejAtk9EIJIC8//SibG9JvY/FLU1myJN18t0JEYttF2jZwbbF6NlpYb1X/AjdNJEpNeC7qUpAhkAzFjvwL4Ho2hdLeMbZ7/SiWffEcTSu90wY0DohInGpbn3175Ox76vRmHERI7AFRu2EB8WtgXDSxLuGmYYpl7h2pNhCqJ5CQvvcmHLh8Nou1LHjOv0TKy1mRA48v0Yrv6Mz9Zt+eepWPYP7oKNdmk6b3LAPUNBYIEGX4+CQ/8Tm1LTdW5woHND7nGKRpj5cnnbzSs0nPhFHKqbMi4vIhl1Pr7PgKej8BomDpoILFTRuFTNJG+cjWUIbP90BDP/yJEzj9g3S0H4pHTFpb9ThI5b8M1R4Z2lwNlK8HTmFyHb12o4+SsVe74UxeX/ODk/7dRjCUT6LKz59/Ji+Wserj0ZhqkCpIAda9VDA+AmoiQAD4BeOwcJIbYB2Abg/US0HsBfAtBTI9AeEUI8ZOd2ynGs/SOAnwGYT0TPQGZP3lPG8UwVMOOAwo41hqku3DV8yeHvUTHnDidm/YmzJly/SsqxZkZyHWtGOH8MZD2z5O/ciA1YiA0JLHijCyvf74HmITQus98rREToebXLlqiWjW+WivZr9LyiGgDMuFZHbFCg7Wo9c31HI2F0t4mRXQYaFmuZgfdpPB0K2tZoOPTt3EijoS0GmlfldkLXHUIAyqUVa8UwDGMLIsAqO42GYeqGuX/mxGV/74anW8FLHwtj/KB0cZ16NAH/PDUzk80O817tgrOpeL0x/3UudN0kha+umx0Y2WGgcWl5qQKBhSoifRZGthkIzJu8v4YlKsb2FQ+DmjhkomGhiuYVGkZ3G5l48jRCCOz8zwispMBl78xtNtP9ClQXITY4eUzomIwnJyK0rdHh6cpfExMRVr7Xg/5nkjjzdAKAbPzb++UoVr7fM6WuvejhtASGYaoByY8Xpmw0Inox6/K27F8KIU4DuA/ACQB9AMaFEL8p906EEM8KIe4BMBPA/QDW2l5gGXeylYg2AFgMgADsF0Lkzy5izhvSscYnfoapKgqfBZnqoujSsWbJ76uTwloE0C6xRtBzRXUQrvmsT0ZkagRnE+FlP2qwNV+t2vh7FLSs1jBj/WREZMcNDpx5KgHFQWhZmb/sWvYuD3531wS6b3PAP0dFYsLC/q9FcVkV5/pdFAghK06GYZh6gx1rDFMUUgkd10mhy9msYMuHwui62YHjP43jmvvsudWmS+eNDux+IDrFsVYKRSM0LdMw9GLuXLLGJRqO/KDwzDgAGD9oYPkiNxwBBd5uFYObjZx688TPExjbb+LaL/vzRlo2r9AwuCmJ2bfL2WvB4yZ8qSj0BW90Ff2qq/sVrP6oFy+8LwRvt4reJxNoXa2j6bLqxpVfEAQ71hiGqTwELuumiSGEuLLQL4moCcArAfQAGAPwQyJ6oxDiO9O5MyGEBeA3qYstbLcBE9GrAbiFELsB/BmA/yWi1WWvkqkoVgJQi6cWMAxzrhCxbZupKoojNWMtIqA3EIwgO9aK4WxS4GqdLGFqQVQDZFfv+i/44Z4xubaOG3T0PZXE8DYDzQWENVebgkV3ubD138I4/XgCWz4URscNOjpvrPMTvCVSuRkMwzB1Bim8A8MwNpn5cgfa1+kIHjWx4ZuBsp1k5eJuU3Dtg354usuvUZpXatA8yKkVGxarGN8voxrzER+zYEQAdyqucendbmz7jzB6N8qOvNighX0PRnHFv3oKfm/ovtWB048nMv8OHTPhnytvzzdHzcx8K7ju5RqWvcuNTf8cwtEfxbHk7ZfoPBKOgmSUFsYCAAAgAElEQVQYphpwWVctbgFwVAgxmDJ//R+A9edzAeVUHB8SQvyQiK4D8DJIq91/AbimKitjbMGONYY5D3AcD1NlFJ1gJgXMiPyyPulYE9C8/Bl/MdOwSIUwgNHdBpoLREgCQM+dTugBwqnH4nA2KVj6d3XuVgN4gDzDMPULx5AzTFksf7en9JUqSLGarhhtV+oY2WHkzE92tShQXUC0z8obyTi8xUBggZo5pn2tjrX3+/DCB8I49n9xCAHMeaUTgQWF1zRjvY4dn44gNmTB1apkZqyVw8zbnIgNCQhLzqy+JBECUC/Rx8YwzIWDwM361eEEgLVE5AEQhdSrXjyfCyinGkiHPv8JgK8KIX5JRB+vwpqYMjDjoibmAzHMJQ3H8TBVRnFIB7IRFXDPmBTWEuMWHAH+jL+YISJ03KBjZKdRVCQllTDrFU7MeoXzPK6uxuE4HoZh6hWuPRnmkqR5hYZ1D/in/Lz9ah1HfxzHsnukQGiEBU78Ko4TP40jGRG47B25wmHDIg03fz+AM08nMbTVwMK7ijvIVCdhxrU6ejcmMPsOJ2JDFjxd5TvuFrzhEnWqpeHak2GYKkAsrFUFIcQmIvoRgK0ADAAvAXionNsgos8C+O9UQmPZlCOsnSaiBwHcCuDTROREGVGSTHUwY4B6idc2DHPB4a5hpsooGmDEBYyIgKtdwdgeOYA9NiTgbOVT7cXO3L9wou1qvfQVmVw4jodhmHqFWFhjmHpiyd1u/P7NE+jc4EBs2MLO+yJouULD5fd60LxCA+Vx8Cs6oetmB7puthcd3n2rA7seiODUrxNoXa3lncVW93DtyTBMNSCCKDbMkpk2QogPA/jwOdzEXgAPEZEG4BsAvieEGLd7cDnC2msA/BGA+4QQY0TUCeCfy1oqU3HMuIDCjjWGqS7cNcxUGcVBMEelsOabrWBws3y9xYYsuNtZWLvY8c1W4ZvNsTJlw1GQDMPUK9zUxTB1hbNRweX/5MGmfw7BESBcc5+v4rPiWq/U0LJSw4zrdMy4lhu+8sK1J8MwVYAUsGOtRhFCfA3A14hoMYC/ArCDiJ6BTGt8stTxJc/URBQQQkwAcAH4XepnzQDiOM+5lUwuwhKwkoBqr0GJYZjpwgPkmSqj6ICVlDPVsqMg48MWmi6r7gB2hqlZuGuYYZh6hZu6GKbu6NzggJUE2q7W4AhUvrFO0QgrP+Ct+O1eUnDtyTBMleCyrnYhIhXAktRlCMB2AP9IRG8XQryu2LF2duseBvCnALZA6qvZZxkBYN50Fs2cO2ZCbsbmiwVgGKaCcNcwU2UUnWAlBcyIgKtNgRESEEKkoiD5M56pU4TFXcMMw9QnHAXJMHVJ9y3cNX1BYccawzBVgB1rtQsR3Q/gdgC/BfAJIcTm1K8+TUT7Sx1fUlgTQvwpERGADUKIE+e0WqaiWHEBlWMgGab6cNcwU2UUB2AlpGPNESAoupyhGR+24GrhKEimTuEB8gzD1CsKN3UxDMOcd7j2ZBimGpDsGWVqkh0A/lUIEc7zu6tLHWwrX0oIIYjolwAuL3NxTBUxY4DqutCrYJg6gLuGmSqjphxrRgTQPATdR0gGBWJDLKwxdQzH8TAMU69w7ckwDHP+4dqTYZgqQAR2rNUu2wEsptzP/nEAx4UQ46UOLmdwy1YiukoI8UKZC2SqhMmONYY5P3AUJFNlsh1rqoeg+QjRAQsgQPPy5zxTpwgBqCwsMwxTh3DtyTAMc/7hKEiGYaoBC2u1zJcBrIZ0rhGA5QB2A2ggoruFEL8pdnA5uxXXAHiOiA4T0Q4i2klEO6a7aubcMWMCqotP+gxTddJRkNw5zFSJ9Iw1IyoyjrXQUROuVhYVmDqG43gYhqlXOIacYRjm/MO1J8MwVYCDCGqaXgBXCCGuFEKsAXAFgCMAbgXwmVIHl+NYu21662OqhZmQLgeGYapMurgWkP0LDFNhFF261QBAdUhhLXiMhTWmzuE4HoZh6hXiYRwMwzDnHcvi2pNhmMrDjrVaZpEQYnf6H0KIPUS0RAhxhGycD2wLa0KI40SkAphRznFM9WDHGsOcRzKdw/yeYyqP4iAkxqVbDQB0PyF0zISrlV9vTB0jBKCwuMwwTB2icBQkwzDMeUeAoyAZhqk87FirZfYQ0X8B+H7q369N/cwJIFnqYNsCGRHdA+DDAPoBpNvnBIAVZS2XqRhWXEB1XuhVMEydwN5tpoooGpAYE5l5appPwcjOJDpv0i/wyhjmAsKONYb5/+3de6zl2VUf+O/6VXV1t8vtR/uN20Ob4TUKAkxaJgiUQBPAAuJkZsjIjBg5D6kTRYAZQhwQSRQmDyUZgpwZRSaO8yCC4CRgJh4zA+MBd4AkGLttk/gF9jgmtrHTGPCju+3qrjp7/jin7Ouiqnxv9T2/3z779/lIR3Xvufec3z5Xu+5Zd6+91matahJ3Asytbba/fwFOUWnx3bMXJvlzSb5r9/m/TfI92SbVvuYzPfgklWcvSvIFrbXfPukI2Y9Ln4iKNZhL1bY1RM4sPRIGNJ2rPPKxlluesqtYe2zl4x/c5JYn+cOOFXOAPLBWNnQBzG8j9gT2Q1jXn11nxv+rtfY1Sf7uVb7lgc/0HCdZsXtvko+c4PvZs0sXWs7c7E0fZmGHCXs07QrTjraCTOKMNdbNAfLAWmkFCTA/sSewBzXFGWsdaq1dSrKpqsff6HOcpGLt3UnuraqfTnLhyCB+6EYvzqNz6UK0goS52DnMHk3ntv9+MrH22O2/Nz/JH3asmFaQwFqJOwHmJ/YE9qHyqUO16M0DSf5jVb0myYOX72ytfedxHnySxNp/3t3O7W4s7NKFlknFGsyj7Bxmf6abdmerXZFYU7HGqmkFCayVxBrA/MSewB5UKVjr2Ct3txty7MRaa+0HbvQi7MelTzRnrMFcJofIsz+XW0GeuXWXYLucWHPGGmumHQ+wVlpBAsxP7Ansg4q1brXWfqSqbk3yX7XWfu2kjz92Yq2qXpurJFhba3ef9KKcDq0gYUYq1tij6dzvrVg7c2ty9rw/7FixzcbiBrBOl3/3WeQFmM9GxRpw+jQi6FdV/ZEkP5htd8ZnV9WXJvlfWmvPP87jT9IK8nuOfHxLkv8+ycUTPJ5TtrnQcu7xqhlgFt4J2aMzu4q1y4m1W5865YlfdJK3aBhQi8UNYL0uV62d8XsQYBY2MwD7UNELsl9/Nclzk9ybJK21N1fV5xz3wSdpBXnfFXf926r6leM+ntN36RMtZ5yxBvOYJNbYnzpTqTPJ2cdsP7/lKVO+4iW3LTsoWFpTsQasmE1dAPOSWAP2wckyPXuktfaR+vTf/cdu3HmSVpC3H/l0SnJXkscf9/GcvksXkjPnlh4FrIRWkOxZnf1UxRoQ7XiAdZNYA5iX2BPYg3LGWs/eWlX/Y5IzVfV5Sb4zyb877oNP0mfqvmwLFyvJI0nek+RPn+DxnLJLF1rO3OJNH2ahYo09O3OuJNbgqNaS0vIaWKmptmdNAjAPFWvA3lhP7NR3JPn+JBeS/HiSn03y14774JMk1v5ikp9prX20qv5yki9L8tAJHs8pu3QhmW5eehSwEnYNs2fTTSrW4NNs2nY7F8AaVVmDAZiTxBqwBzWV5cROtdYeyjax9v038viTJNb+UmvtX1bVVyW5O8kPJnlpki+/kQvz6F36hIo1mI1WkOzZdJOKNfg0rSWTijVgpaq2Z00CMA+tIIF90AqyW1X1+Um+J8mdOZIna63dfZzHnySxdmn37zcl+YettZ+uqr9+gsdzyjYXWs7c7E0fZjFZ3GC/pnMq1uDT2DUMrNk02dQFMKe20YYcOHWaEHTtXyX54SQvz6dyX8d2ksTa+6vqHyT5uiR/u6puTuIdZ0GXLiRntIKEeahYY8+e/GVnc+szvK3CJ20k1oAV04YcYD6tbVe+hZ7AaVOx1rOLrbWX3uiDT7KC9z9ke4DbN7TWPpzk9iR/4UYvzKN3ScUazMfiBnv2xS8+n1ueJLEGn9S04wFWzKYugPlc7pRgUxdw2iwn9uz/rKo/V1XPqKrbL9+O++BjV6ztDnN75ZHPP5DkAycbK6fJGWswo8k7IcCstIIE1kzsCTAfcSewJ1XRC7JfL9z9e7R4rCX5nOM8+CStIOnMpQvJpBUkzKOccwEwKwfIA2umWwLAfMSdwL5MQrpetdae/Wger+fUAftD//RxOfc4b/wwC7uGAeZl5zCwZpNWkACzEXcCe1LOWOtOVb34yMd//Iqv/c3jPo/E2gG79WlTyo4amIdzLgDmtdlY4ADWS8UawHw2EmvAnvjV0qMXHPn4+6742vOO+yQSawDHYXEDYF4tWvIA62VTF8B8mlaQwH5UJU1M15u6xsdX+/yaJNYAjkMrSIB5NRVrwIqJPQHmoxUksC9V202j9KRd4+OrfX5NZ09nLACDs2sYYD6tbcNZCxzAWumWADCfjYo1YE/k1Xr0JVX10Wyr027dfZzd57cc90kk1gCOw+IGwHxa24a0EmvAWlVtz5oEYP90SgD2pCqJkK4rrbUzp/E8WkECHId2PADzaS0pYSqwYpPtzQCz0SkB2BfLicOyYgFwHFpBAsxHOx5g7WraVlAAsH+bjdgT2Iuq2Cw1KIk1gOOYyuIGwFwcIA+s3WRTF8BsdEsA9mWKxNqgvGsAHIeKNYD5bCTWgJVzvi/AfMSewJ6UffrDOrvvC1TVe5J8LMmlJBdba3ft+5oAp87iBsB8mlaQwMrZ1AUwH7EnsC9+tQxr74m1na9prX1opmsBnL5JYg1gNlpBAmsn9gSYj9gT2BcVa8OaK7EGcNhqSi5eSi48svRITu6ms3bfwSF45KLqhMsuPGJxA1i3qu37wiHGnufO+h0OvWtt+ztG6Ln18EV/MwN7URW/awc1R2KtJfl/qqol+QettZcd/WJV3ZPkniQ5d+7cDMMBuAG3nks+9OHkF9+09EhO5tIm+eynJ19459IjAa7nwU8kv/DGbSKcrSfctvQIAJbzmJuTd743+c8fXHokJ3Nxk/y+ZyfPetrSIwGu57c+nNz3juSmM0uPpB+f9ZSlRwCMqCpNF4IhzbF681WttfdX1VOTvKaq3tFa+4XLX9wl2l6WJOfPnzfLgD495YnJH37u0qM4ud/4YPLRB5ceBfCZXLyY3HY++aovWXokAPTgs5+xvR2at/2n5JFLS48C+EwuXkqefnvynC9YeiQAQ1OxNq5p3xdorb1/9+/9SX4qyQGuTAMcKOdzwGFwrgMAI5gcJAIHoW3EngBzmCKxNqi9Jtaq6nxV3Xb54yRfn+Qt+7wmAEeUxBochI3EGgADEHvCYRB7AsyiIjQa1b5bQT4tyU/V9s36bJJ/3lr7mT1fE4DLqrZ/NAF9a82B6QAcPrEnHAaxJ8A8VKwNa6+Jtdbau5M4LARgKVpBwmHQChKAEUyVXNIKErqnYg1gFqVL9rD2fsYaAAvSjgcOw8auYQAGIPaEw9BaMlkSBNg7f+YPy7sowMiqko2tMdA9FWsAjEArSDgMrVnsBZiDirVhSawBjGwqvZzhEEisATCCaVKxBodg05KyJAiwb1WxLjco76IAI9PMGQ6DVpAAjEDFGhyGJvYEmIUu2cOSWAMY2WRxAw6CijUARjBZPYKDIPYEmEWJjYYlsQYwstKOBw7CZmNxA4DDVxaP4CBsJNYAZqGR1LAk1gBGVlGxBoegRTseAA6fVpBwGLSCBJiF37TjklgDGJkD5OEwNBVrAAxAuyM4DFpBAsxjynYjLcORWAMYmXY8cBg2bZsIB4BDJvaEw6ANOcA8tILcm6p6QlX9RFW9o6reXlVfMef1z855MQBmph0PHAa7hgEYQdV2wR7om1aQALPwZ/5e/b0kP9Na+5aqOpfkMXNeXGINYGTa8cBhkFgDYARTaXcEh2Aj9gSYhYq1vaiqxyf5g0n+RJK01h5O8vCcY9BzCGBk2vHAYdjYNQzAAMrqERwEFWsAs6iKTUc35mxVveHI7Z4rvv7sJL+V5J9U1Zuq6uVVdX7OAUqsAYxs0goSDoKKNQBGIPaEw9BaUpYEAfbOfvcbdbG1dteR28uu+PrZJF+W5KWtteckeTDJ9845QO+iACNTsQaHQTseAEZQk9gTDoHYE2AWNUXF2n68L8n7Wmuv233+E9km2mYjsQYwMok1OAza8QAwgoqKNTgEYk+AeVTSrMudutbaB5O8t6q+YHfX1yZ525xjODvnxQCYmXY8cBi0ggRgBJOKNTgIYk+AWVSVirX9+Y4kP1ZV55K8O8mfnPPiEmsAI3OAPBwG7XgAGIFuCXAYxJ4A86gkluX2orX25iR3LXV9rSABRnZ5Z4wFDuibdjwAjKB0S4CDIPYEmIc9R8OSWAMYWZWdw3AINhu7hgE4fJO4Ew6CijWAWfhVOy6JNYDRSaxB/1rsGgbg8Ik74TCoWAOYhxNahiWxBjC6SUse6F7bJCUsA+DAiTvhMDQVawBzqCnbjbQMxwoOwOjsHIb+accDwAjEnXAYtCEHmI3QaEwSawCjc4g89E87HgBGULVdsAf6JvYEmIWKtXFJrAGMziHy0D/teAAYwVQWj+AQiD0B5lERGw1KYg1gdFryQP+0ggRgBFXbc0OBvm1UrAHMwZLcuCTWAEanFST0TzseAEZQu4o1K0jQt9Z2/ckA2CtrcsPyLgowusnOYeiedjwAjKBq1/LIAhJ0bdO2/1cB2CsVa+OSWAMYXTnrArqnHQ8Ao6jJChL0rrVksiQIsHfOWBuWd1GA0VUlGxVr0DUVawCMYtLyCLon9gSYh4q1YUmsAYxu8i4O3dtY3ABgEHoeQf/EngCzqCkq1gYlsQYwuprsGobeNa0gARhEqViDrrUm9gSYk7BoSBJrAKNTsQb9044HgFGIPeEwiD0B9s7Rs+OSWAMYnXY80L/Nxq5hAMYg9oS+bVSrAcymomJtUBJrAKPTjgf619qu+ToAHDixJ/RNpwSA2dhvNC4rOACj044H+tfadicbABy6qZK2WXoUwLVsNhJrAHOpJMKiIUmsAYzO9hjo36Ylk7AMgAFUaXkEPWtaQQLMZvfrtlmXG44VHIDRaccD/dOSB4BRVG0rYoA+iTsBZlOXf99alhuOxBrA6LSChP5Z4ABgFGJP6NtG3AkwqykSawOSWAMYnYo16N9GSx4ABlGT2BN61rQgB5iTE1rG5J0UYHR2DUPfLv//tHMYgBFMEXtCz3RKAJif0Gg4EmsAo7M1BvqmWg2AkdQk9oSeaQUJMKuakub42eFIrAGMzgHy0De7hgEYiTbk0LdmUxfArPzKHZLEGsDotIKEvkmsATASsSf0TcUawLyERkOSWAMYnXY80DetIAEYiTbk0DcVawCzqkqikdRwJNYARjdpxwNdU7EGwEi0goS+iT0B5lVJhEbDkVgDGJ1dw9C3trG4AcA4tIKEvmkFCTAry3JjklgDGJ1dw9C3TUsmIRkAgxB7Qt/aRitIgDnZdDQkqzgAo/MGDn3TjgeAkVRtF+6BPqlYA5iVirUxSawBjM47OPTN4gYAI5nKOSLQM5u6AObljLUhSawBjE47Huhba9rxADCOqmSjYg26JfYEmJdi/iFJrAGMTitI6JtdwwCMROwJfdu0pCwHAszFn/tj8k4KMDoVa9C3jV3DAAxE7Al9a23blgyAeahYG5LEGsDo7BqGvqlYA2AkzveFvrWWTJYDAeZSzlgbkndSgNGVrTHQtY3EGgADmSaJNeiZ2BNgXhJrQ5JYAxiddjzQNwfIAzASsSf0TewJMCvF/GOSWAMYnVaQ0DetIAEYidUj6JuKNYB5TVGxNiCJNYDRlXY80DWLGwCMxKYu6JtNXQDzqqSJjYYjsQYwukk7HuiadjwAjEQrSOib2BNgVlWlYm1AEmsAo9OOB/rWNtvKUgAYgYo16JtuCQDzqu2f/YzFKg7A6Owahr5tWmJtA4BRiD2hb20jsQYwo6qoWBuQxBrA6Owahr61lkxCMgAGoVsC9E0rSIB5CY2GZBUHYHQWN6Bv2vEAMJJJvyPomtgTYFYq1sYksQYwOu14oG92DQMwErEn9E3sCTAv+92HJLEGMDqtIKFvza5hAAaiWwL0TcUawLxUrA1JYg1gdBY3oG8WNwAYiU1d0DebugBmVVMk1gYksQYwukk7HuiadjwAjKQmsSf0rLVkshwIMCd7jsbjnRRgdOUAeeiaXcMAjETFGvRNtwSAWalYG5PEGsDoHCAPfduoWANgIGJP6JtuCQDzqkoTGw1HYg1gdNNk1zD0TMUaACNxvi/0TewJMKuqqFgbkMQawOgsbkDfLG4AMBKtIKFvWkECzEtoNCSJNYDRTdrxQNc2G+14ABiHVpDQN60gAWbljLX9qaozVfWmqnr13NeWWANYC9tjoE+t7SJtABiAijXom4o1gPkJjfblRUnevsSFreIAjK5KO0jo2aYl1jYAGIW4E/qmDTnAvIRGe1FVdyT5piQvX+L6EmsAa6AdJPSrtWQSkgEwCK0goW9NG3KAOdWUZLP0KA7O2ap6w5HbPVf5npckeXEW+umeXeKiAMzMzmHol13DAIxkqu3CPdAnrSABZmdF7sQuttbuutYXq+qbk9zfWruvqr56vmF9iu3RAGtg5zD0a+MAeQAGIu6EvjWxJ8CcaorM2un7yiTPr6r3JHlFkrur6kfnHIDEGsAaOEQe+qViDYCR6JQAfVOxBjAvxfynrrX2fa21O1prdyZ5QZKfb61925xjkFgDWAMLHNAviTUARmJDF/SttV35BABzKGtyQ3LGGsAaTFryQLe0ggRgJDWJO6FnWkECzEteba9aa/cmuXfu69qiArAGpe4cuqViDYCRXH5Ls4IEfdIKEmBWzlgbk8QawBo4RB76ZXEDgJFUiT2hZzZ1AcxPWDQciTWANZgmu4ahV9rxADAaZ4lAv8SeALMqS3JDklgDWAOLG9Avu4YBGM0k9oRu6ZYAMK9K4nSW4UisAazBpB0PdGuzsWsYgLFoBQn9UrEGMDv7jcYjsQawBirWoF8q1gAYjdgT+tSa2BNgZjXFGWsDklgDWAOLG9Cv1naRNgAMQitI6NPl/5YSawDzERYNySoOwBpoBQn92mjHA8BgtIKEPjUtyAHmVhUVawOSWANYAxVr0C/teAAYzVTbBXygLxtxJ8DsKtbkBiSxBrAGdg1DvyxwADAasSf0yYYugNnVVPJqA5JYA1gD51xAv5pWkAAMRrcE6JO4E2AZwqLhzJJYq6ozVfWmqnr1HNcD4AoWN6Bfdg4DMBqbuqBPm5aUPfYAs5qERSOa6930RUnePtO1ALhSVbJxzgV0aWPnMACDqUkrSOiRijWA2VUlsSQ3nLP7vkBV3ZHkm5L8jSTfve/rAXAVUyUPfDz57Y8sPZL5nbspue0xS49inR5+JPnYQ0uPon8q1gAYTVXykQfWuT371puTx9yy9CjW7YGPJxceXnoUffrEw+JOgLkp5B/S3hNrSV6S5MVJbrvaF6vqniT3JMm5c+dmGA7ACj3xccn77t8ucKzJZpN8/OHka+9aeiTr9J9+M/nND20XmLi2p91ugQOAsTz58cl/+Z3tbU0euZicO5t8+RctPZJ1e+M7kjNTcubM0iPp01OfuPQIAFalKs5YG9BeE2tV9c1J7m+t3VdVX32172mtvSzJy5Lk/PnzphjAPtzx1O1tbR5+JPk3b1p6FOu12SSf/fTkc5659EgAgDl93rO2t7X53Y8mb/+NpUfBZpP8/v8mOa9yEIAOSKwNad9nrH1lkudX1XuSvCLJ3VX1o3u+JgBslXr7RW20OAQAVqQqaQ5RWdym7X+1CwCOydLUmPYaarTWvq+1dkdr7c4kL0jy8621b9vnNQHgk6q2f1izDIejAwBrUmVHeg9aS0pmDYBOqFgbkkgDgHFNtgUtyqIGALAmU23bELKspmsCAP2oydLUiPZ6xtpRrbV7k9w71/UA4JP19v64XsZGxRoAsCJWzvogBgWgKzZ9j8g2cgDGdTmZJoBZhoQmALAm2pD3QQwKQE/suxmSxBoAY9MOcjkWNQCANRF39kEMCkBHqpLoFD0ciTUAxmbn8HK04QEA1qQk1rogBgWgJ5VEeDAciTUAxjapuV+M3cIAwJpMNnQt7nLcLwYFoBP23YxJYg2AsVVEMEvZSKwBACti5Wx5qtUA6M0UFWsDklgDYGw12Tm8lGZhAwBYES3Il6djAgCdsd97TBJrAIzNIfLLsbABAKyJuHN54k8AeuOMtSFJrAEwNjuHl6MVDwCwJpdbQUquLWezEX8C0JcpaZulB8Fpk1gDYGx2Di+nbewYBgDWo8qu9KW1tm0FDwCdsCoyJtEGAGNziPxyWiTWAIB1qbItfUmtWcEEoC82fA9JYg2AsWkFuRyteACAtalSsbakTUsmS10A9MOemzGJNgAYm51By9GKBwBYm2nabi5iGa3pmABAX7SJHpLVLgDGZmvQcjZNxRoAsC7akC9L/AlAZ4QGY5JYA2BsWkEux45hAGBtxJ7LEn8C0BsVa0OSWANgbFpBLsfCBgCwNmLPZYk/AeiN0GBIEmsAjM2u4eVoxQMArI1+T8sSfwLQmZqiYm1AEmsAjG2aLG4sxY5hAGBtJpu6FiX+BKA3lbTN0oPgtEmsATC2isTaUjYWNgCAlVGxtizxJwCd8bY0Jok1AMZWk13DS2la8QAAK6MN+bLEnwD0RsXakCTWABibA+SX0ZpWPADA+og9lyX+BKAzpZPSkCTWABibdjzLaNm24bSwAQCsidhzWZuNijUA+lK1XSNhKBJrAIxNO55ltI2kGgCwPmLPZalYA6A39twMSWINgLFpx7OMFosaAMD6TA5SWVRr2zOWAaAT21aQS4+C0ybaAGBsdg0vY7NJJmEGALAyWkEua9O0ggSgL0KDIVnxAmBsdg0vQxseAGCNpsmmriWJQQHoTE1RsTYgiTUAxmbX8DI2FjUAgMi3IXgAABKnSURBVBWqiD2XJAYFoDf2ew9JYg2AsWkFuYymDQ8AsEKlYm1RYlAAOuOMtTFJrAEwtknF2iK04QEA1kjsuSwxKAC9ERoMSWINgLFpBbkMB8cDAGsk9lyWGBSAzqhYG5PEGgBj0wpyGXYLAwBrJPZclhgUgN44f3VIEmsAjG2aBDBLsKgBAKyRVpDLEoMC0JsqocGAJNYAGJtdw8vQhgcAWCOx57LEoAB0pqZoBTkgiTUAxmbX8DLsFgYA1kjsuay2EYMC0B2hwXgk1gAYmwPkl7GRWAMAVkjsuSwxKACdUbE2Jok1AMamHc8ymjY8AMAKVSWbzdKjWC8xKAC9qW1BNaenqp5VVa+tqrdV1Vur6kVzj+Hs3BcEgFlpx7MMbXgAgDWaKrlk9Wwxre1KAwCgD1VRsXb6Lib58621N1bVbUnuq6rXtNbeNtcARBsAjE07nmVsWjIJMwCAlRF7LmujYg2AzkisnbrW2gdaa2/cffyxJG9P8sw5x6BiDYCxacezjOZ8CwBghWrShnxJYlAAOmPPzQ05W1VvOPL5y1prL7vaN1bVnUmek+R1M4zrkyTWABjbVHYGLcGiBgCwRtqQL0sMCkBvVKzdiIuttbs+0zdV1WOT/GSS72qtfXT/w/oUPZoAGFs5JXYR2vAAAGtUpWJtSWJQADpTkz03+1BVN2WbVPux1tor576+xBoAY5ssbizCbmEAYI1UrC1LDApAb2y6OXVVVUn+UZK3t9Z+aIkxSKwBMDZbg5axsagBAKyQg1SWpWINgA6JDE7dVyb5n5LcXVVv3t2+cc4BOGMNgLFV7AxaQrOoAQCskF3py1KxBkBnaorM2ilrrf1Stit+i1GxBsDYJhVri7CoAQCskVaQyxKDAtCbSrJZehCcNok1AMamHc8ytOEBANZI7LksMSgAnalSsDYiiTUAxqYdzzLsFgYA1kjsuay2EYMC0BcVa0OSWANgbNrxLGNjUQMAWCGx57I2NncB0BfF7GOSWANgbCKYZbRowwMArE/VtmqKZTStIAHoTEUvyAFJrAEwtkk7nkVowwMArJHYc1mtJWWpC4COTPZ7j0i0AcDYVKwtY2NRAwBYobJ6tqiNijUA+lLOWBuSFS8Axla1Pe+LeWnDAwCsUUXF2pKaM9YA6EzpBTkiiTUAxjaV+GUJFjUAgDWaVKwtSgwKQGccvzomiTUAxiaCWYY2PADAGmlDviwxKAC9UbA2JIk1AMZWu4o1CxzzslsYAFijKq0glyQGBaAzpZHSkCTWABhb1W53kDBmVhuLGgDACk0q1hYlBgWgN5VEI6XhSKwBML5y1sXsmjY8AMAKaQW5LDEoAL0RGgxJYg2A8U1a8sxOGx4AYI3EnctpTQwKQHfKGWtDklgDYHx2Ds9PGx4AYI3Enctp2bbbEoMC0BNNlIYksQbA+BwiPz9teACANZJYW07bSKoB0J1yxtqQJNYAGJ9D5OenDQ8AsEZaQS6nRfwJQH+8NQ1JYg2A8dk5PL+NijUAYIWqtpVTzG+zSSbLXAD0ZRsaWJMajYgDgPFpBTm/tklKmAEArEzVtnLKpq756ZgAQI8uxwYMxYoXAOOb7Bye3aZpdwAArE/VNgaSWJvfRmINgA5pojQkiTUAxmd30Pxa04oHAFinmqygLaFpRQ5Af6piTWpAVrwAGF/V9swF5qMVDwCwVpM25IsQfwLQIxVrQ5JYA2B8kyhmdlrxAABrVWLPRWxUrAHQHxVrY5JYA2B8Ndk1PDeteACAtZJYW4aKNQB6NEVibUASawCMb4rFjblZ2AAA1koryGWIPwHoUFXSnE4yHIk1AMbnAPn5acUDAKyVirVliD8B6JG3piFJrAEwvrJreHZ2DAMAayX2XIb4E4AeqVgbksQaAOOb7BqenYUNAGCtJitoi1CxBkCHquKMtQFJrAEwPruG52dhAwBYqyoLaEtoGxu7AOhPVZrN3sORWANgfM65mJ+KNQBgraqSjYq12Yk/AehQTbHhZkASawCMTyvIebVmYQMAWC+x5zI2LZkscwHQGR2ihyTiAGB8WkHO63JSTWINAFijmsSeS7CxC4AOeWcak8QaAOMr24NmZVEDAFizKSrWlrARgwLQIa0ghySxBsD4JgfIz2rTtj9zAIA1qklibQlNDApAf+z1HpPEGgDjc4D8vFSsAQBrpg35MsSgAPTIW9OQJNYAGJ8D5OdlUQMAWDOx5zK0ggSgRyrWhiSxBsD47Bqel1aQAMCalcTaIrSCBKBDVXE8yYAk1gAYn8WNealYAwDWzKauZYhBAeiRJakhSawBML7JAfKz0oYHAFgzrSCXoWsCAB0qccGQJNYAGJ9dw/PShgcAWDOx5zJUrAHQI2esDUliDYDxaQU5L4saAMCalRW0RWw2YlAAuuOtaUwSawCMT9n9vLSCBADWbKpE6Dm/Fl0TAOiP/TZDklgDYHza8cxLK0gAYM2qttVTzKupWAOgQxUbbgYksQbA+FSszattkhJiAAArJfZcxqaJQQHojj0fYxJxADA+FWvz2jQRBgCwXmLPZeiaAECPtIIckmUvAMZXdg3PqtktDACsmNhzGc05vwD0p7SCHJJVLwDGN9keNKuNRQ0AYMWmSWJtCRsVawB0yH6bIe01sVZVt1TVr1TVr1bVW6vqB/Z5PQC4Ku145qUNDwCwZmLPZahYA6BDNUXF2oDO7vn5LyS5u7X2QFXdlOSXqur/bq398p6vCwCfoh3PvCxqAABrJvZchq4JAPSokiYuGM5eE2ttO2Me2H160+5mFgEwr6mShy4kv/HBpUeyDh95wKIGALBeUyUffVDsObcHP55Mty89CgD4NFUlIzKgfVesparOJLkvyecm+futtddd8fV7ktyTJOfOndv3cABYo8edT570+ORjDy49knWYKnnak5ceBQDAMm5/XPLAQ2LPuT3hscnjH7v0KADg05y5Nbnj629eehicspqrDLGqnpDkp5J8R2vtLVf7nvPnz7cHHxR4AgAAAAAArE1VPdRaO7/0OK5nmutCrbUPJ3ltkufNdU0AAAAAAAA4LXtNrFXVU3aVaqmqW5N8XZJ37POaAAAAAAAAsA/7rlh7RpLXVtV/SPL6JK9prb16z9cEAAAAAABgQFX1vKr6tap6V1V97+zXn+uMteNwxhoAAAAAAMA6faYz1qrqTJJfz7ZD4vuyLer61tba22Ya4nxnrAEAAAAAAMCj8Nwk72qtvbu19nCSVyT5o3MOQGINAAAAAACAHpytqjccud1zxdefmeS9Rz5/3+6+2Zyd82IAAAAAAABwDRdba3ctPYjrUbEGAAAAAADAIXh/kmcd+fyO3X2zkVgDAAAAAADgELw+yedV1bOr6lySFyR51ZwD0AoSAAAAAACA7rXWLlbVtyf52SRnkvzj1tpb5xxDtdbmvN51nT9/vj344INLDwMAAAAAAICZVdVDrbXzS4/jerSCBAAAAAAAgGOQWAMAAAAAAIBjkFgDAAAAAACAY5BYAwAAAAAAgGOQWAMAAAAAAIBjkFgDAAAAAACAY5BYAwAAAAAAgGOQWAMAAAAAAIBjkFgDAAAAAACAY5BYAwAAAAAAgGOQWAMAAAAAAIBjkFgDAAAAAACAY6jW2tJj+KSq2iT5+NLjYBhnk1xcehBwDeYnvTI36Z05Su/MUXpjTtIz85PemaP0zhylN6cxJ29trXVdFNZVYg1OU1W9obV219LjgKsxP+mVuUnvzFF6Z47SG3OSnpmf9M4cpXfmKL1Zy5zsOusHAAAAAAAAvZBYAwAAAAAAgGOQWGNkL1t6AHAd5ie9MjfpnTlK78xRemNO0jPzk96Zo/TOHKU3q5iTzlgDAAAAAACAY1CxBgAAAAAAAMcgsQYAAAAAAADHILFGN6rqWVX12qp6W1W9tapetLv/9qp6TVW9c/fvE3f3f2FV/fuqulBV3/OZnuca13xeVf1aVb2rqr73yP3fvruvVdWT9/m6OQw9zc8jX//fquqBfbxeDkdPc7OqfrGq3ry7/WZV/R/7fO0choXm6D+uqvur6i1X3H/Va7JupzhHb6mqX6mqX909zw9c55ov3D3vO6vqhUfu/xtV9V7v7+vW05w88vVXXfk7lXXqZX5W1W1H4s43V9WHquol+3799G+hOfozVfXhqnr1Ffc/u6peV9u/m/5FVZ3b1+vmcJzWHD3yfGeq6k1Xzr8rvkfsyTX1NCePfL372NMZa3Sjqp6R5BmttTdW1W1J7kvyx5L8iSS/01r7W7VdwH1ia+0vVtVTk3z27nt+t7X2g9d7ntba26643pkkv57k65K8L8nrk3xra+1tVfWcJL+b5N4kd7XWPrTv10/fepqfu6/fleRFSf7b1tpj9/366Vdvc/PI9/1kkn/dWvtne3vxHIS55+jue/9gkgeS/LPW2hcduf/vXO2ae3z5HIBTnKOV5Hxr7YGquinJLyV5UWvtl6+43u1J3pDkriRtd73f31r73ar6A0l+I8k7vb+vV09zcvf1/y7JtyT54qO/U1mn3ubnke+7L8n/3Fr7hb29eA7C3HN0971fm+QxSf5Ma+2bj9z/L5O8srX2iqr64SS/2lp76R5fPgfgtObokef77mx/Rz7u6Pw78nWxJ9fV05zcff0gYk8Va3SjtfaB1tobdx9/LMnbkzwzyR9N8iO7b/uRbP/TprV2f2vt9UkeOebzXOm5Sd7VWnt3a+3hJK/YXSuttTe11t5zuq+QQ9bT/NwlNv7XJC8+1RfJQeppbl5WVY9LcncSFWssMUezW1T7nat86arXZN1OcY621trl3b437W5X28X4DUle01r7nd0fj69J8rzdc/xya+0Dp/n6ODw9zcmqemyS707y10/vFXLIepqfl1XV5yd5apJffPSvkEO3wBxNa+3nknzs6H27xNzdSX7iymuybqc1R5Okqu5I8k1JXn6dS4o9ua6e5uQhxZ4Sa3Spqu5M8pwkr0vytCO/5D+Y5Gk3+DxXemaS9x75/H25xgIdHNXB/Pz2JK8S/HClDubmZX8syc+11j563GuyDjPN0eu54WuyDo92ju7anrw5yf3Z/rEoBuVR6WBO/rUkfzfJQzcyfsbWwfy87AVJ/kVrWjLx6Waao9fypCQfbq1d3H3u/Z7f4xT+PnpJtpuuN9f5HrEnx9bBnDyY2FNije7sMtM/meS7rlyU3QXKxwqWr/c8cKOWnp9V9VlJ/niS//3Yg2YVlp6bV/jWJD9+g49lUJ3N0RNdk3U4jTnaWrvUWvvSJHckeW5Vddu6hP4tPSer6kuT/NettZ862chZg6Xn5xVeELEnV+hsjsLv8WjnaFV9c5L7W2v37W+UrMnSc/LQYk+JNbqy61v9k0l+rLX2yt3d/2XX6/Vyz9f7b+R5ansQ4+WDjf9skvcnedaRh92xuw+uqpP5+Zwkn5vkXVX1niSPqap3ncoL5GB1MjcvP8eTs20X+dOP/pUxipnn6PWc+Jqsw2nN0ctaax9O8tokz6uqLz8yR58fMSjH0Mmc/Iokd+1izl9K8vlVde+je2WMoJP5eXksX5LkrIVljpp5jl7Lbyd5QlWd3X3u/Z5POqU5+pVJnr97n35Fkrur6kfFntyITubkQcWeEmt0o6oqyT9K8vbW2g8d+dKrkrxw9/ELk/zrG3me1tp7W2tfurv9cJLXJ/m8qnp2VZ3Ldpfbq07vFTGSXuZna+2nW2tPb63d2Vq7M8lDrbXPPa3XyeHpZW4eeapvSfLq1tonHu1rYwwLzNHrOdE1WYdTnKNPqaon7D6+NcnXJXlHa+11R+boq5L8bJKvr6onVtUTk3z97j5I0s+cbK29tLX2WbuY86uS/Hpr7atP75VyiHqZn0eeSqcEPs0Cc/SqdtUdr83276NjXZN1OK052lr7vtbaHbv36Rck+fnW2reJPTmpXubkwcWerTU3ty5u2f6HaUn+Q5I3727fmG1f6p9L8s4k/2+S23ff//Rse7B+NMmHdx8/7lrPc41rfmOSX0/y/yX5/iP3f+fu+S4m+c0kL1/65+O27K2n+XnF9zyw9M/Gbdlbb3Mzyb1Jnrf0z8Wtn9tCc/THk3wg28OU35fkT+/uv+o13dZ9O8U5+sVJ3rR7nrck+SvXueafSvKu3e1PHrn/7+yeb7P7968u/fNxm//W05w88vU7k7xl6Z+N2/K33uZnkncn+cKlfy5u/dwWmqO/mOS3knx89/hv2N3/OUl+ZTd3/1WSm5f++bgtfzutOXrFc351thtcr3VNsafbNW89zckjX78znceetRsoAAAAAAAAcB1aQQIAAAAAAMAxSKwBAAAAAADAMUisAQAAAAAAwDFIrAEAAAAAAMAxSKwBAAAAAADAMUisAQAAAAAAwDFIrAEAAAAAAMAx/P+SeakGLkiYJ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229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095054"/>
            <a:ext cx="6959606" cy="2346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67524"/>
            <a:ext cx="7309683" cy="2464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1802585" y="340418"/>
            <a:ext cx="5867400" cy="369332"/>
          </a:xfrm>
          <a:prstGeom prst="rect">
            <a:avLst/>
          </a:prstGeom>
        </p:spPr>
        <p:txBody>
          <a:bodyPr wrap="square">
            <a:spAutoFit/>
          </a:bodyPr>
          <a:lstStyle/>
          <a:p>
            <a:r>
              <a:rPr lang="en-US" dirty="0"/>
              <a:t>Energy and sunset hours by taking energy average</a:t>
            </a:r>
            <a:endParaRPr lang="ru-RU" dirty="0"/>
          </a:p>
        </p:txBody>
      </p:sp>
    </p:spTree>
    <p:extLst>
      <p:ext uri="{BB962C8B-B14F-4D97-AF65-F5344CB8AC3E}">
        <p14:creationId xmlns:p14="http://schemas.microsoft.com/office/powerpoint/2010/main" val="4265890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лавная">
  <a:themeElements>
    <a:clrScheme name="Главная">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Главная">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лавная">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6120</TotalTime>
  <Words>1146</Words>
  <Application>Microsoft Office PowerPoint</Application>
  <PresentationFormat>Экран (4:3)</PresentationFormat>
  <Paragraphs>89</Paragraphs>
  <Slides>23</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23</vt:i4>
      </vt:variant>
    </vt:vector>
  </HeadingPairs>
  <TitlesOfParts>
    <vt:vector size="26" baseType="lpstr">
      <vt:lpstr>Arial</vt:lpstr>
      <vt:lpstr>Arial Black</vt:lpstr>
      <vt:lpstr>Главная</vt:lpstr>
      <vt:lpstr>Regression. London Energy Consumption Forecast Regression</vt:lpstr>
      <vt:lpstr>Project discussion</vt:lpstr>
      <vt:lpstr>Python packages we used:</vt:lpstr>
      <vt:lpstr>Content of work</vt:lpstr>
      <vt:lpstr>Pre-processing</vt:lpstr>
      <vt:lpstr>uk_bank_holidays.csv</vt:lpstr>
      <vt:lpstr>Pyspark implementation</vt:lpstr>
      <vt:lpstr>Data in Plot</vt:lpstr>
      <vt:lpstr>Презентация PowerPoint</vt:lpstr>
      <vt:lpstr>Data in Hist</vt:lpstr>
      <vt:lpstr>Data Scaling </vt:lpstr>
      <vt:lpstr>Feature SelectinG</vt:lpstr>
      <vt:lpstr>Презентация PowerPoint</vt:lpstr>
      <vt:lpstr>arimax</vt:lpstr>
      <vt:lpstr>Презентация PowerPoint</vt:lpstr>
      <vt:lpstr>Презентация PowerPoint</vt:lpstr>
      <vt:lpstr>Презентация PowerPoint</vt:lpstr>
      <vt:lpstr>Презентация PowerPoint</vt:lpstr>
      <vt:lpstr>ML. Model Training</vt:lpstr>
      <vt:lpstr>Презентация PowerPoint</vt:lpstr>
      <vt:lpstr>Random forest regression</vt:lpstr>
      <vt:lpstr>MLPN</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London energy consumpting</dc:title>
  <dc:creator>MI</dc:creator>
  <cp:lastModifiedBy>Аружан</cp:lastModifiedBy>
  <cp:revision>42</cp:revision>
  <dcterms:created xsi:type="dcterms:W3CDTF">2022-05-29T00:10:45Z</dcterms:created>
  <dcterms:modified xsi:type="dcterms:W3CDTF">2022-12-19T22:04:21Z</dcterms:modified>
</cp:coreProperties>
</file>