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708714-0850-428F-8951-A22E56CEFBCF}">
  <a:tblStyle styleId="{F7708714-0850-428F-8951-A22E56CEF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dee8a7b0b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dee8a7b0b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ee8a7b0b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dee8a7b0b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ee8a7b0b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ee8a7b0b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ee8a7b0b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ee8a7b0b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dee8a7b0b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dee8a7b0b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dee8a7b0b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dee8a7b0b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ee8a7b0b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ee8a7b0b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dee8a7b0b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dee8a7b0b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dee8a7b0b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dee8a7b0b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dee8a7b0b_0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dee8a7b0b_0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cdbc74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cdbc74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dee8a7b0b_0_1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dee8a7b0b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cdbc74c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cdbc74c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ee8a7b0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ee8a7b0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ee8a7b0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ee8a7b0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ee8a7b0b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ee8a7b0b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e8a7b0b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dee8a7b0b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dee8a7b0b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dee8a7b0b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dee8a7b0b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dee8a7b0b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Anadolu Hayat Emeklilik Datathon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Güneş Evitan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 Ön İşleme - Değişken Türetme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87900" y="1550700"/>
            <a:ext cx="83682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Ayların vade tutarları ve ödenen tutarları üzerinden lineer ve istatistiki değişkenler yaratıldı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Yüksek korelasyonu olan değişken gruplarının boyutları PCA ile azaltıldı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Poliçe ve müşteri değişkenleri grupları üzerinde KMeans algoritması ile kümeler yaratıldı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POLICE_SEHIR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değişkeninin kategorileri, kategorilerin veri seti içindeki sıklıkları ile değiştirildi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Aralık ayı vade tutarı ve ödenen tutar üzerinde istatistiki değişkenler yaratıldı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Cross-validation döngüsü içinde target encoding yapıldı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 Ön İşleme - Değişken Türetme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100" y="994825"/>
            <a:ext cx="4911474" cy="477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Validasyon ve Metrikler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87900" y="1550700"/>
            <a:ext cx="83682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Cross-validation olarak 5 stratified fold kullanıldı. Foldlar içinde 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ARTIS_DURUMU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sütunu stratify edildi.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Hata metrikleri olarak accuracy, ROC AUC, precision, recall, specificity ve F1 skorları kullanıldı.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Modelleri değerlendirirken, yukarıda bahsedilen metriklerin foldlar içindeki skorlarının ortalamaları, standart sapmaları ve metriklerin out-of-fold skorları dikkate alındı.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Modelleme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387900" y="1550700"/>
            <a:ext cx="83682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olarak LightGBM ve XGBoost binary classifierlar kullanıldı. Bu modellerin parametreleri, out-of-fold skoru maksimize edecek şekilde ayarlandı.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F1 skorunu maksimize etmek için training esnasında validasyon ROC AUC skoru hesaplanarak o skora göre early stopping yapıldı. ROC AUC skorunu hesaplaması, F1 skoruna göre daha ucuz olduğu için ROC AUC skoru proxy metrik olarak kullanıldı.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Modelleme - LightGBM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425" y="1144125"/>
            <a:ext cx="7389152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679" y="0"/>
            <a:ext cx="4934648" cy="493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938" y="-526949"/>
            <a:ext cx="3380126" cy="619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 Modelleme Sonrası İşleme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387900" y="1550700"/>
            <a:ext cx="83682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Müşterilerin kategorik değişkenlerinden 2 adet CUSTOMER_ID değişkeni yaratılmıştır. Bu değişkenler training ve test setteki aynı müşterileri bulup onların target değerinin ortalamasını yazdırmak için kullanılmıştır.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451" y="2671025"/>
            <a:ext cx="6145575" cy="195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 Modelleme Sonrası İşleme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387900" y="1550700"/>
            <a:ext cx="8368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Modeller 3 farklı random seed (42, 0 ve 1337) ile eğitildikten sonra tahminleri yazdırıldı. 0 ve 1 arasındaki tahminler toplanıp, random seed sayısına bölündü.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 ve 1 arasındaki model tahminleri, out-of-fold precision-recall eğrisinin argmaxı olan threshold ile labellara çevirildi.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4" name="Google Shape;204;p30"/>
          <p:cNvGraphicFramePr/>
          <p:nvPr/>
        </p:nvGraphicFramePr>
        <p:xfrm>
          <a:off x="952475" y="31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{F7708714-0850-428F-8951-A22E56CEFBCF}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 LB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0.44580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Private LB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0.45699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İşe Yaramayanlar ve Kullanılmayanlar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387900" y="1550700"/>
            <a:ext cx="83682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Türetilen değişkenlerin büyük bir kısmı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2020 yılı ayların enflasyon oranları, TRYxUSD çifti gibi dış veriler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 weight ve class weight kullanımı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Çok fazla kayıp veri olan sütunların doldurulması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oversampling ve SMOTE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LightGBM scale_pos_weight ve is_unbalance parametreleri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XGBoost modeli sonuçları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400" y="824550"/>
            <a:ext cx="1747200" cy="174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202300" y="2861150"/>
            <a:ext cx="473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Güneş Evitan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Scientist, Orientis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Kaggle Grandmaster</a:t>
            </a:r>
            <a:endParaRPr b="1" sz="1000">
              <a:solidFill>
                <a:srgbClr val="434343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Dinlediğiniz için teşekkürler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387900" y="1550700"/>
            <a:ext cx="836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GitHub:</a:t>
            </a:r>
            <a:r>
              <a:rPr lang="en" sz="1600">
                <a:solidFill>
                  <a:schemeClr val="lt1"/>
                </a:solidFill>
              </a:rPr>
              <a:t> gunesevitan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Kaggle:</a:t>
            </a:r>
            <a:r>
              <a:rPr lang="en" sz="1600">
                <a:solidFill>
                  <a:schemeClr val="lt1"/>
                </a:solidFill>
              </a:rPr>
              <a:t> gunesevitan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LinkedIn:</a:t>
            </a:r>
            <a:r>
              <a:rPr lang="en" sz="1600">
                <a:solidFill>
                  <a:schemeClr val="lt1"/>
                </a:solidFill>
              </a:rPr>
              <a:t> gunesevitan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Project Repository:</a:t>
            </a:r>
            <a:r>
              <a:rPr lang="en" sz="1600">
                <a:solidFill>
                  <a:schemeClr val="lt1"/>
                </a:solidFill>
              </a:rPr>
              <a:t> https://github.com/gunesevitan/anadolu-hayat-emeklilik-datathon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Problem Tanımı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83682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2020 senesi boyunca aylık katkı payı vadesi olan müşterilerin 2021 yılının ilk çeyreğinde, </a:t>
            </a:r>
            <a:r>
              <a:rPr lang="en">
                <a:solidFill>
                  <a:schemeClr val="lt1"/>
                </a:solidFill>
              </a:rPr>
              <a:t>katkı paylarında </a:t>
            </a:r>
            <a:r>
              <a:rPr lang="en">
                <a:solidFill>
                  <a:schemeClr val="lt1"/>
                </a:solidFill>
              </a:rPr>
              <a:t>enflasyon oranının üstünde artış yapıp yapmayacaklarının tahmin edilmesi.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7900" y="2620825"/>
            <a:ext cx="8368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Potansiyel (FP) ve sadık (TP) müşterilerin tespit edilmesi ve satış ekiplerinin verimliliğinin arttırılması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Müşterileri daha iyi tanımak ve onlarla daha iyi iletişim kurmak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Müşteri segmentasyonunun data-driven bir şekilde yapılması ve insana bağlı hataların en aza indirgenmesi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Literatür Taraması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2571750"/>
            <a:ext cx="8368200" cy="19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lt1"/>
                </a:solidFill>
              </a:rPr>
              <a:t>Sabbeh, S. (2018). Machine-Learning Techniques for Customer Retention: A Comparative Study.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lt1"/>
                </a:solidFill>
              </a:rPr>
              <a:t>Guelman</a:t>
            </a:r>
            <a:r>
              <a:rPr lang="en">
                <a:solidFill>
                  <a:schemeClr val="lt1"/>
                </a:solidFill>
              </a:rPr>
              <a:t>, L., Guillén, M., Pérez-Marín, M.  (2012). Random Forests for Uplift Modeling: An Insurance Customer Retention Case.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>
                <a:solidFill>
                  <a:schemeClr val="lt1"/>
                </a:solidFill>
              </a:rPr>
              <a:t>Singh, N., Singh, P., Gupta, M.  (2021). An inclusive survey on machine learning for CRM: a paradigm shift.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8839200" cy="1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Çözüm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7"/>
          <p:cNvGrpSpPr/>
          <p:nvPr/>
        </p:nvGrpSpPr>
        <p:grpSpPr>
          <a:xfrm>
            <a:off x="4568893" y="530145"/>
            <a:ext cx="2532258" cy="2043933"/>
            <a:chOff x="3216519" y="1002150"/>
            <a:chExt cx="1944600" cy="1569600"/>
          </a:xfrm>
        </p:grpSpPr>
        <p:sp>
          <p:nvSpPr>
            <p:cNvPr id="96" name="Google Shape;96;p17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3461163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Validasyon ve Metrikler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3461163" y="1530758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 stratified fold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Accuracy, precision, recall, ROC AUC, specificity ve F1 skorları,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2042843" y="530145"/>
            <a:ext cx="2532258" cy="2043933"/>
            <a:chOff x="1271925" y="1002150"/>
            <a:chExt cx="1944600" cy="1569600"/>
          </a:xfrm>
        </p:grpSpPr>
        <p:sp>
          <p:nvSpPr>
            <p:cNvPr id="100" name="Google Shape;100;p17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1496688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Ön İşleme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1496688" y="1530758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 temizleme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Eksik verilerin doldurulması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Değişken türetme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2042843" y="2569427"/>
            <a:ext cx="2532258" cy="2043933"/>
            <a:chOff x="1271925" y="2571750"/>
            <a:chExt cx="1944600" cy="1569600"/>
          </a:xfrm>
        </p:grpSpPr>
        <p:sp>
          <p:nvSpPr>
            <p:cNvPr id="104" name="Google Shape;104;p17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1496688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Modelleme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496688" y="3100338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LightGBM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4568893" y="2569427"/>
            <a:ext cx="2532258" cy="2043933"/>
            <a:chOff x="3216519" y="2571750"/>
            <a:chExt cx="1944600" cy="1569600"/>
          </a:xfrm>
        </p:grpSpPr>
        <p:sp>
          <p:nvSpPr>
            <p:cNvPr id="108" name="Google Shape;108;p17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 Modelleme Sonrası İşleme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3461163" y="3195956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Blending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Aynı müşterilerin bulunması ve tahminlerin üzerine yazılması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çıktılarının labellara dönüştürülmesi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4356374" y="2359322"/>
            <a:ext cx="435073" cy="435026"/>
            <a:chOff x="3157188" y="909150"/>
            <a:chExt cx="470400" cy="470400"/>
          </a:xfrm>
        </p:grpSpPr>
        <p:sp>
          <p:nvSpPr>
            <p:cNvPr id="112" name="Google Shape;112;p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 Ön İşleme - Veri Temizleme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87900" y="1550700"/>
            <a:ext cx="8368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SOZLESME_KOKENI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sütunu içindeki 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değerleri 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TRANS_C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olarak değiştirildi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GELIR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sütunu nümerik yapıldı ve 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GELIR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sütunu içindeki negatif değerler 0 ile değiştirildi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solidFill>
                  <a:schemeClr val="lt1"/>
                </a:solidFill>
              </a:rPr>
              <a:t>Veri Ön İşleme - Eksik Verilerin Doldurulması</a:t>
            </a:r>
            <a:endParaRPr b="1" sz="2900">
              <a:solidFill>
                <a:schemeClr val="lt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387900" y="1550700"/>
            <a:ext cx="83682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SOZLESME_KOKENI_DETAY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sütunu içindeki eksik veriler 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olarak dolduruldu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MUSTERI_SEGMENTI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sütunu içindeki eksik veriler LightGBM classifier ile tahmin edilip dolduruldu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KAPSAM_TIPI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sütunu içindeki eksik veriler mod değer ile dolduruldu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 Ön İşleme - Değişken Türetme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387900" y="1550700"/>
            <a:ext cx="8368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Kategorik değişkenler labellara dönüştürüldü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Sözleşmenin ay olarak toplam süresi 2020-01-01 - 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BASLANGIC_TARIHI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olarak hesaplandı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Müşterilerin yaşları 2020 - 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DOGUM_TARIHI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olarak hesaplandı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Sadece pozitif değerleri olan sürekli değişkenlere log(x + 1) işlemi yapıldı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Hem pozitif hem negatif değerleri olan sürekli değişkenlere log(x + 1 - min(x)) işlemi yapılmıştır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Veri Ön İşleme - Değişken Türetme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25" y="4325750"/>
            <a:ext cx="1149874" cy="66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8839201" cy="254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