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 id="2147483737" r:id="rId2"/>
    <p:sldMasterId id="2147483719" r:id="rId3"/>
    <p:sldMasterId id="2147483754" r:id="rId4"/>
    <p:sldMasterId id="2147483728" r:id="rId5"/>
    <p:sldMasterId id="2147483763" r:id="rId6"/>
  </p:sldMasterIdLst>
  <p:notesMasterIdLst>
    <p:notesMasterId r:id="rId43"/>
  </p:notesMasterIdLst>
  <p:sldIdLst>
    <p:sldId id="256" r:id="rId7"/>
    <p:sldId id="404" r:id="rId8"/>
    <p:sldId id="578" r:id="rId9"/>
    <p:sldId id="258" r:id="rId10"/>
    <p:sldId id="557" r:id="rId11"/>
    <p:sldId id="582" r:id="rId12"/>
    <p:sldId id="601" r:id="rId13"/>
    <p:sldId id="406" r:id="rId14"/>
    <p:sldId id="602" r:id="rId15"/>
    <p:sldId id="593" r:id="rId16"/>
    <p:sldId id="594" r:id="rId17"/>
    <p:sldId id="576" r:id="rId18"/>
    <p:sldId id="604" r:id="rId19"/>
    <p:sldId id="407" r:id="rId20"/>
    <p:sldId id="561" r:id="rId21"/>
    <p:sldId id="304" r:id="rId22"/>
    <p:sldId id="274" r:id="rId23"/>
    <p:sldId id="276" r:id="rId24"/>
    <p:sldId id="606" r:id="rId25"/>
    <p:sldId id="575" r:id="rId26"/>
    <p:sldId id="268" r:id="rId27"/>
    <p:sldId id="558" r:id="rId28"/>
    <p:sldId id="574" r:id="rId29"/>
    <p:sldId id="409" r:id="rId30"/>
    <p:sldId id="560" r:id="rId31"/>
    <p:sldId id="589" r:id="rId32"/>
    <p:sldId id="579" r:id="rId33"/>
    <p:sldId id="588" r:id="rId34"/>
    <p:sldId id="573" r:id="rId35"/>
    <p:sldId id="597" r:id="rId36"/>
    <p:sldId id="572" r:id="rId37"/>
    <p:sldId id="315" r:id="rId38"/>
    <p:sldId id="580" r:id="rId39"/>
    <p:sldId id="599" r:id="rId40"/>
    <p:sldId id="600" r:id="rId41"/>
    <p:sldId id="535" r:id="rId42"/>
  </p:sldIdLst>
  <p:sldSz cx="12192000" cy="6858000"/>
  <p:notesSz cx="6858000" cy="9144000"/>
  <p:custDataLst>
    <p:tags r:id="rId4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7C8"/>
    <a:srgbClr val="FFD100"/>
    <a:srgbClr val="008578"/>
    <a:srgbClr val="5C068C"/>
    <a:srgbClr val="A6093D"/>
    <a:srgbClr val="CF4520"/>
    <a:srgbClr val="071D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9" autoAdjust="0"/>
    <p:restoredTop sz="85978" autoAdjust="0"/>
  </p:normalViewPr>
  <p:slideViewPr>
    <p:cSldViewPr snapToGrid="0" snapToObjects="1" showGuides="1">
      <p:cViewPr varScale="1">
        <p:scale>
          <a:sx n="81" d="100"/>
          <a:sy n="81" d="100"/>
        </p:scale>
        <p:origin x="652" y="56"/>
      </p:cViewPr>
      <p:guideLst>
        <p:guide orient="horz" pos="2160"/>
        <p:guide pos="3840"/>
        <p:guide orient="horz" pos="482"/>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Davidson" userId="99836d4d-fa9b-4244-84fc-f140d229d6bc" providerId="ADAL" clId="{F612F6F5-699F-445B-B866-A0FB983BC1AA}"/>
    <pc:docChg chg="custSel delSld replTag delTag">
      <pc:chgData name="Paul Davidson" userId="99836d4d-fa9b-4244-84fc-f140d229d6bc" providerId="ADAL" clId="{F612F6F5-699F-445B-B866-A0FB983BC1AA}" dt="2023-01-18T15:33:48.427" v="21"/>
      <pc:docMkLst>
        <pc:docMk/>
      </pc:docMkLst>
      <pc:sldChg chg="del">
        <pc:chgData name="Paul Davidson" userId="99836d4d-fa9b-4244-84fc-f140d229d6bc" providerId="ADAL" clId="{F612F6F5-699F-445B-B866-A0FB983BC1AA}" dt="2023-01-18T15:33:45.601" v="18" actId="47"/>
        <pc:sldMkLst>
          <pc:docMk/>
          <pc:sldMk cId="4123957274" sldId="410"/>
        </pc:sldMkLst>
      </pc:sldChg>
      <pc:sldChg chg="del">
        <pc:chgData name="Paul Davidson" userId="99836d4d-fa9b-4244-84fc-f140d229d6bc" providerId="ADAL" clId="{F612F6F5-699F-445B-B866-A0FB983BC1AA}" dt="2023-01-18T15:33:30.443" v="12" actId="47"/>
        <pc:sldMkLst>
          <pc:docMk/>
          <pc:sldMk cId="4000372777" sldId="584"/>
        </pc:sldMkLst>
      </pc:sldChg>
      <pc:sldChg chg="del">
        <pc:chgData name="Paul Davidson" userId="99836d4d-fa9b-4244-84fc-f140d229d6bc" providerId="ADAL" clId="{F612F6F5-699F-445B-B866-A0FB983BC1AA}" dt="2023-01-18T15:33:34.727" v="13" actId="47"/>
        <pc:sldMkLst>
          <pc:docMk/>
          <pc:sldMk cId="3216523088" sldId="586"/>
        </pc:sldMkLst>
      </pc:sldChg>
      <pc:sldChg chg="del">
        <pc:chgData name="Paul Davidson" userId="99836d4d-fa9b-4244-84fc-f140d229d6bc" providerId="ADAL" clId="{F612F6F5-699F-445B-B866-A0FB983BC1AA}" dt="2023-01-18T15:33:00.397" v="0" actId="47"/>
        <pc:sldMkLst>
          <pc:docMk/>
          <pc:sldMk cId="3205227697" sldId="591"/>
        </pc:sldMkLst>
      </pc:sldChg>
      <pc:sldChg chg="del">
        <pc:chgData name="Paul Davidson" userId="99836d4d-fa9b-4244-84fc-f140d229d6bc" providerId="ADAL" clId="{F612F6F5-699F-445B-B866-A0FB983BC1AA}" dt="2023-01-18T15:33:41.561" v="17" actId="47"/>
        <pc:sldMkLst>
          <pc:docMk/>
          <pc:sldMk cId="1450915537" sldId="598"/>
        </pc:sldMkLst>
      </pc:sldChg>
      <pc:sldChg chg="del">
        <pc:chgData name="Paul Davidson" userId="99836d4d-fa9b-4244-84fc-f140d229d6bc" providerId="ADAL" clId="{F612F6F5-699F-445B-B866-A0FB983BC1AA}" dt="2023-01-18T15:33:12.618" v="4" actId="47"/>
        <pc:sldMkLst>
          <pc:docMk/>
          <pc:sldMk cId="664771302" sldId="603"/>
        </pc:sldMkLst>
      </pc:sldChg>
      <pc:sldChg chg="del">
        <pc:chgData name="Paul Davidson" userId="99836d4d-fa9b-4244-84fc-f140d229d6bc" providerId="ADAL" clId="{F612F6F5-699F-445B-B866-A0FB983BC1AA}" dt="2023-01-18T15:33:19.811" v="8" actId="47"/>
        <pc:sldMkLst>
          <pc:docMk/>
          <pc:sldMk cId="1143995683" sldId="6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5CFC2-FF95-BB42-B600-F8C023CFEAC4}"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96A85-7B12-D143-8C60-4EC8075DB191}" type="slidenum">
              <a:rPr lang="en-US" smtClean="0"/>
              <a:t>‹#›</a:t>
            </a:fld>
            <a:endParaRPr lang="en-US"/>
          </a:p>
        </p:txBody>
      </p:sp>
    </p:spTree>
    <p:extLst>
      <p:ext uri="{BB962C8B-B14F-4D97-AF65-F5344CB8AC3E}">
        <p14:creationId xmlns:p14="http://schemas.microsoft.com/office/powerpoint/2010/main" val="1467498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olidFill>
                  <a:srgbClr val="141413"/>
                </a:solidFill>
                <a:latin typeface="Times New Roman" panose="02020603050405020304" pitchFamily="18" charset="0"/>
                <a:cs typeface="Times New Roman" panose="02020603050405020304" pitchFamily="18" charset="0"/>
              </a:rPr>
              <a:t>In this example, the tens are borrowed from the hundreds column, and the hundreds are borrowed from the thousands column.</a:t>
            </a:r>
            <a:endParaRPr lang="en-US" altLang="en-US" dirty="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A6B70767-BEDB-47D3-8D85-6A815A096BE4}" type="slidenum">
              <a:rPr lang="en-GB" smtClean="0"/>
              <a:t>24</a:t>
            </a:fld>
            <a:endParaRPr lang="en-GB"/>
          </a:p>
        </p:txBody>
      </p:sp>
    </p:spTree>
    <p:extLst>
      <p:ext uri="{BB962C8B-B14F-4D97-AF65-F5344CB8AC3E}">
        <p14:creationId xmlns:p14="http://schemas.microsoft.com/office/powerpoint/2010/main" val="434990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F96A85-7B12-D143-8C60-4EC8075DB191}" type="slidenum">
              <a:rPr lang="en-US" smtClean="0"/>
              <a:t>25</a:t>
            </a:fld>
            <a:endParaRPr lang="en-US"/>
          </a:p>
        </p:txBody>
      </p:sp>
    </p:spTree>
    <p:extLst>
      <p:ext uri="{BB962C8B-B14F-4D97-AF65-F5344CB8AC3E}">
        <p14:creationId xmlns:p14="http://schemas.microsoft.com/office/powerpoint/2010/main" val="4021239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9788" y="1122363"/>
            <a:ext cx="9828212"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839788" y="3602038"/>
            <a:ext cx="982821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54682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865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9688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575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Chart Placeholder 10">
            <a:extLst>
              <a:ext uri="{FF2B5EF4-FFF2-40B4-BE49-F238E27FC236}">
                <a16:creationId xmlns:a16="http://schemas.microsoft.com/office/drawing/2014/main" id="{0D11AFD2-379A-E343-808C-1E829097DF4D}"/>
              </a:ext>
            </a:extLst>
          </p:cNvPr>
          <p:cNvSpPr>
            <a:spLocks noGrp="1"/>
          </p:cNvSpPr>
          <p:nvPr>
            <p:ph type="chart" sz="quarter" idx="10"/>
          </p:nvPr>
        </p:nvSpPr>
        <p:spPr>
          <a:xfrm>
            <a:off x="5186363" y="982663"/>
            <a:ext cx="6081009" cy="4895850"/>
          </a:xfrm>
        </p:spPr>
        <p:txBody>
          <a:bodyPr/>
          <a:lstStyle/>
          <a:p>
            <a:r>
              <a:rPr lang="en-US"/>
              <a:t>Click icon to add chart</a:t>
            </a:r>
          </a:p>
        </p:txBody>
      </p:sp>
    </p:spTree>
    <p:extLst>
      <p:ext uri="{BB962C8B-B14F-4D97-AF65-F5344CB8AC3E}">
        <p14:creationId xmlns:p14="http://schemas.microsoft.com/office/powerpoint/2010/main" val="363221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45358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7166F8-5299-9F4F-B50D-A95C9470457A}"/>
              </a:ext>
            </a:extLst>
          </p:cNvPr>
          <p:cNvPicPr>
            <a:picLocks noChangeAspect="1"/>
          </p:cNvPicPr>
          <p:nvPr userDrawn="1"/>
        </p:nvPicPr>
        <p:blipFill>
          <a:blip r:embed="rId2"/>
          <a:stretch>
            <a:fillRect/>
          </a:stretch>
        </p:blipFill>
        <p:spPr>
          <a:xfrm>
            <a:off x="3371850" y="1631950"/>
            <a:ext cx="5448300" cy="3594100"/>
          </a:xfrm>
          <a:prstGeom prst="rect">
            <a:avLst/>
          </a:prstGeom>
        </p:spPr>
      </p:pic>
    </p:spTree>
    <p:extLst>
      <p:ext uri="{BB962C8B-B14F-4D97-AF65-F5344CB8AC3E}">
        <p14:creationId xmlns:p14="http://schemas.microsoft.com/office/powerpoint/2010/main" val="3948308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606115-7CE6-1D4A-A3FA-E2A33C6D51D4}"/>
              </a:ext>
            </a:extLst>
          </p:cNvPr>
          <p:cNvPicPr>
            <a:picLocks noChangeAspect="1"/>
          </p:cNvPicPr>
          <p:nvPr userDrawn="1"/>
        </p:nvPicPr>
        <p:blipFill>
          <a:blip r:embed="rId2"/>
          <a:stretch>
            <a:fillRect/>
          </a:stretch>
        </p:blipFill>
        <p:spPr>
          <a:xfrm>
            <a:off x="3213100" y="1581150"/>
            <a:ext cx="5765800" cy="3695700"/>
          </a:xfrm>
          <a:prstGeom prst="rect">
            <a:avLst/>
          </a:prstGeom>
        </p:spPr>
      </p:pic>
    </p:spTree>
    <p:extLst>
      <p:ext uri="{BB962C8B-B14F-4D97-AF65-F5344CB8AC3E}">
        <p14:creationId xmlns:p14="http://schemas.microsoft.com/office/powerpoint/2010/main" val="3907610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9788" y="1122363"/>
            <a:ext cx="9828212"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839788" y="3602038"/>
            <a:ext cx="982821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72834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4391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698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86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90227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777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Chart Placeholder 10">
            <a:extLst>
              <a:ext uri="{FF2B5EF4-FFF2-40B4-BE49-F238E27FC236}">
                <a16:creationId xmlns:a16="http://schemas.microsoft.com/office/drawing/2014/main" id="{0D11AFD2-379A-E343-808C-1E829097DF4D}"/>
              </a:ext>
            </a:extLst>
          </p:cNvPr>
          <p:cNvSpPr>
            <a:spLocks noGrp="1"/>
          </p:cNvSpPr>
          <p:nvPr>
            <p:ph type="chart" sz="quarter" idx="10"/>
          </p:nvPr>
        </p:nvSpPr>
        <p:spPr>
          <a:xfrm>
            <a:off x="5186363" y="982663"/>
            <a:ext cx="6081009" cy="4895850"/>
          </a:xfrm>
        </p:spPr>
        <p:txBody>
          <a:bodyPr/>
          <a:lstStyle/>
          <a:p>
            <a:endParaRPr lang="en-US"/>
          </a:p>
        </p:txBody>
      </p:sp>
    </p:spTree>
    <p:extLst>
      <p:ext uri="{BB962C8B-B14F-4D97-AF65-F5344CB8AC3E}">
        <p14:creationId xmlns:p14="http://schemas.microsoft.com/office/powerpoint/2010/main" val="2729726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661161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9788" y="1122363"/>
            <a:ext cx="9828212"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839788" y="3602038"/>
            <a:ext cx="982821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259460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34389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63561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68970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485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Chart Placeholder 10">
            <a:extLst>
              <a:ext uri="{FF2B5EF4-FFF2-40B4-BE49-F238E27FC236}">
                <a16:creationId xmlns:a16="http://schemas.microsoft.com/office/drawing/2014/main" id="{0D11AFD2-379A-E343-808C-1E829097DF4D}"/>
              </a:ext>
            </a:extLst>
          </p:cNvPr>
          <p:cNvSpPr>
            <a:spLocks noGrp="1"/>
          </p:cNvSpPr>
          <p:nvPr>
            <p:ph type="chart" sz="quarter" idx="10"/>
          </p:nvPr>
        </p:nvSpPr>
        <p:spPr>
          <a:xfrm>
            <a:off x="5186363" y="982663"/>
            <a:ext cx="6081009" cy="4895850"/>
          </a:xfrm>
        </p:spPr>
        <p:txBody>
          <a:bodyPr/>
          <a:lstStyle/>
          <a:p>
            <a:endParaRPr lang="en-US"/>
          </a:p>
        </p:txBody>
      </p:sp>
    </p:spTree>
    <p:extLst>
      <p:ext uri="{BB962C8B-B14F-4D97-AF65-F5344CB8AC3E}">
        <p14:creationId xmlns:p14="http://schemas.microsoft.com/office/powerpoint/2010/main" val="120495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16278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0888093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DA0ACB-75EF-0245-846B-24010AB69286}"/>
              </a:ext>
            </a:extLst>
          </p:cNvPr>
          <p:cNvPicPr>
            <a:picLocks noChangeAspect="1"/>
          </p:cNvPicPr>
          <p:nvPr userDrawn="1"/>
        </p:nvPicPr>
        <p:blipFill>
          <a:blip r:embed="rId2"/>
          <a:stretch>
            <a:fillRect/>
          </a:stretch>
        </p:blipFill>
        <p:spPr>
          <a:xfrm>
            <a:off x="3371850" y="1631950"/>
            <a:ext cx="5448300" cy="3594100"/>
          </a:xfrm>
          <a:prstGeom prst="rect">
            <a:avLst/>
          </a:prstGeom>
        </p:spPr>
      </p:pic>
    </p:spTree>
    <p:extLst>
      <p:ext uri="{BB962C8B-B14F-4D97-AF65-F5344CB8AC3E}">
        <p14:creationId xmlns:p14="http://schemas.microsoft.com/office/powerpoint/2010/main" val="15657495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0C907B-7EB5-4646-8E6C-A0DCF5C81294}"/>
              </a:ext>
            </a:extLst>
          </p:cNvPr>
          <p:cNvPicPr>
            <a:picLocks noChangeAspect="1"/>
          </p:cNvPicPr>
          <p:nvPr userDrawn="1"/>
        </p:nvPicPr>
        <p:blipFill>
          <a:blip r:embed="rId2"/>
          <a:stretch>
            <a:fillRect/>
          </a:stretch>
        </p:blipFill>
        <p:spPr>
          <a:xfrm>
            <a:off x="3213100" y="1581150"/>
            <a:ext cx="5765800" cy="3695700"/>
          </a:xfrm>
          <a:prstGeom prst="rect">
            <a:avLst/>
          </a:prstGeom>
        </p:spPr>
      </p:pic>
    </p:spTree>
    <p:extLst>
      <p:ext uri="{BB962C8B-B14F-4D97-AF65-F5344CB8AC3E}">
        <p14:creationId xmlns:p14="http://schemas.microsoft.com/office/powerpoint/2010/main" val="417552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9788" y="1122363"/>
            <a:ext cx="9828212"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839788" y="3602038"/>
            <a:ext cx="982821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2044069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43083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55444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87656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6260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Chart Placeholder 10">
            <a:extLst>
              <a:ext uri="{FF2B5EF4-FFF2-40B4-BE49-F238E27FC236}">
                <a16:creationId xmlns:a16="http://schemas.microsoft.com/office/drawing/2014/main" id="{0D11AFD2-379A-E343-808C-1E829097DF4D}"/>
              </a:ext>
            </a:extLst>
          </p:cNvPr>
          <p:cNvSpPr>
            <a:spLocks noGrp="1"/>
          </p:cNvSpPr>
          <p:nvPr>
            <p:ph type="chart" sz="quarter" idx="10"/>
          </p:nvPr>
        </p:nvSpPr>
        <p:spPr>
          <a:xfrm>
            <a:off x="5186363" y="982663"/>
            <a:ext cx="6081009" cy="4895850"/>
          </a:xfrm>
        </p:spPr>
        <p:txBody>
          <a:bodyPr/>
          <a:lstStyle/>
          <a:p>
            <a:endParaRPr lang="en-US"/>
          </a:p>
        </p:txBody>
      </p:sp>
    </p:spTree>
    <p:extLst>
      <p:ext uri="{BB962C8B-B14F-4D97-AF65-F5344CB8AC3E}">
        <p14:creationId xmlns:p14="http://schemas.microsoft.com/office/powerpoint/2010/main" val="2695887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996359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405683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9788" y="1122363"/>
            <a:ext cx="9828212"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839788" y="3602038"/>
            <a:ext cx="982821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5682764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0310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071D49"/>
                </a:solidFill>
              </a:defRPr>
            </a:lvl1pPr>
            <a:lvl2pPr>
              <a:defRPr>
                <a:solidFill>
                  <a:srgbClr val="071D49"/>
                </a:solidFill>
              </a:defRPr>
            </a:lvl2pPr>
            <a:lvl3pPr>
              <a:defRPr>
                <a:solidFill>
                  <a:srgbClr val="071D49"/>
                </a:solidFill>
              </a:defRPr>
            </a:lvl3pPr>
            <a:lvl4pPr>
              <a:defRPr>
                <a:solidFill>
                  <a:srgbClr val="071D49"/>
                </a:solidFill>
              </a:defRPr>
            </a:lvl4pPr>
            <a:lvl5pPr>
              <a:defRPr>
                <a:solidFill>
                  <a:srgbClr val="071D4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7707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597878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0436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Chart Placeholder 10">
            <a:extLst>
              <a:ext uri="{FF2B5EF4-FFF2-40B4-BE49-F238E27FC236}">
                <a16:creationId xmlns:a16="http://schemas.microsoft.com/office/drawing/2014/main" id="{0D11AFD2-379A-E343-808C-1E829097DF4D}"/>
              </a:ext>
            </a:extLst>
          </p:cNvPr>
          <p:cNvSpPr>
            <a:spLocks noGrp="1"/>
          </p:cNvSpPr>
          <p:nvPr>
            <p:ph type="chart" sz="quarter" idx="10"/>
          </p:nvPr>
        </p:nvSpPr>
        <p:spPr>
          <a:xfrm>
            <a:off x="5186363" y="982663"/>
            <a:ext cx="6081009" cy="4895850"/>
          </a:xfrm>
        </p:spPr>
        <p:txBody>
          <a:bodyPr/>
          <a:lstStyle/>
          <a:p>
            <a:endParaRPr lang="en-US"/>
          </a:p>
        </p:txBody>
      </p:sp>
    </p:spTree>
    <p:extLst>
      <p:ext uri="{BB962C8B-B14F-4D97-AF65-F5344CB8AC3E}">
        <p14:creationId xmlns:p14="http://schemas.microsoft.com/office/powerpoint/2010/main" val="17612573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71D4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873784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CF6D5B-50DF-3D4A-A73F-BC48EB89133A}"/>
              </a:ext>
            </a:extLst>
          </p:cNvPr>
          <p:cNvPicPr>
            <a:picLocks noChangeAspect="1"/>
          </p:cNvPicPr>
          <p:nvPr userDrawn="1"/>
        </p:nvPicPr>
        <p:blipFill>
          <a:blip r:embed="rId2"/>
          <a:stretch>
            <a:fillRect/>
          </a:stretch>
        </p:blipFill>
        <p:spPr>
          <a:xfrm>
            <a:off x="3371850" y="1631950"/>
            <a:ext cx="5448300" cy="3594100"/>
          </a:xfrm>
          <a:prstGeom prst="rect">
            <a:avLst/>
          </a:prstGeom>
        </p:spPr>
      </p:pic>
    </p:spTree>
    <p:extLst>
      <p:ext uri="{BB962C8B-B14F-4D97-AF65-F5344CB8AC3E}">
        <p14:creationId xmlns:p14="http://schemas.microsoft.com/office/powerpoint/2010/main" val="36840079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4931A5-93F5-984D-ADB5-D88F0E879C18}"/>
              </a:ext>
            </a:extLst>
          </p:cNvPr>
          <p:cNvPicPr>
            <a:picLocks noChangeAspect="1"/>
          </p:cNvPicPr>
          <p:nvPr userDrawn="1"/>
        </p:nvPicPr>
        <p:blipFill>
          <a:blip r:embed="rId2"/>
          <a:stretch>
            <a:fillRect/>
          </a:stretch>
        </p:blipFill>
        <p:spPr>
          <a:xfrm>
            <a:off x="3213100" y="1581150"/>
            <a:ext cx="5765800" cy="3695700"/>
          </a:xfrm>
          <a:prstGeom prst="rect">
            <a:avLst/>
          </a:prstGeom>
        </p:spPr>
      </p:pic>
    </p:spTree>
    <p:extLst>
      <p:ext uri="{BB962C8B-B14F-4D97-AF65-F5344CB8AC3E}">
        <p14:creationId xmlns:p14="http://schemas.microsoft.com/office/powerpoint/2010/main" val="212163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07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Chart Placeholder 10">
            <a:extLst>
              <a:ext uri="{FF2B5EF4-FFF2-40B4-BE49-F238E27FC236}">
                <a16:creationId xmlns:a16="http://schemas.microsoft.com/office/drawing/2014/main" id="{0D11AFD2-379A-E343-808C-1E829097DF4D}"/>
              </a:ext>
            </a:extLst>
          </p:cNvPr>
          <p:cNvSpPr>
            <a:spLocks noGrp="1"/>
          </p:cNvSpPr>
          <p:nvPr>
            <p:ph type="chart" sz="quarter" idx="10"/>
          </p:nvPr>
        </p:nvSpPr>
        <p:spPr>
          <a:xfrm>
            <a:off x="5186363" y="982663"/>
            <a:ext cx="6081009" cy="4895850"/>
          </a:xfrm>
        </p:spPr>
        <p:txBody>
          <a:bodyPr/>
          <a:lstStyle/>
          <a:p>
            <a:r>
              <a:rPr lang="en-US"/>
              <a:t>Click icon to add chart</a:t>
            </a:r>
          </a:p>
        </p:txBody>
      </p:sp>
    </p:spTree>
    <p:extLst>
      <p:ext uri="{BB962C8B-B14F-4D97-AF65-F5344CB8AC3E}">
        <p14:creationId xmlns:p14="http://schemas.microsoft.com/office/powerpoint/2010/main" val="374244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89131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9788" y="1122363"/>
            <a:ext cx="9828212"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839788" y="3602038"/>
            <a:ext cx="982821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46012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231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theme" Target="../theme/theme4.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9"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theme" Target="../theme/theme6.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2B3F8B12-918D-4C4D-9592-653697BEC04F}"/>
              </a:ext>
            </a:extLst>
          </p:cNvPr>
          <p:cNvPicPr>
            <a:picLocks noChangeAspect="1"/>
          </p:cNvPicPr>
          <p:nvPr userDrawn="1"/>
        </p:nvPicPr>
        <p:blipFill>
          <a:blip r:embed="rId9"/>
          <a:stretch>
            <a:fillRect/>
          </a:stretch>
        </p:blipFill>
        <p:spPr>
          <a:xfrm>
            <a:off x="9824484" y="5148251"/>
            <a:ext cx="2052084" cy="1353706"/>
          </a:xfrm>
          <a:prstGeom prst="rect">
            <a:avLst/>
          </a:prstGeom>
        </p:spPr>
      </p:pic>
    </p:spTree>
    <p:extLst>
      <p:ext uri="{BB962C8B-B14F-4D97-AF65-F5344CB8AC3E}">
        <p14:creationId xmlns:p14="http://schemas.microsoft.com/office/powerpoint/2010/main" val="275861597"/>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hf sldNum="0" hdr="0" dt="0"/>
  <p:txStyles>
    <p:titleStyle>
      <a:lvl1pPr algn="l" defTabSz="914400" rtl="0" eaLnBrk="1" latinLnBrk="0" hangingPunct="1">
        <a:lnSpc>
          <a:spcPct val="90000"/>
        </a:lnSpc>
        <a:spcBef>
          <a:spcPct val="0"/>
        </a:spcBef>
        <a:buNone/>
        <a:defRPr sz="4400" b="1" i="0" kern="1200">
          <a:solidFill>
            <a:schemeClr val="tx1"/>
          </a:solidFill>
          <a:latin typeface="ARU Raisonne DemiBold" panose="020B05030402020401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FFFFFF"/>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FFFFFF"/>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FFFFFF"/>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FFFFFF"/>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FFFFFF"/>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FFD100"/>
                </a:solidFill>
                <a:latin typeface="Raleway" panose="020B0503030101060003" pitchFamily="34" charset="77"/>
              </a:defRPr>
            </a:lvl1pPr>
          </a:lstStyle>
          <a:p>
            <a:fld id="{2C6E675B-32F0-0843-BC57-13BB22F7DF1E}" type="slidenum">
              <a:rPr lang="en-US" smtClean="0"/>
              <a:pPr/>
              <a:t>‹#›</a:t>
            </a:fld>
            <a:endParaRPr lang="en-US" dirty="0"/>
          </a:p>
        </p:txBody>
      </p:sp>
    </p:spTree>
    <p:extLst>
      <p:ext uri="{BB962C8B-B14F-4D97-AF65-F5344CB8AC3E}">
        <p14:creationId xmlns:p14="http://schemas.microsoft.com/office/powerpoint/2010/main" val="3777742583"/>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72" r:id="rId8"/>
    <p:sldLayoutId id="2147483745" r:id="rId9"/>
  </p:sldLayoutIdLst>
  <p:hf sldNum="0" hdr="0" dt="0"/>
  <p:txStyles>
    <p:titleStyle>
      <a:lvl1pPr algn="l" defTabSz="914400" rtl="0" eaLnBrk="1" latinLnBrk="0" hangingPunct="1">
        <a:lnSpc>
          <a:spcPct val="90000"/>
        </a:lnSpc>
        <a:spcBef>
          <a:spcPct val="0"/>
        </a:spcBef>
        <a:buNone/>
        <a:defRPr sz="4400" b="1" i="0" kern="1200">
          <a:solidFill>
            <a:schemeClr val="tx1"/>
          </a:solidFill>
          <a:latin typeface="ARU Raisonne DemiBold" panose="020B05030402020401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FFFFFF"/>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FFFFFF"/>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FFFFFF"/>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FFFFFF"/>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FFFFFF"/>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0DAE7C0A-3C02-5F4B-BFB5-4D7C7993B29D}"/>
              </a:ext>
            </a:extLst>
          </p:cNvPr>
          <p:cNvPicPr>
            <a:picLocks noChangeAspect="1"/>
          </p:cNvPicPr>
          <p:nvPr userDrawn="1"/>
        </p:nvPicPr>
        <p:blipFill>
          <a:blip r:embed="rId9"/>
          <a:stretch>
            <a:fillRect/>
          </a:stretch>
        </p:blipFill>
        <p:spPr>
          <a:xfrm>
            <a:off x="9824644" y="5148357"/>
            <a:ext cx="2051924" cy="1353600"/>
          </a:xfrm>
          <a:prstGeom prst="rect">
            <a:avLst/>
          </a:prstGeom>
        </p:spPr>
      </p:pic>
    </p:spTree>
    <p:extLst>
      <p:ext uri="{BB962C8B-B14F-4D97-AF65-F5344CB8AC3E}">
        <p14:creationId xmlns:p14="http://schemas.microsoft.com/office/powerpoint/2010/main" val="35814250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Lst>
  <p:hf sldNum="0" hdr="0" dt="0"/>
  <p:txStyles>
    <p:titleStyle>
      <a:lvl1pPr algn="l" defTabSz="914400" rtl="0" eaLnBrk="1" latinLnBrk="0" hangingPunct="1">
        <a:lnSpc>
          <a:spcPct val="90000"/>
        </a:lnSpc>
        <a:spcBef>
          <a:spcPct val="0"/>
        </a:spcBef>
        <a:buNone/>
        <a:defRPr sz="4400" b="1" i="0" kern="1200">
          <a:solidFill>
            <a:schemeClr val="tx1"/>
          </a:solidFill>
          <a:latin typeface="ARU Raisonne DemiBold" panose="020B05030402020401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71D49"/>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71D49"/>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71D49"/>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071D49"/>
                </a:solidFill>
                <a:latin typeface="Raleway" panose="020B0503030101060003" pitchFamily="34" charset="77"/>
              </a:defRPr>
            </a:lvl1pPr>
          </a:lstStyle>
          <a:p>
            <a:fld id="{2C6E675B-32F0-0843-BC57-13BB22F7DF1E}" type="slidenum">
              <a:rPr lang="en-US" smtClean="0"/>
              <a:pPr/>
              <a:t>‹#›</a:t>
            </a:fld>
            <a:endParaRPr lang="en-US" dirty="0"/>
          </a:p>
        </p:txBody>
      </p:sp>
    </p:spTree>
    <p:extLst>
      <p:ext uri="{BB962C8B-B14F-4D97-AF65-F5344CB8AC3E}">
        <p14:creationId xmlns:p14="http://schemas.microsoft.com/office/powerpoint/2010/main" val="238431309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74" r:id="rId9"/>
  </p:sldLayoutIdLst>
  <p:hf sldNum="0" hdr="0" dt="0"/>
  <p:txStyles>
    <p:titleStyle>
      <a:lvl1pPr algn="l" defTabSz="914400" rtl="0" eaLnBrk="1" latinLnBrk="0" hangingPunct="1">
        <a:lnSpc>
          <a:spcPct val="90000"/>
        </a:lnSpc>
        <a:spcBef>
          <a:spcPct val="0"/>
        </a:spcBef>
        <a:buNone/>
        <a:defRPr sz="4400" b="1" i="0" kern="1200">
          <a:solidFill>
            <a:schemeClr val="tx1"/>
          </a:solidFill>
          <a:latin typeface="ARU Raisonne DemiBold" panose="020B05030402020401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71D49"/>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71D49"/>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71D49"/>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87E6E1FC-9BD8-A747-9362-7C4B21B9DE58}"/>
              </a:ext>
            </a:extLst>
          </p:cNvPr>
          <p:cNvPicPr>
            <a:picLocks noChangeAspect="1"/>
          </p:cNvPicPr>
          <p:nvPr userDrawn="1"/>
        </p:nvPicPr>
        <p:blipFill>
          <a:blip r:embed="rId9"/>
          <a:stretch>
            <a:fillRect/>
          </a:stretch>
        </p:blipFill>
        <p:spPr>
          <a:xfrm>
            <a:off x="9824644" y="5148357"/>
            <a:ext cx="2051924" cy="1353600"/>
          </a:xfrm>
          <a:prstGeom prst="rect">
            <a:avLst/>
          </a:prstGeom>
        </p:spPr>
      </p:pic>
    </p:spTree>
    <p:extLst>
      <p:ext uri="{BB962C8B-B14F-4D97-AF65-F5344CB8AC3E}">
        <p14:creationId xmlns:p14="http://schemas.microsoft.com/office/powerpoint/2010/main" val="384481227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Lst>
  <p:hf sldNum="0" hdr="0" dt="0"/>
  <p:txStyles>
    <p:titleStyle>
      <a:lvl1pPr algn="l" defTabSz="914400" rtl="0" eaLnBrk="1" latinLnBrk="0" hangingPunct="1">
        <a:lnSpc>
          <a:spcPct val="90000"/>
        </a:lnSpc>
        <a:spcBef>
          <a:spcPct val="0"/>
        </a:spcBef>
        <a:buNone/>
        <a:defRPr sz="4400" b="1" i="0" kern="1200">
          <a:solidFill>
            <a:schemeClr val="tx1"/>
          </a:solidFill>
          <a:latin typeface="ARU Raisonne DemiBold" panose="020B05030402020401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71D49"/>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71D49"/>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71D49"/>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071D49"/>
                </a:solidFill>
                <a:latin typeface="Raleway" panose="020B0503030101060003" pitchFamily="34" charset="77"/>
              </a:defRPr>
            </a:lvl1pPr>
          </a:lstStyle>
          <a:p>
            <a:fld id="{2C6E675B-32F0-0843-BC57-13BB22F7DF1E}" type="slidenum">
              <a:rPr lang="en-US" smtClean="0"/>
              <a:pPr/>
              <a:t>‹#›</a:t>
            </a:fld>
            <a:endParaRPr lang="en-US" dirty="0"/>
          </a:p>
        </p:txBody>
      </p:sp>
    </p:spTree>
    <p:extLst>
      <p:ext uri="{BB962C8B-B14F-4D97-AF65-F5344CB8AC3E}">
        <p14:creationId xmlns:p14="http://schemas.microsoft.com/office/powerpoint/2010/main" val="149909885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3" r:id="rId9"/>
  </p:sldLayoutIdLst>
  <p:hf sldNum="0" hdr="0" dt="0"/>
  <p:txStyles>
    <p:titleStyle>
      <a:lvl1pPr algn="l" defTabSz="914400" rtl="0" eaLnBrk="1" latinLnBrk="0" hangingPunct="1">
        <a:lnSpc>
          <a:spcPct val="90000"/>
        </a:lnSpc>
        <a:spcBef>
          <a:spcPct val="0"/>
        </a:spcBef>
        <a:buNone/>
        <a:defRPr sz="4400" b="1" i="0" kern="1200">
          <a:solidFill>
            <a:schemeClr val="tx1"/>
          </a:solidFill>
          <a:latin typeface="ARU Raisonne DemiBold" panose="020B05030402020401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71D49"/>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71D49"/>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71D49"/>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hyperlink" Target="https://youtu.be/x-2HjO4iGXI" TargetMode="Externa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4230-8416-EE43-9EE3-E0A1DE23DCE2}"/>
              </a:ext>
            </a:extLst>
          </p:cNvPr>
          <p:cNvSpPr>
            <a:spLocks noGrp="1"/>
          </p:cNvSpPr>
          <p:nvPr>
            <p:ph type="ctrTitle"/>
          </p:nvPr>
        </p:nvSpPr>
        <p:spPr>
          <a:xfrm>
            <a:off x="839788" y="522705"/>
            <a:ext cx="9828212" cy="1546727"/>
          </a:xfrm>
        </p:spPr>
        <p:txBody>
          <a:bodyPr>
            <a:normAutofit/>
          </a:bodyPr>
          <a:lstStyle/>
          <a:p>
            <a:r>
              <a:rPr lang="en-GB" sz="9600" dirty="0"/>
              <a:t>Welcome</a:t>
            </a:r>
            <a:endParaRPr lang="en-US" sz="9600" dirty="0"/>
          </a:p>
        </p:txBody>
      </p:sp>
      <p:sp>
        <p:nvSpPr>
          <p:cNvPr id="3" name="Subtitle 2">
            <a:extLst>
              <a:ext uri="{FF2B5EF4-FFF2-40B4-BE49-F238E27FC236}">
                <a16:creationId xmlns:a16="http://schemas.microsoft.com/office/drawing/2014/main" id="{9C7493D9-F09C-7947-ACC0-5C0D2ECB1502}"/>
              </a:ext>
            </a:extLst>
          </p:cNvPr>
          <p:cNvSpPr>
            <a:spLocks noGrp="1"/>
          </p:cNvSpPr>
          <p:nvPr>
            <p:ph type="subTitle" idx="1"/>
          </p:nvPr>
        </p:nvSpPr>
        <p:spPr>
          <a:xfrm>
            <a:off x="917643" y="2546088"/>
            <a:ext cx="5677710" cy="2645240"/>
          </a:xfrm>
        </p:spPr>
        <p:txBody>
          <a:bodyPr>
            <a:noAutofit/>
          </a:bodyPr>
          <a:lstStyle/>
          <a:p>
            <a:r>
              <a:rPr lang="en-GB" sz="4000" b="1" dirty="0"/>
              <a:t>Data Skills 1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4000"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4000" b="1" dirty="0"/>
              <a:t>Week 2: </a:t>
            </a:r>
            <a:r>
              <a:rPr lang="en-US" sz="4000" b="1" dirty="0" err="1"/>
              <a:t>Maths</a:t>
            </a:r>
            <a:r>
              <a:rPr lang="en-US" sz="4000" b="1" dirty="0"/>
              <a:t> recap</a:t>
            </a:r>
            <a:endParaRPr lang="en-GB" sz="4000" dirty="0">
              <a:latin typeface="Raleway Light" panose="020B0403030101060003" pitchFamily="34" charset="77"/>
            </a:endParaRPr>
          </a:p>
        </p:txBody>
      </p:sp>
      <p:pic>
        <p:nvPicPr>
          <p:cNvPr id="7" name="Picture 6">
            <a:extLst>
              <a:ext uri="{FF2B5EF4-FFF2-40B4-BE49-F238E27FC236}">
                <a16:creationId xmlns:a16="http://schemas.microsoft.com/office/drawing/2014/main" id="{F728E9B3-315C-41FA-8988-458938FFF1BA}"/>
              </a:ext>
            </a:extLst>
          </p:cNvPr>
          <p:cNvPicPr>
            <a:picLocks noChangeAspect="1"/>
          </p:cNvPicPr>
          <p:nvPr/>
        </p:nvPicPr>
        <p:blipFill>
          <a:blip r:embed="rId2"/>
          <a:stretch>
            <a:fillRect/>
          </a:stretch>
        </p:blipFill>
        <p:spPr>
          <a:xfrm>
            <a:off x="9836972" y="5112824"/>
            <a:ext cx="1997501" cy="1346860"/>
          </a:xfrm>
          <a:prstGeom prst="rect">
            <a:avLst/>
          </a:prstGeom>
        </p:spPr>
      </p:pic>
    </p:spTree>
    <p:extLst>
      <p:ext uri="{BB962C8B-B14F-4D97-AF65-F5344CB8AC3E}">
        <p14:creationId xmlns:p14="http://schemas.microsoft.com/office/powerpoint/2010/main" val="3009376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F478-5B41-4B16-B926-37ED3B45894C}"/>
              </a:ext>
            </a:extLst>
          </p:cNvPr>
          <p:cNvSpPr>
            <a:spLocks noGrp="1"/>
          </p:cNvSpPr>
          <p:nvPr>
            <p:ph type="title"/>
          </p:nvPr>
        </p:nvSpPr>
        <p:spPr/>
        <p:txBody>
          <a:bodyPr/>
          <a:lstStyle/>
          <a:p>
            <a:r>
              <a:rPr lang="en-GB" dirty="0"/>
              <a:t>How to write large numbers  </a:t>
            </a:r>
          </a:p>
        </p:txBody>
      </p:sp>
      <p:sp>
        <p:nvSpPr>
          <p:cNvPr id="3" name="Content Placeholder 2">
            <a:extLst>
              <a:ext uri="{FF2B5EF4-FFF2-40B4-BE49-F238E27FC236}">
                <a16:creationId xmlns:a16="http://schemas.microsoft.com/office/drawing/2014/main" id="{5A8ACB4D-3F57-4AA2-BACA-5AA6828A6018}"/>
              </a:ext>
            </a:extLst>
          </p:cNvPr>
          <p:cNvSpPr>
            <a:spLocks noGrp="1"/>
          </p:cNvSpPr>
          <p:nvPr>
            <p:ph idx="1"/>
          </p:nvPr>
        </p:nvSpPr>
        <p:spPr/>
        <p:txBody>
          <a:bodyPr/>
          <a:lstStyle/>
          <a:p>
            <a:pPr>
              <a:buFont typeface="Wingdings" panose="05000000000000000000" pitchFamily="2" charset="2"/>
              <a:buChar char="Ø"/>
            </a:pPr>
            <a:r>
              <a:rPr lang="en-GB" dirty="0"/>
              <a:t>Record the numbers from left to write.</a:t>
            </a:r>
          </a:p>
          <a:p>
            <a:pPr>
              <a:buFont typeface="Wingdings" panose="05000000000000000000" pitchFamily="2" charset="2"/>
              <a:buChar char="Ø"/>
            </a:pPr>
            <a:r>
              <a:rPr lang="en-GB" dirty="0"/>
              <a:t>Insert a </a:t>
            </a:r>
            <a:r>
              <a:rPr lang="en-GB" b="1" dirty="0"/>
              <a:t>comma</a:t>
            </a:r>
            <a:r>
              <a:rPr lang="en-GB" dirty="0"/>
              <a:t> after the value name. </a:t>
            </a:r>
          </a:p>
          <a:p>
            <a:pPr marL="0" indent="0">
              <a:buNone/>
            </a:pPr>
            <a:endParaRPr lang="en-GB" dirty="0"/>
          </a:p>
          <a:p>
            <a:pPr marL="0" indent="0">
              <a:buNone/>
            </a:pPr>
            <a:r>
              <a:rPr lang="en-GB" u="sng" dirty="0"/>
              <a:t>Example</a:t>
            </a:r>
            <a:r>
              <a:rPr lang="en-GB" dirty="0"/>
              <a:t>: 12567890</a:t>
            </a:r>
          </a:p>
          <a:p>
            <a:pPr marL="0" indent="0">
              <a:buNone/>
            </a:pPr>
            <a:endParaRPr lang="en-GB" dirty="0"/>
          </a:p>
          <a:p>
            <a:pPr marL="0" indent="0">
              <a:buNone/>
            </a:pPr>
            <a:r>
              <a:rPr lang="en-GB" dirty="0"/>
              <a:t>12,567,890</a:t>
            </a:r>
          </a:p>
          <a:p>
            <a:pPr marL="0" indent="0">
              <a:buNone/>
            </a:pPr>
            <a:r>
              <a:rPr lang="en-GB" dirty="0"/>
              <a:t>Twelve million, five hundred and sixty seven thousand, eight hundred and ninety. </a:t>
            </a:r>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3C8630F0-A0ED-4224-5334-81722C67244D}"/>
              </a:ext>
            </a:extLst>
          </p:cNvPr>
          <p:cNvPicPr>
            <a:picLocks noChangeAspect="1"/>
          </p:cNvPicPr>
          <p:nvPr/>
        </p:nvPicPr>
        <p:blipFill>
          <a:blip r:embed="rId2"/>
          <a:stretch>
            <a:fillRect/>
          </a:stretch>
        </p:blipFill>
        <p:spPr>
          <a:xfrm>
            <a:off x="10021958" y="5298568"/>
            <a:ext cx="1997501" cy="1346860"/>
          </a:xfrm>
          <a:prstGeom prst="rect">
            <a:avLst/>
          </a:prstGeom>
        </p:spPr>
      </p:pic>
    </p:spTree>
    <p:extLst>
      <p:ext uri="{BB962C8B-B14F-4D97-AF65-F5344CB8AC3E}">
        <p14:creationId xmlns:p14="http://schemas.microsoft.com/office/powerpoint/2010/main" val="1042897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F478-5B41-4B16-B926-37ED3B45894C}"/>
              </a:ext>
            </a:extLst>
          </p:cNvPr>
          <p:cNvSpPr>
            <a:spLocks noGrp="1"/>
          </p:cNvSpPr>
          <p:nvPr>
            <p:ph type="title"/>
          </p:nvPr>
        </p:nvSpPr>
        <p:spPr/>
        <p:txBody>
          <a:bodyPr/>
          <a:lstStyle/>
          <a:p>
            <a:r>
              <a:rPr lang="en-GB" dirty="0"/>
              <a:t>Practice </a:t>
            </a:r>
          </a:p>
        </p:txBody>
      </p:sp>
      <p:sp>
        <p:nvSpPr>
          <p:cNvPr id="9" name="TextBox 8">
            <a:extLst>
              <a:ext uri="{FF2B5EF4-FFF2-40B4-BE49-F238E27FC236}">
                <a16:creationId xmlns:a16="http://schemas.microsoft.com/office/drawing/2014/main" id="{6243873E-B8D2-3BEC-B34A-FF282DC6C1B8}"/>
              </a:ext>
            </a:extLst>
          </p:cNvPr>
          <p:cNvSpPr txBox="1"/>
          <p:nvPr/>
        </p:nvSpPr>
        <p:spPr>
          <a:xfrm>
            <a:off x="838200" y="1690688"/>
            <a:ext cx="10406743" cy="4832092"/>
          </a:xfrm>
          <a:prstGeom prst="rect">
            <a:avLst/>
          </a:prstGeom>
          <a:noFill/>
        </p:spPr>
        <p:txBody>
          <a:bodyPr wrap="square" rtlCol="0">
            <a:spAutoFit/>
          </a:bodyPr>
          <a:lstStyle/>
          <a:p>
            <a:r>
              <a:rPr lang="en-GB" sz="2600" dirty="0">
                <a:solidFill>
                  <a:srgbClr val="FFFFFF"/>
                </a:solidFill>
                <a:latin typeface="Raleway" panose="020B0503030101060003" pitchFamily="34" charset="77"/>
              </a:rPr>
              <a:t>Write the numbers for the following. </a:t>
            </a:r>
          </a:p>
          <a:p>
            <a:endParaRPr lang="en-GB" dirty="0"/>
          </a:p>
          <a:p>
            <a:pPr marL="342900" indent="-342900">
              <a:buAutoNum type="arabicPeriod"/>
            </a:pPr>
            <a:r>
              <a:rPr lang="en-GB" sz="2400" dirty="0">
                <a:solidFill>
                  <a:srgbClr val="FFFFFF"/>
                </a:solidFill>
                <a:latin typeface="Raleway" panose="020B0503030101060003" pitchFamily="34" charset="77"/>
              </a:rPr>
              <a:t>A Fortune 500 company reported gross sales of eighteen billion, seventy-eight million, three hundred and ninety-seven thousand, two hundred and three dollars. </a:t>
            </a:r>
          </a:p>
          <a:p>
            <a:pPr marL="342900" indent="-342900">
              <a:buAutoNum type="arabicPeriod"/>
            </a:pPr>
            <a:endParaRPr lang="en-GB" sz="2400" dirty="0">
              <a:solidFill>
                <a:srgbClr val="FFFFFF"/>
              </a:solidFill>
              <a:latin typeface="Raleway" panose="020B0503030101060003" pitchFamily="34" charset="77"/>
            </a:endParaRPr>
          </a:p>
          <a:p>
            <a:pPr marL="342900" indent="-342900">
              <a:buAutoNum type="arabicPeriod"/>
            </a:pPr>
            <a:r>
              <a:rPr lang="en-GB" sz="2400" dirty="0">
                <a:solidFill>
                  <a:srgbClr val="FFFFFF"/>
                </a:solidFill>
                <a:latin typeface="Raleway" panose="020B0503030101060003" pitchFamily="34" charset="77"/>
              </a:rPr>
              <a:t>Jason’s annual salary is thirty-six thousand and seventeen dollars. </a:t>
            </a:r>
          </a:p>
          <a:p>
            <a:pPr marL="342900" indent="-342900">
              <a:buAutoNum type="arabicPeriod"/>
            </a:pPr>
            <a:endParaRPr lang="en-GB" sz="2400" dirty="0">
              <a:solidFill>
                <a:srgbClr val="FFFFFF"/>
              </a:solidFill>
              <a:latin typeface="Raleway" panose="020B0503030101060003" pitchFamily="34" charset="77"/>
            </a:endParaRPr>
          </a:p>
          <a:p>
            <a:pPr marL="342900" indent="-342900">
              <a:buAutoNum type="arabicPeriod"/>
            </a:pPr>
            <a:r>
              <a:rPr lang="en-GB" sz="2400" dirty="0">
                <a:solidFill>
                  <a:srgbClr val="FFFFFF"/>
                </a:solidFill>
                <a:latin typeface="Raleway" panose="020B0503030101060003" pitchFamily="34" charset="77"/>
              </a:rPr>
              <a:t>Krispy Kreme had profits of nine hundred and thirty-two thousand, eight hundred and six dollars. </a:t>
            </a:r>
          </a:p>
          <a:p>
            <a:pPr marL="342900" indent="-342900">
              <a:buAutoNum type="arabicPeriod"/>
            </a:pPr>
            <a:endParaRPr lang="en-GB" sz="2400" dirty="0">
              <a:solidFill>
                <a:srgbClr val="FFFFFF"/>
              </a:solidFill>
              <a:latin typeface="Raleway" panose="020B0503030101060003" pitchFamily="34" charset="77"/>
            </a:endParaRPr>
          </a:p>
          <a:p>
            <a:pPr marL="342900" indent="-342900">
              <a:buAutoNum type="arabicPeriod"/>
            </a:pPr>
            <a:r>
              <a:rPr lang="en-GB" sz="2400" dirty="0">
                <a:solidFill>
                  <a:srgbClr val="FFFFFF"/>
                </a:solidFill>
                <a:latin typeface="Raleway" panose="020B0503030101060003" pitchFamily="34" charset="77"/>
              </a:rPr>
              <a:t>Jet Blue, one of the nation’s most profitable airlines, sold fifty-two thousand, eight hundred and ninety-six tickets. </a:t>
            </a:r>
          </a:p>
        </p:txBody>
      </p:sp>
      <p:pic>
        <p:nvPicPr>
          <p:cNvPr id="3" name="Picture 2">
            <a:extLst>
              <a:ext uri="{FF2B5EF4-FFF2-40B4-BE49-F238E27FC236}">
                <a16:creationId xmlns:a16="http://schemas.microsoft.com/office/drawing/2014/main" id="{6D8BD611-858A-EC85-F26F-481FB7908C90}"/>
              </a:ext>
            </a:extLst>
          </p:cNvPr>
          <p:cNvPicPr>
            <a:picLocks noChangeAspect="1"/>
          </p:cNvPicPr>
          <p:nvPr/>
        </p:nvPicPr>
        <p:blipFill>
          <a:blip r:embed="rId2"/>
          <a:stretch>
            <a:fillRect/>
          </a:stretch>
        </p:blipFill>
        <p:spPr>
          <a:xfrm>
            <a:off x="10021958" y="5314334"/>
            <a:ext cx="1997501" cy="1346860"/>
          </a:xfrm>
          <a:prstGeom prst="rect">
            <a:avLst/>
          </a:prstGeom>
        </p:spPr>
      </p:pic>
    </p:spTree>
    <p:extLst>
      <p:ext uri="{BB962C8B-B14F-4D97-AF65-F5344CB8AC3E}">
        <p14:creationId xmlns:p14="http://schemas.microsoft.com/office/powerpoint/2010/main" val="3700021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3034144" y="2798089"/>
            <a:ext cx="6687117" cy="2363237"/>
          </a:xfrm>
        </p:spPr>
        <p:txBody>
          <a:bodyPr>
            <a:normAutofit/>
          </a:bodyPr>
          <a:lstStyle/>
          <a:p>
            <a:pPr algn="ctr" rtl="1"/>
            <a:r>
              <a:rPr lang="en-US" dirty="0">
                <a:solidFill>
                  <a:srgbClr val="003366"/>
                </a:solidFill>
                <a:latin typeface="Raleway" panose="020B0503030101060003" pitchFamily="34" charset="0"/>
              </a:rPr>
              <a:t>2. Rounding whole numbers</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0557761" y="5635901"/>
            <a:ext cx="1498126" cy="1010145"/>
          </a:xfrm>
          <a:prstGeom prst="rect">
            <a:avLst/>
          </a:prstGeom>
        </p:spPr>
      </p:pic>
    </p:spTree>
    <p:extLst>
      <p:ext uri="{BB962C8B-B14F-4D97-AF65-F5344CB8AC3E}">
        <p14:creationId xmlns:p14="http://schemas.microsoft.com/office/powerpoint/2010/main" val="127600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4BF6F3E-8CD2-44E1-8017-BF7975967F57}"/>
              </a:ext>
            </a:extLst>
          </p:cNvPr>
          <p:cNvSpPr>
            <a:spLocks noGrp="1"/>
          </p:cNvSpPr>
          <p:nvPr>
            <p:ph type="title"/>
          </p:nvPr>
        </p:nvSpPr>
        <p:spPr>
          <a:xfrm>
            <a:off x="838200" y="544166"/>
            <a:ext cx="10515600" cy="816561"/>
          </a:xfrm>
        </p:spPr>
        <p:txBody>
          <a:bodyPr>
            <a:normAutofit/>
          </a:bodyPr>
          <a:lstStyle/>
          <a:p>
            <a:pPr eaLnBrk="1" hangingPunct="1"/>
            <a:r>
              <a:rPr lang="en-US" altLang="en-US" dirty="0"/>
              <a:t>Rounding whole numbers</a:t>
            </a:r>
          </a:p>
        </p:txBody>
      </p:sp>
      <p:sp>
        <p:nvSpPr>
          <p:cNvPr id="3" name="Content Placeholder 2">
            <a:extLst>
              <a:ext uri="{FF2B5EF4-FFF2-40B4-BE49-F238E27FC236}">
                <a16:creationId xmlns:a16="http://schemas.microsoft.com/office/drawing/2014/main" id="{4D2FA757-A280-44F1-B594-EDDE47D9742F}"/>
              </a:ext>
            </a:extLst>
          </p:cNvPr>
          <p:cNvSpPr>
            <a:spLocks noGrp="1"/>
          </p:cNvSpPr>
          <p:nvPr>
            <p:ph idx="1"/>
          </p:nvPr>
        </p:nvSpPr>
        <p:spPr>
          <a:xfrm>
            <a:off x="838199" y="1933018"/>
            <a:ext cx="10057599" cy="4136280"/>
          </a:xfrm>
        </p:spPr>
        <p:txBody>
          <a:bodyPr>
            <a:normAutofit/>
          </a:bodyPr>
          <a:lstStyle/>
          <a:p>
            <a:pPr marL="0" indent="0">
              <a:buNone/>
            </a:pPr>
            <a:r>
              <a:rPr lang="en-US" altLang="en-US" sz="2400" dirty="0">
                <a:latin typeface="Raleway"/>
                <a:ea typeface="ＭＳ Ｐゴシック" panose="020B0600070205080204" pitchFamily="34" charset="-128"/>
                <a:cs typeface="Times" panose="02020603050405020304" pitchFamily="18" charset="0"/>
              </a:rPr>
              <a:t>Exact numbers are not always necessary or desirable. For example, a board of directors does not want to know to the penny how much was spent on office supplies (although the accounting staff should know!). Approximate or rounded numbers are often used instead. </a:t>
            </a:r>
          </a:p>
          <a:p>
            <a:pPr marL="0" indent="0">
              <a:buNone/>
            </a:pPr>
            <a:endParaRPr lang="en-US" altLang="en-US" sz="2400" dirty="0">
              <a:latin typeface="Raleway"/>
              <a:ea typeface="ＭＳ Ｐゴシック" panose="020B0600070205080204" pitchFamily="34" charset="-128"/>
              <a:cs typeface="Times" panose="02020603050405020304" pitchFamily="18" charset="0"/>
            </a:endParaRPr>
          </a:p>
          <a:p>
            <a:pPr marL="0" indent="0">
              <a:buNone/>
            </a:pPr>
            <a:r>
              <a:rPr lang="en-US" altLang="en-US" sz="2400" dirty="0">
                <a:latin typeface="Raleway"/>
                <a:ea typeface="ＭＳ Ｐゴシック" panose="020B0600070205080204" pitchFamily="34" charset="-128"/>
                <a:cs typeface="Times" panose="02020603050405020304" pitchFamily="18" charset="0"/>
              </a:rPr>
              <a:t>A </a:t>
            </a:r>
            <a:r>
              <a:rPr lang="en-US" altLang="en-US" sz="2400" b="1" dirty="0">
                <a:latin typeface="Raleway"/>
                <a:ea typeface="ＭＳ Ｐゴシック" panose="020B0600070205080204" pitchFamily="34" charset="-128"/>
                <a:cs typeface="Times" panose="02020603050405020304" pitchFamily="18" charset="0"/>
              </a:rPr>
              <a:t>rounded number</a:t>
            </a:r>
            <a:r>
              <a:rPr lang="en-US" altLang="en-US" sz="2400" dirty="0">
                <a:latin typeface="Raleway"/>
                <a:ea typeface="ＭＳ Ｐゴシック" panose="020B0600070205080204" pitchFamily="34" charset="-128"/>
                <a:cs typeface="Times" panose="02020603050405020304" pitchFamily="18" charset="0"/>
              </a:rPr>
              <a:t> does not represent an exact amount. It is instead an </a:t>
            </a:r>
            <a:r>
              <a:rPr lang="en-US" altLang="en-US" sz="2400" b="1" dirty="0">
                <a:latin typeface="Raleway"/>
                <a:ea typeface="ＭＳ Ｐゴシック" panose="020B0600070205080204" pitchFamily="34" charset="-128"/>
                <a:cs typeface="Times" panose="02020603050405020304" pitchFamily="18" charset="0"/>
              </a:rPr>
              <a:t>approximate number</a:t>
            </a:r>
            <a:r>
              <a:rPr lang="en-US" altLang="en-US" sz="2400" dirty="0">
                <a:latin typeface="Raleway"/>
                <a:ea typeface="ＭＳ Ｐゴシック" panose="020B0600070205080204" pitchFamily="34" charset="-128"/>
                <a:cs typeface="Times" panose="02020603050405020304" pitchFamily="18" charset="0"/>
              </a:rPr>
              <a:t>. You round a number to a specified place, which may be the first digit from the left of the number. </a:t>
            </a:r>
          </a:p>
          <a:p>
            <a:pPr marL="1371600" indent="-1371600"/>
            <a:endParaRPr lang="en-US" altLang="en-US" sz="3000" dirty="0">
              <a:latin typeface="+mn-lt"/>
              <a:ea typeface="ＭＳ Ｐゴシック" panose="020B0600070205080204" pitchFamily="34" charset="-128"/>
              <a:cs typeface="Times" panose="02020603050405020304" pitchFamily="18" charset="0"/>
            </a:endParaRPr>
          </a:p>
        </p:txBody>
      </p:sp>
      <p:pic>
        <p:nvPicPr>
          <p:cNvPr id="2" name="Picture 1">
            <a:extLst>
              <a:ext uri="{FF2B5EF4-FFF2-40B4-BE49-F238E27FC236}">
                <a16:creationId xmlns:a16="http://schemas.microsoft.com/office/drawing/2014/main" id="{888A3C90-5C6D-49ED-A977-F0C581A96E3B}"/>
              </a:ext>
            </a:extLst>
          </p:cNvPr>
          <p:cNvPicPr>
            <a:picLocks noChangeAspect="1"/>
          </p:cNvPicPr>
          <p:nvPr/>
        </p:nvPicPr>
        <p:blipFill>
          <a:blip r:embed="rId2"/>
          <a:stretch>
            <a:fillRect/>
          </a:stretch>
        </p:blipFill>
        <p:spPr>
          <a:xfrm>
            <a:off x="10009717" y="4966974"/>
            <a:ext cx="1997501" cy="1346860"/>
          </a:xfrm>
          <a:prstGeom prst="rect">
            <a:avLst/>
          </a:prstGeom>
        </p:spPr>
      </p:pic>
    </p:spTree>
    <p:extLst>
      <p:ext uri="{BB962C8B-B14F-4D97-AF65-F5344CB8AC3E}">
        <p14:creationId xmlns:p14="http://schemas.microsoft.com/office/powerpoint/2010/main" val="69445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4BF6F3E-8CD2-44E1-8017-BF7975967F57}"/>
              </a:ext>
            </a:extLst>
          </p:cNvPr>
          <p:cNvSpPr>
            <a:spLocks noGrp="1"/>
          </p:cNvSpPr>
          <p:nvPr>
            <p:ph type="title"/>
          </p:nvPr>
        </p:nvSpPr>
        <p:spPr>
          <a:xfrm>
            <a:off x="533400" y="773405"/>
            <a:ext cx="10515600" cy="816561"/>
          </a:xfrm>
        </p:spPr>
        <p:txBody>
          <a:bodyPr>
            <a:normAutofit/>
          </a:bodyPr>
          <a:lstStyle/>
          <a:p>
            <a:pPr eaLnBrk="1" hangingPunct="1"/>
            <a:r>
              <a:rPr lang="en-US" altLang="en-US" dirty="0"/>
              <a:t>How to round whole numbers </a:t>
            </a:r>
          </a:p>
        </p:txBody>
      </p:sp>
      <p:sp>
        <p:nvSpPr>
          <p:cNvPr id="3" name="Content Placeholder 2">
            <a:extLst>
              <a:ext uri="{FF2B5EF4-FFF2-40B4-BE49-F238E27FC236}">
                <a16:creationId xmlns:a16="http://schemas.microsoft.com/office/drawing/2014/main" id="{4D2FA757-A280-44F1-B594-EDDE47D9742F}"/>
              </a:ext>
            </a:extLst>
          </p:cNvPr>
          <p:cNvSpPr>
            <a:spLocks noGrp="1"/>
          </p:cNvSpPr>
          <p:nvPr>
            <p:ph idx="1"/>
          </p:nvPr>
        </p:nvSpPr>
        <p:spPr>
          <a:xfrm>
            <a:off x="533400" y="2040152"/>
            <a:ext cx="10515600" cy="4823704"/>
          </a:xfrm>
        </p:spPr>
        <p:txBody>
          <a:bodyPr>
            <a:normAutofit/>
          </a:bodyPr>
          <a:lstStyle/>
          <a:p>
            <a:pPr marL="0" indent="0">
              <a:buNone/>
            </a:pPr>
            <a:r>
              <a:rPr lang="en-US" altLang="en-US" sz="2400" dirty="0">
                <a:latin typeface="Raleway"/>
                <a:ea typeface="ＭＳ Ｐゴシック" panose="020B0600070205080204" pitchFamily="34" charset="-128"/>
                <a:cs typeface="Times" panose="02020603050405020304" pitchFamily="18" charset="0"/>
              </a:rPr>
              <a:t>Step 1: 	Locate the place to which the number is to be rounded. 			Draw a line under that place. </a:t>
            </a:r>
          </a:p>
          <a:p>
            <a:pPr marL="0" indent="0">
              <a:buNone/>
            </a:pPr>
            <a:endParaRPr lang="en-US" altLang="en-US" sz="2400" dirty="0">
              <a:latin typeface="Raleway"/>
              <a:ea typeface="ＭＳ Ｐゴシック" panose="020B0600070205080204" pitchFamily="34" charset="-128"/>
              <a:cs typeface="Times" panose="02020603050405020304" pitchFamily="18" charset="0"/>
            </a:endParaRPr>
          </a:p>
          <a:p>
            <a:pPr marL="0" indent="0">
              <a:buNone/>
            </a:pPr>
            <a:r>
              <a:rPr lang="en-US" altLang="en-US" sz="2400" dirty="0">
                <a:latin typeface="Raleway"/>
                <a:ea typeface="ＭＳ Ｐゴシック" panose="020B0600070205080204" pitchFamily="34" charset="-128"/>
                <a:cs typeface="Times" panose="02020603050405020304" pitchFamily="18" charset="0"/>
              </a:rPr>
              <a:t>Step 2: 	If the first digit to the right of the underlined place is </a:t>
            </a:r>
            <a:r>
              <a:rPr lang="en-US" altLang="en-US" sz="2400" dirty="0">
                <a:solidFill>
                  <a:srgbClr val="FFC000"/>
                </a:solidFill>
                <a:latin typeface="Raleway"/>
                <a:ea typeface="ＭＳ Ｐゴシック" panose="020B0600070205080204" pitchFamily="34" charset="-128"/>
                <a:cs typeface="Times" panose="02020603050405020304" pitchFamily="18" charset="0"/>
              </a:rPr>
              <a:t>5 or 			more, increase </a:t>
            </a:r>
            <a:r>
              <a:rPr lang="en-US" altLang="en-US" sz="2400" dirty="0">
                <a:latin typeface="Raleway"/>
                <a:ea typeface="ＭＳ Ｐゴシック" panose="020B0600070205080204" pitchFamily="34" charset="-128"/>
                <a:cs typeface="Times" panose="02020603050405020304" pitchFamily="18" charset="0"/>
              </a:rPr>
              <a:t>the digit in the place to which you are 			rounding by 1. If the first digit to the right of the underlined 		place is </a:t>
            </a:r>
            <a:r>
              <a:rPr lang="en-US" altLang="en-US" sz="2400" dirty="0">
                <a:solidFill>
                  <a:srgbClr val="FFC000"/>
                </a:solidFill>
                <a:latin typeface="Raleway"/>
                <a:ea typeface="ＭＳ Ｐゴシック" panose="020B0600070205080204" pitchFamily="34" charset="-128"/>
                <a:cs typeface="Times" panose="02020603050405020304" pitchFamily="18" charset="0"/>
              </a:rPr>
              <a:t>4 or less, do not change </a:t>
            </a:r>
            <a:r>
              <a:rPr lang="en-US" altLang="en-US" sz="2400" dirty="0">
                <a:latin typeface="Raleway"/>
                <a:ea typeface="ＭＳ Ｐゴシック" panose="020B0600070205080204" pitchFamily="34" charset="-128"/>
                <a:cs typeface="Times" panose="02020603050405020304" pitchFamily="18" charset="0"/>
              </a:rPr>
              <a:t>the digit in the place to 			which you are rounding.</a:t>
            </a:r>
          </a:p>
          <a:p>
            <a:pPr marL="0" indent="0">
              <a:buNone/>
            </a:pPr>
            <a:endParaRPr lang="en-US" altLang="en-US" sz="2400" dirty="0">
              <a:latin typeface="Raleway"/>
              <a:ea typeface="ＭＳ Ｐゴシック" panose="020B0600070205080204" pitchFamily="34" charset="-128"/>
              <a:cs typeface="Times" panose="02020603050405020304" pitchFamily="18" charset="0"/>
            </a:endParaRPr>
          </a:p>
          <a:p>
            <a:pPr marL="0" indent="0">
              <a:buNone/>
            </a:pPr>
            <a:r>
              <a:rPr lang="en-US" altLang="en-US" sz="2400" dirty="0">
                <a:latin typeface="Raleway"/>
                <a:ea typeface="ＭＳ Ｐゴシック" panose="020B0600070205080204" pitchFamily="34" charset="-128"/>
                <a:cs typeface="Times" panose="02020603050405020304" pitchFamily="18" charset="0"/>
              </a:rPr>
              <a:t>Step 3: 	</a:t>
            </a:r>
            <a:r>
              <a:rPr lang="en-US" altLang="en-US" sz="2400" dirty="0">
                <a:solidFill>
                  <a:srgbClr val="FFC000"/>
                </a:solidFill>
                <a:latin typeface="Raleway"/>
                <a:ea typeface="ＭＳ Ｐゴシック" panose="020B0600070205080204" pitchFamily="34" charset="-128"/>
                <a:cs typeface="Times" panose="02020603050405020304" pitchFamily="18" charset="0"/>
              </a:rPr>
              <a:t>Change</a:t>
            </a:r>
            <a:r>
              <a:rPr lang="en-US" altLang="en-US" sz="2400" dirty="0">
                <a:latin typeface="Raleway"/>
                <a:ea typeface="ＭＳ Ｐゴシック" panose="020B0600070205080204" pitchFamily="34" charset="-128"/>
                <a:cs typeface="Times" panose="02020603050405020304" pitchFamily="18" charset="0"/>
              </a:rPr>
              <a:t> all digits to the right of the underlined digit to zeros.</a:t>
            </a:r>
          </a:p>
          <a:p>
            <a:pPr marL="1371600" indent="-1371600"/>
            <a:endParaRPr lang="en-US" altLang="en-US" sz="3000" dirty="0">
              <a:latin typeface="+mn-lt"/>
              <a:ea typeface="ＭＳ Ｐゴシック" panose="020B0600070205080204" pitchFamily="34" charset="-128"/>
              <a:cs typeface="Times" panose="02020603050405020304" pitchFamily="18" charset="0"/>
            </a:endParaRPr>
          </a:p>
        </p:txBody>
      </p:sp>
      <p:pic>
        <p:nvPicPr>
          <p:cNvPr id="2" name="Picture 1">
            <a:extLst>
              <a:ext uri="{FF2B5EF4-FFF2-40B4-BE49-F238E27FC236}">
                <a16:creationId xmlns:a16="http://schemas.microsoft.com/office/drawing/2014/main" id="{888A3C90-5C6D-49ED-A977-F0C581A96E3B}"/>
              </a:ext>
            </a:extLst>
          </p:cNvPr>
          <p:cNvPicPr>
            <a:picLocks noChangeAspect="1"/>
          </p:cNvPicPr>
          <p:nvPr/>
        </p:nvPicPr>
        <p:blipFill>
          <a:blip r:embed="rId2"/>
          <a:stretch>
            <a:fillRect/>
          </a:stretch>
        </p:blipFill>
        <p:spPr>
          <a:xfrm>
            <a:off x="10009717" y="5236179"/>
            <a:ext cx="1997501" cy="1346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92BDC8E-7168-444F-B3DB-961D56753881}"/>
              </a:ext>
            </a:extLst>
          </p:cNvPr>
          <p:cNvSpPr>
            <a:spLocks noGrp="1"/>
          </p:cNvSpPr>
          <p:nvPr>
            <p:ph type="title"/>
          </p:nvPr>
        </p:nvSpPr>
        <p:spPr>
          <a:xfrm>
            <a:off x="739726" y="379192"/>
            <a:ext cx="10515600" cy="816561"/>
          </a:xfrm>
        </p:spPr>
        <p:txBody>
          <a:bodyPr>
            <a:normAutofit/>
          </a:bodyPr>
          <a:lstStyle/>
          <a:p>
            <a:r>
              <a:rPr lang="en-US" altLang="en-US" dirty="0"/>
              <a:t>Example </a:t>
            </a:r>
          </a:p>
        </p:txBody>
      </p:sp>
      <p:sp>
        <p:nvSpPr>
          <p:cNvPr id="3" name="Content Placeholder 2">
            <a:extLst>
              <a:ext uri="{FF2B5EF4-FFF2-40B4-BE49-F238E27FC236}">
                <a16:creationId xmlns:a16="http://schemas.microsoft.com/office/drawing/2014/main" id="{F6B45357-87BF-4B16-9189-9293069DA2F2}"/>
              </a:ext>
            </a:extLst>
          </p:cNvPr>
          <p:cNvSpPr>
            <a:spLocks noGrp="1"/>
          </p:cNvSpPr>
          <p:nvPr>
            <p:ph idx="1"/>
          </p:nvPr>
        </p:nvSpPr>
        <p:spPr>
          <a:xfrm>
            <a:off x="843635" y="1467968"/>
            <a:ext cx="10986655" cy="3021772"/>
          </a:xfrm>
        </p:spPr>
        <p:txBody>
          <a:bodyPr rtlCol="0">
            <a:noAutofit/>
          </a:bodyPr>
          <a:lstStyle/>
          <a:p>
            <a:pPr marL="0" indent="0">
              <a:lnSpc>
                <a:spcPct val="100000"/>
              </a:lnSpc>
              <a:buNone/>
              <a:defRPr/>
            </a:pPr>
            <a:r>
              <a:rPr lang="en-US" sz="2200" dirty="0">
                <a:latin typeface="Raleway"/>
              </a:rPr>
              <a:t>Round 579 to the nearest 10. </a:t>
            </a:r>
          </a:p>
          <a:p>
            <a:pPr>
              <a:lnSpc>
                <a:spcPct val="100000"/>
              </a:lnSpc>
              <a:buNone/>
              <a:defRPr/>
            </a:pPr>
            <a:endParaRPr lang="en-US" sz="2000" dirty="0">
              <a:latin typeface="Raleway"/>
            </a:endParaRPr>
          </a:p>
          <a:p>
            <a:pPr>
              <a:lnSpc>
                <a:spcPct val="100000"/>
              </a:lnSpc>
              <a:buNone/>
              <a:defRPr/>
            </a:pPr>
            <a:endParaRPr lang="en-US" sz="2200" dirty="0">
              <a:latin typeface="Raleway"/>
            </a:endParaRPr>
          </a:p>
          <a:p>
            <a:pPr>
              <a:lnSpc>
                <a:spcPct val="100000"/>
              </a:lnSpc>
              <a:buNone/>
              <a:defRPr/>
            </a:pPr>
            <a:endParaRPr lang="en-US" sz="2200" dirty="0">
              <a:latin typeface="Raleway"/>
            </a:endParaRPr>
          </a:p>
        </p:txBody>
      </p:sp>
      <p:pic>
        <p:nvPicPr>
          <p:cNvPr id="2" name="Picture 1">
            <a:extLst>
              <a:ext uri="{FF2B5EF4-FFF2-40B4-BE49-F238E27FC236}">
                <a16:creationId xmlns:a16="http://schemas.microsoft.com/office/drawing/2014/main" id="{68A609BF-6A1B-48EC-889F-5930903A815D}"/>
              </a:ext>
            </a:extLst>
          </p:cNvPr>
          <p:cNvPicPr>
            <a:picLocks noChangeAspect="1"/>
          </p:cNvPicPr>
          <p:nvPr/>
        </p:nvPicPr>
        <p:blipFill>
          <a:blip r:embed="rId2"/>
          <a:stretch>
            <a:fillRect/>
          </a:stretch>
        </p:blipFill>
        <p:spPr>
          <a:xfrm>
            <a:off x="9960042" y="5213320"/>
            <a:ext cx="1997501" cy="1346860"/>
          </a:xfrm>
          <a:prstGeom prst="rect">
            <a:avLst/>
          </a:prstGeom>
        </p:spPr>
      </p:pic>
      <p:pic>
        <p:nvPicPr>
          <p:cNvPr id="5" name="Picture 4">
            <a:extLst>
              <a:ext uri="{FF2B5EF4-FFF2-40B4-BE49-F238E27FC236}">
                <a16:creationId xmlns:a16="http://schemas.microsoft.com/office/drawing/2014/main" id="{9C277D87-99AC-D739-022D-3F1D79124C7B}"/>
              </a:ext>
            </a:extLst>
          </p:cNvPr>
          <p:cNvPicPr>
            <a:picLocks noChangeAspect="1"/>
          </p:cNvPicPr>
          <p:nvPr/>
        </p:nvPicPr>
        <p:blipFill>
          <a:blip r:embed="rId3"/>
          <a:stretch>
            <a:fillRect/>
          </a:stretch>
        </p:blipFill>
        <p:spPr>
          <a:xfrm>
            <a:off x="870306" y="2078797"/>
            <a:ext cx="8516578" cy="2410943"/>
          </a:xfrm>
          <a:prstGeom prst="rect">
            <a:avLst/>
          </a:prstGeom>
        </p:spPr>
      </p:pic>
      <p:sp>
        <p:nvSpPr>
          <p:cNvPr id="7" name="TextBox 6">
            <a:extLst>
              <a:ext uri="{FF2B5EF4-FFF2-40B4-BE49-F238E27FC236}">
                <a16:creationId xmlns:a16="http://schemas.microsoft.com/office/drawing/2014/main" id="{6FC48B83-5EEF-E09B-475D-A2B782AB8B7E}"/>
              </a:ext>
            </a:extLst>
          </p:cNvPr>
          <p:cNvSpPr txBox="1"/>
          <p:nvPr/>
        </p:nvSpPr>
        <p:spPr>
          <a:xfrm>
            <a:off x="843634" y="4931553"/>
            <a:ext cx="9116407" cy="1107996"/>
          </a:xfrm>
          <a:prstGeom prst="rect">
            <a:avLst/>
          </a:prstGeom>
          <a:noFill/>
        </p:spPr>
        <p:txBody>
          <a:bodyPr wrap="square">
            <a:spAutoFit/>
          </a:bodyPr>
          <a:lstStyle/>
          <a:p>
            <a:pPr>
              <a:lnSpc>
                <a:spcPct val="100000"/>
              </a:lnSpc>
              <a:buNone/>
              <a:defRPr/>
            </a:pPr>
            <a:r>
              <a:rPr lang="en-US" sz="2200" dirty="0">
                <a:solidFill>
                  <a:schemeClr val="accent6"/>
                </a:solidFill>
                <a:latin typeface="Raleway"/>
              </a:rPr>
              <a:t>Step 1: 	5</a:t>
            </a:r>
            <a:r>
              <a:rPr lang="en-US" sz="2200" u="sng" dirty="0">
                <a:solidFill>
                  <a:schemeClr val="accent6"/>
                </a:solidFill>
                <a:latin typeface="Raleway"/>
              </a:rPr>
              <a:t>7</a:t>
            </a:r>
            <a:r>
              <a:rPr lang="en-US" sz="2200" dirty="0">
                <a:solidFill>
                  <a:schemeClr val="accent6"/>
                </a:solidFill>
                <a:latin typeface="Raleway"/>
              </a:rPr>
              <a:t>9. </a:t>
            </a:r>
          </a:p>
          <a:p>
            <a:pPr>
              <a:lnSpc>
                <a:spcPct val="100000"/>
              </a:lnSpc>
              <a:buNone/>
              <a:defRPr/>
            </a:pPr>
            <a:r>
              <a:rPr lang="en-US" sz="2200" dirty="0">
                <a:solidFill>
                  <a:schemeClr val="accent6"/>
                </a:solidFill>
                <a:latin typeface="Raleway"/>
              </a:rPr>
              <a:t>Step 2: 	‘9’ is above 5, so increase ‘7’ by 1. </a:t>
            </a:r>
          </a:p>
          <a:p>
            <a:pPr>
              <a:lnSpc>
                <a:spcPct val="100000"/>
              </a:lnSpc>
              <a:buNone/>
              <a:defRPr/>
            </a:pPr>
            <a:r>
              <a:rPr lang="en-US" sz="2200" dirty="0">
                <a:solidFill>
                  <a:schemeClr val="accent6"/>
                </a:solidFill>
                <a:latin typeface="Raleway"/>
              </a:rPr>
              <a:t>Step 3: 	Change digits to the right of the underlined digit to zero.</a:t>
            </a:r>
          </a:p>
        </p:txBody>
      </p:sp>
      <p:sp>
        <p:nvSpPr>
          <p:cNvPr id="9" name="TextBox 8">
            <a:extLst>
              <a:ext uri="{FF2B5EF4-FFF2-40B4-BE49-F238E27FC236}">
                <a16:creationId xmlns:a16="http://schemas.microsoft.com/office/drawing/2014/main" id="{7B5A71EA-6658-94A2-BBF7-3DBFC542BB3F}"/>
              </a:ext>
            </a:extLst>
          </p:cNvPr>
          <p:cNvSpPr txBox="1"/>
          <p:nvPr/>
        </p:nvSpPr>
        <p:spPr>
          <a:xfrm>
            <a:off x="870306" y="6100303"/>
            <a:ext cx="6096000" cy="430887"/>
          </a:xfrm>
          <a:prstGeom prst="rect">
            <a:avLst/>
          </a:prstGeom>
          <a:noFill/>
        </p:spPr>
        <p:txBody>
          <a:bodyPr wrap="square">
            <a:spAutoFit/>
          </a:bodyPr>
          <a:lstStyle/>
          <a:p>
            <a:pPr>
              <a:lnSpc>
                <a:spcPct val="100000"/>
              </a:lnSpc>
              <a:buNone/>
              <a:defRPr/>
            </a:pPr>
            <a:r>
              <a:rPr lang="en-US" sz="2200" dirty="0">
                <a:solidFill>
                  <a:schemeClr val="accent6"/>
                </a:solidFill>
                <a:latin typeface="Raleway"/>
              </a:rPr>
              <a:t>Answer: 	580 </a:t>
            </a:r>
          </a:p>
        </p:txBody>
      </p:sp>
      <p:cxnSp>
        <p:nvCxnSpPr>
          <p:cNvPr id="11" name="Straight Arrow Connector 10">
            <a:extLst>
              <a:ext uri="{FF2B5EF4-FFF2-40B4-BE49-F238E27FC236}">
                <a16:creationId xmlns:a16="http://schemas.microsoft.com/office/drawing/2014/main" id="{9CE3B04B-BE85-5FAD-877B-F93332FBB05A}"/>
              </a:ext>
            </a:extLst>
          </p:cNvPr>
          <p:cNvCxnSpPr>
            <a:cxnSpLocks/>
          </p:cNvCxnSpPr>
          <p:nvPr/>
        </p:nvCxnSpPr>
        <p:spPr>
          <a:xfrm flipH="1">
            <a:off x="8487342" y="1524362"/>
            <a:ext cx="512618" cy="484909"/>
          </a:xfrm>
          <a:prstGeom prst="straightConnector1">
            <a:avLst/>
          </a:prstGeom>
          <a:ln w="79375">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4914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 calcmode="lin" valueType="num">
                                      <p:cBhvr additive="base">
                                        <p:cTn id="3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 calcmode="lin" valueType="num">
                                      <p:cBhvr additive="base">
                                        <p:cTn id="4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B659F1E-029E-4DFA-A73A-13418110DA8C}"/>
              </a:ext>
            </a:extLst>
          </p:cNvPr>
          <p:cNvSpPr>
            <a:spLocks noGrp="1"/>
          </p:cNvSpPr>
          <p:nvPr>
            <p:ph type="title"/>
          </p:nvPr>
        </p:nvSpPr>
        <p:spPr>
          <a:xfrm>
            <a:off x="1242504" y="410931"/>
            <a:ext cx="10515600" cy="1027577"/>
          </a:xfrm>
        </p:spPr>
        <p:txBody>
          <a:bodyPr>
            <a:normAutofit/>
          </a:bodyPr>
          <a:lstStyle/>
          <a:p>
            <a:pPr eaLnBrk="1" hangingPunct="1"/>
            <a:r>
              <a:rPr lang="en-US" altLang="en-US" dirty="0"/>
              <a:t>Practice </a:t>
            </a:r>
          </a:p>
        </p:txBody>
      </p:sp>
      <p:pic>
        <p:nvPicPr>
          <p:cNvPr id="2" name="Picture 1">
            <a:extLst>
              <a:ext uri="{FF2B5EF4-FFF2-40B4-BE49-F238E27FC236}">
                <a16:creationId xmlns:a16="http://schemas.microsoft.com/office/drawing/2014/main" id="{79DEF208-61DA-4D3A-8291-AFF748D7C700}"/>
              </a:ext>
            </a:extLst>
          </p:cNvPr>
          <p:cNvPicPr>
            <a:picLocks noChangeAspect="1"/>
          </p:cNvPicPr>
          <p:nvPr/>
        </p:nvPicPr>
        <p:blipFill>
          <a:blip r:embed="rId2"/>
          <a:stretch>
            <a:fillRect/>
          </a:stretch>
        </p:blipFill>
        <p:spPr>
          <a:xfrm>
            <a:off x="9881148" y="5208159"/>
            <a:ext cx="1997501" cy="1346860"/>
          </a:xfrm>
          <a:prstGeom prst="rect">
            <a:avLst/>
          </a:prstGeom>
        </p:spPr>
      </p:pic>
      <p:sp>
        <p:nvSpPr>
          <p:cNvPr id="10" name="Content Placeholder 4">
            <a:extLst>
              <a:ext uri="{FF2B5EF4-FFF2-40B4-BE49-F238E27FC236}">
                <a16:creationId xmlns:a16="http://schemas.microsoft.com/office/drawing/2014/main" id="{ADCC86B1-F0D2-6332-AAEE-FAB1C3BC80B2}"/>
              </a:ext>
            </a:extLst>
          </p:cNvPr>
          <p:cNvSpPr>
            <a:spLocks noGrp="1"/>
          </p:cNvSpPr>
          <p:nvPr>
            <p:ph idx="1"/>
          </p:nvPr>
        </p:nvSpPr>
        <p:spPr>
          <a:xfrm>
            <a:off x="838200" y="1758851"/>
            <a:ext cx="10515600" cy="4351338"/>
          </a:xfrm>
        </p:spPr>
        <p:txBody>
          <a:bodyPr>
            <a:normAutofit/>
          </a:bodyPr>
          <a:lstStyle/>
          <a:p>
            <a:pPr marL="457200" lvl="1" indent="0">
              <a:buNone/>
            </a:pPr>
            <a:r>
              <a:rPr lang="en-GB" sz="2000" dirty="0"/>
              <a:t>Round the following. </a:t>
            </a:r>
            <a:r>
              <a:rPr lang="en-GB" sz="2000" b="1" dirty="0"/>
              <a:t>Use the values chart on the previous slide to help you. </a:t>
            </a:r>
          </a:p>
          <a:p>
            <a:pPr marL="457200" lvl="1" indent="0">
              <a:buNone/>
            </a:pPr>
            <a:endParaRPr lang="en-GB" sz="1800" dirty="0"/>
          </a:p>
          <a:p>
            <a:pPr marL="914400" lvl="1" indent="-457200">
              <a:buFont typeface="+mj-lt"/>
              <a:buAutoNum type="arabicParenR"/>
            </a:pPr>
            <a:r>
              <a:rPr lang="en-GB" sz="2000" dirty="0"/>
              <a:t>57 to the nearest </a:t>
            </a:r>
            <a:r>
              <a:rPr lang="en-GB" sz="2000" b="1" dirty="0"/>
              <a:t>ten</a:t>
            </a:r>
            <a:r>
              <a:rPr lang="en-GB" sz="2000" dirty="0"/>
              <a:t>. </a:t>
            </a:r>
            <a:endParaRPr lang="en-GB" sz="2000" dirty="0">
              <a:solidFill>
                <a:srgbClr val="FF0000"/>
              </a:solidFill>
            </a:endParaRPr>
          </a:p>
          <a:p>
            <a:pPr marL="914400" lvl="1" indent="-457200">
              <a:buFont typeface="+mj-lt"/>
              <a:buAutoNum type="arabicParenR"/>
            </a:pPr>
            <a:r>
              <a:rPr lang="en-GB" sz="2000" dirty="0"/>
              <a:t>117 to the nearest </a:t>
            </a:r>
            <a:r>
              <a:rPr lang="en-GB" sz="2000" b="1" dirty="0"/>
              <a:t>hundred</a:t>
            </a:r>
            <a:r>
              <a:rPr lang="en-GB" sz="2000" dirty="0"/>
              <a:t>.  </a:t>
            </a:r>
            <a:endParaRPr lang="en-GB" sz="2000" dirty="0">
              <a:solidFill>
                <a:srgbClr val="FF0000"/>
              </a:solidFill>
            </a:endParaRPr>
          </a:p>
          <a:p>
            <a:pPr marL="914400" lvl="1" indent="-457200">
              <a:buFont typeface="+mj-lt"/>
              <a:buAutoNum type="arabicParenR"/>
            </a:pPr>
            <a:r>
              <a:rPr lang="en-GB" sz="2000" dirty="0"/>
              <a:t>6,088 to the nearest </a:t>
            </a:r>
            <a:r>
              <a:rPr lang="en-GB" sz="2000" b="1" dirty="0"/>
              <a:t>ten</a:t>
            </a:r>
            <a:r>
              <a:rPr lang="en-GB" sz="2000" dirty="0"/>
              <a:t>.  </a:t>
            </a:r>
            <a:endParaRPr lang="en-GB" sz="2000" dirty="0">
              <a:solidFill>
                <a:srgbClr val="FF0000"/>
              </a:solidFill>
            </a:endParaRPr>
          </a:p>
          <a:p>
            <a:pPr marL="914400" lvl="1" indent="-457200">
              <a:buFont typeface="+mj-lt"/>
              <a:buAutoNum type="arabicParenR"/>
            </a:pPr>
            <a:r>
              <a:rPr lang="en-GB" sz="2000" dirty="0"/>
              <a:t>52,973 to the nearest </a:t>
            </a:r>
            <a:r>
              <a:rPr lang="en-GB" sz="2000" b="1" dirty="0"/>
              <a:t>hundred</a:t>
            </a:r>
            <a:r>
              <a:rPr lang="en-GB" sz="2000" dirty="0"/>
              <a:t>. </a:t>
            </a:r>
            <a:endParaRPr lang="en-GB" sz="2000" dirty="0">
              <a:solidFill>
                <a:srgbClr val="FF0000"/>
              </a:solidFill>
            </a:endParaRPr>
          </a:p>
          <a:p>
            <a:pPr marL="914400" lvl="1" indent="-457200">
              <a:buFont typeface="+mj-lt"/>
              <a:buAutoNum type="arabicParenR"/>
            </a:pPr>
            <a:r>
              <a:rPr lang="en-GB" sz="2000" dirty="0"/>
              <a:t>3,784,921 to the nearest </a:t>
            </a:r>
            <a:r>
              <a:rPr lang="en-GB" sz="2000" b="1" dirty="0"/>
              <a:t>thousand</a:t>
            </a:r>
            <a:r>
              <a:rPr lang="en-GB" sz="2000" dirty="0"/>
              <a:t>. </a:t>
            </a:r>
            <a:endParaRPr lang="en-GB" sz="2000" dirty="0">
              <a:solidFill>
                <a:srgbClr val="FF0000"/>
              </a:solidFill>
            </a:endParaRPr>
          </a:p>
          <a:p>
            <a:pPr marL="914400" lvl="1" indent="-457200">
              <a:buFont typeface="+mj-lt"/>
              <a:buAutoNum type="arabicParenR"/>
            </a:pPr>
            <a:r>
              <a:rPr lang="en-GB" sz="2000" dirty="0"/>
              <a:t>17,439 to the nearest </a:t>
            </a:r>
            <a:r>
              <a:rPr lang="en-GB" sz="2000" b="1" dirty="0"/>
              <a:t>ten thousand</a:t>
            </a:r>
            <a:r>
              <a:rPr lang="en-GB" sz="2000" dirty="0"/>
              <a:t>. </a:t>
            </a:r>
            <a:endParaRPr lang="en-GB" sz="2000" dirty="0">
              <a:solidFill>
                <a:srgbClr val="FF0000"/>
              </a:solidFill>
            </a:endParaRPr>
          </a:p>
          <a:p>
            <a:pPr marL="914400" lvl="1" indent="-457200">
              <a:buFont typeface="+mj-lt"/>
              <a:buAutoNum type="arabicParenR"/>
            </a:pPr>
            <a:r>
              <a:rPr lang="en-GB" sz="2000" dirty="0"/>
              <a:t>584,917 to the nearest </a:t>
            </a:r>
            <a:r>
              <a:rPr lang="en-GB" sz="2000" b="1" dirty="0"/>
              <a:t>hundred thousand</a:t>
            </a:r>
            <a:r>
              <a:rPr lang="en-GB" sz="2000" dirty="0"/>
              <a:t>. </a:t>
            </a:r>
            <a:endParaRPr lang="en-GB" sz="2000" dirty="0">
              <a:solidFill>
                <a:srgbClr val="FF0000"/>
              </a:solidFill>
            </a:endParaRPr>
          </a:p>
          <a:p>
            <a:pPr marL="914400" lvl="1" indent="-457200">
              <a:buFont typeface="+mj-lt"/>
              <a:buAutoNum type="arabicParenR"/>
            </a:pPr>
            <a:r>
              <a:rPr lang="en-GB" sz="2000" dirty="0"/>
              <a:t>18,432,987 to the nearest </a:t>
            </a:r>
            <a:r>
              <a:rPr lang="en-GB" sz="2000" b="1" dirty="0"/>
              <a:t>million</a:t>
            </a:r>
            <a:r>
              <a:rPr lang="en-GB" sz="2000" dirty="0"/>
              <a:t>. </a:t>
            </a:r>
          </a:p>
          <a:p>
            <a:pPr marL="457200" lvl="1" indent="0">
              <a:buNone/>
            </a:pPr>
            <a:endParaRPr lang="en-GB" sz="1400"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7146-BD18-4F74-8F6F-DC91BA7F810F}"/>
              </a:ext>
            </a:extLst>
          </p:cNvPr>
          <p:cNvSpPr>
            <a:spLocks noGrp="1"/>
          </p:cNvSpPr>
          <p:nvPr>
            <p:ph type="title"/>
          </p:nvPr>
        </p:nvSpPr>
        <p:spPr>
          <a:xfrm>
            <a:off x="478790" y="592874"/>
            <a:ext cx="11009805" cy="822899"/>
          </a:xfrm>
        </p:spPr>
        <p:txBody>
          <a:bodyPr>
            <a:normAutofit/>
          </a:bodyPr>
          <a:lstStyle/>
          <a:p>
            <a:pPr eaLnBrk="1" hangingPunct="1">
              <a:defRPr/>
            </a:pPr>
            <a:r>
              <a:rPr lang="en-US" altLang="en-US" sz="4300" dirty="0">
                <a:latin typeface="ARU Raisonne DemiBold" panose="020B0503040202040103"/>
                <a:ea typeface="ＭＳ Ｐゴシック" pitchFamily="34" charset="-128"/>
              </a:rPr>
              <a:t>Front-end rounding </a:t>
            </a:r>
          </a:p>
        </p:txBody>
      </p:sp>
      <p:sp>
        <p:nvSpPr>
          <p:cNvPr id="14339" name="Content Placeholder 2">
            <a:extLst>
              <a:ext uri="{FF2B5EF4-FFF2-40B4-BE49-F238E27FC236}">
                <a16:creationId xmlns:a16="http://schemas.microsoft.com/office/drawing/2014/main" id="{C60B252E-E75F-41DA-A45D-24C4D8C8264E}"/>
              </a:ext>
            </a:extLst>
          </p:cNvPr>
          <p:cNvSpPr>
            <a:spLocks noGrp="1"/>
          </p:cNvSpPr>
          <p:nvPr>
            <p:ph idx="1"/>
          </p:nvPr>
        </p:nvSpPr>
        <p:spPr>
          <a:xfrm>
            <a:off x="556741" y="1725164"/>
            <a:ext cx="10519410" cy="1143001"/>
          </a:xfrm>
        </p:spPr>
        <p:txBody>
          <a:bodyPr>
            <a:normAutofit/>
          </a:bodyPr>
          <a:lstStyle/>
          <a:p>
            <a:pPr marL="0" indent="0">
              <a:buNone/>
            </a:pPr>
            <a:r>
              <a:rPr lang="en-US" altLang="en-US" sz="2200" dirty="0">
                <a:latin typeface="Raleway"/>
                <a:ea typeface="ＭＳ Ｐゴシック" panose="020B0600070205080204" pitchFamily="34" charset="-128"/>
                <a:cs typeface="Times" panose="02020603050405020304" pitchFamily="18" charset="0"/>
              </a:rPr>
              <a:t>Front-end rounding is used to provide an estimate. It involves rounding the first digit and changing the others to zeros.  </a:t>
            </a:r>
          </a:p>
        </p:txBody>
      </p:sp>
      <p:pic>
        <p:nvPicPr>
          <p:cNvPr id="3" name="Picture 2">
            <a:extLst>
              <a:ext uri="{FF2B5EF4-FFF2-40B4-BE49-F238E27FC236}">
                <a16:creationId xmlns:a16="http://schemas.microsoft.com/office/drawing/2014/main" id="{DF6702D9-69A8-478A-967C-DA2F7A842376}"/>
              </a:ext>
            </a:extLst>
          </p:cNvPr>
          <p:cNvPicPr>
            <a:picLocks noChangeAspect="1"/>
          </p:cNvPicPr>
          <p:nvPr/>
        </p:nvPicPr>
        <p:blipFill>
          <a:blip r:embed="rId2"/>
          <a:stretch>
            <a:fillRect/>
          </a:stretch>
        </p:blipFill>
        <p:spPr>
          <a:xfrm>
            <a:off x="9872449" y="5245029"/>
            <a:ext cx="1997501" cy="1346860"/>
          </a:xfrm>
          <a:prstGeom prst="rect">
            <a:avLst/>
          </a:prstGeom>
        </p:spPr>
      </p:pic>
      <p:sp>
        <p:nvSpPr>
          <p:cNvPr id="4" name="Content Placeholder 2">
            <a:extLst>
              <a:ext uri="{FF2B5EF4-FFF2-40B4-BE49-F238E27FC236}">
                <a16:creationId xmlns:a16="http://schemas.microsoft.com/office/drawing/2014/main" id="{E771FB35-4B4C-1860-2BC8-8AB058CAB68A}"/>
              </a:ext>
            </a:extLst>
          </p:cNvPr>
          <p:cNvSpPr txBox="1">
            <a:spLocks/>
          </p:cNvSpPr>
          <p:nvPr/>
        </p:nvSpPr>
        <p:spPr>
          <a:xfrm>
            <a:off x="556741" y="2868165"/>
            <a:ext cx="10519410" cy="1425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71D49"/>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71D49"/>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71D49"/>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FFFFFF"/>
                </a:solidFill>
                <a:latin typeface="Raleway" panose="020B0503030101060003"/>
              </a:rPr>
              <a:t>The graphic below shows the top oil producing areas in the U.S. We can apply front-end rounding to estimate total oil production from these areas. </a:t>
            </a:r>
            <a:endParaRPr lang="en-US" altLang="en-US" sz="2200" dirty="0">
              <a:solidFill>
                <a:srgbClr val="FFFFFF"/>
              </a:solidFill>
              <a:latin typeface="Raleway" panose="020B0503030101060003"/>
              <a:ea typeface="ＭＳ Ｐゴシック" panose="020B0600070205080204" pitchFamily="34" charset="-128"/>
              <a:cs typeface="Times" panose="02020603050405020304" pitchFamily="18" charset="0"/>
            </a:endParaRPr>
          </a:p>
        </p:txBody>
      </p:sp>
      <p:pic>
        <p:nvPicPr>
          <p:cNvPr id="5" name="Picture 4">
            <a:extLst>
              <a:ext uri="{FF2B5EF4-FFF2-40B4-BE49-F238E27FC236}">
                <a16:creationId xmlns:a16="http://schemas.microsoft.com/office/drawing/2014/main" id="{562F6358-9BBC-7A9D-F1BB-852DDC9DCE9C}"/>
              </a:ext>
            </a:extLst>
          </p:cNvPr>
          <p:cNvPicPr>
            <a:picLocks noChangeAspect="1"/>
          </p:cNvPicPr>
          <p:nvPr/>
        </p:nvPicPr>
        <p:blipFill rotWithShape="1">
          <a:blip r:embed="rId3"/>
          <a:srcRect b="12997"/>
          <a:stretch/>
        </p:blipFill>
        <p:spPr>
          <a:xfrm>
            <a:off x="3143473" y="3892545"/>
            <a:ext cx="4449150" cy="26405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ED9E175-5299-4DBE-82E0-997222FCF292}"/>
              </a:ext>
            </a:extLst>
          </p:cNvPr>
          <p:cNvSpPr>
            <a:spLocks noGrp="1"/>
          </p:cNvSpPr>
          <p:nvPr>
            <p:ph type="title"/>
          </p:nvPr>
        </p:nvSpPr>
        <p:spPr>
          <a:xfrm>
            <a:off x="527482" y="441569"/>
            <a:ext cx="10515600" cy="900967"/>
          </a:xfrm>
        </p:spPr>
        <p:txBody>
          <a:bodyPr/>
          <a:lstStyle/>
          <a:p>
            <a:pPr eaLnBrk="1" hangingPunct="1"/>
            <a:r>
              <a:rPr lang="en-US" altLang="en-US" sz="4300" dirty="0">
                <a:latin typeface="ARU Raisonne DemiBold" panose="020B0503040202040103"/>
                <a:ea typeface="ＭＳ Ｐゴシック" pitchFamily="34" charset="-128"/>
              </a:rPr>
              <a:t>Results </a:t>
            </a:r>
          </a:p>
        </p:txBody>
      </p:sp>
      <p:sp>
        <p:nvSpPr>
          <p:cNvPr id="3" name="Content Placeholder 2">
            <a:extLst>
              <a:ext uri="{FF2B5EF4-FFF2-40B4-BE49-F238E27FC236}">
                <a16:creationId xmlns:a16="http://schemas.microsoft.com/office/drawing/2014/main" id="{8C7AB99A-99CF-4C40-BE83-5D5A04F604D8}"/>
              </a:ext>
            </a:extLst>
          </p:cNvPr>
          <p:cNvSpPr>
            <a:spLocks noGrp="1"/>
          </p:cNvSpPr>
          <p:nvPr>
            <p:ph idx="1"/>
          </p:nvPr>
        </p:nvSpPr>
        <p:spPr>
          <a:xfrm>
            <a:off x="838200" y="1701319"/>
            <a:ext cx="10515600" cy="4351338"/>
          </a:xfrm>
        </p:spPr>
        <p:txBody>
          <a:bodyPr>
            <a:normAutofit lnSpcReduction="10000"/>
          </a:bodyPr>
          <a:lstStyle/>
          <a:p>
            <a:pPr marL="0" indent="0">
              <a:buNone/>
            </a:pPr>
            <a:r>
              <a:rPr lang="en-US" sz="2400" b="1" dirty="0">
                <a:latin typeface="Raleway"/>
              </a:rPr>
              <a:t>State	</a:t>
            </a:r>
            <a:r>
              <a:rPr lang="en-US" sz="2400" dirty="0">
                <a:latin typeface="Raleway"/>
              </a:rPr>
              <a:t>		     </a:t>
            </a:r>
            <a:r>
              <a:rPr lang="en-US" sz="2400" b="1" dirty="0">
                <a:latin typeface="Raleway"/>
              </a:rPr>
              <a:t>Actual	</a:t>
            </a:r>
            <a:r>
              <a:rPr lang="en-US" sz="2400" dirty="0">
                <a:latin typeface="Raleway"/>
              </a:rPr>
              <a:t>	    </a:t>
            </a:r>
            <a:r>
              <a:rPr lang="en-US" sz="2400" b="1" dirty="0">
                <a:latin typeface="Raleway"/>
              </a:rPr>
              <a:t>Front-End Rounded</a:t>
            </a:r>
          </a:p>
          <a:p>
            <a:pPr marL="0" indent="0">
              <a:buNone/>
            </a:pPr>
            <a:endParaRPr lang="en-US" sz="2400" dirty="0">
              <a:latin typeface="Raleway"/>
            </a:endParaRPr>
          </a:p>
          <a:p>
            <a:pPr marL="0" indent="0">
              <a:buNone/>
            </a:pPr>
            <a:r>
              <a:rPr lang="en-US" sz="2400" dirty="0">
                <a:latin typeface="Raleway"/>
              </a:rPr>
              <a:t>Texas	     		1,263,630,000	         1,000,000,000</a:t>
            </a:r>
          </a:p>
          <a:p>
            <a:pPr marL="0" indent="0">
              <a:buNone/>
            </a:pPr>
            <a:r>
              <a:rPr lang="en-US" sz="2400" dirty="0">
                <a:latin typeface="Raleway"/>
              </a:rPr>
              <a:t>Offshore	   	   552,975,000	            600,000,000</a:t>
            </a:r>
          </a:p>
          <a:p>
            <a:pPr marL="0" indent="0">
              <a:buNone/>
            </a:pPr>
            <a:r>
              <a:rPr lang="en-US" sz="2400" dirty="0">
                <a:latin typeface="Raleway"/>
              </a:rPr>
              <a:t>N. Dakota	   	   429,605,000		400,000,000</a:t>
            </a:r>
          </a:p>
          <a:p>
            <a:pPr marL="0" indent="0">
              <a:buNone/>
            </a:pPr>
            <a:r>
              <a:rPr lang="en-US" sz="2400" dirty="0">
                <a:latin typeface="Raleway"/>
              </a:rPr>
              <a:t>California	   	   201,115,000		200,000,000</a:t>
            </a:r>
          </a:p>
          <a:p>
            <a:pPr marL="0" indent="0">
              <a:buNone/>
            </a:pPr>
            <a:r>
              <a:rPr lang="en-US" sz="2400" dirty="0">
                <a:latin typeface="Raleway"/>
              </a:rPr>
              <a:t>Alaska		</a:t>
            </a:r>
            <a:r>
              <a:rPr lang="en-US" sz="2400" u="sng" dirty="0">
                <a:latin typeface="Raleway"/>
              </a:rPr>
              <a:t>   176,295,000</a:t>
            </a:r>
            <a:r>
              <a:rPr lang="en-US" sz="2400" dirty="0">
                <a:latin typeface="Raleway"/>
              </a:rPr>
              <a:t>	          </a:t>
            </a:r>
            <a:r>
              <a:rPr lang="en-US" sz="2400" u="sng" dirty="0">
                <a:latin typeface="Raleway"/>
              </a:rPr>
              <a:t>  200,000,000</a:t>
            </a:r>
            <a:endParaRPr lang="en-US" sz="2400" dirty="0">
              <a:latin typeface="Raleway"/>
            </a:endParaRPr>
          </a:p>
          <a:p>
            <a:pPr marL="0" indent="0">
              <a:buNone/>
            </a:pPr>
            <a:r>
              <a:rPr lang="en-US" sz="2400" dirty="0">
                <a:latin typeface="Raleway"/>
              </a:rPr>
              <a:t>			2,623,620,000	         2,400,000,000</a:t>
            </a:r>
          </a:p>
          <a:p>
            <a:pPr marL="0" indent="0">
              <a:buNone/>
            </a:pPr>
            <a:endParaRPr lang="en-US" sz="2400" dirty="0">
              <a:latin typeface="Raleway"/>
            </a:endParaRPr>
          </a:p>
          <a:p>
            <a:pPr marL="0" indent="0">
              <a:buNone/>
            </a:pPr>
            <a:r>
              <a:rPr lang="en-US" sz="2400" dirty="0">
                <a:latin typeface="Raleway"/>
              </a:rPr>
              <a:t>How would you say both totals? </a:t>
            </a:r>
          </a:p>
        </p:txBody>
      </p:sp>
      <p:pic>
        <p:nvPicPr>
          <p:cNvPr id="2" name="Picture 1">
            <a:extLst>
              <a:ext uri="{FF2B5EF4-FFF2-40B4-BE49-F238E27FC236}">
                <a16:creationId xmlns:a16="http://schemas.microsoft.com/office/drawing/2014/main" id="{C4C4D2B1-1208-4149-AC3B-C29A606204AE}"/>
              </a:ext>
            </a:extLst>
          </p:cNvPr>
          <p:cNvPicPr>
            <a:picLocks noChangeAspect="1"/>
          </p:cNvPicPr>
          <p:nvPr/>
        </p:nvPicPr>
        <p:blipFill>
          <a:blip r:embed="rId2"/>
          <a:stretch>
            <a:fillRect/>
          </a:stretch>
        </p:blipFill>
        <p:spPr>
          <a:xfrm>
            <a:off x="9946713" y="5178749"/>
            <a:ext cx="1997501" cy="1346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316D-5036-4638-A365-89A4BBE3E67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E34BE20-EB6C-49CC-A6E1-98C29583E1F6}"/>
              </a:ext>
            </a:extLst>
          </p:cNvPr>
          <p:cNvSpPr>
            <a:spLocks noGrp="1"/>
          </p:cNvSpPr>
          <p:nvPr>
            <p:ph idx="1"/>
          </p:nvPr>
        </p:nvSpPr>
        <p:spPr/>
        <p:txBody>
          <a:bodyPr/>
          <a:lstStyle/>
          <a:p>
            <a:endParaRPr lang="en-GB"/>
          </a:p>
        </p:txBody>
      </p:sp>
      <p:pic>
        <p:nvPicPr>
          <p:cNvPr id="1026" name="Picture 2" descr="Tailor Made Fiji Holidays 2020/2021 | Discover the World">
            <a:extLst>
              <a:ext uri="{FF2B5EF4-FFF2-40B4-BE49-F238E27FC236}">
                <a16:creationId xmlns:a16="http://schemas.microsoft.com/office/drawing/2014/main" id="{3C38C6F5-0988-427D-ACB7-27EC357AC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636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F93690-93E4-4844-A661-4042F678C2D7}"/>
              </a:ext>
            </a:extLst>
          </p:cNvPr>
          <p:cNvSpPr txBox="1"/>
          <p:nvPr/>
        </p:nvSpPr>
        <p:spPr>
          <a:xfrm>
            <a:off x="392809" y="5723434"/>
            <a:ext cx="5089855"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Raleway" panose="020B0604020202020204" charset="0"/>
              </a:rPr>
              <a:t>Let’s take a break</a:t>
            </a:r>
            <a:r>
              <a:rPr kumimoji="0" lang="en-US" sz="4400" b="1" i="0" u="none" strike="noStrike" kern="1200" cap="none" spc="0" normalizeH="0" baseline="0" noProof="0" dirty="0">
                <a:ln>
                  <a:noFill/>
                </a:ln>
                <a:solidFill>
                  <a:schemeClr val="bg1"/>
                </a:solidFill>
                <a:effectLst/>
                <a:uLnTx/>
                <a:uFillTx/>
                <a:latin typeface="Raleway" panose="020B0604020202020204" charset="0"/>
              </a:rPr>
              <a:t> </a:t>
            </a:r>
            <a:endParaRPr kumimoji="0" lang="en-GB" sz="4400" b="1" i="0" u="none" strike="noStrike" kern="1200" cap="none" spc="0" normalizeH="0" baseline="0" noProof="0" dirty="0">
              <a:ln>
                <a:noFill/>
              </a:ln>
              <a:solidFill>
                <a:schemeClr val="bg1"/>
              </a:solidFill>
              <a:effectLst/>
              <a:uLnTx/>
              <a:uFillTx/>
              <a:latin typeface="Raleway" panose="020B0604020202020204" charset="0"/>
            </a:endParaRPr>
          </a:p>
        </p:txBody>
      </p:sp>
    </p:spTree>
    <p:extLst>
      <p:ext uri="{BB962C8B-B14F-4D97-AF65-F5344CB8AC3E}">
        <p14:creationId xmlns:p14="http://schemas.microsoft.com/office/powerpoint/2010/main" val="80631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1CAB-1DD4-8142-BB70-835528F36885}"/>
              </a:ext>
            </a:extLst>
          </p:cNvPr>
          <p:cNvSpPr>
            <a:spLocks noGrp="1"/>
          </p:cNvSpPr>
          <p:nvPr>
            <p:ph type="title"/>
          </p:nvPr>
        </p:nvSpPr>
        <p:spPr/>
        <p:txBody>
          <a:bodyPr/>
          <a:lstStyle/>
          <a:p>
            <a:r>
              <a:rPr lang="en-US" dirty="0"/>
              <a:t>Today’s lesson </a:t>
            </a:r>
          </a:p>
        </p:txBody>
      </p:sp>
      <p:sp>
        <p:nvSpPr>
          <p:cNvPr id="3" name="Content Placeholder 2">
            <a:extLst>
              <a:ext uri="{FF2B5EF4-FFF2-40B4-BE49-F238E27FC236}">
                <a16:creationId xmlns:a16="http://schemas.microsoft.com/office/drawing/2014/main" id="{76EAF6DA-FE8C-DC4E-A1EB-F9E7BB32EAC9}"/>
              </a:ext>
            </a:extLst>
          </p:cNvPr>
          <p:cNvSpPr>
            <a:spLocks noGrp="1"/>
          </p:cNvSpPr>
          <p:nvPr>
            <p:ph idx="1"/>
          </p:nvPr>
        </p:nvSpPr>
        <p:spPr>
          <a:xfrm>
            <a:off x="838200" y="1812655"/>
            <a:ext cx="8661400" cy="4351338"/>
          </a:xfrm>
        </p:spPr>
        <p:txBody>
          <a:bodyPr>
            <a:noAutofit/>
          </a:bodyPr>
          <a:lstStyle/>
          <a:p>
            <a:pPr marL="0" indent="0">
              <a:buNone/>
              <a:defRPr/>
            </a:pPr>
            <a:r>
              <a:rPr lang="en-US" sz="2400" dirty="0">
                <a:latin typeface="Raleway" panose="020B0503030101060003"/>
              </a:rPr>
              <a:t> </a:t>
            </a:r>
          </a:p>
          <a:p>
            <a:pPr marL="914400" lvl="1" indent="-457200">
              <a:buFont typeface="+mj-lt"/>
              <a:buAutoNum type="arabicPeriod"/>
              <a:defRPr/>
            </a:pPr>
            <a:r>
              <a:rPr lang="en-US" dirty="0">
                <a:latin typeface="Raleway" panose="020B0503030101060003"/>
              </a:rPr>
              <a:t>Reading and writing whole numbers</a:t>
            </a:r>
          </a:p>
          <a:p>
            <a:pPr marL="914400" lvl="1" indent="-457200">
              <a:buFont typeface="+mj-lt"/>
              <a:buAutoNum type="arabicPeriod"/>
              <a:defRPr/>
            </a:pPr>
            <a:r>
              <a:rPr lang="en-US" dirty="0">
                <a:latin typeface="Raleway" panose="020B0503030101060003"/>
              </a:rPr>
              <a:t>Rounding whole numbers</a:t>
            </a:r>
          </a:p>
          <a:p>
            <a:pPr marL="914400" lvl="1" indent="-457200">
              <a:buFont typeface="+mj-lt"/>
              <a:buAutoNum type="arabicPeriod"/>
              <a:defRPr/>
            </a:pPr>
            <a:r>
              <a:rPr lang="en-US" dirty="0">
                <a:latin typeface="Raleway" panose="020B0503030101060003"/>
              </a:rPr>
              <a:t>Adding whole numbers</a:t>
            </a:r>
          </a:p>
          <a:p>
            <a:pPr marL="914400" lvl="1" indent="-457200">
              <a:buFont typeface="+mj-lt"/>
              <a:buAutoNum type="arabicPeriod"/>
              <a:defRPr/>
            </a:pPr>
            <a:r>
              <a:rPr lang="en-US" dirty="0">
                <a:latin typeface="Raleway" panose="020B0503030101060003"/>
              </a:rPr>
              <a:t>Subtracting whole numbers</a:t>
            </a:r>
          </a:p>
          <a:p>
            <a:pPr marL="914400" lvl="1" indent="-457200">
              <a:buFont typeface="+mj-lt"/>
              <a:buAutoNum type="arabicPeriod"/>
              <a:defRPr/>
            </a:pPr>
            <a:r>
              <a:rPr lang="en-US" dirty="0">
                <a:latin typeface="Raleway" panose="020B0503030101060003"/>
              </a:rPr>
              <a:t>Using a calculator</a:t>
            </a:r>
          </a:p>
          <a:p>
            <a:pPr marL="914400" lvl="1" indent="-457200">
              <a:buFont typeface="+mj-lt"/>
              <a:buAutoNum type="arabicPeriod"/>
              <a:defRPr/>
            </a:pPr>
            <a:r>
              <a:rPr lang="en-US" dirty="0">
                <a:latin typeface="Raleway" panose="020B0503030101060003"/>
              </a:rPr>
              <a:t>Multiplying whole numbers (using a calculator)</a:t>
            </a:r>
          </a:p>
          <a:p>
            <a:pPr marL="914400" lvl="1" indent="-457200">
              <a:buFont typeface="+mj-lt"/>
              <a:buAutoNum type="arabicPeriod"/>
              <a:defRPr/>
            </a:pPr>
            <a:r>
              <a:rPr lang="en-US" dirty="0">
                <a:latin typeface="Raleway" panose="020B0503030101060003"/>
              </a:rPr>
              <a:t>Dividing whole numbers (using a calculator)</a:t>
            </a:r>
          </a:p>
          <a:p>
            <a:pPr marL="914400" lvl="1" indent="-457200">
              <a:buFont typeface="+mj-lt"/>
              <a:buAutoNum type="arabicPeriod"/>
              <a:defRPr/>
            </a:pPr>
            <a:r>
              <a:rPr lang="en-US" dirty="0">
                <a:latin typeface="Raleway" panose="020B0503030101060003"/>
              </a:rPr>
              <a:t>Language for </a:t>
            </a:r>
            <a:r>
              <a:rPr lang="en-US" dirty="0" err="1">
                <a:latin typeface="Raleway" panose="020B0503030101060003"/>
              </a:rPr>
              <a:t>maths</a:t>
            </a:r>
            <a:endParaRPr lang="en-US" dirty="0">
              <a:latin typeface="Raleway" panose="020B0503030101060003"/>
            </a:endParaRPr>
          </a:p>
        </p:txBody>
      </p:sp>
      <p:pic>
        <p:nvPicPr>
          <p:cNvPr id="4" name="Picture 3">
            <a:extLst>
              <a:ext uri="{FF2B5EF4-FFF2-40B4-BE49-F238E27FC236}">
                <a16:creationId xmlns:a16="http://schemas.microsoft.com/office/drawing/2014/main" id="{F0CF2C6A-D58B-47F0-B017-63C9FCE79E65}"/>
              </a:ext>
            </a:extLst>
          </p:cNvPr>
          <p:cNvPicPr>
            <a:picLocks noChangeAspect="1"/>
          </p:cNvPicPr>
          <p:nvPr/>
        </p:nvPicPr>
        <p:blipFill>
          <a:blip r:embed="rId2"/>
          <a:stretch>
            <a:fillRect/>
          </a:stretch>
        </p:blipFill>
        <p:spPr>
          <a:xfrm>
            <a:off x="9499600" y="4965040"/>
            <a:ext cx="1997501" cy="1346860"/>
          </a:xfrm>
          <a:prstGeom prst="rect">
            <a:avLst/>
          </a:prstGeom>
        </p:spPr>
      </p:pic>
    </p:spTree>
    <p:extLst>
      <p:ext uri="{BB962C8B-B14F-4D97-AF65-F5344CB8AC3E}">
        <p14:creationId xmlns:p14="http://schemas.microsoft.com/office/powerpoint/2010/main" val="1723015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519"/>
            <a:ext cx="12192000" cy="6774962"/>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2796164" y="2896874"/>
            <a:ext cx="7199174" cy="2363237"/>
          </a:xfrm>
        </p:spPr>
        <p:txBody>
          <a:bodyPr>
            <a:normAutofit/>
          </a:bodyPr>
          <a:lstStyle/>
          <a:p>
            <a:pPr algn="ctr" rtl="1"/>
            <a:r>
              <a:rPr lang="en-US" dirty="0">
                <a:solidFill>
                  <a:srgbClr val="003366"/>
                </a:solidFill>
                <a:latin typeface="Raleway" panose="020B0503030101060003" pitchFamily="34" charset="0"/>
              </a:rPr>
              <a:t>3. Adding whole numbers</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0557761" y="5630601"/>
            <a:ext cx="1498126" cy="1010145"/>
          </a:xfrm>
          <a:prstGeom prst="rect">
            <a:avLst/>
          </a:prstGeom>
        </p:spPr>
      </p:pic>
    </p:spTree>
    <p:extLst>
      <p:ext uri="{BB962C8B-B14F-4D97-AF65-F5344CB8AC3E}">
        <p14:creationId xmlns:p14="http://schemas.microsoft.com/office/powerpoint/2010/main" val="2178805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DC6D13-2800-405F-35B3-81A3B547D822}"/>
              </a:ext>
            </a:extLst>
          </p:cNvPr>
          <p:cNvPicPr>
            <a:picLocks noChangeAspect="1"/>
          </p:cNvPicPr>
          <p:nvPr/>
        </p:nvPicPr>
        <p:blipFill>
          <a:blip r:embed="rId2"/>
          <a:stretch>
            <a:fillRect/>
          </a:stretch>
        </p:blipFill>
        <p:spPr>
          <a:xfrm>
            <a:off x="10021958" y="5235507"/>
            <a:ext cx="1997501" cy="1346860"/>
          </a:xfrm>
          <a:prstGeom prst="rect">
            <a:avLst/>
          </a:prstGeom>
        </p:spPr>
      </p:pic>
      <p:sp>
        <p:nvSpPr>
          <p:cNvPr id="12290" name="Title 1">
            <a:extLst>
              <a:ext uri="{FF2B5EF4-FFF2-40B4-BE49-F238E27FC236}">
                <a16:creationId xmlns:a16="http://schemas.microsoft.com/office/drawing/2014/main" id="{9E790D54-2C35-4D6A-BD17-64BDCD3951F1}"/>
              </a:ext>
            </a:extLst>
          </p:cNvPr>
          <p:cNvSpPr>
            <a:spLocks noGrp="1"/>
          </p:cNvSpPr>
          <p:nvPr>
            <p:ph type="title"/>
          </p:nvPr>
        </p:nvSpPr>
        <p:spPr>
          <a:xfrm>
            <a:off x="399393" y="620402"/>
            <a:ext cx="9101847" cy="867397"/>
          </a:xfrm>
        </p:spPr>
        <p:txBody>
          <a:bodyPr>
            <a:normAutofit/>
          </a:bodyPr>
          <a:lstStyle/>
          <a:p>
            <a:pPr eaLnBrk="1" hangingPunct="1"/>
            <a:r>
              <a:rPr lang="en-US" altLang="en-US" dirty="0"/>
              <a:t>Adding Whole Numbers</a:t>
            </a:r>
          </a:p>
        </p:txBody>
      </p:sp>
      <p:sp>
        <p:nvSpPr>
          <p:cNvPr id="12291" name="Content Placeholder 2">
            <a:extLst>
              <a:ext uri="{FF2B5EF4-FFF2-40B4-BE49-F238E27FC236}">
                <a16:creationId xmlns:a16="http://schemas.microsoft.com/office/drawing/2014/main" id="{ED489293-F79D-4988-9568-63237B94229D}"/>
              </a:ext>
            </a:extLst>
          </p:cNvPr>
          <p:cNvSpPr>
            <a:spLocks noGrp="1"/>
          </p:cNvSpPr>
          <p:nvPr>
            <p:ph idx="1"/>
          </p:nvPr>
        </p:nvSpPr>
        <p:spPr>
          <a:xfrm>
            <a:off x="304800" y="1406494"/>
            <a:ext cx="8041532" cy="4689505"/>
          </a:xfrm>
        </p:spPr>
        <p:txBody>
          <a:bodyPr>
            <a:normAutofit/>
          </a:bodyPr>
          <a:lstStyle/>
          <a:p>
            <a:pPr marL="0" indent="0" eaLnBrk="1" hangingPunct="1">
              <a:lnSpc>
                <a:spcPts val="3000"/>
              </a:lnSpc>
              <a:buNone/>
            </a:pPr>
            <a:endParaRPr lang="en-US" altLang="en-US" sz="2400" b="1" dirty="0">
              <a:latin typeface="Raleway"/>
              <a:ea typeface="ＭＳ Ｐゴシック" panose="020B0600070205080204" pitchFamily="34" charset="-128"/>
              <a:cs typeface="Times" panose="02020603050405020304" pitchFamily="18" charset="0"/>
            </a:endParaRPr>
          </a:p>
          <a:p>
            <a:pPr marL="0" indent="0" eaLnBrk="1" hangingPunct="1">
              <a:lnSpc>
                <a:spcPts val="3000"/>
              </a:lnSpc>
              <a:buNone/>
            </a:pPr>
            <a:r>
              <a:rPr lang="en-US" altLang="en-US" sz="2400" dirty="0">
                <a:latin typeface="Raleway"/>
                <a:ea typeface="ＭＳ Ｐゴシック" panose="020B0600070205080204" pitchFamily="34" charset="-128"/>
                <a:cs typeface="Times" panose="02020603050405020304" pitchFamily="18" charset="0"/>
              </a:rPr>
              <a:t>With addition, the numbers being added are called </a:t>
            </a:r>
            <a:r>
              <a:rPr lang="en-US" altLang="en-US" sz="2400" u="sng" dirty="0">
                <a:solidFill>
                  <a:srgbClr val="FFC000"/>
                </a:solidFill>
                <a:latin typeface="Raleway"/>
                <a:ea typeface="ＭＳ Ｐゴシック" panose="020B0600070205080204" pitchFamily="34" charset="-128"/>
                <a:cs typeface="Times" panose="02020603050405020304" pitchFamily="18" charset="0"/>
              </a:rPr>
              <a:t>addends</a:t>
            </a:r>
            <a:r>
              <a:rPr lang="en-US" altLang="en-US" sz="2400" dirty="0">
                <a:latin typeface="Raleway"/>
                <a:ea typeface="ＭＳ Ｐゴシック" panose="020B0600070205080204" pitchFamily="34" charset="-128"/>
                <a:cs typeface="Times" panose="02020603050405020304" pitchFamily="18" charset="0"/>
              </a:rPr>
              <a:t>, and the answer is the </a:t>
            </a:r>
            <a:r>
              <a:rPr lang="en-US" altLang="en-US" sz="2400" u="sng" dirty="0">
                <a:solidFill>
                  <a:srgbClr val="FFC000"/>
                </a:solidFill>
                <a:latin typeface="Raleway"/>
                <a:ea typeface="ＭＳ Ｐゴシック" panose="020B0600070205080204" pitchFamily="34" charset="-128"/>
                <a:cs typeface="Times" panose="02020603050405020304" pitchFamily="18" charset="0"/>
              </a:rPr>
              <a:t>sum</a:t>
            </a:r>
            <a:r>
              <a:rPr lang="en-US" altLang="en-US" sz="2400" dirty="0">
                <a:latin typeface="Raleway"/>
                <a:ea typeface="ＭＳ Ｐゴシック" panose="020B0600070205080204" pitchFamily="34" charset="-128"/>
                <a:cs typeface="Times" panose="02020603050405020304" pitchFamily="18" charset="0"/>
              </a:rPr>
              <a:t>, or </a:t>
            </a:r>
            <a:r>
              <a:rPr lang="en-US" altLang="en-US" sz="2400" u="sng" dirty="0">
                <a:solidFill>
                  <a:srgbClr val="FFC000"/>
                </a:solidFill>
                <a:latin typeface="Raleway"/>
                <a:ea typeface="ＭＳ Ｐゴシック" panose="020B0600070205080204" pitchFamily="34" charset="-128"/>
                <a:cs typeface="Times" panose="02020603050405020304" pitchFamily="18" charset="0"/>
              </a:rPr>
              <a:t>total</a:t>
            </a:r>
            <a:r>
              <a:rPr lang="en-US" altLang="en-US" sz="2400" dirty="0">
                <a:latin typeface="Raleway"/>
                <a:ea typeface="ＭＳ Ｐゴシック" panose="020B0600070205080204" pitchFamily="34" charset="-128"/>
                <a:cs typeface="Times" panose="02020603050405020304" pitchFamily="18" charset="0"/>
              </a:rPr>
              <a:t>, or </a:t>
            </a:r>
            <a:r>
              <a:rPr lang="en-US" altLang="en-US" sz="2400" u="sng" dirty="0">
                <a:solidFill>
                  <a:srgbClr val="FFC000"/>
                </a:solidFill>
                <a:latin typeface="Raleway"/>
                <a:ea typeface="ＭＳ Ｐゴシック" panose="020B0600070205080204" pitchFamily="34" charset="-128"/>
                <a:cs typeface="Times" panose="02020603050405020304" pitchFamily="18" charset="0"/>
              </a:rPr>
              <a:t>amount</a:t>
            </a:r>
            <a:r>
              <a:rPr lang="en-US" altLang="en-US" sz="2400" dirty="0">
                <a:latin typeface="Raleway"/>
                <a:ea typeface="ＭＳ Ｐゴシック" panose="020B0600070205080204" pitchFamily="34" charset="-128"/>
                <a:cs typeface="Times" panose="02020603050405020304" pitchFamily="18" charset="0"/>
              </a:rPr>
              <a:t>.</a:t>
            </a:r>
          </a:p>
          <a:p>
            <a:pPr marL="0" indent="0" eaLnBrk="1" hangingPunct="1">
              <a:lnSpc>
                <a:spcPts val="3000"/>
              </a:lnSpc>
              <a:buNone/>
            </a:pPr>
            <a:endParaRPr lang="en-US" altLang="en-US" sz="2400" dirty="0">
              <a:latin typeface="Raleway"/>
              <a:ea typeface="ＭＳ Ｐゴシック" panose="020B0600070205080204" pitchFamily="34" charset="-128"/>
              <a:cs typeface="Times" panose="02020603050405020304" pitchFamily="18" charset="0"/>
            </a:endParaRPr>
          </a:p>
          <a:p>
            <a:pPr marL="0" indent="0" eaLnBrk="1" hangingPunct="1">
              <a:lnSpc>
                <a:spcPts val="3000"/>
              </a:lnSpc>
              <a:buNone/>
            </a:pPr>
            <a:r>
              <a:rPr lang="en-US" altLang="en-US" sz="2400" dirty="0">
                <a:latin typeface="Raleway"/>
                <a:ea typeface="ＭＳ Ｐゴシック" panose="020B0600070205080204" pitchFamily="34" charset="-128"/>
                <a:cs typeface="Times" panose="02020603050405020304" pitchFamily="18" charset="0"/>
              </a:rPr>
              <a:t>It is easy to do this manually: align numbers in columns according to their place value and add vertically. If the total in one column goes above 10, add 1 to the column to the left. If it goes above 20, add 2, and so on and so forth.</a:t>
            </a:r>
          </a:p>
          <a:p>
            <a:pPr marL="0" indent="0" eaLnBrk="1" hangingPunct="1">
              <a:buNone/>
            </a:pPr>
            <a:endParaRPr lang="en-US" altLang="en-US" sz="2400" b="1" dirty="0">
              <a:latin typeface="Raleway"/>
              <a:ea typeface="ＭＳ Ｐゴシック" panose="020B0600070205080204" pitchFamily="34" charset="-128"/>
              <a:cs typeface="Times" panose="02020603050405020304" pitchFamily="18" charset="0"/>
            </a:endParaRPr>
          </a:p>
        </p:txBody>
      </p:sp>
      <p:pic>
        <p:nvPicPr>
          <p:cNvPr id="3" name="Picture 2">
            <a:extLst>
              <a:ext uri="{FF2B5EF4-FFF2-40B4-BE49-F238E27FC236}">
                <a16:creationId xmlns:a16="http://schemas.microsoft.com/office/drawing/2014/main" id="{695EF3B1-427F-45DC-97FB-B1B5861F44E8}"/>
              </a:ext>
            </a:extLst>
          </p:cNvPr>
          <p:cNvPicPr>
            <a:picLocks noChangeAspect="1"/>
          </p:cNvPicPr>
          <p:nvPr/>
        </p:nvPicPr>
        <p:blipFill>
          <a:blip r:embed="rId3"/>
          <a:stretch>
            <a:fillRect/>
          </a:stretch>
        </p:blipFill>
        <p:spPr>
          <a:xfrm>
            <a:off x="8451205" y="1882396"/>
            <a:ext cx="3224765" cy="411068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a:extLst>
              <a:ext uri="{FF2B5EF4-FFF2-40B4-BE49-F238E27FC236}">
                <a16:creationId xmlns:a16="http://schemas.microsoft.com/office/drawing/2014/main" id="{ED489293-F79D-4988-9568-63237B94229D}"/>
              </a:ext>
            </a:extLst>
          </p:cNvPr>
          <p:cNvSpPr>
            <a:spLocks noGrp="1"/>
          </p:cNvSpPr>
          <p:nvPr>
            <p:ph idx="1"/>
          </p:nvPr>
        </p:nvSpPr>
        <p:spPr>
          <a:xfrm>
            <a:off x="713362" y="664404"/>
            <a:ext cx="10017354" cy="5067510"/>
          </a:xfrm>
        </p:spPr>
        <p:txBody>
          <a:bodyPr>
            <a:normAutofit fontScale="92500" lnSpcReduction="10000"/>
          </a:bodyPr>
          <a:lstStyle/>
          <a:p>
            <a:pPr marL="0" indent="0">
              <a:lnSpc>
                <a:spcPct val="100000"/>
              </a:lnSpc>
              <a:spcBef>
                <a:spcPct val="0"/>
              </a:spcBef>
              <a:buNone/>
            </a:pPr>
            <a:r>
              <a:rPr lang="en-US" altLang="en-US" sz="4600" b="1" dirty="0">
                <a:solidFill>
                  <a:schemeClr val="tx1"/>
                </a:solidFill>
                <a:latin typeface="ARU Raisonne DemiBold" panose="020B0503040202040103"/>
                <a:ea typeface="ＭＳ Ｐゴシック" pitchFamily="34" charset="-128"/>
                <a:cs typeface="+mj-cs"/>
              </a:rPr>
              <a:t>Practice </a:t>
            </a:r>
          </a:p>
          <a:p>
            <a:pPr marL="0" indent="0" eaLnBrk="1" hangingPunct="1">
              <a:buNone/>
            </a:pPr>
            <a:endParaRPr lang="en-US" altLang="en-US" b="1" dirty="0">
              <a:latin typeface="Raleway"/>
              <a:ea typeface="ＭＳ Ｐゴシック" panose="020B0600070205080204" pitchFamily="34" charset="-128"/>
              <a:cs typeface="Times" panose="02020603050405020304" pitchFamily="18" charset="0"/>
            </a:endParaRPr>
          </a:p>
          <a:p>
            <a:pPr marL="0" indent="0" eaLnBrk="1" hangingPunct="1">
              <a:buNone/>
            </a:pPr>
            <a:r>
              <a:rPr lang="en-US" altLang="en-US" sz="2600" dirty="0">
                <a:latin typeface="Raleway"/>
                <a:ea typeface="ＭＳ Ｐゴシック" panose="020B0600070205080204" pitchFamily="34" charset="-128"/>
                <a:cs typeface="Times" panose="02020603050405020304" pitchFamily="18" charset="0"/>
              </a:rPr>
              <a:t>Complete the following additions, </a:t>
            </a:r>
            <a:r>
              <a:rPr lang="en-US" altLang="en-US" sz="2600" u="sng" dirty="0">
                <a:latin typeface="Raleway"/>
                <a:ea typeface="ＭＳ Ｐゴシック" panose="020B0600070205080204" pitchFamily="34" charset="-128"/>
                <a:cs typeface="Times" panose="02020603050405020304" pitchFamily="18" charset="0"/>
              </a:rPr>
              <a:t>manually</a:t>
            </a:r>
            <a:r>
              <a:rPr lang="en-US" altLang="en-US" sz="2600" dirty="0">
                <a:latin typeface="Raleway"/>
                <a:ea typeface="ＭＳ Ｐゴシック" panose="020B0600070205080204" pitchFamily="34" charset="-128"/>
                <a:cs typeface="Times" panose="02020603050405020304" pitchFamily="18" charset="0"/>
              </a:rPr>
              <a:t>: </a:t>
            </a:r>
          </a:p>
          <a:p>
            <a:pPr marL="0" indent="0" eaLnBrk="1" hangingPunct="1">
              <a:buNone/>
            </a:pPr>
            <a:endParaRPr lang="en-US" altLang="en-US" sz="2600" dirty="0">
              <a:latin typeface="Raleway"/>
              <a:ea typeface="ＭＳ Ｐゴシック" panose="020B0600070205080204" pitchFamily="34" charset="-128"/>
              <a:cs typeface="Times" panose="02020603050405020304" pitchFamily="18" charset="0"/>
            </a:endParaRPr>
          </a:p>
          <a:p>
            <a:pPr marL="514350" indent="-514350" eaLnBrk="1" hangingPunct="1">
              <a:buAutoNum type="alphaLcPeriod"/>
            </a:pPr>
            <a:r>
              <a:rPr lang="en-US" altLang="en-US" sz="2600" dirty="0">
                <a:latin typeface="Raleway"/>
                <a:ea typeface="ＭＳ Ｐゴシック" panose="020B0600070205080204" pitchFamily="34" charset="-128"/>
                <a:cs typeface="Times" panose="02020603050405020304" pitchFamily="18" charset="0"/>
              </a:rPr>
              <a:t>46 + 93</a:t>
            </a:r>
          </a:p>
          <a:p>
            <a:pPr marL="514350" indent="-514350" eaLnBrk="1" hangingPunct="1">
              <a:buAutoNum type="alphaLcPeriod"/>
            </a:pPr>
            <a:endParaRPr lang="en-US" altLang="en-US" sz="2600" dirty="0">
              <a:latin typeface="Raleway"/>
              <a:ea typeface="ＭＳ Ｐゴシック" panose="020B0600070205080204" pitchFamily="34" charset="-128"/>
              <a:cs typeface="Times" panose="02020603050405020304" pitchFamily="18" charset="0"/>
            </a:endParaRPr>
          </a:p>
          <a:p>
            <a:pPr marL="514350" indent="-514350" eaLnBrk="1" hangingPunct="1">
              <a:buAutoNum type="alphaLcPeriod"/>
            </a:pPr>
            <a:r>
              <a:rPr lang="en-US" altLang="en-US" sz="2600" dirty="0">
                <a:latin typeface="Raleway"/>
                <a:ea typeface="ＭＳ Ｐゴシック" panose="020B0600070205080204" pitchFamily="34" charset="-128"/>
                <a:cs typeface="Times" panose="02020603050405020304" pitchFamily="18" charset="0"/>
              </a:rPr>
              <a:t>728 + 3441</a:t>
            </a:r>
          </a:p>
          <a:p>
            <a:pPr marL="514350" indent="-514350" eaLnBrk="1" hangingPunct="1">
              <a:buAutoNum type="alphaLcPeriod"/>
            </a:pPr>
            <a:endParaRPr lang="en-US" altLang="en-US" sz="2600" dirty="0">
              <a:latin typeface="Raleway"/>
              <a:ea typeface="ＭＳ Ｐゴシック" panose="020B0600070205080204" pitchFamily="34" charset="-128"/>
              <a:cs typeface="Times" panose="02020603050405020304" pitchFamily="18" charset="0"/>
            </a:endParaRPr>
          </a:p>
          <a:p>
            <a:pPr marL="514350" indent="-514350" eaLnBrk="1" hangingPunct="1">
              <a:buAutoNum type="alphaLcPeriod"/>
            </a:pPr>
            <a:r>
              <a:rPr lang="en-US" altLang="en-US" sz="2600" dirty="0">
                <a:latin typeface="Raleway"/>
                <a:ea typeface="ＭＳ Ｐゴシック" panose="020B0600070205080204" pitchFamily="34" charset="-128"/>
                <a:cs typeface="Times" panose="02020603050405020304" pitchFamily="18" charset="0"/>
              </a:rPr>
              <a:t>751,097 + 12,847</a:t>
            </a:r>
          </a:p>
          <a:p>
            <a:pPr marL="514350" indent="-514350" eaLnBrk="1" hangingPunct="1">
              <a:buAutoNum type="alphaLcPeriod"/>
            </a:pPr>
            <a:endParaRPr lang="en-US" altLang="en-US" sz="2600" dirty="0">
              <a:latin typeface="Raleway"/>
              <a:ea typeface="ＭＳ Ｐゴシック" panose="020B0600070205080204" pitchFamily="34" charset="-128"/>
              <a:cs typeface="Times" panose="02020603050405020304" pitchFamily="18" charset="0"/>
            </a:endParaRPr>
          </a:p>
          <a:p>
            <a:pPr marL="514350" indent="-514350" eaLnBrk="1" hangingPunct="1">
              <a:buAutoNum type="alphaLcPeriod"/>
            </a:pPr>
            <a:r>
              <a:rPr lang="en-US" altLang="en-US" sz="2600" dirty="0">
                <a:latin typeface="Raleway"/>
                <a:ea typeface="ＭＳ Ｐゴシック" panose="020B0600070205080204" pitchFamily="34" charset="-128"/>
                <a:cs typeface="Times" panose="02020603050405020304" pitchFamily="18" charset="0"/>
              </a:rPr>
              <a:t>999,999 + 306,523</a:t>
            </a:r>
          </a:p>
        </p:txBody>
      </p:sp>
      <p:sp>
        <p:nvSpPr>
          <p:cNvPr id="4" name="Content Placeholder 2">
            <a:extLst>
              <a:ext uri="{FF2B5EF4-FFF2-40B4-BE49-F238E27FC236}">
                <a16:creationId xmlns:a16="http://schemas.microsoft.com/office/drawing/2014/main" id="{35C001AD-F0AF-47C8-95A1-937D231F93E6}"/>
              </a:ext>
            </a:extLst>
          </p:cNvPr>
          <p:cNvSpPr txBox="1">
            <a:spLocks/>
          </p:cNvSpPr>
          <p:nvPr/>
        </p:nvSpPr>
        <p:spPr>
          <a:xfrm>
            <a:off x="1111624" y="3880337"/>
            <a:ext cx="7236012" cy="1851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71D49"/>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71D49"/>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71D49"/>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b="1" i="1" dirty="0">
              <a:solidFill>
                <a:srgbClr val="FFFFFF"/>
              </a:solidFill>
              <a:latin typeface="Raleway"/>
              <a:ea typeface="ＭＳ Ｐゴシック" panose="020B0600070205080204" pitchFamily="34" charset="-128"/>
              <a:cs typeface="Times" panose="02020603050405020304" pitchFamily="18" charset="0"/>
            </a:endParaRPr>
          </a:p>
        </p:txBody>
      </p:sp>
      <p:pic>
        <p:nvPicPr>
          <p:cNvPr id="2" name="Picture 1">
            <a:extLst>
              <a:ext uri="{FF2B5EF4-FFF2-40B4-BE49-F238E27FC236}">
                <a16:creationId xmlns:a16="http://schemas.microsoft.com/office/drawing/2014/main" id="{11E2DE69-DEB2-5260-C92D-63F003D6481B}"/>
              </a:ext>
            </a:extLst>
          </p:cNvPr>
          <p:cNvPicPr>
            <a:picLocks noChangeAspect="1"/>
          </p:cNvPicPr>
          <p:nvPr/>
        </p:nvPicPr>
        <p:blipFill>
          <a:blip r:embed="rId2"/>
          <a:stretch>
            <a:fillRect/>
          </a:stretch>
        </p:blipFill>
        <p:spPr>
          <a:xfrm>
            <a:off x="9924754" y="5203975"/>
            <a:ext cx="1997501" cy="1346860"/>
          </a:xfrm>
          <a:prstGeom prst="rect">
            <a:avLst/>
          </a:prstGeom>
        </p:spPr>
      </p:pic>
    </p:spTree>
    <p:extLst>
      <p:ext uri="{BB962C8B-B14F-4D97-AF65-F5344CB8AC3E}">
        <p14:creationId xmlns:p14="http://schemas.microsoft.com/office/powerpoint/2010/main" val="245267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530"/>
            <a:ext cx="12945035" cy="8663734"/>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3053256" y="3401371"/>
            <a:ext cx="7409792" cy="2363237"/>
          </a:xfrm>
        </p:spPr>
        <p:txBody>
          <a:bodyPr>
            <a:normAutofit/>
          </a:bodyPr>
          <a:lstStyle/>
          <a:p>
            <a:pPr algn="ctr" rtl="1"/>
            <a:r>
              <a:rPr lang="en-US" dirty="0">
                <a:solidFill>
                  <a:srgbClr val="003366"/>
                </a:solidFill>
                <a:latin typeface="Raleway" panose="020B0503030101060003" pitchFamily="34" charset="0"/>
              </a:rPr>
              <a:t>4. Subtracting whole numbers</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1298338" y="5764608"/>
            <a:ext cx="1498126" cy="1010145"/>
          </a:xfrm>
          <a:prstGeom prst="rect">
            <a:avLst/>
          </a:prstGeom>
        </p:spPr>
      </p:pic>
    </p:spTree>
    <p:extLst>
      <p:ext uri="{BB962C8B-B14F-4D97-AF65-F5344CB8AC3E}">
        <p14:creationId xmlns:p14="http://schemas.microsoft.com/office/powerpoint/2010/main" val="3167781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D4A5C9-7048-84FC-975B-B81B96A1A206}"/>
              </a:ext>
            </a:extLst>
          </p:cNvPr>
          <p:cNvPicPr>
            <a:picLocks noChangeAspect="1"/>
          </p:cNvPicPr>
          <p:nvPr/>
        </p:nvPicPr>
        <p:blipFill>
          <a:blip r:embed="rId3"/>
          <a:stretch>
            <a:fillRect/>
          </a:stretch>
        </p:blipFill>
        <p:spPr>
          <a:xfrm>
            <a:off x="10021958" y="5298568"/>
            <a:ext cx="1997501" cy="1346860"/>
          </a:xfrm>
          <a:prstGeom prst="rect">
            <a:avLst/>
          </a:prstGeom>
        </p:spPr>
      </p:pic>
      <p:sp>
        <p:nvSpPr>
          <p:cNvPr id="18434" name="Title 1">
            <a:extLst>
              <a:ext uri="{FF2B5EF4-FFF2-40B4-BE49-F238E27FC236}">
                <a16:creationId xmlns:a16="http://schemas.microsoft.com/office/drawing/2014/main" id="{78B181F4-32CE-4557-ABA2-0AAAFD6E53FB}"/>
              </a:ext>
            </a:extLst>
          </p:cNvPr>
          <p:cNvSpPr>
            <a:spLocks noGrp="1"/>
          </p:cNvSpPr>
          <p:nvPr>
            <p:ph type="title"/>
          </p:nvPr>
        </p:nvSpPr>
        <p:spPr>
          <a:xfrm>
            <a:off x="487700" y="767433"/>
            <a:ext cx="9966766" cy="814387"/>
          </a:xfrm>
        </p:spPr>
        <p:txBody>
          <a:bodyPr>
            <a:normAutofit/>
          </a:bodyPr>
          <a:lstStyle/>
          <a:p>
            <a:r>
              <a:rPr lang="en-US" altLang="en-US" sz="4300" dirty="0">
                <a:latin typeface="ARU Raisonne DemiBold" panose="020B0503040202040103"/>
                <a:ea typeface="ＭＳ Ｐゴシック" pitchFamily="34" charset="-128"/>
              </a:rPr>
              <a:t>Manual Subtraction</a:t>
            </a:r>
          </a:p>
        </p:txBody>
      </p:sp>
      <p:sp>
        <p:nvSpPr>
          <p:cNvPr id="3" name="Content Placeholder 2">
            <a:extLst>
              <a:ext uri="{FF2B5EF4-FFF2-40B4-BE49-F238E27FC236}">
                <a16:creationId xmlns:a16="http://schemas.microsoft.com/office/drawing/2014/main" id="{2C99345F-0F5A-4780-B5C3-37ADE92A3904}"/>
              </a:ext>
            </a:extLst>
          </p:cNvPr>
          <p:cNvSpPr>
            <a:spLocks noGrp="1"/>
          </p:cNvSpPr>
          <p:nvPr>
            <p:ph idx="1"/>
          </p:nvPr>
        </p:nvSpPr>
        <p:spPr>
          <a:xfrm>
            <a:off x="487700" y="1958033"/>
            <a:ext cx="6464893" cy="3827816"/>
          </a:xfrm>
        </p:spPr>
        <p:txBody>
          <a:bodyPr>
            <a:normAutofit/>
          </a:bodyPr>
          <a:lstStyle/>
          <a:p>
            <a:pPr marL="0" indent="0" eaLnBrk="1" hangingPunct="1">
              <a:buNone/>
            </a:pPr>
            <a:r>
              <a:rPr lang="en-US" altLang="en-US" sz="2200" dirty="0">
                <a:latin typeface="Raleway"/>
                <a:ea typeface="ＭＳ Ｐゴシック" panose="020B0600070205080204" pitchFamily="34" charset="-128"/>
                <a:cs typeface="Times" panose="02020603050405020304" pitchFamily="18" charset="0"/>
              </a:rPr>
              <a:t>A subtraction problem is set up much like an addition problem. The top number is the </a:t>
            </a:r>
            <a:r>
              <a:rPr lang="en-US" altLang="en-US" sz="2200" u="sng" dirty="0">
                <a:solidFill>
                  <a:srgbClr val="FFC000"/>
                </a:solidFill>
                <a:latin typeface="Raleway"/>
                <a:ea typeface="ＭＳ Ｐゴシック" panose="020B0600070205080204" pitchFamily="34" charset="-128"/>
                <a:cs typeface="Times" panose="02020603050405020304" pitchFamily="18" charset="0"/>
              </a:rPr>
              <a:t>minuend</a:t>
            </a:r>
            <a:r>
              <a:rPr lang="en-US" altLang="en-US" sz="2200" dirty="0">
                <a:latin typeface="Raleway"/>
                <a:ea typeface="ＭＳ Ｐゴシック" panose="020B0600070205080204" pitchFamily="34" charset="-128"/>
                <a:cs typeface="Times" panose="02020603050405020304" pitchFamily="18" charset="0"/>
              </a:rPr>
              <a:t>, the number being subtracted is the </a:t>
            </a:r>
            <a:r>
              <a:rPr lang="en-US" altLang="en-US" sz="2200" u="sng" dirty="0">
                <a:solidFill>
                  <a:srgbClr val="FFC000"/>
                </a:solidFill>
                <a:latin typeface="Raleway"/>
                <a:ea typeface="ＭＳ Ｐゴシック" panose="020B0600070205080204" pitchFamily="34" charset="-128"/>
                <a:cs typeface="Times" panose="02020603050405020304" pitchFamily="18" charset="0"/>
              </a:rPr>
              <a:t>subtrahend</a:t>
            </a:r>
            <a:r>
              <a:rPr lang="en-US" altLang="en-US" sz="2200" dirty="0">
                <a:latin typeface="Raleway"/>
                <a:ea typeface="ＭＳ Ｐゴシック" panose="020B0600070205080204" pitchFamily="34" charset="-128"/>
                <a:cs typeface="Times" panose="02020603050405020304" pitchFamily="18" charset="0"/>
              </a:rPr>
              <a:t>, and the answer is the </a:t>
            </a:r>
            <a:r>
              <a:rPr lang="en-US" altLang="en-US" sz="2200" u="sng" dirty="0">
                <a:solidFill>
                  <a:srgbClr val="FFC000"/>
                </a:solidFill>
                <a:latin typeface="Raleway"/>
                <a:ea typeface="ＭＳ Ｐゴシック" panose="020B0600070205080204" pitchFamily="34" charset="-128"/>
                <a:cs typeface="Times" panose="02020603050405020304" pitchFamily="18" charset="0"/>
              </a:rPr>
              <a:t>difference</a:t>
            </a:r>
            <a:r>
              <a:rPr lang="en-US" altLang="en-US" sz="2200" dirty="0">
                <a:latin typeface="Raleway"/>
                <a:ea typeface="ＭＳ Ｐゴシック" panose="020B0600070205080204" pitchFamily="34" charset="-128"/>
                <a:cs typeface="Times" panose="02020603050405020304" pitchFamily="18" charset="0"/>
              </a:rPr>
              <a:t>.</a:t>
            </a:r>
          </a:p>
          <a:p>
            <a:pPr marL="0" indent="0" eaLnBrk="1" hangingPunct="1">
              <a:buNone/>
            </a:pPr>
            <a:endParaRPr lang="en-US" altLang="en-US" sz="2200" dirty="0">
              <a:latin typeface="Raleway"/>
              <a:ea typeface="ＭＳ Ｐゴシック" panose="020B0600070205080204" pitchFamily="34" charset="-128"/>
              <a:cs typeface="Times" panose="02020603050405020304" pitchFamily="18" charset="0"/>
            </a:endParaRPr>
          </a:p>
          <a:p>
            <a:pPr marL="0" indent="0" eaLnBrk="1" hangingPunct="1">
              <a:buNone/>
            </a:pPr>
            <a:r>
              <a:rPr lang="en-US" altLang="en-US" sz="2200" dirty="0">
                <a:latin typeface="Raleway"/>
                <a:ea typeface="ＭＳ Ｐゴシック" panose="020B0600070205080204" pitchFamily="34" charset="-128"/>
                <a:cs typeface="Times" panose="02020603050405020304" pitchFamily="18" charset="0"/>
              </a:rPr>
              <a:t>When a digit in the subtrahend is</a:t>
            </a:r>
            <a:r>
              <a:rPr lang="en-US" altLang="en-US" sz="2200" dirty="0">
                <a:solidFill>
                  <a:schemeClr val="accent1"/>
                </a:solidFill>
                <a:latin typeface="Raleway"/>
                <a:ea typeface="ＭＳ Ｐゴシック" panose="020B0600070205080204" pitchFamily="34" charset="-128"/>
                <a:cs typeface="Times" panose="02020603050405020304" pitchFamily="18" charset="0"/>
              </a:rPr>
              <a:t> </a:t>
            </a:r>
            <a:r>
              <a:rPr lang="en-US" altLang="en-US" sz="2200" dirty="0">
                <a:solidFill>
                  <a:srgbClr val="FFC000"/>
                </a:solidFill>
                <a:latin typeface="Raleway"/>
                <a:ea typeface="ＭＳ Ｐゴシック" panose="020B0600070205080204" pitchFamily="34" charset="-128"/>
                <a:cs typeface="Times" panose="02020603050405020304" pitchFamily="18" charset="0"/>
              </a:rPr>
              <a:t>larger </a:t>
            </a:r>
            <a:r>
              <a:rPr lang="en-US" altLang="en-US" sz="2200" dirty="0">
                <a:latin typeface="Raleway"/>
                <a:ea typeface="ＭＳ Ｐゴシック" panose="020B0600070205080204" pitchFamily="34" charset="-128"/>
                <a:cs typeface="Times" panose="02020603050405020304" pitchFamily="18" charset="0"/>
              </a:rPr>
              <a:t>than the corresponding digit in the minuend, use a method called </a:t>
            </a:r>
            <a:r>
              <a:rPr lang="en-US" altLang="en-US" sz="2200" u="sng" dirty="0">
                <a:solidFill>
                  <a:srgbClr val="FFC000"/>
                </a:solidFill>
                <a:latin typeface="Raleway"/>
                <a:ea typeface="ＭＳ Ｐゴシック" panose="020B0600070205080204" pitchFamily="34" charset="-128"/>
                <a:cs typeface="Times" panose="02020603050405020304" pitchFamily="18" charset="0"/>
              </a:rPr>
              <a:t>borrowing</a:t>
            </a:r>
            <a:r>
              <a:rPr lang="en-US" altLang="en-US" sz="2200" dirty="0">
                <a:latin typeface="Raleway"/>
                <a:ea typeface="ＭＳ Ｐゴシック" panose="020B0600070205080204" pitchFamily="34" charset="-128"/>
                <a:cs typeface="Times" panose="02020603050405020304" pitchFamily="18" charset="0"/>
              </a:rPr>
              <a:t>: add 10 to the minuend, then subtract one from the minuend in the column to the left.</a:t>
            </a:r>
          </a:p>
        </p:txBody>
      </p:sp>
      <p:graphicFrame>
        <p:nvGraphicFramePr>
          <p:cNvPr id="5" name="Object 4">
            <a:extLst>
              <a:ext uri="{FF2B5EF4-FFF2-40B4-BE49-F238E27FC236}">
                <a16:creationId xmlns:a16="http://schemas.microsoft.com/office/drawing/2014/main" id="{B11EAD43-EA36-4225-B8EF-569FB5B6473B}"/>
              </a:ext>
            </a:extLst>
          </p:cNvPr>
          <p:cNvGraphicFramePr>
            <a:graphicFrameLocks noChangeAspect="1"/>
          </p:cNvGraphicFramePr>
          <p:nvPr>
            <p:extLst>
              <p:ext uri="{D42A27DB-BD31-4B8C-83A1-F6EECF244321}">
                <p14:modId xmlns:p14="http://schemas.microsoft.com/office/powerpoint/2010/main" val="1636376878"/>
              </p:ext>
            </p:extLst>
          </p:nvPr>
        </p:nvGraphicFramePr>
        <p:xfrm>
          <a:off x="7492804" y="1906450"/>
          <a:ext cx="1906587" cy="1552575"/>
        </p:xfrm>
        <a:graphic>
          <a:graphicData uri="http://schemas.openxmlformats.org/presentationml/2006/ole">
            <mc:AlternateContent xmlns:mc="http://schemas.openxmlformats.org/markup-compatibility/2006">
              <mc:Choice xmlns:v="urn:schemas-microsoft-com:vml" Requires="v">
                <p:oleObj name="Equation" r:id="rId4" imgW="1434960" imgH="1168200" progId="Equation.DSMT4">
                  <p:embed/>
                </p:oleObj>
              </mc:Choice>
              <mc:Fallback>
                <p:oleObj name="Equation" r:id="rId4" imgW="1434960" imgH="1168200" progId="Equation.DSMT4">
                  <p:embed/>
                  <p:pic>
                    <p:nvPicPr>
                      <p:cNvPr id="5" name="Object 4">
                        <a:extLst>
                          <a:ext uri="{FF2B5EF4-FFF2-40B4-BE49-F238E27FC236}">
                            <a16:creationId xmlns:a16="http://schemas.microsoft.com/office/drawing/2014/main" id="{B11EAD43-EA36-4225-B8EF-569FB5B6473B}"/>
                          </a:ext>
                        </a:extLst>
                      </p:cNvPr>
                      <p:cNvPicPr>
                        <a:picLocks noChangeAspect="1" noChangeArrowheads="1"/>
                      </p:cNvPicPr>
                      <p:nvPr/>
                    </p:nvPicPr>
                    <p:blipFill>
                      <a:blip r:embed="rId5"/>
                      <a:srcRect/>
                      <a:stretch>
                        <a:fillRect/>
                      </a:stretch>
                    </p:blipFill>
                    <p:spPr bwMode="auto">
                      <a:xfrm>
                        <a:off x="7492804" y="1906450"/>
                        <a:ext cx="1906587" cy="1552575"/>
                      </a:xfrm>
                      <a:prstGeom prst="rect">
                        <a:avLst/>
                      </a:prstGeom>
                      <a:solidFill>
                        <a:srgbClr val="FFFFFF"/>
                      </a:solidFill>
                      <a:ln>
                        <a:noFill/>
                      </a:ln>
                      <a:effectLst/>
                    </p:spPr>
                  </p:pic>
                </p:oleObj>
              </mc:Fallback>
            </mc:AlternateContent>
          </a:graphicData>
        </a:graphic>
      </p:graphicFrame>
      <p:pic>
        <p:nvPicPr>
          <p:cNvPr id="6" name="Picture 8" descr="Screen shot 2011-04-14 at 8.27.05 PM.png">
            <a:extLst>
              <a:ext uri="{FF2B5EF4-FFF2-40B4-BE49-F238E27FC236}">
                <a16:creationId xmlns:a16="http://schemas.microsoft.com/office/drawing/2014/main" id="{DE0878A4-1BC2-4918-9843-CB4F9219257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575331" y="3871941"/>
            <a:ext cx="3411638" cy="199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a:extLst>
              <a:ext uri="{FF2B5EF4-FFF2-40B4-BE49-F238E27FC236}">
                <a16:creationId xmlns:a16="http://schemas.microsoft.com/office/drawing/2014/main" id="{ED489293-F79D-4988-9568-63237B94229D}"/>
              </a:ext>
            </a:extLst>
          </p:cNvPr>
          <p:cNvSpPr>
            <a:spLocks noGrp="1"/>
          </p:cNvSpPr>
          <p:nvPr>
            <p:ph idx="1"/>
          </p:nvPr>
        </p:nvSpPr>
        <p:spPr>
          <a:xfrm>
            <a:off x="760893" y="1520438"/>
            <a:ext cx="9269432" cy="4108634"/>
          </a:xfrm>
        </p:spPr>
        <p:txBody>
          <a:bodyPr>
            <a:normAutofit/>
          </a:bodyPr>
          <a:lstStyle/>
          <a:p>
            <a:pPr marL="0" indent="0" eaLnBrk="1" hangingPunct="1">
              <a:buNone/>
            </a:pPr>
            <a:r>
              <a:rPr lang="en-US" altLang="en-US" sz="2400">
                <a:latin typeface="Raleway"/>
                <a:ea typeface="ＭＳ Ｐゴシック" panose="020B0600070205080204" pitchFamily="34" charset="-128"/>
                <a:cs typeface="Times" panose="02020603050405020304" pitchFamily="18" charset="0"/>
              </a:rPr>
              <a:t>Complete the following subtractions, </a:t>
            </a:r>
            <a:r>
              <a:rPr lang="en-US" altLang="en-US" sz="2400" u="sng">
                <a:latin typeface="Raleway"/>
                <a:ea typeface="ＭＳ Ｐゴシック" panose="020B0600070205080204" pitchFamily="34" charset="-128"/>
                <a:cs typeface="Times" panose="02020603050405020304" pitchFamily="18" charset="0"/>
              </a:rPr>
              <a:t>manually</a:t>
            </a:r>
            <a:r>
              <a:rPr lang="en-US" altLang="en-US" sz="2400">
                <a:latin typeface="Raleway"/>
                <a:ea typeface="ＭＳ Ｐゴシック" panose="020B0600070205080204" pitchFamily="34" charset="-128"/>
                <a:cs typeface="Times" panose="02020603050405020304" pitchFamily="18" charset="0"/>
              </a:rPr>
              <a:t>:</a:t>
            </a:r>
          </a:p>
          <a:p>
            <a:pPr marL="0" indent="0" eaLnBrk="1" hangingPunct="1">
              <a:buNone/>
            </a:pPr>
            <a:endParaRPr lang="en-US" altLang="en-US" sz="2400">
              <a:latin typeface="Raleway"/>
              <a:ea typeface="ＭＳ Ｐゴシック" panose="020B0600070205080204" pitchFamily="34" charset="-128"/>
              <a:cs typeface="Times" panose="02020603050405020304" pitchFamily="18" charset="0"/>
            </a:endParaRPr>
          </a:p>
          <a:p>
            <a:pPr marL="514350" indent="-514350">
              <a:buAutoNum type="alphaLcPeriod"/>
            </a:pPr>
            <a:r>
              <a:rPr lang="en-US" altLang="en-US" sz="2400">
                <a:latin typeface="Raleway"/>
                <a:ea typeface="ＭＳ Ｐゴシック" panose="020B0600070205080204" pitchFamily="34" charset="-128"/>
                <a:cs typeface="Times" panose="02020603050405020304" pitchFamily="18" charset="0"/>
              </a:rPr>
              <a:t>716 - 382 </a:t>
            </a:r>
          </a:p>
          <a:p>
            <a:pPr marL="514350" indent="-514350" eaLnBrk="1" hangingPunct="1">
              <a:buAutoNum type="alphaLcPeriod"/>
            </a:pPr>
            <a:endParaRPr lang="en-US" altLang="en-US" sz="2400">
              <a:latin typeface="Raleway"/>
              <a:ea typeface="ＭＳ Ｐゴシック" panose="020B0600070205080204" pitchFamily="34" charset="-128"/>
              <a:cs typeface="Times" panose="02020603050405020304" pitchFamily="18" charset="0"/>
            </a:endParaRPr>
          </a:p>
          <a:p>
            <a:pPr marL="514350" indent="-514350" eaLnBrk="1" hangingPunct="1">
              <a:buAutoNum type="alphaLcPeriod"/>
            </a:pPr>
            <a:r>
              <a:rPr lang="en-US" altLang="en-US" sz="2400">
                <a:latin typeface="Raleway"/>
                <a:ea typeface="ＭＳ Ｐゴシック" panose="020B0600070205080204" pitchFamily="34" charset="-128"/>
                <a:cs typeface="Times" panose="02020603050405020304" pitchFamily="18" charset="0"/>
              </a:rPr>
              <a:t>40,285 – 33,571</a:t>
            </a:r>
          </a:p>
          <a:p>
            <a:pPr marL="514350" indent="-514350" eaLnBrk="1" hangingPunct="1">
              <a:buAutoNum type="alphaLcPeriod"/>
            </a:pPr>
            <a:endParaRPr lang="en-US" altLang="en-US" sz="2400">
              <a:latin typeface="Raleway"/>
              <a:ea typeface="ＭＳ Ｐゴシック" panose="020B0600070205080204" pitchFamily="34" charset="-128"/>
              <a:cs typeface="Times" panose="02020603050405020304" pitchFamily="18" charset="0"/>
            </a:endParaRPr>
          </a:p>
          <a:p>
            <a:pPr marL="514350" indent="-514350" eaLnBrk="1" hangingPunct="1">
              <a:buAutoNum type="alphaLcPeriod"/>
            </a:pPr>
            <a:r>
              <a:rPr lang="en-US" altLang="en-US" sz="2400">
                <a:latin typeface="Raleway"/>
                <a:ea typeface="ＭＳ Ｐゴシック" panose="020B0600070205080204" pitchFamily="34" charset="-128"/>
                <a:cs typeface="Times" panose="02020603050405020304" pitchFamily="18" charset="0"/>
              </a:rPr>
              <a:t>3,050,742 - 999,999</a:t>
            </a:r>
          </a:p>
          <a:p>
            <a:pPr marL="0" indent="0" eaLnBrk="1" hangingPunct="1">
              <a:buNone/>
            </a:pPr>
            <a:endParaRPr lang="en-US" altLang="en-US" b="1" dirty="0">
              <a:latin typeface="Raleway"/>
              <a:ea typeface="ＭＳ Ｐゴシック" panose="020B0600070205080204" pitchFamily="34" charset="-128"/>
              <a:cs typeface="Times" panose="02020603050405020304" pitchFamily="18" charset="0"/>
            </a:endParaRPr>
          </a:p>
        </p:txBody>
      </p:sp>
      <p:sp>
        <p:nvSpPr>
          <p:cNvPr id="4" name="Content Placeholder 2">
            <a:extLst>
              <a:ext uri="{FF2B5EF4-FFF2-40B4-BE49-F238E27FC236}">
                <a16:creationId xmlns:a16="http://schemas.microsoft.com/office/drawing/2014/main" id="{35C001AD-F0AF-47C8-95A1-937D231F93E6}"/>
              </a:ext>
            </a:extLst>
          </p:cNvPr>
          <p:cNvSpPr txBox="1">
            <a:spLocks/>
          </p:cNvSpPr>
          <p:nvPr/>
        </p:nvSpPr>
        <p:spPr>
          <a:xfrm>
            <a:off x="1111624" y="3880337"/>
            <a:ext cx="7236012" cy="1851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071D49"/>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71D49"/>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71D49"/>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71D49"/>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b="1" i="1" dirty="0">
              <a:solidFill>
                <a:srgbClr val="FFFFFF"/>
              </a:solidFill>
              <a:latin typeface="Raleway"/>
              <a:ea typeface="ＭＳ Ｐゴシック" panose="020B0600070205080204" pitchFamily="34" charset="-128"/>
              <a:cs typeface="Times" panose="02020603050405020304" pitchFamily="18" charset="0"/>
            </a:endParaRPr>
          </a:p>
        </p:txBody>
      </p:sp>
      <p:sp>
        <p:nvSpPr>
          <p:cNvPr id="5" name="TextBox 4">
            <a:extLst>
              <a:ext uri="{FF2B5EF4-FFF2-40B4-BE49-F238E27FC236}">
                <a16:creationId xmlns:a16="http://schemas.microsoft.com/office/drawing/2014/main" id="{B91D292D-FF18-4E85-AB05-1F5897FCF44B}"/>
              </a:ext>
            </a:extLst>
          </p:cNvPr>
          <p:cNvSpPr txBox="1"/>
          <p:nvPr/>
        </p:nvSpPr>
        <p:spPr>
          <a:xfrm>
            <a:off x="760893" y="404044"/>
            <a:ext cx="6096000" cy="800219"/>
          </a:xfrm>
          <a:prstGeom prst="rect">
            <a:avLst/>
          </a:prstGeom>
          <a:noFill/>
        </p:spPr>
        <p:txBody>
          <a:bodyPr wrap="square">
            <a:spAutoFit/>
          </a:bodyPr>
          <a:lstStyle/>
          <a:p>
            <a:r>
              <a:rPr kumimoji="0" lang="en-US" altLang="en-US" sz="4600" b="1" i="0" u="none" strike="noStrike" kern="1200" cap="none" spc="0" normalizeH="0" baseline="0" noProof="0">
                <a:ln>
                  <a:noFill/>
                </a:ln>
                <a:solidFill>
                  <a:srgbClr val="FFD000"/>
                </a:solidFill>
                <a:effectLst/>
                <a:uLnTx/>
                <a:uFillTx/>
                <a:latin typeface="ARU Raisonne DemiBold" panose="020B0503040202040103"/>
                <a:ea typeface="ＭＳ Ｐゴシック" pitchFamily="34" charset="-128"/>
                <a:cs typeface="+mn-cs"/>
              </a:rPr>
              <a:t>Practice</a:t>
            </a:r>
            <a:endParaRPr lang="en-GB" dirty="0"/>
          </a:p>
        </p:txBody>
      </p:sp>
      <p:pic>
        <p:nvPicPr>
          <p:cNvPr id="2" name="Picture 1">
            <a:extLst>
              <a:ext uri="{FF2B5EF4-FFF2-40B4-BE49-F238E27FC236}">
                <a16:creationId xmlns:a16="http://schemas.microsoft.com/office/drawing/2014/main" id="{EBDE5420-C0E8-9C4F-F35D-BA93CFC8BF31}"/>
              </a:ext>
            </a:extLst>
          </p:cNvPr>
          <p:cNvPicPr>
            <a:picLocks noChangeAspect="1"/>
          </p:cNvPicPr>
          <p:nvPr/>
        </p:nvPicPr>
        <p:blipFill>
          <a:blip r:embed="rId3"/>
          <a:stretch>
            <a:fillRect/>
          </a:stretch>
        </p:blipFill>
        <p:spPr>
          <a:xfrm>
            <a:off x="10030325" y="5271817"/>
            <a:ext cx="1997501" cy="1346860"/>
          </a:xfrm>
          <a:prstGeom prst="rect">
            <a:avLst/>
          </a:prstGeom>
        </p:spPr>
      </p:pic>
    </p:spTree>
    <p:extLst>
      <p:ext uri="{BB962C8B-B14F-4D97-AF65-F5344CB8AC3E}">
        <p14:creationId xmlns:p14="http://schemas.microsoft.com/office/powerpoint/2010/main" val="3036491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0" y="36883"/>
            <a:ext cx="12126430" cy="6821117"/>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3174131" y="3035120"/>
            <a:ext cx="6366651" cy="2363237"/>
          </a:xfrm>
        </p:spPr>
        <p:txBody>
          <a:bodyPr>
            <a:normAutofit/>
          </a:bodyPr>
          <a:lstStyle/>
          <a:p>
            <a:pPr algn="ctr" rtl="1"/>
            <a:r>
              <a:rPr lang="en-US" dirty="0">
                <a:solidFill>
                  <a:srgbClr val="003366"/>
                </a:solidFill>
                <a:latin typeface="Raleway" panose="020B0503030101060003" pitchFamily="34" charset="0"/>
              </a:rPr>
              <a:t>5. Using a calculator</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0628304" y="5780373"/>
            <a:ext cx="1498126" cy="1010145"/>
          </a:xfrm>
          <a:prstGeom prst="rect">
            <a:avLst/>
          </a:prstGeom>
        </p:spPr>
      </p:pic>
    </p:spTree>
    <p:extLst>
      <p:ext uri="{BB962C8B-B14F-4D97-AF65-F5344CB8AC3E}">
        <p14:creationId xmlns:p14="http://schemas.microsoft.com/office/powerpoint/2010/main" val="2467852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65C6-97E7-4C86-AAE4-283E9725CCEA}"/>
              </a:ext>
            </a:extLst>
          </p:cNvPr>
          <p:cNvSpPr>
            <a:spLocks noGrp="1"/>
          </p:cNvSpPr>
          <p:nvPr>
            <p:ph type="title"/>
          </p:nvPr>
        </p:nvSpPr>
        <p:spPr/>
        <p:txBody>
          <a:bodyPr/>
          <a:lstStyle/>
          <a:p>
            <a:r>
              <a:rPr lang="en-GB" dirty="0"/>
              <a:t>Using a calculator </a:t>
            </a:r>
          </a:p>
        </p:txBody>
      </p:sp>
      <p:sp>
        <p:nvSpPr>
          <p:cNvPr id="3" name="Content Placeholder 2">
            <a:extLst>
              <a:ext uri="{FF2B5EF4-FFF2-40B4-BE49-F238E27FC236}">
                <a16:creationId xmlns:a16="http://schemas.microsoft.com/office/drawing/2014/main" id="{4DEC0D6E-C1B9-4E72-924B-E1B4DE293F33}"/>
              </a:ext>
            </a:extLst>
          </p:cNvPr>
          <p:cNvSpPr>
            <a:spLocks noGrp="1"/>
          </p:cNvSpPr>
          <p:nvPr>
            <p:ph idx="1"/>
          </p:nvPr>
        </p:nvSpPr>
        <p:spPr/>
        <p:txBody>
          <a:bodyPr>
            <a:normAutofit/>
          </a:bodyPr>
          <a:lstStyle/>
          <a:p>
            <a:pPr marL="0" indent="0">
              <a:buNone/>
            </a:pPr>
            <a:r>
              <a:rPr lang="en-GB" sz="2600" dirty="0"/>
              <a:t>Whereas addition and subtraction can be done quite easily, manually, the same is not the case for many maths problems, including multiplication and division. </a:t>
            </a:r>
          </a:p>
          <a:p>
            <a:pPr marL="0" indent="0">
              <a:buNone/>
            </a:pPr>
            <a:endParaRPr lang="en-GB" sz="2600" dirty="0"/>
          </a:p>
          <a:p>
            <a:pPr marL="0" indent="0">
              <a:buNone/>
            </a:pPr>
            <a:r>
              <a:rPr lang="en-GB" sz="2600" dirty="0"/>
              <a:t>You will be happy to know that you can use a calculator throughout the module, including during the exam!</a:t>
            </a:r>
          </a:p>
          <a:p>
            <a:endParaRPr lang="en-GB" sz="2600" dirty="0"/>
          </a:p>
          <a:p>
            <a:pPr marL="0" indent="0">
              <a:buNone/>
            </a:pPr>
            <a:r>
              <a:rPr lang="en-GB" sz="2600" dirty="0"/>
              <a:t>Your laptop/tablet/smart phone will have a calculator that is adequate for the most tasks. </a:t>
            </a:r>
          </a:p>
        </p:txBody>
      </p:sp>
      <p:pic>
        <p:nvPicPr>
          <p:cNvPr id="4" name="Picture 3">
            <a:extLst>
              <a:ext uri="{FF2B5EF4-FFF2-40B4-BE49-F238E27FC236}">
                <a16:creationId xmlns:a16="http://schemas.microsoft.com/office/drawing/2014/main" id="{6D652849-558A-C9A2-6286-B94162D0E3BF}"/>
              </a:ext>
            </a:extLst>
          </p:cNvPr>
          <p:cNvPicPr>
            <a:picLocks noChangeAspect="1"/>
          </p:cNvPicPr>
          <p:nvPr/>
        </p:nvPicPr>
        <p:blipFill>
          <a:blip r:embed="rId2"/>
          <a:stretch>
            <a:fillRect/>
          </a:stretch>
        </p:blipFill>
        <p:spPr>
          <a:xfrm>
            <a:off x="10021958" y="5306451"/>
            <a:ext cx="1997501" cy="1346860"/>
          </a:xfrm>
          <a:prstGeom prst="rect">
            <a:avLst/>
          </a:prstGeom>
        </p:spPr>
      </p:pic>
    </p:spTree>
    <p:extLst>
      <p:ext uri="{BB962C8B-B14F-4D97-AF65-F5344CB8AC3E}">
        <p14:creationId xmlns:p14="http://schemas.microsoft.com/office/powerpoint/2010/main" val="183199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2F72-54BB-4570-9AAE-A79CF16FA26F}"/>
              </a:ext>
            </a:extLst>
          </p:cNvPr>
          <p:cNvSpPr>
            <a:spLocks noGrp="1"/>
          </p:cNvSpPr>
          <p:nvPr>
            <p:ph type="title"/>
          </p:nvPr>
        </p:nvSpPr>
        <p:spPr/>
        <p:txBody>
          <a:bodyPr/>
          <a:lstStyle/>
          <a:p>
            <a:r>
              <a:rPr lang="en-GB" dirty="0"/>
              <a:t>Basic functions</a:t>
            </a:r>
          </a:p>
        </p:txBody>
      </p:sp>
      <p:sp>
        <p:nvSpPr>
          <p:cNvPr id="3" name="Content Placeholder 2">
            <a:extLst>
              <a:ext uri="{FF2B5EF4-FFF2-40B4-BE49-F238E27FC236}">
                <a16:creationId xmlns:a16="http://schemas.microsoft.com/office/drawing/2014/main" id="{7E7EDFD1-A5F1-4FE5-B72F-731E93ED4924}"/>
              </a:ext>
            </a:extLst>
          </p:cNvPr>
          <p:cNvSpPr>
            <a:spLocks noGrp="1"/>
          </p:cNvSpPr>
          <p:nvPr>
            <p:ph idx="1"/>
          </p:nvPr>
        </p:nvSpPr>
        <p:spPr>
          <a:xfrm>
            <a:off x="838200" y="1825625"/>
            <a:ext cx="10831912" cy="4351338"/>
          </a:xfrm>
        </p:spPr>
        <p:txBody>
          <a:bodyPr>
            <a:normAutofit/>
          </a:bodyPr>
          <a:lstStyle/>
          <a:p>
            <a:pPr marL="0" indent="0">
              <a:buNone/>
            </a:pPr>
            <a:r>
              <a:rPr lang="en-GB" sz="2400" dirty="0"/>
              <a:t>The following video introduces you to the basic functions of the type of calculator found on a PC. </a:t>
            </a:r>
          </a:p>
          <a:p>
            <a:pPr marL="0" indent="0">
              <a:buNone/>
            </a:pPr>
            <a:endParaRPr lang="en-GB" sz="2400" dirty="0">
              <a:solidFill>
                <a:schemeClr val="accent6"/>
              </a:solidFill>
              <a:hlinkClick r:id="rId2">
                <a:extLst>
                  <a:ext uri="{A12FA001-AC4F-418D-AE19-62706E023703}">
                    <ahyp:hlinkClr xmlns:ahyp="http://schemas.microsoft.com/office/drawing/2018/hyperlinkcolor" val="tx"/>
                  </a:ext>
                </a:extLst>
              </a:hlinkClick>
            </a:endParaRPr>
          </a:p>
          <a:p>
            <a:pPr marL="0" indent="0">
              <a:buNone/>
            </a:pPr>
            <a:r>
              <a:rPr lang="en-GB" sz="2400" dirty="0">
                <a:solidFill>
                  <a:schemeClr val="accent6"/>
                </a:solidFill>
                <a:hlinkClick r:id="rId2">
                  <a:extLst>
                    <a:ext uri="{A12FA001-AC4F-418D-AE19-62706E023703}">
                      <ahyp:hlinkClr xmlns:ahyp="http://schemas.microsoft.com/office/drawing/2018/hyperlinkcolor" val="tx"/>
                    </a:ext>
                  </a:extLst>
                </a:hlinkClick>
              </a:rPr>
              <a:t>https://youtu.be/x-2HjO4iGXI</a:t>
            </a:r>
            <a:endParaRPr lang="en-GB" sz="2400" dirty="0">
              <a:solidFill>
                <a:schemeClr val="accent6"/>
              </a:solidFill>
            </a:endParaRPr>
          </a:p>
          <a:p>
            <a:pPr marL="0" indent="0">
              <a:buNone/>
            </a:pPr>
            <a:endParaRPr lang="en-GB" sz="2400" dirty="0">
              <a:solidFill>
                <a:schemeClr val="accent6"/>
              </a:solidFill>
            </a:endParaRPr>
          </a:p>
          <a:p>
            <a:pPr marL="0" indent="0">
              <a:buNone/>
            </a:pPr>
            <a:r>
              <a:rPr lang="en-GB" sz="2400" u="sng" dirty="0">
                <a:solidFill>
                  <a:schemeClr val="accent6"/>
                </a:solidFill>
              </a:rPr>
              <a:t>Watch from</a:t>
            </a:r>
            <a:r>
              <a:rPr lang="en-GB" sz="2400" dirty="0">
                <a:solidFill>
                  <a:schemeClr val="accent6"/>
                </a:solidFill>
              </a:rPr>
              <a:t>: </a:t>
            </a:r>
            <a:r>
              <a:rPr lang="en-GB" sz="2400" i="1" dirty="0">
                <a:solidFill>
                  <a:schemeClr val="accent6"/>
                </a:solidFill>
              </a:rPr>
              <a:t>0.00-1 minute 15 seconds</a:t>
            </a:r>
            <a:r>
              <a:rPr lang="en-GB" sz="2400" dirty="0">
                <a:solidFill>
                  <a:schemeClr val="accent6"/>
                </a:solidFill>
              </a:rPr>
              <a:t> </a:t>
            </a:r>
          </a:p>
          <a:p>
            <a:pPr marL="0" indent="0">
              <a:buNone/>
            </a:pPr>
            <a:r>
              <a:rPr lang="en-GB" sz="2400" u="sng" dirty="0">
                <a:solidFill>
                  <a:schemeClr val="accent6"/>
                </a:solidFill>
              </a:rPr>
              <a:t>Then watch from</a:t>
            </a:r>
            <a:r>
              <a:rPr lang="en-GB" sz="2400" dirty="0">
                <a:solidFill>
                  <a:schemeClr val="accent6"/>
                </a:solidFill>
              </a:rPr>
              <a:t>: </a:t>
            </a:r>
            <a:r>
              <a:rPr lang="en-GB" sz="2400" i="1" dirty="0">
                <a:solidFill>
                  <a:schemeClr val="accent6"/>
                </a:solidFill>
              </a:rPr>
              <a:t>2 minutes 43 seconds to 4 minutes 20 seconds</a:t>
            </a:r>
          </a:p>
          <a:p>
            <a:pPr marL="0" indent="0">
              <a:buNone/>
            </a:pPr>
            <a:endParaRPr lang="en-GB" sz="2400" i="1" dirty="0"/>
          </a:p>
          <a:p>
            <a:pPr marL="0" indent="0">
              <a:buNone/>
            </a:pPr>
            <a:r>
              <a:rPr lang="en-GB" sz="2400" dirty="0"/>
              <a:t>We will look at other functions of the calculator as we go through the module. </a:t>
            </a:r>
          </a:p>
        </p:txBody>
      </p:sp>
    </p:spTree>
    <p:extLst>
      <p:ext uri="{BB962C8B-B14F-4D97-AF65-F5344CB8AC3E}">
        <p14:creationId xmlns:p14="http://schemas.microsoft.com/office/powerpoint/2010/main" val="1756351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050"/>
            <a:ext cx="12192000" cy="6776950"/>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2530366" y="3004718"/>
            <a:ext cx="7701455" cy="2363237"/>
          </a:xfrm>
        </p:spPr>
        <p:txBody>
          <a:bodyPr>
            <a:normAutofit/>
          </a:bodyPr>
          <a:lstStyle/>
          <a:p>
            <a:pPr algn="ctr" rtl="1"/>
            <a:r>
              <a:rPr lang="en-US" dirty="0">
                <a:solidFill>
                  <a:srgbClr val="003366"/>
                </a:solidFill>
                <a:latin typeface="Raleway" panose="020B0503030101060003" pitchFamily="34" charset="0"/>
              </a:rPr>
              <a:t>6. Multiplying whole numbers using a calculator</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0525627" y="5698083"/>
            <a:ext cx="1498126" cy="1010145"/>
          </a:xfrm>
          <a:prstGeom prst="rect">
            <a:avLst/>
          </a:prstGeom>
        </p:spPr>
      </p:pic>
    </p:spTree>
    <p:extLst>
      <p:ext uri="{BB962C8B-B14F-4D97-AF65-F5344CB8AC3E}">
        <p14:creationId xmlns:p14="http://schemas.microsoft.com/office/powerpoint/2010/main" val="90645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2779680" y="2901176"/>
            <a:ext cx="7188665" cy="2363237"/>
          </a:xfrm>
        </p:spPr>
        <p:txBody>
          <a:bodyPr>
            <a:normAutofit/>
          </a:bodyPr>
          <a:lstStyle/>
          <a:p>
            <a:pPr algn="ctr" rtl="1"/>
            <a:r>
              <a:rPr lang="en-US" sz="4000" dirty="0">
                <a:solidFill>
                  <a:srgbClr val="003366"/>
                </a:solidFill>
                <a:latin typeface="Raleway" panose="020B0503030101060003" pitchFamily="34" charset="0"/>
              </a:rPr>
              <a:t>1.</a:t>
            </a:r>
            <a:r>
              <a:rPr lang="en-US" dirty="0">
                <a:solidFill>
                  <a:srgbClr val="003366"/>
                </a:solidFill>
                <a:latin typeface="Raleway" panose="020B0503030101060003" pitchFamily="34" charset="0"/>
              </a:rPr>
              <a:t> Reading and writing whole numbers</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0555926" y="5715161"/>
            <a:ext cx="1498126" cy="1010145"/>
          </a:xfrm>
          <a:prstGeom prst="rect">
            <a:avLst/>
          </a:prstGeom>
        </p:spPr>
      </p:pic>
    </p:spTree>
    <p:extLst>
      <p:ext uri="{BB962C8B-B14F-4D97-AF65-F5344CB8AC3E}">
        <p14:creationId xmlns:p14="http://schemas.microsoft.com/office/powerpoint/2010/main" val="3477382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C5B4-468D-4567-B0AB-31F5894DAA35}"/>
              </a:ext>
            </a:extLst>
          </p:cNvPr>
          <p:cNvSpPr>
            <a:spLocks noGrp="1"/>
          </p:cNvSpPr>
          <p:nvPr>
            <p:ph type="title"/>
          </p:nvPr>
        </p:nvSpPr>
        <p:spPr/>
        <p:txBody>
          <a:bodyPr/>
          <a:lstStyle/>
          <a:p>
            <a:r>
              <a:rPr lang="en-GB" dirty="0"/>
              <a:t>Practice </a:t>
            </a:r>
          </a:p>
        </p:txBody>
      </p:sp>
      <p:sp>
        <p:nvSpPr>
          <p:cNvPr id="3" name="Content Placeholder 2">
            <a:extLst>
              <a:ext uri="{FF2B5EF4-FFF2-40B4-BE49-F238E27FC236}">
                <a16:creationId xmlns:a16="http://schemas.microsoft.com/office/drawing/2014/main" id="{BC6ACE62-C788-47AB-B903-E582BD2E5699}"/>
              </a:ext>
            </a:extLst>
          </p:cNvPr>
          <p:cNvSpPr>
            <a:spLocks noGrp="1"/>
          </p:cNvSpPr>
          <p:nvPr>
            <p:ph idx="1"/>
          </p:nvPr>
        </p:nvSpPr>
        <p:spPr/>
        <p:txBody>
          <a:bodyPr>
            <a:normAutofit/>
          </a:bodyPr>
          <a:lstStyle/>
          <a:p>
            <a:pPr marL="0" indent="0">
              <a:buNone/>
            </a:pPr>
            <a:r>
              <a:rPr lang="en-GB" sz="2400" dirty="0"/>
              <a:t>Multiply the following numbers using a calculator:</a:t>
            </a:r>
          </a:p>
          <a:p>
            <a:pPr marL="0" indent="0">
              <a:buNone/>
            </a:pPr>
            <a:endParaRPr lang="en-GB" sz="2400" dirty="0"/>
          </a:p>
          <a:p>
            <a:pPr marL="457200" indent="-457200">
              <a:buFont typeface="+mj-lt"/>
              <a:buAutoNum type="alphaLcParenR"/>
            </a:pPr>
            <a:r>
              <a:rPr lang="en-GB" sz="2400" dirty="0"/>
              <a:t>346 x 498 (Give the exact answer first, then </a:t>
            </a:r>
            <a:r>
              <a:rPr lang="en-GB" sz="2400" u="sng" dirty="0"/>
              <a:t>round to the nearest hundred</a:t>
            </a:r>
            <a:r>
              <a:rPr lang="en-GB" sz="2400" dirty="0"/>
              <a:t>)</a:t>
            </a:r>
          </a:p>
          <a:p>
            <a:pPr marL="457200" indent="-457200">
              <a:buFont typeface="+mj-lt"/>
              <a:buAutoNum type="alphaLcParenR"/>
            </a:pPr>
            <a:endParaRPr lang="en-GB" sz="2400" dirty="0"/>
          </a:p>
          <a:p>
            <a:pPr marL="457200" indent="-457200">
              <a:buFont typeface="+mj-lt"/>
              <a:buAutoNum type="alphaLcParenR"/>
            </a:pPr>
            <a:r>
              <a:rPr lang="en-GB" sz="2400" dirty="0"/>
              <a:t>12,519 x 11,987 (Give the exact answer first, then </a:t>
            </a:r>
            <a:r>
              <a:rPr lang="en-GB" sz="2400" u="sng" dirty="0"/>
              <a:t>round to the nearest hundred thousand</a:t>
            </a:r>
            <a:r>
              <a:rPr lang="en-GB" sz="2400" dirty="0"/>
              <a:t>) </a:t>
            </a:r>
          </a:p>
          <a:p>
            <a:pPr marL="457200" indent="-457200">
              <a:buFont typeface="+mj-lt"/>
              <a:buAutoNum type="alphaLcParenR"/>
            </a:pPr>
            <a:endParaRPr lang="en-GB" sz="2400" dirty="0"/>
          </a:p>
          <a:p>
            <a:pPr marL="457200" indent="-457200">
              <a:buFont typeface="+mj-lt"/>
              <a:buAutoNum type="alphaLcParenR"/>
            </a:pPr>
            <a:r>
              <a:rPr lang="en-GB" sz="2400" dirty="0"/>
              <a:t>190 x 45,670 (Give the exact number first, then </a:t>
            </a:r>
            <a:r>
              <a:rPr lang="en-GB" sz="2400" u="sng" dirty="0"/>
              <a:t>round to the nearest million</a:t>
            </a:r>
            <a:r>
              <a:rPr lang="en-GB" sz="2400" dirty="0"/>
              <a:t>) </a:t>
            </a:r>
          </a:p>
        </p:txBody>
      </p:sp>
      <p:pic>
        <p:nvPicPr>
          <p:cNvPr id="4" name="Picture 3">
            <a:extLst>
              <a:ext uri="{FF2B5EF4-FFF2-40B4-BE49-F238E27FC236}">
                <a16:creationId xmlns:a16="http://schemas.microsoft.com/office/drawing/2014/main" id="{507A1435-E948-8228-BB4F-77AA415C03BD}"/>
              </a:ext>
            </a:extLst>
          </p:cNvPr>
          <p:cNvPicPr>
            <a:picLocks noChangeAspect="1"/>
          </p:cNvPicPr>
          <p:nvPr/>
        </p:nvPicPr>
        <p:blipFill>
          <a:blip r:embed="rId2"/>
          <a:stretch>
            <a:fillRect/>
          </a:stretch>
        </p:blipFill>
        <p:spPr>
          <a:xfrm>
            <a:off x="10021958" y="5353748"/>
            <a:ext cx="1997501" cy="1346860"/>
          </a:xfrm>
          <a:prstGeom prst="rect">
            <a:avLst/>
          </a:prstGeom>
        </p:spPr>
      </p:pic>
    </p:spTree>
    <p:extLst>
      <p:ext uri="{BB962C8B-B14F-4D97-AF65-F5344CB8AC3E}">
        <p14:creationId xmlns:p14="http://schemas.microsoft.com/office/powerpoint/2010/main" val="2106891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2853559" y="2944789"/>
            <a:ext cx="7522769" cy="2363237"/>
          </a:xfrm>
        </p:spPr>
        <p:txBody>
          <a:bodyPr>
            <a:normAutofit/>
          </a:bodyPr>
          <a:lstStyle/>
          <a:p>
            <a:pPr algn="ctr" rtl="1"/>
            <a:r>
              <a:rPr lang="en-US" dirty="0">
                <a:solidFill>
                  <a:srgbClr val="003366"/>
                </a:solidFill>
                <a:latin typeface="Raleway" panose="020B0503030101060003" pitchFamily="34" charset="0"/>
              </a:rPr>
              <a:t>7. Dividing whole numbers using a calculator</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0557761" y="5709428"/>
            <a:ext cx="1498126" cy="1010145"/>
          </a:xfrm>
          <a:prstGeom prst="rect">
            <a:avLst/>
          </a:prstGeom>
        </p:spPr>
      </p:pic>
    </p:spTree>
    <p:extLst>
      <p:ext uri="{BB962C8B-B14F-4D97-AF65-F5344CB8AC3E}">
        <p14:creationId xmlns:p14="http://schemas.microsoft.com/office/powerpoint/2010/main" val="1599941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4DA718A-71EE-4EB1-B1EB-6C22480393BB}"/>
              </a:ext>
            </a:extLst>
          </p:cNvPr>
          <p:cNvSpPr>
            <a:spLocks noGrp="1"/>
          </p:cNvSpPr>
          <p:nvPr>
            <p:ph type="title"/>
          </p:nvPr>
        </p:nvSpPr>
        <p:spPr>
          <a:xfrm>
            <a:off x="613117" y="479351"/>
            <a:ext cx="10515600" cy="844697"/>
          </a:xfrm>
        </p:spPr>
        <p:txBody>
          <a:bodyPr>
            <a:normAutofit/>
          </a:bodyPr>
          <a:lstStyle/>
          <a:p>
            <a:r>
              <a:rPr lang="en-US" altLang="en-US" dirty="0"/>
              <a:t>Practice </a:t>
            </a:r>
          </a:p>
        </p:txBody>
      </p:sp>
      <p:sp>
        <p:nvSpPr>
          <p:cNvPr id="13315" name="Content Placeholder 2">
            <a:extLst>
              <a:ext uri="{FF2B5EF4-FFF2-40B4-BE49-F238E27FC236}">
                <a16:creationId xmlns:a16="http://schemas.microsoft.com/office/drawing/2014/main" id="{5F890A9C-58BA-4F8C-9698-93B3F915E328}"/>
              </a:ext>
            </a:extLst>
          </p:cNvPr>
          <p:cNvSpPr>
            <a:spLocks noGrp="1"/>
          </p:cNvSpPr>
          <p:nvPr>
            <p:ph idx="1"/>
          </p:nvPr>
        </p:nvSpPr>
        <p:spPr>
          <a:xfrm>
            <a:off x="613116" y="1567213"/>
            <a:ext cx="11288151" cy="4566887"/>
          </a:xfrm>
        </p:spPr>
        <p:txBody>
          <a:bodyPr>
            <a:normAutofit/>
          </a:bodyPr>
          <a:lstStyle/>
          <a:p>
            <a:pPr marL="0" indent="0" eaLnBrk="1" hangingPunct="1">
              <a:buNone/>
            </a:pPr>
            <a:r>
              <a:rPr lang="en-US" altLang="en-US" sz="2400" dirty="0">
                <a:latin typeface="Raleway" pitchFamily="2" charset="0"/>
                <a:ea typeface="ＭＳ Ｐゴシック" panose="020B0600070205080204" pitchFamily="34" charset="-128"/>
                <a:cs typeface="Times" panose="02020603050405020304" pitchFamily="18" charset="0"/>
              </a:rPr>
              <a:t>Total sales at a car boot sale were </a:t>
            </a:r>
            <a:r>
              <a:rPr lang="en-US" altLang="en-US" sz="2400" dirty="0">
                <a:solidFill>
                  <a:schemeClr val="tx2"/>
                </a:solidFill>
                <a:latin typeface="Raleway" pitchFamily="2" charset="0"/>
                <a:ea typeface="ＭＳ Ｐゴシック" panose="020B0600070205080204" pitchFamily="34" charset="-128"/>
                <a:cs typeface="Times" panose="02020603050405020304" pitchFamily="18" charset="0"/>
              </a:rPr>
              <a:t>£3,584</a:t>
            </a:r>
            <a:r>
              <a:rPr lang="en-US" altLang="en-US" sz="2400" dirty="0">
                <a:latin typeface="Raleway" pitchFamily="2" charset="0"/>
                <a:ea typeface="ＭＳ Ｐゴシック" panose="020B0600070205080204" pitchFamily="34" charset="-128"/>
                <a:cs typeface="Times" panose="02020603050405020304" pitchFamily="18" charset="0"/>
              </a:rPr>
              <a:t>. The money was divided equally among the: </a:t>
            </a:r>
          </a:p>
          <a:p>
            <a:pPr marL="0" indent="0" eaLnBrk="1" hangingPunct="1">
              <a:buNone/>
            </a:pPr>
            <a:endParaRPr lang="en-US" altLang="en-US" sz="2400" dirty="0">
              <a:latin typeface="Raleway" pitchFamily="2" charset="0"/>
              <a:ea typeface="ＭＳ Ｐゴシック" panose="020B0600070205080204" pitchFamily="34" charset="-128"/>
              <a:cs typeface="Times" panose="02020603050405020304" pitchFamily="18" charset="0"/>
            </a:endParaRPr>
          </a:p>
          <a:p>
            <a:pPr eaLnBrk="1" hangingPunct="1"/>
            <a:r>
              <a:rPr lang="en-US" altLang="en-US" sz="2400" dirty="0">
                <a:latin typeface="Raleway" pitchFamily="2" charset="0"/>
                <a:ea typeface="ＭＳ Ｐゴシック" panose="020B0600070205080204" pitchFamily="34" charset="-128"/>
                <a:cs typeface="Times" panose="02020603050405020304" pitchFamily="18" charset="0"/>
              </a:rPr>
              <a:t>boys' football club</a:t>
            </a:r>
          </a:p>
          <a:p>
            <a:pPr eaLnBrk="1" hangingPunct="1"/>
            <a:r>
              <a:rPr lang="en-US" altLang="en-US" sz="2400" dirty="0">
                <a:latin typeface="Raleway" pitchFamily="2" charset="0"/>
                <a:ea typeface="ＭＳ Ｐゴシック" panose="020B0600070205080204" pitchFamily="34" charset="-128"/>
                <a:cs typeface="Times" panose="02020603050405020304" pitchFamily="18" charset="0"/>
              </a:rPr>
              <a:t>girls’ football club</a:t>
            </a:r>
          </a:p>
          <a:p>
            <a:pPr eaLnBrk="1" hangingPunct="1"/>
            <a:r>
              <a:rPr lang="en-US" altLang="en-US" sz="2400" dirty="0">
                <a:latin typeface="Raleway" pitchFamily="2" charset="0"/>
                <a:ea typeface="ＭＳ Ｐゴシック" panose="020B0600070205080204" pitchFamily="34" charset="-128"/>
                <a:cs typeface="Times" panose="02020603050405020304" pitchFamily="18" charset="0"/>
              </a:rPr>
              <a:t>boys’ softball team</a:t>
            </a:r>
          </a:p>
          <a:p>
            <a:pPr eaLnBrk="1" hangingPunct="1"/>
            <a:r>
              <a:rPr lang="en-US" altLang="en-US" sz="2400" dirty="0">
                <a:latin typeface="Raleway" pitchFamily="2" charset="0"/>
                <a:ea typeface="ＭＳ Ｐゴシック" panose="020B0600070205080204" pitchFamily="34" charset="-128"/>
                <a:cs typeface="Times" panose="02020603050405020304" pitchFamily="18" charset="0"/>
              </a:rPr>
              <a:t>girls’ softball team</a:t>
            </a:r>
          </a:p>
          <a:p>
            <a:pPr marL="0" indent="0" eaLnBrk="1" hangingPunct="1">
              <a:buNone/>
            </a:pPr>
            <a:endParaRPr lang="en-US" altLang="en-US" sz="2400" dirty="0">
              <a:solidFill>
                <a:schemeClr val="tx2"/>
              </a:solidFill>
              <a:latin typeface="Raleway" pitchFamily="2" charset="0"/>
              <a:ea typeface="ＭＳ Ｐゴシック" panose="020B0600070205080204" pitchFamily="34" charset="-128"/>
              <a:cs typeface="Times" panose="02020603050405020304" pitchFamily="18" charset="0"/>
            </a:endParaRPr>
          </a:p>
          <a:p>
            <a:pPr marL="0" indent="0" eaLnBrk="1" hangingPunct="1">
              <a:buNone/>
            </a:pPr>
            <a:r>
              <a:rPr lang="en-US" altLang="en-US" sz="2400" dirty="0">
                <a:latin typeface="Raleway" pitchFamily="2" charset="0"/>
                <a:ea typeface="ＭＳ Ｐゴシック" panose="020B0600070205080204" pitchFamily="34" charset="-128"/>
                <a:cs typeface="Times" panose="02020603050405020304" pitchFamily="18" charset="0"/>
              </a:rPr>
              <a:t>Use a calculator to work out how much each group received. </a:t>
            </a:r>
          </a:p>
          <a:p>
            <a:pPr marL="0" indent="0" eaLnBrk="1" hangingPunct="1">
              <a:buNone/>
            </a:pPr>
            <a:endParaRPr lang="en-US" altLang="en-US" dirty="0">
              <a:latin typeface="+mn-lt"/>
              <a:ea typeface="ＭＳ Ｐゴシック" panose="020B0600070205080204" pitchFamily="34" charset="-128"/>
              <a:cs typeface="Times" panose="02020603050405020304" pitchFamily="18" charset="0"/>
            </a:endParaRPr>
          </a:p>
          <a:p>
            <a:pPr marL="0" indent="0" eaLnBrk="1" hangingPunct="1">
              <a:buNone/>
            </a:pPr>
            <a:endParaRPr lang="en-US" altLang="en-US" dirty="0">
              <a:latin typeface="+mn-lt"/>
              <a:ea typeface="ＭＳ Ｐゴシック" panose="020B0600070205080204" pitchFamily="34" charset="-128"/>
              <a:cs typeface="Times" panose="02020603050405020304" pitchFamily="18" charset="0"/>
            </a:endParaRPr>
          </a:p>
          <a:p>
            <a:pPr marL="0" indent="0" eaLnBrk="1" hangingPunct="1">
              <a:buNone/>
            </a:pPr>
            <a:endParaRPr lang="en-US" altLang="en-US" dirty="0">
              <a:latin typeface="+mn-lt"/>
              <a:ea typeface="ＭＳ Ｐゴシック" panose="020B0600070205080204" pitchFamily="34" charset="-128"/>
              <a:cs typeface="Times" panose="02020603050405020304" pitchFamily="18" charset="0"/>
            </a:endParaRPr>
          </a:p>
        </p:txBody>
      </p:sp>
      <p:pic>
        <p:nvPicPr>
          <p:cNvPr id="2" name="Picture 1">
            <a:extLst>
              <a:ext uri="{FF2B5EF4-FFF2-40B4-BE49-F238E27FC236}">
                <a16:creationId xmlns:a16="http://schemas.microsoft.com/office/drawing/2014/main" id="{97DA7A17-9E4A-4172-863B-4728F7A3CC12}"/>
              </a:ext>
            </a:extLst>
          </p:cNvPr>
          <p:cNvPicPr>
            <a:picLocks noChangeAspect="1"/>
          </p:cNvPicPr>
          <p:nvPr/>
        </p:nvPicPr>
        <p:blipFill>
          <a:blip r:embed="rId2"/>
          <a:stretch>
            <a:fillRect/>
          </a:stretch>
        </p:blipFill>
        <p:spPr>
          <a:xfrm>
            <a:off x="9931206" y="5289550"/>
            <a:ext cx="1881206" cy="1268445"/>
          </a:xfrm>
          <a:prstGeom prst="rect">
            <a:avLst/>
          </a:prstGeom>
        </p:spPr>
      </p:pic>
    </p:spTree>
    <p:extLst>
      <p:ext uri="{BB962C8B-B14F-4D97-AF65-F5344CB8AC3E}">
        <p14:creationId xmlns:p14="http://schemas.microsoft.com/office/powerpoint/2010/main" val="258700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43D20-A218-40B4-B6EE-9330F3A90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530"/>
            <a:ext cx="12945035" cy="8663734"/>
          </a:xfrm>
          <a:prstGeom prst="rect">
            <a:avLst/>
          </a:prstGeom>
        </p:spPr>
      </p:pic>
      <p:sp>
        <p:nvSpPr>
          <p:cNvPr id="2" name="Title 1">
            <a:extLst>
              <a:ext uri="{FF2B5EF4-FFF2-40B4-BE49-F238E27FC236}">
                <a16:creationId xmlns:a16="http://schemas.microsoft.com/office/drawing/2014/main" id="{65DB3923-7550-4DC6-9C9B-89D9E4FB50C4}"/>
              </a:ext>
            </a:extLst>
          </p:cNvPr>
          <p:cNvSpPr>
            <a:spLocks noGrp="1"/>
          </p:cNvSpPr>
          <p:nvPr>
            <p:ph type="title"/>
          </p:nvPr>
        </p:nvSpPr>
        <p:spPr>
          <a:xfrm>
            <a:off x="3284896" y="3332497"/>
            <a:ext cx="7017870" cy="2363237"/>
          </a:xfrm>
        </p:spPr>
        <p:txBody>
          <a:bodyPr>
            <a:normAutofit/>
          </a:bodyPr>
          <a:lstStyle/>
          <a:p>
            <a:pPr algn="ctr" rtl="1"/>
            <a:r>
              <a:rPr lang="en-US" dirty="0">
                <a:solidFill>
                  <a:srgbClr val="003366"/>
                </a:solidFill>
                <a:latin typeface="Raleway" panose="020B0503030101060003" pitchFamily="34" charset="0"/>
              </a:rPr>
              <a:t>8. Language for </a:t>
            </a:r>
            <a:r>
              <a:rPr lang="en-US" dirty="0" err="1">
                <a:solidFill>
                  <a:srgbClr val="003366"/>
                </a:solidFill>
                <a:latin typeface="Raleway" panose="020B0503030101060003" pitchFamily="34" charset="0"/>
              </a:rPr>
              <a:t>maths</a:t>
            </a:r>
            <a:r>
              <a:rPr lang="en-US" dirty="0">
                <a:solidFill>
                  <a:srgbClr val="003366"/>
                </a:solidFill>
                <a:latin typeface="Raleway" panose="020B0503030101060003" pitchFamily="34" charset="0"/>
              </a:rPr>
              <a:t> </a:t>
            </a:r>
            <a:endParaRPr lang="en-GB" dirty="0">
              <a:solidFill>
                <a:srgbClr val="003366"/>
              </a:solidFill>
              <a:latin typeface="Raleway" panose="020B0503030101060003" pitchFamily="34" charset="0"/>
            </a:endParaRPr>
          </a:p>
        </p:txBody>
      </p:sp>
      <p:pic>
        <p:nvPicPr>
          <p:cNvPr id="5" name="Picture 4">
            <a:extLst>
              <a:ext uri="{FF2B5EF4-FFF2-40B4-BE49-F238E27FC236}">
                <a16:creationId xmlns:a16="http://schemas.microsoft.com/office/drawing/2014/main" id="{F605375C-37BA-416B-8F13-1E3A25557C9D}"/>
              </a:ext>
            </a:extLst>
          </p:cNvPr>
          <p:cNvPicPr>
            <a:picLocks noChangeAspect="1"/>
          </p:cNvPicPr>
          <p:nvPr/>
        </p:nvPicPr>
        <p:blipFill>
          <a:blip r:embed="rId3"/>
          <a:stretch>
            <a:fillRect/>
          </a:stretch>
        </p:blipFill>
        <p:spPr>
          <a:xfrm>
            <a:off x="11235277" y="5693663"/>
            <a:ext cx="1498126" cy="1010145"/>
          </a:xfrm>
          <a:prstGeom prst="rect">
            <a:avLst/>
          </a:prstGeom>
        </p:spPr>
      </p:pic>
    </p:spTree>
    <p:extLst>
      <p:ext uri="{BB962C8B-B14F-4D97-AF65-F5344CB8AC3E}">
        <p14:creationId xmlns:p14="http://schemas.microsoft.com/office/powerpoint/2010/main" val="3817551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8253-BFA3-46F6-A558-20CBD904640E}"/>
              </a:ext>
            </a:extLst>
          </p:cNvPr>
          <p:cNvSpPr>
            <a:spLocks noGrp="1"/>
          </p:cNvSpPr>
          <p:nvPr>
            <p:ph type="title"/>
          </p:nvPr>
        </p:nvSpPr>
        <p:spPr/>
        <p:txBody>
          <a:bodyPr/>
          <a:lstStyle/>
          <a:p>
            <a:r>
              <a:rPr lang="en-GB" dirty="0"/>
              <a:t>Common words in maths </a:t>
            </a:r>
          </a:p>
        </p:txBody>
      </p:sp>
      <p:pic>
        <p:nvPicPr>
          <p:cNvPr id="9" name="Content Placeholder 8">
            <a:extLst>
              <a:ext uri="{FF2B5EF4-FFF2-40B4-BE49-F238E27FC236}">
                <a16:creationId xmlns:a16="http://schemas.microsoft.com/office/drawing/2014/main" id="{31F2D77A-E0D2-45EE-9759-4FFA59A6747D}"/>
              </a:ext>
            </a:extLst>
          </p:cNvPr>
          <p:cNvPicPr>
            <a:picLocks noGrp="1" noChangeAspect="1"/>
          </p:cNvPicPr>
          <p:nvPr>
            <p:ph idx="1"/>
          </p:nvPr>
        </p:nvPicPr>
        <p:blipFill>
          <a:blip r:embed="rId2"/>
          <a:stretch>
            <a:fillRect/>
          </a:stretch>
        </p:blipFill>
        <p:spPr>
          <a:xfrm>
            <a:off x="6725306" y="1944688"/>
            <a:ext cx="3744609" cy="3064223"/>
          </a:xfrm>
        </p:spPr>
      </p:pic>
      <p:pic>
        <p:nvPicPr>
          <p:cNvPr id="13" name="Picture 12">
            <a:extLst>
              <a:ext uri="{FF2B5EF4-FFF2-40B4-BE49-F238E27FC236}">
                <a16:creationId xmlns:a16="http://schemas.microsoft.com/office/drawing/2014/main" id="{88DBD3EA-A9D1-4886-B072-719CBE2F4C17}"/>
              </a:ext>
            </a:extLst>
          </p:cNvPr>
          <p:cNvPicPr>
            <a:picLocks noChangeAspect="1"/>
          </p:cNvPicPr>
          <p:nvPr/>
        </p:nvPicPr>
        <p:blipFill>
          <a:blip r:embed="rId3"/>
          <a:stretch>
            <a:fillRect/>
          </a:stretch>
        </p:blipFill>
        <p:spPr>
          <a:xfrm>
            <a:off x="6725306" y="5008911"/>
            <a:ext cx="3744609" cy="701019"/>
          </a:xfrm>
          <a:prstGeom prst="rect">
            <a:avLst/>
          </a:prstGeom>
        </p:spPr>
      </p:pic>
      <p:sp>
        <p:nvSpPr>
          <p:cNvPr id="14" name="TextBox 13">
            <a:extLst>
              <a:ext uri="{FF2B5EF4-FFF2-40B4-BE49-F238E27FC236}">
                <a16:creationId xmlns:a16="http://schemas.microsoft.com/office/drawing/2014/main" id="{7543C80B-A60A-4D54-B4D6-849ADA5E35D2}"/>
              </a:ext>
            </a:extLst>
          </p:cNvPr>
          <p:cNvSpPr txBox="1"/>
          <p:nvPr/>
        </p:nvSpPr>
        <p:spPr>
          <a:xfrm>
            <a:off x="838200" y="1803400"/>
            <a:ext cx="5257800" cy="4524315"/>
          </a:xfrm>
          <a:prstGeom prst="rect">
            <a:avLst/>
          </a:prstGeom>
          <a:noFill/>
        </p:spPr>
        <p:txBody>
          <a:bodyPr wrap="square" rtlCol="0">
            <a:spAutoFit/>
          </a:bodyPr>
          <a:lstStyle/>
          <a:p>
            <a:r>
              <a:rPr lang="en-GB" sz="2400" dirty="0">
                <a:solidFill>
                  <a:schemeClr val="accent6"/>
                </a:solidFill>
                <a:latin typeface="Raleway" pitchFamily="2" charset="0"/>
              </a:rPr>
              <a:t>Mathematics has its own vocabulary. Especially if English is not your first language, you may be unfamiliar with some of the words used. Throughout the course, you will develop your vocabulary of maths related terminology. </a:t>
            </a:r>
          </a:p>
          <a:p>
            <a:endParaRPr lang="en-GB" sz="2400" dirty="0">
              <a:solidFill>
                <a:schemeClr val="accent6"/>
              </a:solidFill>
              <a:latin typeface="Raleway" pitchFamily="2" charset="0"/>
            </a:endParaRPr>
          </a:p>
          <a:p>
            <a:r>
              <a:rPr lang="en-GB" sz="2400" dirty="0">
                <a:solidFill>
                  <a:schemeClr val="accent6"/>
                </a:solidFill>
                <a:latin typeface="Raleway" pitchFamily="2" charset="0"/>
              </a:rPr>
              <a:t>On the right are a few of the words/symbols we have been using in today’s lesson. We will use new words, each lesson. </a:t>
            </a:r>
          </a:p>
        </p:txBody>
      </p:sp>
      <p:pic>
        <p:nvPicPr>
          <p:cNvPr id="3" name="Picture 2">
            <a:extLst>
              <a:ext uri="{FF2B5EF4-FFF2-40B4-BE49-F238E27FC236}">
                <a16:creationId xmlns:a16="http://schemas.microsoft.com/office/drawing/2014/main" id="{6A5E0095-0A9B-7C04-7DAF-3F954798E29F}"/>
              </a:ext>
            </a:extLst>
          </p:cNvPr>
          <p:cNvPicPr>
            <a:picLocks noChangeAspect="1"/>
          </p:cNvPicPr>
          <p:nvPr/>
        </p:nvPicPr>
        <p:blipFill>
          <a:blip r:embed="rId4"/>
          <a:stretch>
            <a:fillRect/>
          </a:stretch>
        </p:blipFill>
        <p:spPr>
          <a:xfrm>
            <a:off x="10035807" y="5359420"/>
            <a:ext cx="1984183" cy="1337880"/>
          </a:xfrm>
          <a:prstGeom prst="rect">
            <a:avLst/>
          </a:prstGeom>
        </p:spPr>
      </p:pic>
    </p:spTree>
    <p:extLst>
      <p:ext uri="{BB962C8B-B14F-4D97-AF65-F5344CB8AC3E}">
        <p14:creationId xmlns:p14="http://schemas.microsoft.com/office/powerpoint/2010/main" val="1217529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ADFE-9820-4C2A-8BD9-A9B4BF91D64C}"/>
              </a:ext>
            </a:extLst>
          </p:cNvPr>
          <p:cNvSpPr>
            <a:spLocks noGrp="1"/>
          </p:cNvSpPr>
          <p:nvPr>
            <p:ph type="title"/>
          </p:nvPr>
        </p:nvSpPr>
        <p:spPr/>
        <p:txBody>
          <a:bodyPr/>
          <a:lstStyle/>
          <a:p>
            <a:r>
              <a:rPr lang="en-GB" dirty="0"/>
              <a:t>Homework </a:t>
            </a:r>
          </a:p>
        </p:txBody>
      </p:sp>
      <p:sp>
        <p:nvSpPr>
          <p:cNvPr id="3" name="Content Placeholder 2">
            <a:extLst>
              <a:ext uri="{FF2B5EF4-FFF2-40B4-BE49-F238E27FC236}">
                <a16:creationId xmlns:a16="http://schemas.microsoft.com/office/drawing/2014/main" id="{7C00A09D-8018-46CA-A328-BBE0382E58B5}"/>
              </a:ext>
            </a:extLst>
          </p:cNvPr>
          <p:cNvSpPr>
            <a:spLocks noGrp="1"/>
          </p:cNvSpPr>
          <p:nvPr>
            <p:ph idx="1"/>
          </p:nvPr>
        </p:nvSpPr>
        <p:spPr/>
        <p:txBody>
          <a:bodyPr/>
          <a:lstStyle/>
          <a:p>
            <a:r>
              <a:rPr lang="en-GB" dirty="0"/>
              <a:t>Complete the Week 2 quiz on the VLE. </a:t>
            </a:r>
          </a:p>
          <a:p>
            <a:pPr marL="0" indent="0">
              <a:buNone/>
            </a:pPr>
            <a:endParaRPr lang="en-GB" dirty="0"/>
          </a:p>
          <a:p>
            <a:r>
              <a:rPr lang="en-GB" dirty="0"/>
              <a:t>Read through the Week 2 PPT for anything you didn’t understand. </a:t>
            </a:r>
          </a:p>
        </p:txBody>
      </p:sp>
      <p:pic>
        <p:nvPicPr>
          <p:cNvPr id="4" name="Picture 3">
            <a:extLst>
              <a:ext uri="{FF2B5EF4-FFF2-40B4-BE49-F238E27FC236}">
                <a16:creationId xmlns:a16="http://schemas.microsoft.com/office/drawing/2014/main" id="{CDC912E0-2240-6395-FE2A-6505A6597083}"/>
              </a:ext>
            </a:extLst>
          </p:cNvPr>
          <p:cNvPicPr>
            <a:picLocks noChangeAspect="1"/>
          </p:cNvPicPr>
          <p:nvPr/>
        </p:nvPicPr>
        <p:blipFill>
          <a:blip r:embed="rId2"/>
          <a:stretch>
            <a:fillRect/>
          </a:stretch>
        </p:blipFill>
        <p:spPr>
          <a:xfrm>
            <a:off x="9972745" y="5328745"/>
            <a:ext cx="1984183" cy="1337880"/>
          </a:xfrm>
          <a:prstGeom prst="rect">
            <a:avLst/>
          </a:prstGeom>
        </p:spPr>
      </p:pic>
    </p:spTree>
    <p:extLst>
      <p:ext uri="{BB962C8B-B14F-4D97-AF65-F5344CB8AC3E}">
        <p14:creationId xmlns:p14="http://schemas.microsoft.com/office/powerpoint/2010/main" val="2158065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F93690-93E4-4844-A661-4042F678C2D7}"/>
              </a:ext>
            </a:extLst>
          </p:cNvPr>
          <p:cNvSpPr txBox="1"/>
          <p:nvPr/>
        </p:nvSpPr>
        <p:spPr>
          <a:xfrm>
            <a:off x="3238485" y="3145772"/>
            <a:ext cx="5440432"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600" b="1" i="0" u="none" strike="noStrike" kern="1200" cap="none" spc="0" normalizeH="0" baseline="0" noProof="0" dirty="0">
                <a:ln>
                  <a:noFill/>
                </a:ln>
                <a:solidFill>
                  <a:srgbClr val="FFFFFF"/>
                </a:solidFill>
                <a:effectLst/>
                <a:uLnTx/>
                <a:uFillTx/>
                <a:latin typeface="Raleway" panose="020B0604020202020204" charset="0"/>
              </a:rPr>
              <a:t>End of Week </a:t>
            </a:r>
            <a:r>
              <a:rPr lang="en-US" sz="5600" b="1" dirty="0">
                <a:solidFill>
                  <a:srgbClr val="FFFFFF"/>
                </a:solidFill>
                <a:latin typeface="Raleway" panose="020B0604020202020204" charset="0"/>
              </a:rPr>
              <a:t>2</a:t>
            </a:r>
            <a:r>
              <a:rPr kumimoji="0" lang="en-US" sz="5600" b="1" i="0" u="none" strike="noStrike" kern="1200" cap="none" spc="0" normalizeH="0" baseline="0" noProof="0" dirty="0">
                <a:ln>
                  <a:noFill/>
                </a:ln>
                <a:solidFill>
                  <a:srgbClr val="FFFFFF"/>
                </a:solidFill>
                <a:effectLst/>
                <a:uLnTx/>
                <a:uFillTx/>
                <a:latin typeface="Raleway" panose="020B0604020202020204" charset="0"/>
              </a:rPr>
              <a:t> </a:t>
            </a:r>
            <a:r>
              <a:rPr kumimoji="0" lang="en-US" sz="5600" b="1" i="0" u="none" strike="noStrike" kern="1200" cap="none" spc="0" normalizeH="0" baseline="0" noProof="0" dirty="0">
                <a:ln>
                  <a:noFill/>
                </a:ln>
                <a:solidFill>
                  <a:schemeClr val="bg1"/>
                </a:solidFill>
                <a:effectLst/>
                <a:uLnTx/>
                <a:uFillTx/>
                <a:latin typeface="Raleway" panose="020B0604020202020204" charset="0"/>
              </a:rPr>
              <a:t> </a:t>
            </a:r>
            <a:endParaRPr kumimoji="0" lang="en-GB" sz="5600" b="1" i="0" u="none" strike="noStrike" kern="1200" cap="none" spc="0" normalizeH="0" baseline="0" noProof="0" dirty="0">
              <a:ln>
                <a:noFill/>
              </a:ln>
              <a:solidFill>
                <a:schemeClr val="bg1"/>
              </a:solidFill>
              <a:effectLst/>
              <a:uLnTx/>
              <a:uFillTx/>
              <a:latin typeface="Raleway" panose="020B0604020202020204" charset="0"/>
            </a:endParaRPr>
          </a:p>
        </p:txBody>
      </p:sp>
      <p:pic>
        <p:nvPicPr>
          <p:cNvPr id="4" name="Picture 3">
            <a:extLst>
              <a:ext uri="{FF2B5EF4-FFF2-40B4-BE49-F238E27FC236}">
                <a16:creationId xmlns:a16="http://schemas.microsoft.com/office/drawing/2014/main" id="{F04B8537-B300-AB28-8631-D8F848C087AE}"/>
              </a:ext>
            </a:extLst>
          </p:cNvPr>
          <p:cNvPicPr>
            <a:picLocks noChangeAspect="1"/>
          </p:cNvPicPr>
          <p:nvPr/>
        </p:nvPicPr>
        <p:blipFill>
          <a:blip r:embed="rId2"/>
          <a:stretch>
            <a:fillRect/>
          </a:stretch>
        </p:blipFill>
        <p:spPr>
          <a:xfrm>
            <a:off x="9988511" y="5265683"/>
            <a:ext cx="1984183" cy="1337880"/>
          </a:xfrm>
          <a:prstGeom prst="rect">
            <a:avLst/>
          </a:prstGeom>
        </p:spPr>
      </p:pic>
    </p:spTree>
    <p:extLst>
      <p:ext uri="{BB962C8B-B14F-4D97-AF65-F5344CB8AC3E}">
        <p14:creationId xmlns:p14="http://schemas.microsoft.com/office/powerpoint/2010/main" val="132441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6A0291B-EE22-474F-BBCD-6CC12BD34F72}"/>
              </a:ext>
            </a:extLst>
          </p:cNvPr>
          <p:cNvSpPr>
            <a:spLocks noGrp="1"/>
          </p:cNvSpPr>
          <p:nvPr>
            <p:ph type="title"/>
          </p:nvPr>
        </p:nvSpPr>
        <p:spPr>
          <a:xfrm>
            <a:off x="777187" y="464820"/>
            <a:ext cx="9361251" cy="1028147"/>
          </a:xfrm>
        </p:spPr>
        <p:txBody>
          <a:bodyPr>
            <a:normAutofit/>
          </a:bodyPr>
          <a:lstStyle/>
          <a:p>
            <a:pPr eaLnBrk="1" hangingPunct="1"/>
            <a:r>
              <a:rPr lang="en-US" altLang="en-US" dirty="0">
                <a:latin typeface="ARU Raisonne DemiBold" panose="020B0503040202040103"/>
              </a:rPr>
              <a:t>Key terms </a:t>
            </a:r>
          </a:p>
        </p:txBody>
      </p:sp>
      <p:sp>
        <p:nvSpPr>
          <p:cNvPr id="17411" name="Content Placeholder 2">
            <a:extLst>
              <a:ext uri="{FF2B5EF4-FFF2-40B4-BE49-F238E27FC236}">
                <a16:creationId xmlns:a16="http://schemas.microsoft.com/office/drawing/2014/main" id="{A3A21333-4E7E-4DCD-9271-5FA569D9BE24}"/>
              </a:ext>
            </a:extLst>
          </p:cNvPr>
          <p:cNvSpPr>
            <a:spLocks noGrp="1"/>
          </p:cNvSpPr>
          <p:nvPr>
            <p:ph idx="1"/>
          </p:nvPr>
        </p:nvSpPr>
        <p:spPr>
          <a:xfrm>
            <a:off x="700985" y="2041098"/>
            <a:ext cx="9689924" cy="3754304"/>
          </a:xfrm>
        </p:spPr>
        <p:txBody>
          <a:bodyPr>
            <a:normAutofit/>
          </a:bodyPr>
          <a:lstStyle/>
          <a:p>
            <a:pPr marL="0" indent="0" eaLnBrk="1" hangingPunct="1">
              <a:buNone/>
            </a:pPr>
            <a:r>
              <a:rPr lang="en-US" altLang="en-US" sz="2400" b="1" dirty="0">
                <a:latin typeface="Raleway"/>
                <a:ea typeface="ＭＳ Ｐゴシック" panose="020B0600070205080204" pitchFamily="34" charset="-128"/>
                <a:cs typeface="Times" panose="02020603050405020304" pitchFamily="18" charset="0"/>
              </a:rPr>
              <a:t>Whole numbers</a:t>
            </a:r>
            <a:r>
              <a:rPr lang="en-US" altLang="en-US" sz="2400" dirty="0">
                <a:latin typeface="Raleway"/>
                <a:ea typeface="ＭＳ Ｐゴシック" panose="020B0600070205080204" pitchFamily="34" charset="-128"/>
                <a:cs typeface="Times" panose="02020603050405020304" pitchFamily="18" charset="0"/>
              </a:rPr>
              <a:t>: 	a number from the set of numbers including 				zero: 0, 1, 2, 3, 4…….</a:t>
            </a:r>
          </a:p>
          <a:p>
            <a:pPr marL="0" indent="0" eaLnBrk="1" hangingPunct="1">
              <a:buNone/>
            </a:pPr>
            <a:endParaRPr lang="en-US" altLang="en-US" sz="2400" dirty="0">
              <a:latin typeface="Raleway"/>
              <a:ea typeface="ＭＳ Ｐゴシック" panose="020B0600070205080204" pitchFamily="34" charset="-128"/>
              <a:cs typeface="Times" panose="02020603050405020304" pitchFamily="18" charset="0"/>
            </a:endParaRPr>
          </a:p>
          <a:p>
            <a:pPr marL="0" indent="0" eaLnBrk="1" hangingPunct="1">
              <a:buNone/>
            </a:pPr>
            <a:r>
              <a:rPr lang="en-US" altLang="en-US" sz="2400" b="1" dirty="0">
                <a:latin typeface="Raleway"/>
                <a:ea typeface="ＭＳ Ｐゴシック" panose="020B0600070205080204" pitchFamily="34" charset="-128"/>
                <a:cs typeface="Times" panose="02020603050405020304" pitchFamily="18" charset="0"/>
              </a:rPr>
              <a:t>Integers</a:t>
            </a:r>
            <a:r>
              <a:rPr lang="en-US" altLang="en-US" sz="2400" dirty="0">
                <a:latin typeface="Raleway"/>
                <a:ea typeface="ＭＳ Ｐゴシック" panose="020B0600070205080204" pitchFamily="34" charset="-128"/>
                <a:cs typeface="Times" panose="02020603050405020304" pitchFamily="18" charset="0"/>
              </a:rPr>
              <a:t>: 		the set of numbers that includes the positives 			of whole numbers, the negatives of whole 				numbers, and zero. </a:t>
            </a:r>
          </a:p>
          <a:p>
            <a:pPr marL="0" indent="0" eaLnBrk="1" hangingPunct="1">
              <a:buNone/>
            </a:pPr>
            <a:endParaRPr lang="en-US" altLang="en-US" sz="2400" dirty="0">
              <a:latin typeface="Raleway"/>
              <a:ea typeface="ＭＳ Ｐゴシック" panose="020B0600070205080204" pitchFamily="34" charset="-128"/>
              <a:cs typeface="Times" panose="02020603050405020304" pitchFamily="18" charset="0"/>
            </a:endParaRPr>
          </a:p>
          <a:p>
            <a:pPr marL="0" indent="0" eaLnBrk="1" hangingPunct="1">
              <a:buNone/>
            </a:pPr>
            <a:endParaRPr lang="en-US" altLang="en-US" sz="2400" dirty="0">
              <a:latin typeface="Raleway"/>
              <a:ea typeface="ＭＳ Ｐゴシック" panose="020B0600070205080204" pitchFamily="34" charset="-128"/>
              <a:cs typeface="Times" panose="02020603050405020304" pitchFamily="18" charset="0"/>
            </a:endParaRPr>
          </a:p>
          <a:p>
            <a:pPr marL="0" indent="0" eaLnBrk="1" hangingPunct="1">
              <a:buNone/>
            </a:pPr>
            <a:endParaRPr lang="en-US" altLang="en-US" sz="2400" dirty="0">
              <a:latin typeface="Raleway"/>
              <a:ea typeface="ＭＳ Ｐゴシック" panose="020B0600070205080204" pitchFamily="34" charset="-128"/>
              <a:cs typeface="Times" panose="02020603050405020304" pitchFamily="18" charset="0"/>
            </a:endParaRPr>
          </a:p>
        </p:txBody>
      </p:sp>
      <p:pic>
        <p:nvPicPr>
          <p:cNvPr id="2" name="Picture 1">
            <a:extLst>
              <a:ext uri="{FF2B5EF4-FFF2-40B4-BE49-F238E27FC236}">
                <a16:creationId xmlns:a16="http://schemas.microsoft.com/office/drawing/2014/main" id="{A6D595F2-E5AD-4BAA-B412-E34AC139EDB3}"/>
              </a:ext>
            </a:extLst>
          </p:cNvPr>
          <p:cNvPicPr>
            <a:picLocks noChangeAspect="1"/>
          </p:cNvPicPr>
          <p:nvPr/>
        </p:nvPicPr>
        <p:blipFill>
          <a:blip r:embed="rId2"/>
          <a:stretch>
            <a:fillRect/>
          </a:stretch>
        </p:blipFill>
        <p:spPr>
          <a:xfrm>
            <a:off x="10021958" y="5046320"/>
            <a:ext cx="1997501" cy="1346860"/>
          </a:xfrm>
          <a:prstGeom prst="rect">
            <a:avLst/>
          </a:prstGeom>
        </p:spPr>
      </p:pic>
      <p:pic>
        <p:nvPicPr>
          <p:cNvPr id="4" name="Picture 3">
            <a:extLst>
              <a:ext uri="{FF2B5EF4-FFF2-40B4-BE49-F238E27FC236}">
                <a16:creationId xmlns:a16="http://schemas.microsoft.com/office/drawing/2014/main" id="{4FFF75A5-71EA-15A9-37A2-FEC868F5F471}"/>
              </a:ext>
            </a:extLst>
          </p:cNvPr>
          <p:cNvPicPr>
            <a:picLocks noChangeAspect="1"/>
          </p:cNvPicPr>
          <p:nvPr/>
        </p:nvPicPr>
        <p:blipFill>
          <a:blip r:embed="rId3"/>
          <a:stretch>
            <a:fillRect/>
          </a:stretch>
        </p:blipFill>
        <p:spPr>
          <a:xfrm>
            <a:off x="3510631" y="4632976"/>
            <a:ext cx="4732740" cy="5887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id="{A3A21333-4E7E-4DCD-9271-5FA569D9BE24}"/>
              </a:ext>
            </a:extLst>
          </p:cNvPr>
          <p:cNvSpPr>
            <a:spLocks noGrp="1"/>
          </p:cNvSpPr>
          <p:nvPr>
            <p:ph idx="1"/>
          </p:nvPr>
        </p:nvSpPr>
        <p:spPr>
          <a:xfrm>
            <a:off x="662191" y="931819"/>
            <a:ext cx="9198983" cy="4863007"/>
          </a:xfrm>
        </p:spPr>
        <p:txBody>
          <a:bodyPr>
            <a:normAutofit fontScale="92500" lnSpcReduction="10000"/>
          </a:bodyPr>
          <a:lstStyle/>
          <a:p>
            <a:pPr marL="0" indent="0">
              <a:buNone/>
            </a:pPr>
            <a:r>
              <a:rPr lang="en-US" altLang="en-US" sz="4400" b="1" dirty="0">
                <a:solidFill>
                  <a:schemeClr val="tx1"/>
                </a:solidFill>
                <a:latin typeface="ARU Raisonne DemiBold" panose="020B0503040202040103"/>
              </a:rPr>
              <a:t>Practice</a:t>
            </a:r>
          </a:p>
          <a:p>
            <a:pPr marL="0" indent="0">
              <a:buNone/>
            </a:pPr>
            <a:endParaRPr lang="en-US" altLang="en-US" sz="2400" dirty="0">
              <a:latin typeface="Raleway"/>
              <a:ea typeface="ＭＳ Ｐゴシック" panose="020B0600070205080204" pitchFamily="34" charset="-128"/>
              <a:cs typeface="Times" panose="02020603050405020304" pitchFamily="18" charset="0"/>
            </a:endParaRPr>
          </a:p>
          <a:p>
            <a:pPr marL="0" indent="0">
              <a:buNone/>
            </a:pPr>
            <a:r>
              <a:rPr lang="en-US" altLang="en-US" sz="2400" dirty="0">
                <a:latin typeface="Raleway"/>
                <a:ea typeface="ＭＳ Ｐゴシック" panose="020B0600070205080204" pitchFamily="34" charset="-128"/>
                <a:cs typeface="Times" panose="02020603050405020304" pitchFamily="18" charset="0"/>
              </a:rPr>
              <a:t>Which of the following are </a:t>
            </a:r>
            <a:r>
              <a:rPr lang="en-US" altLang="en-US" sz="2400" u="sng" dirty="0">
                <a:latin typeface="Raleway"/>
                <a:ea typeface="ＭＳ Ｐゴシック" panose="020B0600070205080204" pitchFamily="34" charset="-128"/>
                <a:cs typeface="Times" panose="02020603050405020304" pitchFamily="18" charset="0"/>
              </a:rPr>
              <a:t>not</a:t>
            </a:r>
            <a:r>
              <a:rPr lang="en-US" altLang="en-US" sz="2400" dirty="0">
                <a:latin typeface="Raleway"/>
                <a:ea typeface="ＭＳ Ｐゴシック" panose="020B0600070205080204" pitchFamily="34" charset="-128"/>
                <a:cs typeface="Times" panose="02020603050405020304" pitchFamily="18" charset="0"/>
              </a:rPr>
              <a:t> whole numbers?</a:t>
            </a:r>
          </a:p>
          <a:p>
            <a:pPr marL="457200" lvl="1" indent="0">
              <a:buNone/>
            </a:pPr>
            <a:endParaRPr lang="en-US" altLang="en-US" dirty="0">
              <a:latin typeface="Raleway"/>
              <a:ea typeface="ＭＳ Ｐゴシック" panose="020B0600070205080204" pitchFamily="34" charset="-128"/>
              <a:cs typeface="Times" panose="02020603050405020304" pitchFamily="18" charset="0"/>
            </a:endParaRP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5</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-14</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20.5</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9,483</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23,976</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153,725</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300,000,000</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205,309,841.2</a:t>
            </a:r>
          </a:p>
          <a:p>
            <a:pPr marL="914400" lvl="1" indent="-457200">
              <a:buFont typeface="+mj-lt"/>
              <a:buAutoNum type="alphaLcParenR"/>
            </a:pPr>
            <a:r>
              <a:rPr lang="en-US" altLang="en-US" dirty="0">
                <a:latin typeface="Raleway"/>
                <a:ea typeface="ＭＳ Ｐゴシック" panose="020B0600070205080204" pitchFamily="34" charset="-128"/>
                <a:cs typeface="Times" panose="02020603050405020304" pitchFamily="18" charset="0"/>
              </a:rPr>
              <a:t>124,996,348,771</a:t>
            </a:r>
          </a:p>
        </p:txBody>
      </p:sp>
      <p:pic>
        <p:nvPicPr>
          <p:cNvPr id="2" name="Picture 1">
            <a:extLst>
              <a:ext uri="{FF2B5EF4-FFF2-40B4-BE49-F238E27FC236}">
                <a16:creationId xmlns:a16="http://schemas.microsoft.com/office/drawing/2014/main" id="{A6D595F2-E5AD-4BAA-B412-E34AC139EDB3}"/>
              </a:ext>
            </a:extLst>
          </p:cNvPr>
          <p:cNvPicPr>
            <a:picLocks noChangeAspect="1"/>
          </p:cNvPicPr>
          <p:nvPr/>
        </p:nvPicPr>
        <p:blipFill>
          <a:blip r:embed="rId2"/>
          <a:stretch>
            <a:fillRect/>
          </a:stretch>
        </p:blipFill>
        <p:spPr>
          <a:xfrm>
            <a:off x="10021958" y="5046320"/>
            <a:ext cx="1997501" cy="1346860"/>
          </a:xfrm>
          <a:prstGeom prst="rect">
            <a:avLst/>
          </a:prstGeom>
        </p:spPr>
      </p:pic>
    </p:spTree>
    <p:extLst>
      <p:ext uri="{BB962C8B-B14F-4D97-AF65-F5344CB8AC3E}">
        <p14:creationId xmlns:p14="http://schemas.microsoft.com/office/powerpoint/2010/main" val="326384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5F36-B332-43EA-B3EF-A8DB25105DA7}"/>
              </a:ext>
            </a:extLst>
          </p:cNvPr>
          <p:cNvSpPr>
            <a:spLocks noGrp="1"/>
          </p:cNvSpPr>
          <p:nvPr>
            <p:ph type="title"/>
          </p:nvPr>
        </p:nvSpPr>
        <p:spPr>
          <a:xfrm>
            <a:off x="740923" y="170572"/>
            <a:ext cx="10515600" cy="1325563"/>
          </a:xfrm>
        </p:spPr>
        <p:txBody>
          <a:bodyPr/>
          <a:lstStyle/>
          <a:p>
            <a:r>
              <a:rPr lang="en-GB" dirty="0"/>
              <a:t>The place-value system  </a:t>
            </a:r>
          </a:p>
        </p:txBody>
      </p:sp>
      <p:sp>
        <p:nvSpPr>
          <p:cNvPr id="9" name="TextBox 8">
            <a:extLst>
              <a:ext uri="{FF2B5EF4-FFF2-40B4-BE49-F238E27FC236}">
                <a16:creationId xmlns:a16="http://schemas.microsoft.com/office/drawing/2014/main" id="{5AD0E18F-B0B2-8791-4795-D1106B925197}"/>
              </a:ext>
            </a:extLst>
          </p:cNvPr>
          <p:cNvSpPr txBox="1"/>
          <p:nvPr/>
        </p:nvSpPr>
        <p:spPr>
          <a:xfrm>
            <a:off x="740922" y="1636215"/>
            <a:ext cx="9782985" cy="1200329"/>
          </a:xfrm>
          <a:prstGeom prst="rect">
            <a:avLst/>
          </a:prstGeom>
          <a:noFill/>
        </p:spPr>
        <p:txBody>
          <a:bodyPr wrap="square" rtlCol="0">
            <a:spAutoFit/>
          </a:bodyPr>
          <a:lstStyle/>
          <a:p>
            <a:r>
              <a:rPr lang="en-GB" sz="2400" dirty="0">
                <a:solidFill>
                  <a:srgbClr val="FFFFFF"/>
                </a:solidFill>
                <a:latin typeface="Raleway"/>
                <a:ea typeface="ＭＳ Ｐゴシック" panose="020B0600070205080204" pitchFamily="34" charset="-128"/>
                <a:cs typeface="Times" panose="02020603050405020304" pitchFamily="18" charset="0"/>
              </a:rPr>
              <a:t>Reading numbers is based on an understanding of the </a:t>
            </a:r>
            <a:r>
              <a:rPr lang="en-GB" sz="2400" b="1" dirty="0">
                <a:solidFill>
                  <a:srgbClr val="FFFFFF"/>
                </a:solidFill>
                <a:latin typeface="Raleway"/>
                <a:ea typeface="ＭＳ Ｐゴシック" panose="020B0600070205080204" pitchFamily="34" charset="-128"/>
                <a:cs typeface="Times" panose="02020603050405020304" pitchFamily="18" charset="0"/>
              </a:rPr>
              <a:t>place-value system</a:t>
            </a:r>
            <a:r>
              <a:rPr lang="en-GB" sz="2400" dirty="0">
                <a:solidFill>
                  <a:srgbClr val="FFFFFF"/>
                </a:solidFill>
                <a:latin typeface="Raleway"/>
                <a:ea typeface="ＭＳ Ｐゴシック" panose="020B0600070205080204" pitchFamily="34" charset="-128"/>
                <a:cs typeface="Times" panose="02020603050405020304" pitchFamily="18" charset="0"/>
              </a:rPr>
              <a:t>. The chart below shows that system applied to a very long number!  </a:t>
            </a:r>
          </a:p>
        </p:txBody>
      </p:sp>
      <p:pic>
        <p:nvPicPr>
          <p:cNvPr id="11" name="Picture 10">
            <a:extLst>
              <a:ext uri="{FF2B5EF4-FFF2-40B4-BE49-F238E27FC236}">
                <a16:creationId xmlns:a16="http://schemas.microsoft.com/office/drawing/2014/main" id="{0FAAA97E-BC1C-2B37-16D6-959A1A294C8A}"/>
              </a:ext>
            </a:extLst>
          </p:cNvPr>
          <p:cNvPicPr>
            <a:picLocks noChangeAspect="1"/>
          </p:cNvPicPr>
          <p:nvPr/>
        </p:nvPicPr>
        <p:blipFill>
          <a:blip r:embed="rId2"/>
          <a:stretch>
            <a:fillRect/>
          </a:stretch>
        </p:blipFill>
        <p:spPr>
          <a:xfrm>
            <a:off x="1002104" y="3336977"/>
            <a:ext cx="9521804" cy="2722574"/>
          </a:xfrm>
          <a:prstGeom prst="rect">
            <a:avLst/>
          </a:prstGeom>
        </p:spPr>
      </p:pic>
      <p:pic>
        <p:nvPicPr>
          <p:cNvPr id="3" name="Picture 2">
            <a:extLst>
              <a:ext uri="{FF2B5EF4-FFF2-40B4-BE49-F238E27FC236}">
                <a16:creationId xmlns:a16="http://schemas.microsoft.com/office/drawing/2014/main" id="{60DB864F-20BA-1B2C-E883-4251F5E8194F}"/>
              </a:ext>
            </a:extLst>
          </p:cNvPr>
          <p:cNvPicPr>
            <a:picLocks noChangeAspect="1"/>
          </p:cNvPicPr>
          <p:nvPr/>
        </p:nvPicPr>
        <p:blipFill>
          <a:blip r:embed="rId3"/>
          <a:stretch>
            <a:fillRect/>
          </a:stretch>
        </p:blipFill>
        <p:spPr>
          <a:xfrm>
            <a:off x="10034102" y="5320319"/>
            <a:ext cx="1997501" cy="1346860"/>
          </a:xfrm>
          <a:prstGeom prst="rect">
            <a:avLst/>
          </a:prstGeom>
        </p:spPr>
      </p:pic>
    </p:spTree>
    <p:extLst>
      <p:ext uri="{BB962C8B-B14F-4D97-AF65-F5344CB8AC3E}">
        <p14:creationId xmlns:p14="http://schemas.microsoft.com/office/powerpoint/2010/main" val="17849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eft Brace 7">
            <a:extLst>
              <a:ext uri="{FF2B5EF4-FFF2-40B4-BE49-F238E27FC236}">
                <a16:creationId xmlns:a16="http://schemas.microsoft.com/office/drawing/2014/main" id="{DEF48E2A-7373-819C-5BFC-C53121C97DA6}"/>
              </a:ext>
            </a:extLst>
          </p:cNvPr>
          <p:cNvSpPr/>
          <p:nvPr/>
        </p:nvSpPr>
        <p:spPr>
          <a:xfrm rot="5400000">
            <a:off x="5105899" y="-185787"/>
            <a:ext cx="2073411" cy="80650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 name="Title 1">
            <a:extLst>
              <a:ext uri="{FF2B5EF4-FFF2-40B4-BE49-F238E27FC236}">
                <a16:creationId xmlns:a16="http://schemas.microsoft.com/office/drawing/2014/main" id="{92055F36-B332-43EA-B3EF-A8DB25105DA7}"/>
              </a:ext>
            </a:extLst>
          </p:cNvPr>
          <p:cNvSpPr>
            <a:spLocks noGrp="1"/>
          </p:cNvSpPr>
          <p:nvPr>
            <p:ph type="title"/>
          </p:nvPr>
        </p:nvSpPr>
        <p:spPr>
          <a:xfrm>
            <a:off x="740923" y="170572"/>
            <a:ext cx="10515600" cy="1325563"/>
          </a:xfrm>
        </p:spPr>
        <p:txBody>
          <a:bodyPr/>
          <a:lstStyle/>
          <a:p>
            <a:r>
              <a:rPr lang="en-GB" dirty="0"/>
              <a:t>How to read a whole number  </a:t>
            </a:r>
          </a:p>
        </p:txBody>
      </p:sp>
      <p:sp>
        <p:nvSpPr>
          <p:cNvPr id="6" name="TextBox 5">
            <a:extLst>
              <a:ext uri="{FF2B5EF4-FFF2-40B4-BE49-F238E27FC236}">
                <a16:creationId xmlns:a16="http://schemas.microsoft.com/office/drawing/2014/main" id="{C8F73DFE-624A-D779-DF7B-88618E87EB6B}"/>
              </a:ext>
            </a:extLst>
          </p:cNvPr>
          <p:cNvSpPr txBox="1"/>
          <p:nvPr/>
        </p:nvSpPr>
        <p:spPr>
          <a:xfrm>
            <a:off x="736449" y="1460034"/>
            <a:ext cx="4592296" cy="2215991"/>
          </a:xfrm>
          <a:prstGeom prst="rect">
            <a:avLst/>
          </a:prstGeom>
          <a:noFill/>
        </p:spPr>
        <p:txBody>
          <a:bodyPr wrap="square">
            <a:spAutoFit/>
          </a:bodyPr>
          <a:lstStyle/>
          <a:p>
            <a:pPr marL="285750" indent="-285750" eaLnBrk="1" hangingPunct="1">
              <a:buFont typeface="Wingdings" panose="05000000000000000000" pitchFamily="2" charset="2"/>
              <a:buChar char="Ø"/>
            </a:pPr>
            <a:r>
              <a:rPr lang="en-US" altLang="en-US" sz="2000" dirty="0">
                <a:solidFill>
                  <a:srgbClr val="FFFFFF"/>
                </a:solidFill>
                <a:latin typeface="Raleway"/>
                <a:ea typeface="ＭＳ Ｐゴシック" panose="020B0600070205080204" pitchFamily="34" charset="-128"/>
                <a:cs typeface="Times" panose="02020603050405020304" pitchFamily="18" charset="0"/>
              </a:rPr>
              <a:t>Identify the value name of the leftmost value. </a:t>
            </a:r>
          </a:p>
          <a:p>
            <a:pPr marL="285750" indent="-285750" eaLnBrk="1" hangingPunct="1">
              <a:buFont typeface="Wingdings" panose="05000000000000000000" pitchFamily="2" charset="2"/>
              <a:buChar char="Ø"/>
            </a:pPr>
            <a:endParaRPr lang="en-US" altLang="en-US" sz="2000" dirty="0">
              <a:solidFill>
                <a:srgbClr val="FFFFFF"/>
              </a:solidFill>
              <a:latin typeface="Raleway"/>
              <a:ea typeface="ＭＳ Ｐゴシック" panose="020B0600070205080204" pitchFamily="34" charset="-128"/>
              <a:cs typeface="Times" panose="02020603050405020304" pitchFamily="18" charset="0"/>
            </a:endParaRPr>
          </a:p>
          <a:p>
            <a:pPr marL="285750" indent="-285750" eaLnBrk="1" hangingPunct="1">
              <a:buFont typeface="Wingdings" panose="05000000000000000000" pitchFamily="2" charset="2"/>
              <a:buChar char="Ø"/>
            </a:pPr>
            <a:r>
              <a:rPr lang="en-US" altLang="en-US" sz="2000" dirty="0">
                <a:solidFill>
                  <a:srgbClr val="FFFFFF"/>
                </a:solidFill>
                <a:latin typeface="Raleway"/>
                <a:ea typeface="ＭＳ Ｐゴシック" panose="020B0600070205080204" pitchFamily="34" charset="-128"/>
                <a:cs typeface="Times" panose="02020603050405020304" pitchFamily="18" charset="0"/>
              </a:rPr>
              <a:t>For each value, beginning with the leftmost value, read the three-digit number from left to write. </a:t>
            </a:r>
          </a:p>
          <a:p>
            <a:pPr eaLnBrk="1" hangingPunct="1"/>
            <a:r>
              <a:rPr lang="en-US" altLang="en-US" dirty="0">
                <a:latin typeface="Raleway"/>
                <a:ea typeface="ＭＳ Ｐゴシック" panose="020B0600070205080204" pitchFamily="34" charset="-128"/>
                <a:cs typeface="Times" panose="02020603050405020304" pitchFamily="18" charset="0"/>
              </a:rPr>
              <a:t>	 </a:t>
            </a:r>
            <a:endParaRPr lang="en-US" altLang="en-US" sz="1800" dirty="0">
              <a:latin typeface="Raleway"/>
              <a:ea typeface="ＭＳ Ｐゴシック" panose="020B0600070205080204" pitchFamily="34" charset="-128"/>
              <a:cs typeface="Times" panose="02020603050405020304" pitchFamily="18" charset="0"/>
            </a:endParaRPr>
          </a:p>
        </p:txBody>
      </p:sp>
      <p:sp>
        <p:nvSpPr>
          <p:cNvPr id="10" name="TextBox 9">
            <a:extLst>
              <a:ext uri="{FF2B5EF4-FFF2-40B4-BE49-F238E27FC236}">
                <a16:creationId xmlns:a16="http://schemas.microsoft.com/office/drawing/2014/main" id="{D4F743B7-F885-D77D-01D5-385A67D588F3}"/>
              </a:ext>
            </a:extLst>
          </p:cNvPr>
          <p:cNvSpPr txBox="1"/>
          <p:nvPr/>
        </p:nvSpPr>
        <p:spPr>
          <a:xfrm>
            <a:off x="5671962" y="2423316"/>
            <a:ext cx="941283" cy="369332"/>
          </a:xfrm>
          <a:prstGeom prst="rect">
            <a:avLst/>
          </a:prstGeom>
          <a:noFill/>
        </p:spPr>
        <p:txBody>
          <a:bodyPr wrap="none" rtlCol="0">
            <a:spAutoFit/>
          </a:bodyPr>
          <a:lstStyle/>
          <a:p>
            <a:r>
              <a:rPr lang="en-GB" b="1" dirty="0">
                <a:solidFill>
                  <a:srgbClr val="FFFFFF"/>
                </a:solidFill>
                <a:latin typeface="Raleway"/>
                <a:ea typeface="ＭＳ Ｐゴシック" panose="020B0600070205080204" pitchFamily="34" charset="-128"/>
                <a:cs typeface="Times" panose="02020603050405020304" pitchFamily="18" charset="0"/>
              </a:rPr>
              <a:t>Values</a:t>
            </a:r>
          </a:p>
        </p:txBody>
      </p:sp>
      <p:pic>
        <p:nvPicPr>
          <p:cNvPr id="3" name="Picture 2">
            <a:extLst>
              <a:ext uri="{FF2B5EF4-FFF2-40B4-BE49-F238E27FC236}">
                <a16:creationId xmlns:a16="http://schemas.microsoft.com/office/drawing/2014/main" id="{A1B6394D-BF17-1C0D-672E-3CA8476392F4}"/>
              </a:ext>
            </a:extLst>
          </p:cNvPr>
          <p:cNvPicPr>
            <a:picLocks noChangeAspect="1"/>
          </p:cNvPicPr>
          <p:nvPr/>
        </p:nvPicPr>
        <p:blipFill>
          <a:blip r:embed="rId2"/>
          <a:stretch>
            <a:fillRect/>
          </a:stretch>
        </p:blipFill>
        <p:spPr>
          <a:xfrm>
            <a:off x="10021958" y="5310282"/>
            <a:ext cx="1997501" cy="1346860"/>
          </a:xfrm>
          <a:prstGeom prst="rect">
            <a:avLst/>
          </a:prstGeom>
        </p:spPr>
      </p:pic>
      <p:pic>
        <p:nvPicPr>
          <p:cNvPr id="7" name="Picture 6">
            <a:extLst>
              <a:ext uri="{FF2B5EF4-FFF2-40B4-BE49-F238E27FC236}">
                <a16:creationId xmlns:a16="http://schemas.microsoft.com/office/drawing/2014/main" id="{594CF24E-6C3F-8656-DB97-22C81C469C6D}"/>
              </a:ext>
            </a:extLst>
          </p:cNvPr>
          <p:cNvPicPr>
            <a:picLocks noChangeAspect="1"/>
          </p:cNvPicPr>
          <p:nvPr/>
        </p:nvPicPr>
        <p:blipFill>
          <a:blip r:embed="rId3"/>
          <a:stretch>
            <a:fillRect/>
          </a:stretch>
        </p:blipFill>
        <p:spPr>
          <a:xfrm>
            <a:off x="1886165" y="4106562"/>
            <a:ext cx="8419669" cy="2407440"/>
          </a:xfrm>
          <a:prstGeom prst="rect">
            <a:avLst/>
          </a:prstGeom>
        </p:spPr>
      </p:pic>
    </p:spTree>
    <p:extLst>
      <p:ext uri="{BB962C8B-B14F-4D97-AF65-F5344CB8AC3E}">
        <p14:creationId xmlns:p14="http://schemas.microsoft.com/office/powerpoint/2010/main" val="313679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02CA29D4-FCE2-4275-9699-5C6E6501D4E1}"/>
              </a:ext>
            </a:extLst>
          </p:cNvPr>
          <p:cNvSpPr>
            <a:spLocks noGrp="1"/>
          </p:cNvSpPr>
          <p:nvPr>
            <p:ph type="title"/>
          </p:nvPr>
        </p:nvSpPr>
        <p:spPr>
          <a:xfrm>
            <a:off x="1010529" y="235684"/>
            <a:ext cx="8229600" cy="1143000"/>
          </a:xfrm>
        </p:spPr>
        <p:txBody>
          <a:bodyPr>
            <a:normAutofit/>
          </a:bodyPr>
          <a:lstStyle/>
          <a:p>
            <a:r>
              <a:rPr lang="en-US" altLang="en-US" dirty="0"/>
              <a:t>Examples  </a:t>
            </a:r>
          </a:p>
        </p:txBody>
      </p:sp>
      <p:sp>
        <p:nvSpPr>
          <p:cNvPr id="3" name="Content Placeholder 2">
            <a:extLst>
              <a:ext uri="{FF2B5EF4-FFF2-40B4-BE49-F238E27FC236}">
                <a16:creationId xmlns:a16="http://schemas.microsoft.com/office/drawing/2014/main" id="{FDEEBFCE-399F-42E5-B9AE-AB098CDB7A5C}"/>
              </a:ext>
            </a:extLst>
          </p:cNvPr>
          <p:cNvSpPr>
            <a:spLocks noGrp="1"/>
          </p:cNvSpPr>
          <p:nvPr>
            <p:ph idx="1"/>
          </p:nvPr>
        </p:nvSpPr>
        <p:spPr>
          <a:xfrm>
            <a:off x="1010529" y="1549320"/>
            <a:ext cx="10772168" cy="5064125"/>
          </a:xfrm>
        </p:spPr>
        <p:txBody>
          <a:bodyPr rtlCol="0">
            <a:normAutofit/>
          </a:bodyPr>
          <a:lstStyle/>
          <a:p>
            <a:pPr marL="0" indent="0">
              <a:buNone/>
              <a:defRPr/>
            </a:pPr>
            <a:r>
              <a:rPr lang="en-US" sz="2400" dirty="0">
                <a:latin typeface="Raleway" panose="020B0503030101060003"/>
              </a:rPr>
              <a:t>7,835</a:t>
            </a:r>
          </a:p>
          <a:p>
            <a:pPr marL="0" indent="0">
              <a:buNone/>
              <a:defRPr/>
            </a:pPr>
            <a:endParaRPr lang="en-US" sz="2400" dirty="0">
              <a:solidFill>
                <a:srgbClr val="FFC000"/>
              </a:solidFill>
              <a:latin typeface="Raleway" panose="020B0503030101060003"/>
            </a:endParaRPr>
          </a:p>
          <a:p>
            <a:pPr marL="0" indent="0">
              <a:buNone/>
              <a:defRPr/>
            </a:pPr>
            <a:endParaRPr lang="en-US" sz="2400" dirty="0">
              <a:latin typeface="Raleway" panose="020B0503030101060003"/>
            </a:endParaRPr>
          </a:p>
          <a:p>
            <a:pPr marL="0" indent="0">
              <a:buNone/>
              <a:defRPr/>
            </a:pPr>
            <a:r>
              <a:rPr lang="en-US" sz="2400" dirty="0">
                <a:latin typeface="Raleway" panose="020B0503030101060003"/>
              </a:rPr>
              <a:t>111,356,075</a:t>
            </a:r>
          </a:p>
          <a:p>
            <a:pPr marL="742950" indent="-742950">
              <a:buNone/>
              <a:defRPr/>
            </a:pPr>
            <a:endParaRPr lang="en-US" sz="2400" dirty="0">
              <a:solidFill>
                <a:srgbClr val="FFC000"/>
              </a:solidFill>
              <a:latin typeface="Raleway" panose="020B0503030101060003"/>
              <a:cs typeface="Times" pitchFamily="1" charset="0"/>
            </a:endParaRPr>
          </a:p>
          <a:p>
            <a:pPr marL="0" indent="0">
              <a:buNone/>
              <a:defRPr/>
            </a:pPr>
            <a:endParaRPr lang="en-US" sz="2400" dirty="0">
              <a:solidFill>
                <a:schemeClr val="accent6"/>
              </a:solidFill>
              <a:latin typeface="Raleway" panose="020B0503030101060003"/>
              <a:cs typeface="Times" pitchFamily="1" charset="0"/>
            </a:endParaRPr>
          </a:p>
          <a:p>
            <a:pPr marL="0" indent="0">
              <a:buNone/>
              <a:defRPr/>
            </a:pPr>
            <a:r>
              <a:rPr lang="en-US" sz="2400" dirty="0">
                <a:solidFill>
                  <a:schemeClr val="accent6"/>
                </a:solidFill>
                <a:latin typeface="Raleway" panose="020B0503030101060003"/>
                <a:cs typeface="Times" pitchFamily="1" charset="0"/>
              </a:rPr>
              <a:t>17,000,017,000</a:t>
            </a:r>
          </a:p>
        </p:txBody>
      </p:sp>
      <p:pic>
        <p:nvPicPr>
          <p:cNvPr id="2" name="Picture 1">
            <a:extLst>
              <a:ext uri="{FF2B5EF4-FFF2-40B4-BE49-F238E27FC236}">
                <a16:creationId xmlns:a16="http://schemas.microsoft.com/office/drawing/2014/main" id="{630F7175-2C6A-423D-96A1-6F848DB87914}"/>
              </a:ext>
            </a:extLst>
          </p:cNvPr>
          <p:cNvPicPr>
            <a:picLocks noChangeAspect="1"/>
          </p:cNvPicPr>
          <p:nvPr/>
        </p:nvPicPr>
        <p:blipFill>
          <a:blip r:embed="rId2"/>
          <a:stretch>
            <a:fillRect/>
          </a:stretch>
        </p:blipFill>
        <p:spPr>
          <a:xfrm>
            <a:off x="9694153" y="5120683"/>
            <a:ext cx="1997501" cy="1346860"/>
          </a:xfrm>
          <a:prstGeom prst="rect">
            <a:avLst/>
          </a:prstGeom>
        </p:spPr>
      </p:pic>
      <p:sp>
        <p:nvSpPr>
          <p:cNvPr id="5" name="TextBox 4">
            <a:extLst>
              <a:ext uri="{FF2B5EF4-FFF2-40B4-BE49-F238E27FC236}">
                <a16:creationId xmlns:a16="http://schemas.microsoft.com/office/drawing/2014/main" id="{8AF509EA-0987-DC95-5B6C-C0828EF8CD6C}"/>
              </a:ext>
            </a:extLst>
          </p:cNvPr>
          <p:cNvSpPr txBox="1"/>
          <p:nvPr/>
        </p:nvSpPr>
        <p:spPr>
          <a:xfrm>
            <a:off x="972724" y="2074896"/>
            <a:ext cx="6094878" cy="400110"/>
          </a:xfrm>
          <a:prstGeom prst="rect">
            <a:avLst/>
          </a:prstGeom>
          <a:noFill/>
        </p:spPr>
        <p:txBody>
          <a:bodyPr wrap="square">
            <a:spAutoFit/>
          </a:bodyPr>
          <a:lstStyle/>
          <a:p>
            <a:pPr marL="0" indent="0">
              <a:buNone/>
              <a:defRPr/>
            </a:pPr>
            <a:r>
              <a:rPr lang="en-US" altLang="en-US" sz="2000" dirty="0">
                <a:solidFill>
                  <a:srgbClr val="FFC000"/>
                </a:solidFill>
                <a:latin typeface="Raleway" panose="020B0503030101060003"/>
                <a:cs typeface="Times" pitchFamily="1" charset="0"/>
              </a:rPr>
              <a:t>Seven thousand, eight hundred and thirty-five</a:t>
            </a:r>
          </a:p>
        </p:txBody>
      </p:sp>
      <p:sp>
        <p:nvSpPr>
          <p:cNvPr id="7" name="TextBox 6">
            <a:extLst>
              <a:ext uri="{FF2B5EF4-FFF2-40B4-BE49-F238E27FC236}">
                <a16:creationId xmlns:a16="http://schemas.microsoft.com/office/drawing/2014/main" id="{947BF5B4-06F4-D68F-E4F7-2E1BA75C617E}"/>
              </a:ext>
            </a:extLst>
          </p:cNvPr>
          <p:cNvSpPr txBox="1"/>
          <p:nvPr/>
        </p:nvSpPr>
        <p:spPr>
          <a:xfrm>
            <a:off x="972723" y="3373496"/>
            <a:ext cx="8823459" cy="707886"/>
          </a:xfrm>
          <a:prstGeom prst="rect">
            <a:avLst/>
          </a:prstGeom>
          <a:noFill/>
        </p:spPr>
        <p:txBody>
          <a:bodyPr wrap="square">
            <a:spAutoFit/>
          </a:bodyPr>
          <a:lstStyle/>
          <a:p>
            <a:pPr marL="742950" indent="-742950">
              <a:buNone/>
              <a:defRPr/>
            </a:pPr>
            <a:r>
              <a:rPr lang="en-US" altLang="en-US" sz="2000" dirty="0">
                <a:solidFill>
                  <a:srgbClr val="FFC000"/>
                </a:solidFill>
                <a:latin typeface="Raleway" panose="020B0503030101060003"/>
                <a:cs typeface="Times" pitchFamily="1" charset="0"/>
              </a:rPr>
              <a:t>One hundred and eleven million, three hundred and fifty-six thousand </a:t>
            </a:r>
          </a:p>
          <a:p>
            <a:pPr marL="742950" indent="-742950">
              <a:buNone/>
              <a:defRPr/>
            </a:pPr>
            <a:r>
              <a:rPr lang="en-US" altLang="en-US" sz="2000" dirty="0">
                <a:solidFill>
                  <a:srgbClr val="FFC000"/>
                </a:solidFill>
                <a:latin typeface="Raleway" panose="020B0503030101060003"/>
                <a:cs typeface="Times" pitchFamily="1" charset="0"/>
              </a:rPr>
              <a:t>and seventy-five</a:t>
            </a:r>
          </a:p>
        </p:txBody>
      </p:sp>
      <p:sp>
        <p:nvSpPr>
          <p:cNvPr id="9" name="TextBox 8">
            <a:extLst>
              <a:ext uri="{FF2B5EF4-FFF2-40B4-BE49-F238E27FC236}">
                <a16:creationId xmlns:a16="http://schemas.microsoft.com/office/drawing/2014/main" id="{EE14184C-DC2A-ADFE-B723-6B005FA14C9A}"/>
              </a:ext>
            </a:extLst>
          </p:cNvPr>
          <p:cNvSpPr txBox="1"/>
          <p:nvPr/>
        </p:nvSpPr>
        <p:spPr>
          <a:xfrm>
            <a:off x="1010529" y="4748705"/>
            <a:ext cx="6094878" cy="400110"/>
          </a:xfrm>
          <a:prstGeom prst="rect">
            <a:avLst/>
          </a:prstGeom>
          <a:noFill/>
        </p:spPr>
        <p:txBody>
          <a:bodyPr wrap="square">
            <a:spAutoFit/>
          </a:bodyPr>
          <a:lstStyle/>
          <a:p>
            <a:pPr marL="0" indent="0">
              <a:buNone/>
              <a:defRPr/>
            </a:pPr>
            <a:r>
              <a:rPr lang="en-US" altLang="en-US" sz="2000" dirty="0">
                <a:solidFill>
                  <a:srgbClr val="FFC000"/>
                </a:solidFill>
                <a:latin typeface="Raleway" panose="020B0503030101060003"/>
                <a:cs typeface="Times" pitchFamily="1" charset="0"/>
              </a:rPr>
              <a:t>Seventeen billion, seventeen thousand</a:t>
            </a:r>
            <a:endParaRPr lang="en-US" sz="2000" dirty="0">
              <a:solidFill>
                <a:srgbClr val="FFC000"/>
              </a:solidFill>
              <a:latin typeface="Raleway" panose="020B0503030101060003"/>
            </a:endParaRPr>
          </a:p>
        </p:txBody>
      </p:sp>
      <p:sp>
        <p:nvSpPr>
          <p:cNvPr id="12" name="TextBox 11">
            <a:extLst>
              <a:ext uri="{FF2B5EF4-FFF2-40B4-BE49-F238E27FC236}">
                <a16:creationId xmlns:a16="http://schemas.microsoft.com/office/drawing/2014/main" id="{DF565345-88D4-59E5-8CEE-8076575D82C3}"/>
              </a:ext>
            </a:extLst>
          </p:cNvPr>
          <p:cNvSpPr txBox="1"/>
          <p:nvPr/>
        </p:nvSpPr>
        <p:spPr>
          <a:xfrm>
            <a:off x="914399" y="5479024"/>
            <a:ext cx="10267072" cy="1064907"/>
          </a:xfrm>
          <a:prstGeom prst="rect">
            <a:avLst/>
          </a:prstGeom>
          <a:noFill/>
        </p:spPr>
        <p:txBody>
          <a:bodyPr wrap="square" rtlCol="0">
            <a:spAutoFit/>
          </a:bodyPr>
          <a:lstStyle/>
          <a:p>
            <a:pPr defTabSz="914400">
              <a:lnSpc>
                <a:spcPct val="90000"/>
              </a:lnSpc>
              <a:spcBef>
                <a:spcPts val="1000"/>
              </a:spcBef>
              <a:defRPr/>
            </a:pPr>
            <a:r>
              <a:rPr lang="en-GB" sz="1600" b="1" dirty="0">
                <a:solidFill>
                  <a:srgbClr val="FFFFFF"/>
                </a:solidFill>
                <a:latin typeface="Raleway" panose="020B0503030101060003"/>
              </a:rPr>
              <a:t>***Difference between British and American English: Generally speaking, in British English we usually connect large numbers with double or single digit figures with </a:t>
            </a:r>
            <a:r>
              <a:rPr lang="en-GB" sz="1600" b="1" i="1" dirty="0">
                <a:solidFill>
                  <a:srgbClr val="FFFFFF"/>
                </a:solidFill>
                <a:latin typeface="Raleway" panose="020B0503030101060003"/>
              </a:rPr>
              <a:t>and</a:t>
            </a:r>
            <a:r>
              <a:rPr lang="en-GB" sz="1600" b="1" dirty="0">
                <a:solidFill>
                  <a:srgbClr val="FFFFFF"/>
                </a:solidFill>
                <a:latin typeface="Raleway" panose="020B0503030101060003"/>
              </a:rPr>
              <a:t>, but in American English and is not used***</a:t>
            </a:r>
          </a:p>
          <a:p>
            <a:endParaRPr lang="en-GB" sz="1000" dirty="0">
              <a:solidFill>
                <a:schemeClr val="accent6"/>
              </a:solidFill>
              <a:latin typeface="Raleway" pitchFamily="2" charset="0"/>
            </a:endParaRPr>
          </a:p>
          <a:p>
            <a:r>
              <a:rPr lang="en-GB" sz="800" dirty="0">
                <a:solidFill>
                  <a:schemeClr val="accent6"/>
                </a:solidFill>
                <a:latin typeface="Raleway" pitchFamily="2" charset="0"/>
              </a:rPr>
              <a:t>Ref. englishlessonsbrighton.co.uk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F478-5B41-4B16-B926-37ED3B45894C}"/>
              </a:ext>
            </a:extLst>
          </p:cNvPr>
          <p:cNvSpPr>
            <a:spLocks noGrp="1"/>
          </p:cNvSpPr>
          <p:nvPr>
            <p:ph type="title"/>
          </p:nvPr>
        </p:nvSpPr>
        <p:spPr/>
        <p:txBody>
          <a:bodyPr/>
          <a:lstStyle/>
          <a:p>
            <a:r>
              <a:rPr lang="en-GB" dirty="0"/>
              <a:t>Big number bingo! </a:t>
            </a:r>
          </a:p>
        </p:txBody>
      </p:sp>
      <p:sp>
        <p:nvSpPr>
          <p:cNvPr id="3" name="Content Placeholder 2">
            <a:extLst>
              <a:ext uri="{FF2B5EF4-FFF2-40B4-BE49-F238E27FC236}">
                <a16:creationId xmlns:a16="http://schemas.microsoft.com/office/drawing/2014/main" id="{5A8ACB4D-3F57-4AA2-BACA-5AA6828A6018}"/>
              </a:ext>
            </a:extLst>
          </p:cNvPr>
          <p:cNvSpPr>
            <a:spLocks noGrp="1"/>
          </p:cNvSpPr>
          <p:nvPr>
            <p:ph idx="1"/>
          </p:nvPr>
        </p:nvSpPr>
        <p:spPr>
          <a:xfrm>
            <a:off x="898712" y="2338396"/>
            <a:ext cx="8312524" cy="433481"/>
          </a:xfrm>
        </p:spPr>
        <p:txBody>
          <a:bodyPr>
            <a:normAutofit fontScale="70000" lnSpcReduction="20000"/>
          </a:bodyPr>
          <a:lstStyle/>
          <a:p>
            <a:pPr marL="0" indent="0">
              <a:buNone/>
            </a:pPr>
            <a:r>
              <a:rPr lang="en-GB" b="1" dirty="0"/>
              <a:t>Step 1</a:t>
            </a:r>
            <a:r>
              <a:rPr lang="en-GB" dirty="0"/>
              <a:t>: Draw a 3x3 grid on a piece of paper or on your computer. </a:t>
            </a:r>
          </a:p>
          <a:p>
            <a:pPr marL="0" indent="0">
              <a:buNone/>
            </a:pPr>
            <a:endParaRPr lang="en-GB" dirty="0"/>
          </a:p>
        </p:txBody>
      </p:sp>
      <p:graphicFrame>
        <p:nvGraphicFramePr>
          <p:cNvPr id="6" name="Table 6">
            <a:extLst>
              <a:ext uri="{FF2B5EF4-FFF2-40B4-BE49-F238E27FC236}">
                <a16:creationId xmlns:a16="http://schemas.microsoft.com/office/drawing/2014/main" id="{B00C6833-3DF4-93A7-1F24-45195A5A01CA}"/>
              </a:ext>
            </a:extLst>
          </p:cNvPr>
          <p:cNvGraphicFramePr>
            <a:graphicFrameLocks noGrp="1"/>
          </p:cNvGraphicFramePr>
          <p:nvPr>
            <p:extLst>
              <p:ext uri="{D42A27DB-BD31-4B8C-83A1-F6EECF244321}">
                <p14:modId xmlns:p14="http://schemas.microsoft.com/office/powerpoint/2010/main" val="4214430572"/>
              </p:ext>
            </p:extLst>
          </p:nvPr>
        </p:nvGraphicFramePr>
        <p:xfrm>
          <a:off x="2568014" y="3015742"/>
          <a:ext cx="4518586" cy="2052872"/>
        </p:xfrm>
        <a:graphic>
          <a:graphicData uri="http://schemas.openxmlformats.org/drawingml/2006/table">
            <a:tbl>
              <a:tblPr firstRow="1" bandRow="1">
                <a:tableStyleId>{93296810-A885-4BE3-A3E7-6D5BEEA58F35}</a:tableStyleId>
              </a:tblPr>
              <a:tblGrid>
                <a:gridCol w="1639934">
                  <a:extLst>
                    <a:ext uri="{9D8B030D-6E8A-4147-A177-3AD203B41FA5}">
                      <a16:colId xmlns:a16="http://schemas.microsoft.com/office/drawing/2014/main" val="4049825068"/>
                    </a:ext>
                  </a:extLst>
                </a:gridCol>
                <a:gridCol w="1445639">
                  <a:extLst>
                    <a:ext uri="{9D8B030D-6E8A-4147-A177-3AD203B41FA5}">
                      <a16:colId xmlns:a16="http://schemas.microsoft.com/office/drawing/2014/main" val="3376051676"/>
                    </a:ext>
                  </a:extLst>
                </a:gridCol>
                <a:gridCol w="1433013">
                  <a:extLst>
                    <a:ext uri="{9D8B030D-6E8A-4147-A177-3AD203B41FA5}">
                      <a16:colId xmlns:a16="http://schemas.microsoft.com/office/drawing/2014/main" val="1699214435"/>
                    </a:ext>
                  </a:extLst>
                </a:gridCol>
              </a:tblGrid>
              <a:tr h="725298">
                <a:tc>
                  <a:txBody>
                    <a:bodyPr/>
                    <a:lstStyle/>
                    <a:p>
                      <a:endParaRPr lang="en-GB" dirty="0"/>
                    </a:p>
                  </a:txBody>
                  <a:tcPr/>
                </a:tc>
                <a:tc>
                  <a:txBody>
                    <a:bodyPr/>
                    <a:lstStyle/>
                    <a:p>
                      <a:endParaRPr lang="en-GB" dirty="0"/>
                    </a:p>
                    <a:p>
                      <a:endParaRPr lang="en-GB" dirty="0"/>
                    </a:p>
                  </a:txBody>
                  <a:tcPr/>
                </a:tc>
                <a:tc>
                  <a:txBody>
                    <a:bodyPr/>
                    <a:lstStyle/>
                    <a:p>
                      <a:endParaRPr lang="en-GB" dirty="0"/>
                    </a:p>
                  </a:txBody>
                  <a:tcPr/>
                </a:tc>
                <a:extLst>
                  <a:ext uri="{0D108BD9-81ED-4DB2-BD59-A6C34878D82A}">
                    <a16:rowId xmlns:a16="http://schemas.microsoft.com/office/drawing/2014/main" val="1468859165"/>
                  </a:ext>
                </a:extLst>
              </a:tr>
              <a:tr h="663787">
                <a:tc>
                  <a:txBody>
                    <a:bodyPr/>
                    <a:lstStyle/>
                    <a:p>
                      <a:endParaRPr lang="en-GB" dirty="0"/>
                    </a:p>
                  </a:txBody>
                  <a:tcPr/>
                </a:tc>
                <a:tc>
                  <a:txBody>
                    <a:bodyPr/>
                    <a:lstStyle/>
                    <a:p>
                      <a:endParaRPr lang="en-GB" dirty="0"/>
                    </a:p>
                    <a:p>
                      <a:endParaRPr lang="en-GB" dirty="0"/>
                    </a:p>
                  </a:txBody>
                  <a:tcPr/>
                </a:tc>
                <a:tc>
                  <a:txBody>
                    <a:bodyPr/>
                    <a:lstStyle/>
                    <a:p>
                      <a:endParaRPr lang="en-GB" dirty="0"/>
                    </a:p>
                  </a:txBody>
                  <a:tcPr/>
                </a:tc>
                <a:extLst>
                  <a:ext uri="{0D108BD9-81ED-4DB2-BD59-A6C34878D82A}">
                    <a16:rowId xmlns:a16="http://schemas.microsoft.com/office/drawing/2014/main" val="3631512358"/>
                  </a:ext>
                </a:extLst>
              </a:tr>
              <a:tr h="663787">
                <a:tc>
                  <a:txBody>
                    <a:bodyPr/>
                    <a:lstStyle/>
                    <a:p>
                      <a:endParaRPr lang="en-GB"/>
                    </a:p>
                  </a:txBody>
                  <a:tcPr/>
                </a:tc>
                <a:tc>
                  <a:txBody>
                    <a:bodyPr/>
                    <a:lstStyle/>
                    <a:p>
                      <a:endParaRPr lang="en-GB" dirty="0"/>
                    </a:p>
                    <a:p>
                      <a:endParaRPr lang="en-GB" dirty="0"/>
                    </a:p>
                  </a:txBody>
                  <a:tcPr/>
                </a:tc>
                <a:tc>
                  <a:txBody>
                    <a:bodyPr/>
                    <a:lstStyle/>
                    <a:p>
                      <a:endParaRPr lang="en-GB" dirty="0"/>
                    </a:p>
                  </a:txBody>
                  <a:tcPr/>
                </a:tc>
                <a:extLst>
                  <a:ext uri="{0D108BD9-81ED-4DB2-BD59-A6C34878D82A}">
                    <a16:rowId xmlns:a16="http://schemas.microsoft.com/office/drawing/2014/main" val="2858765623"/>
                  </a:ext>
                </a:extLst>
              </a:tr>
            </a:tbl>
          </a:graphicData>
        </a:graphic>
      </p:graphicFrame>
      <p:sp>
        <p:nvSpPr>
          <p:cNvPr id="7" name="TextBox 6">
            <a:extLst>
              <a:ext uri="{FF2B5EF4-FFF2-40B4-BE49-F238E27FC236}">
                <a16:creationId xmlns:a16="http://schemas.microsoft.com/office/drawing/2014/main" id="{4BC1D584-53E5-C417-5A1D-9DA98EE67A8D}"/>
              </a:ext>
            </a:extLst>
          </p:cNvPr>
          <p:cNvSpPr txBox="1"/>
          <p:nvPr/>
        </p:nvSpPr>
        <p:spPr>
          <a:xfrm>
            <a:off x="838200" y="1573553"/>
            <a:ext cx="8954695" cy="461665"/>
          </a:xfrm>
          <a:prstGeom prst="rect">
            <a:avLst/>
          </a:prstGeom>
          <a:noFill/>
        </p:spPr>
        <p:txBody>
          <a:bodyPr wrap="none" rtlCol="0">
            <a:spAutoFit/>
          </a:bodyPr>
          <a:lstStyle/>
          <a:p>
            <a:r>
              <a:rPr lang="en-GB" sz="2400" dirty="0">
                <a:solidFill>
                  <a:srgbClr val="FFFFFF"/>
                </a:solidFill>
                <a:latin typeface="Raleway" panose="020B0503030101060003" pitchFamily="34" charset="77"/>
              </a:rPr>
              <a:t>We’re going to practice our understanding of large numbers.  </a:t>
            </a:r>
          </a:p>
        </p:txBody>
      </p:sp>
      <p:sp>
        <p:nvSpPr>
          <p:cNvPr id="8" name="Content Placeholder 2">
            <a:extLst>
              <a:ext uri="{FF2B5EF4-FFF2-40B4-BE49-F238E27FC236}">
                <a16:creationId xmlns:a16="http://schemas.microsoft.com/office/drawing/2014/main" id="{20A5DAE1-59F7-4614-4E4D-969EAB3D9025}"/>
              </a:ext>
            </a:extLst>
          </p:cNvPr>
          <p:cNvSpPr txBox="1">
            <a:spLocks/>
          </p:cNvSpPr>
          <p:nvPr/>
        </p:nvSpPr>
        <p:spPr>
          <a:xfrm>
            <a:off x="963706" y="5489002"/>
            <a:ext cx="8435788" cy="64285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FFFFFF"/>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FFFFFF"/>
                </a:solidFill>
                <a:latin typeface="Raleway" panose="020B05030301010600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FFFFFF"/>
                </a:solidFill>
                <a:latin typeface="Raleway" panose="020B05030301010600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FFFFFF"/>
                </a:solidFill>
                <a:latin typeface="Raleway" panose="020B05030301010600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FFFFFF"/>
                </a:solidFill>
                <a:latin typeface="Raleway" panose="020B05030301010600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200" b="1" dirty="0"/>
              <a:t>Step 2</a:t>
            </a:r>
            <a:r>
              <a:rPr lang="en-GB" sz="2200" dirty="0"/>
              <a:t>: Go to the document called ‘Bingo!’ on the week 2 tile and write or copy and paste </a:t>
            </a:r>
            <a:r>
              <a:rPr lang="en-GB" sz="2200" b="1" dirty="0"/>
              <a:t>nine</a:t>
            </a:r>
            <a:r>
              <a:rPr lang="en-GB" sz="2200" dirty="0"/>
              <a:t> of the numbers on to your grid.  </a:t>
            </a:r>
          </a:p>
          <a:p>
            <a:pPr marL="0" indent="0">
              <a:buFont typeface="Arial" panose="020B0604020202020204" pitchFamily="34" charset="0"/>
              <a:buNone/>
            </a:pPr>
            <a:endParaRPr lang="en-GB" dirty="0"/>
          </a:p>
        </p:txBody>
      </p:sp>
      <p:pic>
        <p:nvPicPr>
          <p:cNvPr id="4" name="Picture 3">
            <a:extLst>
              <a:ext uri="{FF2B5EF4-FFF2-40B4-BE49-F238E27FC236}">
                <a16:creationId xmlns:a16="http://schemas.microsoft.com/office/drawing/2014/main" id="{71CADE63-B934-C29F-6A00-12B72B0C7F88}"/>
              </a:ext>
            </a:extLst>
          </p:cNvPr>
          <p:cNvPicPr>
            <a:picLocks noChangeAspect="1"/>
          </p:cNvPicPr>
          <p:nvPr/>
        </p:nvPicPr>
        <p:blipFill>
          <a:blip r:embed="rId2"/>
          <a:stretch>
            <a:fillRect/>
          </a:stretch>
        </p:blipFill>
        <p:spPr>
          <a:xfrm>
            <a:off x="10021958" y="5306451"/>
            <a:ext cx="1997501" cy="1346860"/>
          </a:xfrm>
          <a:prstGeom prst="rect">
            <a:avLst/>
          </a:prstGeom>
        </p:spPr>
      </p:pic>
    </p:spTree>
    <p:extLst>
      <p:ext uri="{BB962C8B-B14F-4D97-AF65-F5344CB8AC3E}">
        <p14:creationId xmlns:p14="http://schemas.microsoft.com/office/powerpoint/2010/main" val="300627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da80ac13-c784-4518-82d3-56520333f182"/>
</p:tagLst>
</file>

<file path=ppt/theme/theme1.xml><?xml version="1.0" encoding="utf-8"?>
<a:theme xmlns:a="http://schemas.openxmlformats.org/drawingml/2006/main" name="3_ARU Brand">
  <a:themeElements>
    <a:clrScheme name="ARU">
      <a:dk1>
        <a:srgbClr val="061D48"/>
      </a:dk1>
      <a:lt1>
        <a:srgbClr val="FFD000"/>
      </a:lt1>
      <a:dk2>
        <a:srgbClr val="061D48"/>
      </a:dk2>
      <a:lt2>
        <a:srgbClr val="FFD000"/>
      </a:lt2>
      <a:accent1>
        <a:srgbClr val="CF4520"/>
      </a:accent1>
      <a:accent2>
        <a:srgbClr val="A6093C"/>
      </a:accent2>
      <a:accent3>
        <a:srgbClr val="5C068C"/>
      </a:accent3>
      <a:accent4>
        <a:srgbClr val="0077C8"/>
      </a:accent4>
      <a:accent5>
        <a:srgbClr val="008578"/>
      </a:accent5>
      <a:accent6>
        <a:srgbClr val="FFFFF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 id="{5FC17A38-278E-F242-A5A2-880D775BEB3C}" vid="{F31109E8-2D50-334C-B5FF-1B95CD1B0FB3}"/>
    </a:ext>
  </a:extLst>
</a:theme>
</file>

<file path=ppt/theme/theme2.xml><?xml version="1.0" encoding="utf-8"?>
<a:theme xmlns:a="http://schemas.openxmlformats.org/drawingml/2006/main" name="ARU Brand">
  <a:themeElements>
    <a:clrScheme name="ARU">
      <a:dk1>
        <a:srgbClr val="061D48"/>
      </a:dk1>
      <a:lt1>
        <a:srgbClr val="FFD000"/>
      </a:lt1>
      <a:dk2>
        <a:srgbClr val="061D48"/>
      </a:dk2>
      <a:lt2>
        <a:srgbClr val="FFD000"/>
      </a:lt2>
      <a:accent1>
        <a:srgbClr val="CF4520"/>
      </a:accent1>
      <a:accent2>
        <a:srgbClr val="A6093C"/>
      </a:accent2>
      <a:accent3>
        <a:srgbClr val="5C068C"/>
      </a:accent3>
      <a:accent4>
        <a:srgbClr val="0077C8"/>
      </a:accent4>
      <a:accent5>
        <a:srgbClr val="008578"/>
      </a:accent5>
      <a:accent6>
        <a:srgbClr val="FFFFF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 id="{5FC17A38-278E-F242-A5A2-880D775BEB3C}" vid="{86F8335C-085D-E944-9A21-CA3CB8BD4484}"/>
    </a:ext>
  </a:extLst>
</a:theme>
</file>

<file path=ppt/theme/theme3.xml><?xml version="1.0" encoding="utf-8"?>
<a:theme xmlns:a="http://schemas.openxmlformats.org/drawingml/2006/main" name="1_ARU Brand">
  <a:themeElements>
    <a:clrScheme name="ARU">
      <a:dk1>
        <a:srgbClr val="061D48"/>
      </a:dk1>
      <a:lt1>
        <a:srgbClr val="FFD000"/>
      </a:lt1>
      <a:dk2>
        <a:srgbClr val="061D48"/>
      </a:dk2>
      <a:lt2>
        <a:srgbClr val="FFD000"/>
      </a:lt2>
      <a:accent1>
        <a:srgbClr val="CF4520"/>
      </a:accent1>
      <a:accent2>
        <a:srgbClr val="A6093C"/>
      </a:accent2>
      <a:accent3>
        <a:srgbClr val="5C068C"/>
      </a:accent3>
      <a:accent4>
        <a:srgbClr val="0077C8"/>
      </a:accent4>
      <a:accent5>
        <a:srgbClr val="008578"/>
      </a:accent5>
      <a:accent6>
        <a:srgbClr val="FFFFF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 id="{5FC17A38-278E-F242-A5A2-880D775BEB3C}" vid="{0534CDA4-EA1B-C842-8FF4-88C2717F7318}"/>
    </a:ext>
  </a:extLst>
</a:theme>
</file>

<file path=ppt/theme/theme4.xml><?xml version="1.0" encoding="utf-8"?>
<a:theme xmlns:a="http://schemas.openxmlformats.org/drawingml/2006/main" name="4_ARU Brand">
  <a:themeElements>
    <a:clrScheme name="ARU">
      <a:dk1>
        <a:srgbClr val="061D48"/>
      </a:dk1>
      <a:lt1>
        <a:srgbClr val="FFD000"/>
      </a:lt1>
      <a:dk2>
        <a:srgbClr val="061D48"/>
      </a:dk2>
      <a:lt2>
        <a:srgbClr val="FFD000"/>
      </a:lt2>
      <a:accent1>
        <a:srgbClr val="CF4520"/>
      </a:accent1>
      <a:accent2>
        <a:srgbClr val="A6093C"/>
      </a:accent2>
      <a:accent3>
        <a:srgbClr val="5C068C"/>
      </a:accent3>
      <a:accent4>
        <a:srgbClr val="0077C8"/>
      </a:accent4>
      <a:accent5>
        <a:srgbClr val="008578"/>
      </a:accent5>
      <a:accent6>
        <a:srgbClr val="FFFFF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 id="{5FC17A38-278E-F242-A5A2-880D775BEB3C}" vid="{EC4212CE-6235-AA4D-B53A-0A91C1307EE2}"/>
    </a:ext>
  </a:extLst>
</a:theme>
</file>

<file path=ppt/theme/theme5.xml><?xml version="1.0" encoding="utf-8"?>
<a:theme xmlns:a="http://schemas.openxmlformats.org/drawingml/2006/main" name="2_ARU Brand">
  <a:themeElements>
    <a:clrScheme name="ARU">
      <a:dk1>
        <a:srgbClr val="061D48"/>
      </a:dk1>
      <a:lt1>
        <a:srgbClr val="FFD000"/>
      </a:lt1>
      <a:dk2>
        <a:srgbClr val="061D48"/>
      </a:dk2>
      <a:lt2>
        <a:srgbClr val="FFD000"/>
      </a:lt2>
      <a:accent1>
        <a:srgbClr val="CF4520"/>
      </a:accent1>
      <a:accent2>
        <a:srgbClr val="A6093C"/>
      </a:accent2>
      <a:accent3>
        <a:srgbClr val="5C068C"/>
      </a:accent3>
      <a:accent4>
        <a:srgbClr val="0077C8"/>
      </a:accent4>
      <a:accent5>
        <a:srgbClr val="008578"/>
      </a:accent5>
      <a:accent6>
        <a:srgbClr val="FFFFF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 id="{5FC17A38-278E-F242-A5A2-880D775BEB3C}" vid="{E18F76D1-64CC-194D-AE7A-748264969F73}"/>
    </a:ext>
  </a:extLst>
</a:theme>
</file>

<file path=ppt/theme/theme6.xml><?xml version="1.0" encoding="utf-8"?>
<a:theme xmlns:a="http://schemas.openxmlformats.org/drawingml/2006/main" name="5_ARU Brand">
  <a:themeElements>
    <a:clrScheme name="ARU">
      <a:dk1>
        <a:srgbClr val="061D48"/>
      </a:dk1>
      <a:lt1>
        <a:srgbClr val="FFD000"/>
      </a:lt1>
      <a:dk2>
        <a:srgbClr val="061D48"/>
      </a:dk2>
      <a:lt2>
        <a:srgbClr val="FFD000"/>
      </a:lt2>
      <a:accent1>
        <a:srgbClr val="CF4520"/>
      </a:accent1>
      <a:accent2>
        <a:srgbClr val="A6093C"/>
      </a:accent2>
      <a:accent3>
        <a:srgbClr val="5C068C"/>
      </a:accent3>
      <a:accent4>
        <a:srgbClr val="0077C8"/>
      </a:accent4>
      <a:accent5>
        <a:srgbClr val="008578"/>
      </a:accent5>
      <a:accent6>
        <a:srgbClr val="FFFFF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 id="{5FC17A38-278E-F242-A5A2-880D775BEB3C}" vid="{75FAC93E-A26F-3241-BA46-DEED47B52DD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template</Template>
  <TotalTime>0</TotalTime>
  <Words>1526</Words>
  <Application>Microsoft Office PowerPoint</Application>
  <PresentationFormat>Widescreen</PresentationFormat>
  <Paragraphs>201</Paragraphs>
  <Slides>36</Slides>
  <Notes>2</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36</vt:i4>
      </vt:variant>
    </vt:vector>
  </HeadingPairs>
  <TitlesOfParts>
    <vt:vector size="50" baseType="lpstr">
      <vt:lpstr>Arial</vt:lpstr>
      <vt:lpstr>ARU Raisonne DemiBold</vt:lpstr>
      <vt:lpstr>Calibri</vt:lpstr>
      <vt:lpstr>Raleway</vt:lpstr>
      <vt:lpstr>Raleway Light</vt:lpstr>
      <vt:lpstr>Times New Roman</vt:lpstr>
      <vt:lpstr>Wingdings</vt:lpstr>
      <vt:lpstr>3_ARU Brand</vt:lpstr>
      <vt:lpstr>ARU Brand</vt:lpstr>
      <vt:lpstr>1_ARU Brand</vt:lpstr>
      <vt:lpstr>4_ARU Brand</vt:lpstr>
      <vt:lpstr>2_ARU Brand</vt:lpstr>
      <vt:lpstr>5_ARU Brand</vt:lpstr>
      <vt:lpstr>Equation</vt:lpstr>
      <vt:lpstr>Welcome</vt:lpstr>
      <vt:lpstr>Today’s lesson </vt:lpstr>
      <vt:lpstr>1. Reading and writing whole numbers</vt:lpstr>
      <vt:lpstr>Key terms </vt:lpstr>
      <vt:lpstr>PowerPoint Presentation</vt:lpstr>
      <vt:lpstr>The place-value system  </vt:lpstr>
      <vt:lpstr>How to read a whole number  </vt:lpstr>
      <vt:lpstr>Examples  </vt:lpstr>
      <vt:lpstr>Big number bingo! </vt:lpstr>
      <vt:lpstr>How to write large numbers  </vt:lpstr>
      <vt:lpstr>Practice </vt:lpstr>
      <vt:lpstr>2. Rounding whole numbers</vt:lpstr>
      <vt:lpstr>Rounding whole numbers</vt:lpstr>
      <vt:lpstr>How to round whole numbers </vt:lpstr>
      <vt:lpstr>Example </vt:lpstr>
      <vt:lpstr>Practice </vt:lpstr>
      <vt:lpstr>Front-end rounding </vt:lpstr>
      <vt:lpstr>Results </vt:lpstr>
      <vt:lpstr>PowerPoint Presentation</vt:lpstr>
      <vt:lpstr>3. Adding whole numbers</vt:lpstr>
      <vt:lpstr>Adding Whole Numbers</vt:lpstr>
      <vt:lpstr>PowerPoint Presentation</vt:lpstr>
      <vt:lpstr>4. Subtracting whole numbers</vt:lpstr>
      <vt:lpstr>Manual Subtraction</vt:lpstr>
      <vt:lpstr>PowerPoint Presentation</vt:lpstr>
      <vt:lpstr>5. Using a calculator</vt:lpstr>
      <vt:lpstr>Using a calculator </vt:lpstr>
      <vt:lpstr>Basic functions</vt:lpstr>
      <vt:lpstr>6. Multiplying whole numbers using a calculator</vt:lpstr>
      <vt:lpstr>Practice </vt:lpstr>
      <vt:lpstr>7. Dividing whole numbers using a calculator</vt:lpstr>
      <vt:lpstr>Practice </vt:lpstr>
      <vt:lpstr>8. Language for maths </vt:lpstr>
      <vt:lpstr>Common words in maths </vt:lpstr>
      <vt:lpstr>Homework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Sanja Lalic</dc:creator>
  <cp:lastModifiedBy>Paul Davidson</cp:lastModifiedBy>
  <cp:revision>96</cp:revision>
  <dcterms:created xsi:type="dcterms:W3CDTF">2019-06-18T11:15:59Z</dcterms:created>
  <dcterms:modified xsi:type="dcterms:W3CDTF">2023-01-18T15:33:48Z</dcterms:modified>
</cp:coreProperties>
</file>