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65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9479-B14A-9864-1694-6C9D9097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9C385-DA55-6536-2FC4-3622E8A1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F54B-EB54-B4CE-597E-543A08B1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3498-3200-06B6-3305-14164EAE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B82A-09B4-24DD-3CCB-B41B7A1B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0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BB58-2A5A-0156-A342-909C54DF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ED82-B76B-1863-52EF-35B8DDCA0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8E6A-7B20-70B0-61B5-CD5A7557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D9850-6EE3-8A19-237B-F94A1867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2E2D-CCC9-D4B1-1618-10869CF0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2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28990-957B-0074-708F-FDB148C35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F13FC-789D-2F8E-938B-5AE00D9C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FE97-CFFA-A4D1-6FD9-512132BC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CB55-619E-7953-10C3-4407BF7B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6028-BF23-4365-6210-19635CD9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8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D783-D360-3AC5-C142-19FA6B72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3160-907D-CE9E-D6AA-4B5A58E1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DFB2-21E8-B0A3-69A3-C1479169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B6A7-804F-7841-07F6-80F1C115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F0B4-0FA7-B6EF-0580-299931C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3AF7-E5FE-DB70-B54C-9CD17106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353C-5092-F921-CAF9-E46CFE7C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8DA1-F28C-DAA4-97CC-2763910B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3B41-D1C9-3339-CCE7-16B8D2CB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1A02-7BC5-AEF5-0E38-055D10BF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3027-4BED-1D9B-04B9-E8E71A83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87D9-C8EA-7238-2856-26CA0CE59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DB66C-193B-D022-F366-5D685135F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8BBDE-A8D5-1F68-E7EC-C38212E2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22F3-80AF-E120-D6C3-53EC74D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F4E5F-35C3-3875-5A11-AD84F119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9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DDB-BB7D-953F-1615-667F9EF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9859-0AC3-F11C-7B8A-5639480C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C007-DA90-A990-2711-EBBA3EC12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2FB1-7932-C6CB-AD84-126CF9E45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A1E1D-7690-ADF1-EECB-BF69E12D5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F63A-74E5-3E98-D27A-A721EF4A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C3306-C5D7-579F-B5E1-CC3BB551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133DD-30F1-839B-A647-B629949C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9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83C2-5470-3D3C-D566-172642B8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E2561-D330-C9E4-B426-FC793DE2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5EF1C-8C7E-801D-63E3-C1E1F518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65CDC-EB76-14E2-D519-2969F367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98B0-1E06-EDC0-8396-17F0926B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C285F-219B-8CAA-F0D4-746DD07F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34EB5-DDF9-D4FB-E267-0E437D75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5D44-5BA7-24BD-7F47-26C13956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CD40-6ACF-F081-E0B6-CF454EA5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791D4-0DD2-A028-3DF5-56148A2A0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D3D7E-B58F-7132-E3E1-C1CD696B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4AD4D-6907-3B78-6F34-F692D60D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CBF91-A3A3-7D00-4BE5-A0AC696E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49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6021-AC94-50D1-37D1-B14B69C5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CC78D-3E9B-7B75-1C89-824CCA1F5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42380-78B1-65F5-A936-355D78399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B0707-A1CB-2CD3-B0C6-FEB590F2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5642-B8BD-A7D6-68DF-6FB79EB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20A1-6C62-D841-E3DA-7C18FE73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DC5A9-2C95-6003-C7C6-D3E2C093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641C-0DD1-85A7-11F1-B4B63D4C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6911-5690-7908-81AD-0AA1D4A7C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7532-1AB3-417B-8A5A-EDDFDAAAF2C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C4E7-3B20-CEC2-C6E3-1183703C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ABD9-52D9-DB7C-F687-66A088A60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BAA3-E61D-4651-BAC5-71DEB9C2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pring-boot-start-stop-a-kafka-listener-dynamically/" TargetMode="External"/><Relationship Id="rId3" Type="http://schemas.openxmlformats.org/officeDocument/2006/relationships/image" Target="cid:image001.png@01DB1440.5AE0B560" TargetMode="External"/><Relationship Id="rId7" Type="http://schemas.openxmlformats.org/officeDocument/2006/relationships/image" Target="cid:image003.png@01DB1441.1CE8A50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cid:image002.png@01DB1440.5AE0B560" TargetMode="Externa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BE7483B-3582-D9FE-C038-996DC5908F9A}"/>
              </a:ext>
            </a:extLst>
          </p:cNvPr>
          <p:cNvGrpSpPr/>
          <p:nvPr/>
        </p:nvGrpSpPr>
        <p:grpSpPr>
          <a:xfrm>
            <a:off x="442824" y="900249"/>
            <a:ext cx="12189325" cy="5888103"/>
            <a:chOff x="111760" y="871374"/>
            <a:chExt cx="12189325" cy="58881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F2BEC1-F62E-B602-F1CF-C62F16060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425" y="3266791"/>
              <a:ext cx="490398" cy="622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7A0824-477D-49E4-F99E-F3C41F2652EC}"/>
                </a:ext>
              </a:extLst>
            </p:cNvPr>
            <p:cNvSpPr txBox="1"/>
            <p:nvPr/>
          </p:nvSpPr>
          <p:spPr>
            <a:xfrm>
              <a:off x="111760" y="3889143"/>
              <a:ext cx="31292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sz="1600" dirty="0"/>
                <a:t>Receive SOAP request</a:t>
              </a:r>
            </a:p>
            <a:p>
              <a:pPr marL="342900" indent="-342900">
                <a:buAutoNum type="arabicPeriod"/>
              </a:pPr>
              <a:r>
                <a:rPr lang="en-IN" sz="1600" dirty="0"/>
                <a:t>Unmarshall </a:t>
              </a:r>
              <a:r>
                <a:rPr lang="en-IN" sz="1600" dirty="0">
                  <a:sym typeface="Wingdings" panose="05000000000000000000" pitchFamily="2" charset="2"/>
                </a:rPr>
                <a:t> JAXB</a:t>
              </a:r>
            </a:p>
            <a:p>
              <a:pPr marL="342900" indent="-342900">
                <a:buAutoNum type="arabicPeriod"/>
              </a:pPr>
              <a:r>
                <a:rPr lang="en-IN" sz="1600" dirty="0">
                  <a:sym typeface="Wingdings" panose="05000000000000000000" pitchFamily="2" charset="2"/>
                </a:rPr>
                <a:t>JAXB  Domain Object</a:t>
              </a:r>
            </a:p>
            <a:p>
              <a:pPr marL="342900" indent="-342900">
                <a:buAutoNum type="arabicPeriod"/>
              </a:pPr>
              <a:r>
                <a:rPr lang="en-IN" sz="1600" dirty="0">
                  <a:sym typeface="Wingdings" panose="05000000000000000000" pitchFamily="2" charset="2"/>
                </a:rPr>
                <a:t>Domain Object  JSON</a:t>
              </a:r>
              <a:endParaRPr lang="en-IN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D25148-E5E7-AECA-D9F3-A3CABD94DD6D}"/>
                </a:ext>
              </a:extLst>
            </p:cNvPr>
            <p:cNvCxnSpPr/>
            <p:nvPr/>
          </p:nvCxnSpPr>
          <p:spPr>
            <a:xfrm>
              <a:off x="1838960" y="3482742"/>
              <a:ext cx="163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508FA0-A7F4-683A-28DD-6ACAB5A44703}"/>
                </a:ext>
              </a:extLst>
            </p:cNvPr>
            <p:cNvSpPr txBox="1"/>
            <p:nvPr/>
          </p:nvSpPr>
          <p:spPr>
            <a:xfrm>
              <a:off x="1982804" y="3166713"/>
              <a:ext cx="1155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JSON param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288013-0EFD-1115-45B7-163ACC311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6403" y="3171566"/>
              <a:ext cx="490398" cy="62235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B5CBDB-0D40-D0B4-D17C-D0D582EB9080}"/>
                </a:ext>
              </a:extLst>
            </p:cNvPr>
            <p:cNvSpPr txBox="1"/>
            <p:nvPr/>
          </p:nvSpPr>
          <p:spPr>
            <a:xfrm>
              <a:off x="3065112" y="3889143"/>
              <a:ext cx="31292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sz="1600" dirty="0"/>
                <a:t>Receive JSON (payload)</a:t>
              </a:r>
            </a:p>
            <a:p>
              <a:pPr marL="342900" indent="-342900">
                <a:buFontTx/>
                <a:buAutoNum type="arabicPeriod"/>
              </a:pPr>
              <a:r>
                <a:rPr lang="en-IN" sz="1600" dirty="0"/>
                <a:t>Grab </a:t>
              </a:r>
              <a:r>
                <a:rPr lang="en-IN" sz="1600" dirty="0">
                  <a:sym typeface="Wingdings" panose="05000000000000000000" pitchFamily="2" charset="2"/>
                </a:rPr>
                <a:t>metadata </a:t>
              </a:r>
              <a:r>
                <a:rPr lang="en-IN" sz="1600" dirty="0"/>
                <a:t>from Payload</a:t>
              </a:r>
              <a:endParaRPr lang="en-IN" sz="1600" dirty="0">
                <a:sym typeface="Wingdings" panose="05000000000000000000" pitchFamily="2" charset="2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IN" sz="1600" dirty="0">
                  <a:sym typeface="Wingdings" panose="05000000000000000000" pitchFamily="2" charset="2"/>
                </a:rPr>
                <a:t>Stores complete payload to S3</a:t>
              </a:r>
            </a:p>
            <a:p>
              <a:pPr marL="342900" indent="-342900">
                <a:buAutoNum type="arabicPeriod"/>
              </a:pPr>
              <a:r>
                <a:rPr lang="en-IN" sz="1600" dirty="0">
                  <a:sym typeface="Wingdings" panose="05000000000000000000" pitchFamily="2" charset="2"/>
                </a:rPr>
                <a:t>Sends metadata along with S3 location to SQS</a:t>
              </a:r>
              <a:endParaRPr lang="en-IN" sz="16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869F374-0DAE-79DC-7467-B9DD31AD0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4178" y="5267150"/>
              <a:ext cx="1168460" cy="1492327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E0ABAE-DA9A-9624-40D8-D9446F87DF3D}"/>
                </a:ext>
              </a:extLst>
            </p:cNvPr>
            <p:cNvCxnSpPr/>
            <p:nvPr/>
          </p:nvCxnSpPr>
          <p:spPr>
            <a:xfrm>
              <a:off x="5958038" y="4610502"/>
              <a:ext cx="673768" cy="827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5FB1DF-40D1-7ECD-E3D8-7BCF2F06AC4E}"/>
                </a:ext>
              </a:extLst>
            </p:cNvPr>
            <p:cNvSpPr txBox="1"/>
            <p:nvPr/>
          </p:nvSpPr>
          <p:spPr>
            <a:xfrm rot="3038457">
              <a:off x="5921152" y="4827861"/>
              <a:ext cx="116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JSON payload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3368FD-1036-0537-6AFF-58174D5C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9791" y="1942747"/>
              <a:ext cx="1310262" cy="63550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A3F095-EB88-A219-B464-7F93AD729AC8}"/>
                </a:ext>
              </a:extLst>
            </p:cNvPr>
            <p:cNvCxnSpPr/>
            <p:nvPr/>
          </p:nvCxnSpPr>
          <p:spPr>
            <a:xfrm flipV="1">
              <a:off x="4629752" y="2685449"/>
              <a:ext cx="1010652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09809C-77BB-D954-33ED-D75153F3EE00}"/>
                </a:ext>
              </a:extLst>
            </p:cNvPr>
            <p:cNvSpPr txBox="1"/>
            <p:nvPr/>
          </p:nvSpPr>
          <p:spPr>
            <a:xfrm>
              <a:off x="4456801" y="2554597"/>
              <a:ext cx="1168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ym typeface="Wingdings" panose="05000000000000000000" pitchFamily="2" charset="2"/>
                </a:rPr>
                <a:t>metadata</a:t>
              </a:r>
              <a:endParaRPr lang="en-IN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138C70-5928-FCDA-2AC0-6F05BDAC5739}"/>
                </a:ext>
              </a:extLst>
            </p:cNvPr>
            <p:cNvSpPr txBox="1"/>
            <p:nvPr/>
          </p:nvSpPr>
          <p:spPr>
            <a:xfrm>
              <a:off x="189555" y="3001239"/>
              <a:ext cx="18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SOAP </a:t>
              </a:r>
              <a:r>
                <a:rPr lang="en-IN" sz="1200" b="1" dirty="0">
                  <a:sym typeface="Wingdings" panose="05000000000000000000" pitchFamily="2" charset="2"/>
                </a:rPr>
                <a:t></a:t>
              </a:r>
              <a:r>
                <a:rPr lang="en-IN" sz="1200" b="1" dirty="0"/>
                <a:t> JSON Converter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8127FE-D1EA-256C-772C-69B3E5488D38}"/>
                </a:ext>
              </a:extLst>
            </p:cNvPr>
            <p:cNvSpPr txBox="1"/>
            <p:nvPr/>
          </p:nvSpPr>
          <p:spPr>
            <a:xfrm>
              <a:off x="4460666" y="3494556"/>
              <a:ext cx="1649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Producer</a:t>
              </a:r>
              <a:r>
                <a:rPr lang="en-IN" sz="1400" b="1" dirty="0">
                  <a:sym typeface="Wingdings" panose="05000000000000000000" pitchFamily="2" charset="2"/>
                </a:rPr>
                <a:t> SQS</a:t>
              </a:r>
              <a:endParaRPr lang="en-IN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6E0089-A451-14F4-96EE-7ED998AED6D7}"/>
                </a:ext>
              </a:extLst>
            </p:cNvPr>
            <p:cNvSpPr txBox="1"/>
            <p:nvPr/>
          </p:nvSpPr>
          <p:spPr>
            <a:xfrm>
              <a:off x="8653110" y="2601129"/>
              <a:ext cx="364797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sz="1600" dirty="0"/>
                <a:t>Consumes metadata from SQS</a:t>
              </a:r>
            </a:p>
            <a:p>
              <a:pPr marL="342900" indent="-342900">
                <a:buAutoNum type="arabicPeriod"/>
              </a:pPr>
              <a:r>
                <a:rPr lang="en-IN" sz="1600" dirty="0"/>
                <a:t>Identify S3 file location of Actual payload (JSON) thru metadata sent by Consumer</a:t>
              </a:r>
            </a:p>
            <a:p>
              <a:pPr marL="342900" indent="-342900">
                <a:buAutoNum type="arabicPeriod"/>
              </a:pPr>
              <a:r>
                <a:rPr lang="en-IN" sz="1600" dirty="0"/>
                <a:t>Process the payload data &amp; update the Actual business tables accordingly.</a:t>
              </a:r>
            </a:p>
            <a:p>
              <a:pPr marL="342900" indent="-342900">
                <a:buAutoNum type="arabicPeriod"/>
              </a:pPr>
              <a:endParaRPr lang="en-IN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273DBF-5563-300D-4807-EFFB2634F27C}"/>
                </a:ext>
              </a:extLst>
            </p:cNvPr>
            <p:cNvCxnSpPr/>
            <p:nvPr/>
          </p:nvCxnSpPr>
          <p:spPr>
            <a:xfrm>
              <a:off x="6879153" y="2554597"/>
              <a:ext cx="963528" cy="577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6FFCDA-DB98-DC64-996C-BC17468CD65C}"/>
                </a:ext>
              </a:extLst>
            </p:cNvPr>
            <p:cNvSpPr txBox="1"/>
            <p:nvPr/>
          </p:nvSpPr>
          <p:spPr>
            <a:xfrm rot="2633296">
              <a:off x="7106921" y="2123516"/>
              <a:ext cx="10576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Consumes metadata from SQS</a:t>
              </a:r>
            </a:p>
            <a:p>
              <a:endParaRPr lang="en-IN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D884FD-49ED-DC9F-B56C-3999A4FFB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638" y="4722246"/>
              <a:ext cx="672521" cy="872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A7B780-5FBC-6418-F7CF-0F2359202376}"/>
                </a:ext>
              </a:extLst>
            </p:cNvPr>
            <p:cNvSpPr txBox="1"/>
            <p:nvPr/>
          </p:nvSpPr>
          <p:spPr>
            <a:xfrm rot="17822002">
              <a:off x="7461119" y="4156640"/>
              <a:ext cx="10576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Get the actual payload from S3</a:t>
              </a:r>
            </a:p>
            <a:p>
              <a:endParaRPr lang="en-IN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473D4A-2F04-8124-3CB4-2F551608D618}"/>
                </a:ext>
              </a:extLst>
            </p:cNvPr>
            <p:cNvSpPr txBox="1"/>
            <p:nvPr/>
          </p:nvSpPr>
          <p:spPr>
            <a:xfrm>
              <a:off x="7554725" y="3637807"/>
              <a:ext cx="1649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SQS </a:t>
              </a:r>
              <a:r>
                <a:rPr lang="en-IN" sz="1400" b="1" dirty="0">
                  <a:sym typeface="Wingdings" panose="05000000000000000000" pitchFamily="2" charset="2"/>
                </a:rPr>
                <a:t> </a:t>
              </a:r>
              <a:r>
                <a:rPr lang="en-IN" sz="1400" b="1" dirty="0"/>
                <a:t>Consumer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7D045C-5EFA-7B28-74C5-68F44787CCFF}"/>
                </a:ext>
              </a:extLst>
            </p:cNvPr>
            <p:cNvSpPr txBox="1"/>
            <p:nvPr/>
          </p:nvSpPr>
          <p:spPr>
            <a:xfrm>
              <a:off x="5350350" y="1659372"/>
              <a:ext cx="1155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FIFO Queue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02D18C3-AEF4-7D2F-56A8-C80CC34E1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434" y="871374"/>
              <a:ext cx="768389" cy="51437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C9FF1BE-60F3-9C04-047B-CACBA08EC72C}"/>
                </a:ext>
              </a:extLst>
            </p:cNvPr>
            <p:cNvCxnSpPr/>
            <p:nvPr/>
          </p:nvCxnSpPr>
          <p:spPr>
            <a:xfrm>
              <a:off x="1032628" y="1511166"/>
              <a:ext cx="0" cy="1332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052708-2F14-C2C9-E591-F2F8DE1759A5}"/>
                </a:ext>
              </a:extLst>
            </p:cNvPr>
            <p:cNvSpPr txBox="1"/>
            <p:nvPr/>
          </p:nvSpPr>
          <p:spPr>
            <a:xfrm>
              <a:off x="1077376" y="1731829"/>
              <a:ext cx="1987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SOAP Request -</a:t>
              </a:r>
              <a:r>
                <a:rPr lang="en-IN" sz="1400" b="1" dirty="0">
                  <a:sym typeface="Wingdings" panose="05000000000000000000" pitchFamily="2" charset="2"/>
                </a:rPr>
                <a:t> DBS</a:t>
              </a:r>
              <a:endParaRPr lang="en-IN" sz="1400" b="1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703C45-1F6A-3900-8899-5520488D9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568" y="3073678"/>
            <a:ext cx="381937" cy="4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8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3E4AA8-9B9D-1A89-8EC2-EA587A78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21" y="4143557"/>
            <a:ext cx="3738880" cy="988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ADD7A-BE21-04E9-A6B5-C79AE13A22B0}"/>
              </a:ext>
            </a:extLst>
          </p:cNvPr>
          <p:cNvSpPr txBox="1"/>
          <p:nvPr/>
        </p:nvSpPr>
        <p:spPr>
          <a:xfrm>
            <a:off x="591254" y="712887"/>
            <a:ext cx="491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AWS MSK configuration – Use Case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9DCB-CC9B-6E26-1821-6F1B316C4CEE}"/>
              </a:ext>
            </a:extLst>
          </p:cNvPr>
          <p:cNvSpPr txBox="1"/>
          <p:nvPr/>
        </p:nvSpPr>
        <p:spPr>
          <a:xfrm>
            <a:off x="591254" y="1250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Expected throughput would process 5K rec/</a:t>
            </a:r>
            <a:r>
              <a:rPr lang="en-IN" b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minute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4CF8E-496F-48AC-720C-4A9ED5DF420A}"/>
              </a:ext>
            </a:extLst>
          </p:cNvPr>
          <p:cNvSpPr txBox="1"/>
          <p:nvPr/>
        </p:nvSpPr>
        <p:spPr>
          <a:xfrm>
            <a:off x="591254" y="4299968"/>
            <a:ext cx="183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Monthly Cost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38A6A-3E18-449F-B7D5-C2F03741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" y="5226689"/>
            <a:ext cx="12074660" cy="91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77059E-9E87-11F3-EB21-AA3EC0715A71}"/>
              </a:ext>
            </a:extLst>
          </p:cNvPr>
          <p:cNvSpPr txBox="1"/>
          <p:nvPr/>
        </p:nvSpPr>
        <p:spPr>
          <a:xfrm>
            <a:off x="577566" y="1678594"/>
            <a:ext cx="183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Configuration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6A2E8-896C-4880-B1A4-E9295CA7A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86" y="2413187"/>
            <a:ext cx="1447193" cy="922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A6EC4D-81DD-80B6-0B1F-F7ACDDA965F6}"/>
              </a:ext>
            </a:extLst>
          </p:cNvPr>
          <p:cNvSpPr txBox="1"/>
          <p:nvPr/>
        </p:nvSpPr>
        <p:spPr>
          <a:xfrm>
            <a:off x="2338774" y="2248935"/>
            <a:ext cx="3564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 </a:t>
            </a:r>
            <a:r>
              <a:rPr lang="en-IN" sz="2000" dirty="0" err="1"/>
              <a:t>Borker</a:t>
            </a:r>
            <a:r>
              <a:rPr lang="en-IN" sz="2000" dirty="0"/>
              <a:t> nodes </a:t>
            </a:r>
          </a:p>
          <a:p>
            <a:r>
              <a:rPr lang="en-IN" sz="2000" dirty="0"/>
              <a:t># of Topic </a:t>
            </a:r>
            <a:r>
              <a:rPr lang="en-IN" sz="2000" b="1" dirty="0"/>
              <a:t>1</a:t>
            </a:r>
          </a:p>
          <a:p>
            <a:r>
              <a:rPr lang="en-IN" sz="2000" dirty="0"/>
              <a:t>Replication Factor </a:t>
            </a:r>
            <a:r>
              <a:rPr lang="en-IN" sz="2000" b="1" dirty="0"/>
              <a:t>1 </a:t>
            </a:r>
          </a:p>
          <a:p>
            <a:r>
              <a:rPr lang="en-IN" sz="2000" dirty="0"/>
              <a:t># of Partition </a:t>
            </a:r>
            <a:r>
              <a:rPr lang="en-IN" sz="2000" b="1" dirty="0"/>
              <a:t>5</a:t>
            </a:r>
          </a:p>
          <a:p>
            <a:r>
              <a:rPr lang="en-IN" sz="2000" dirty="0"/>
              <a:t>Testing with </a:t>
            </a:r>
            <a:r>
              <a:rPr lang="en-IN" sz="2000" b="1" dirty="0"/>
              <a:t>1K</a:t>
            </a:r>
            <a:r>
              <a:rPr lang="en-IN" sz="2000" dirty="0"/>
              <a:t> records / minute</a:t>
            </a:r>
          </a:p>
          <a:p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812BA-ED4D-1953-C747-47F4FCCFC073}"/>
              </a:ext>
            </a:extLst>
          </p:cNvPr>
          <p:cNvSpPr txBox="1"/>
          <p:nvPr/>
        </p:nvSpPr>
        <p:spPr>
          <a:xfrm>
            <a:off x="6289042" y="1661849"/>
            <a:ext cx="4795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Storage : 100GB/ </a:t>
            </a:r>
            <a:r>
              <a:rPr lang="en-IN" sz="2000" b="1" dirty="0" err="1"/>
              <a:t>Borker</a:t>
            </a:r>
            <a:endParaRPr lang="en-IN" sz="2000" b="1" dirty="0"/>
          </a:p>
          <a:p>
            <a:r>
              <a:rPr lang="en-IN" sz="2000" dirty="0"/>
              <a:t>3 </a:t>
            </a:r>
            <a:r>
              <a:rPr lang="en-IN" sz="2000" dirty="0" err="1"/>
              <a:t>Borker</a:t>
            </a:r>
            <a:r>
              <a:rPr lang="en-IN" sz="2000" dirty="0"/>
              <a:t> * 100 GB * 0.10 USD = 30 USD</a:t>
            </a:r>
          </a:p>
          <a:p>
            <a:r>
              <a:rPr lang="en-IN" sz="2000" b="1" dirty="0"/>
              <a:t>Inbound Data Transfer :</a:t>
            </a:r>
            <a:r>
              <a:rPr lang="en-IN" sz="2000" dirty="0"/>
              <a:t> 100 GB / month</a:t>
            </a:r>
          </a:p>
          <a:p>
            <a:r>
              <a:rPr lang="en-IN" sz="2000" b="1" dirty="0"/>
              <a:t>Intra Region Transfer:</a:t>
            </a:r>
            <a:r>
              <a:rPr lang="en-IN" sz="2000" dirty="0"/>
              <a:t> 100 GB / month</a:t>
            </a:r>
          </a:p>
          <a:p>
            <a:r>
              <a:rPr lang="en-IN" sz="2000" b="1" dirty="0"/>
              <a:t>Multi VPC : </a:t>
            </a:r>
          </a:p>
          <a:p>
            <a:r>
              <a:rPr lang="en-IN" sz="2000" dirty="0"/>
              <a:t>  # of Authentication Schemes – 2</a:t>
            </a:r>
          </a:p>
          <a:p>
            <a:r>
              <a:rPr lang="en-IN" sz="2000" dirty="0"/>
              <a:t>  Data process / connectivity: 2 GB / hour</a:t>
            </a:r>
          </a:p>
        </p:txBody>
      </p:sp>
    </p:spTree>
    <p:extLst>
      <p:ext uri="{BB962C8B-B14F-4D97-AF65-F5344CB8AC3E}">
        <p14:creationId xmlns:p14="http://schemas.microsoft.com/office/powerpoint/2010/main" val="173834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55C9F-3FF7-3AC1-481A-3D1E05DEE7CE}"/>
              </a:ext>
            </a:extLst>
          </p:cNvPr>
          <p:cNvSpPr txBox="1"/>
          <p:nvPr/>
        </p:nvSpPr>
        <p:spPr>
          <a:xfrm>
            <a:off x="591254" y="712887"/>
            <a:ext cx="491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Kafka Retry Config on Broker Failover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4A2DF-8F3A-77D3-DA65-C58F9B93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63" y="1336632"/>
            <a:ext cx="4710577" cy="1955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01349-B808-28E6-B3D9-6B2F46904098}"/>
              </a:ext>
            </a:extLst>
          </p:cNvPr>
          <p:cNvSpPr txBox="1"/>
          <p:nvPr/>
        </p:nvSpPr>
        <p:spPr>
          <a:xfrm>
            <a:off x="5506720" y="543292"/>
            <a:ext cx="491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Kafka Listener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8A909-5F6C-6389-050C-B892FC0F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1221633"/>
            <a:ext cx="5855001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6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299D-CC7C-13C4-C208-1C432B29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Autofit/>
          </a:bodyPr>
          <a:lstStyle/>
          <a:p>
            <a:r>
              <a:rPr lang="en-IN" sz="2800" dirty="0"/>
              <a:t>Consumer Unmanaged Exception Handling process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4471D-570C-C6A0-A134-01C8CAFF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27" y="1971622"/>
            <a:ext cx="1310262" cy="635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C3E19-089E-8541-73BA-7BB4E9C423D0}"/>
              </a:ext>
            </a:extLst>
          </p:cNvPr>
          <p:cNvSpPr txBox="1"/>
          <p:nvPr/>
        </p:nvSpPr>
        <p:spPr>
          <a:xfrm rot="2633296">
            <a:off x="2046562" y="2201358"/>
            <a:ext cx="1057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Consumes metadata from SQS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B3C9D-AFA5-86B3-F364-E258C3B0B7A3}"/>
              </a:ext>
            </a:extLst>
          </p:cNvPr>
          <p:cNvSpPr txBox="1"/>
          <p:nvPr/>
        </p:nvSpPr>
        <p:spPr>
          <a:xfrm>
            <a:off x="2090915" y="3158224"/>
            <a:ext cx="142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SQS </a:t>
            </a:r>
            <a:r>
              <a:rPr lang="en-IN" sz="1400" b="1" dirty="0">
                <a:sym typeface="Wingdings" panose="05000000000000000000" pitchFamily="2" charset="2"/>
              </a:rPr>
              <a:t> </a:t>
            </a:r>
            <a:r>
              <a:rPr lang="en-IN" sz="1400" b="1" dirty="0"/>
              <a:t>Consumer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205CE-11EA-E306-E07C-F571F020B68D}"/>
              </a:ext>
            </a:extLst>
          </p:cNvPr>
          <p:cNvSpPr txBox="1"/>
          <p:nvPr/>
        </p:nvSpPr>
        <p:spPr>
          <a:xfrm>
            <a:off x="377886" y="1688247"/>
            <a:ext cx="115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FIFO Queue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CFBCCA-FE28-6DCC-E387-E91312FD573E}"/>
              </a:ext>
            </a:extLst>
          </p:cNvPr>
          <p:cNvCxnSpPr/>
          <p:nvPr/>
        </p:nvCxnSpPr>
        <p:spPr>
          <a:xfrm>
            <a:off x="1795547" y="2650084"/>
            <a:ext cx="963528" cy="57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80F907-27A2-9525-75F0-32D323DE6119}"/>
              </a:ext>
            </a:extLst>
          </p:cNvPr>
          <p:cNvCxnSpPr>
            <a:cxnSpLocks/>
          </p:cNvCxnSpPr>
          <p:nvPr/>
        </p:nvCxnSpPr>
        <p:spPr>
          <a:xfrm flipV="1">
            <a:off x="3584351" y="2289161"/>
            <a:ext cx="1964376" cy="9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06DD54-F8E7-F041-7897-B0A7FCEC8E3C}"/>
              </a:ext>
            </a:extLst>
          </p:cNvPr>
          <p:cNvSpPr txBox="1"/>
          <p:nvPr/>
        </p:nvSpPr>
        <p:spPr>
          <a:xfrm rot="20109775">
            <a:off x="3225970" y="1772187"/>
            <a:ext cx="2585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If any Exception Occurs after message Consumption &amp; during processing message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00159-C8DB-6C57-7177-72E1992A8CA2}"/>
              </a:ext>
            </a:extLst>
          </p:cNvPr>
          <p:cNvSpPr txBox="1"/>
          <p:nvPr/>
        </p:nvSpPr>
        <p:spPr>
          <a:xfrm rot="20109775">
            <a:off x="3768014" y="2615056"/>
            <a:ext cx="220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Exception will get logged into CloudWatch log 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8C884D-E4B6-9BAF-64AC-04213CAF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91" y="1315491"/>
            <a:ext cx="837160" cy="11244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3B55DA-81A3-A596-94A2-735EC253E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345" y="1214306"/>
            <a:ext cx="4916769" cy="5588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1C85E2-9A01-67D2-C505-D95AC07D6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250" y="1773135"/>
            <a:ext cx="721585" cy="54118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D3E85-E5FF-379C-27FD-CE0CA1406B5C}"/>
              </a:ext>
            </a:extLst>
          </p:cNvPr>
          <p:cNvCxnSpPr>
            <a:cxnSpLocks/>
          </p:cNvCxnSpPr>
          <p:nvPr/>
        </p:nvCxnSpPr>
        <p:spPr>
          <a:xfrm>
            <a:off x="7365584" y="2413735"/>
            <a:ext cx="0" cy="11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08B777-FCD1-5984-F6D3-2BB984963E6A}"/>
              </a:ext>
            </a:extLst>
          </p:cNvPr>
          <p:cNvSpPr txBox="1"/>
          <p:nvPr/>
        </p:nvSpPr>
        <p:spPr>
          <a:xfrm>
            <a:off x="6832933" y="2639069"/>
            <a:ext cx="220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Alarm Triggers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7929FC8-99C1-3137-3471-2E5748382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5" y="1900219"/>
            <a:ext cx="2533780" cy="17780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899AC96-B32B-401C-8059-22BF684C4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806" y="2906639"/>
            <a:ext cx="464854" cy="52236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2427BE08-B6CC-0A71-484F-C0FCA9723611}"/>
              </a:ext>
            </a:extLst>
          </p:cNvPr>
          <p:cNvGrpSpPr/>
          <p:nvPr/>
        </p:nvGrpSpPr>
        <p:grpSpPr>
          <a:xfrm>
            <a:off x="1756370" y="3895773"/>
            <a:ext cx="2935707" cy="816694"/>
            <a:chOff x="1876925" y="4117320"/>
            <a:chExt cx="3869356" cy="1115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62C2C40-71E5-7CB2-BF22-CCE75AE3E563}"/>
                </a:ext>
              </a:extLst>
            </p:cNvPr>
            <p:cNvSpPr/>
            <p:nvPr/>
          </p:nvSpPr>
          <p:spPr>
            <a:xfrm>
              <a:off x="1876925" y="4121899"/>
              <a:ext cx="3869356" cy="1111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4DADA-99FD-7186-0232-0DEA65E4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54470" y="4117320"/>
              <a:ext cx="2292468" cy="40642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712844-A53B-DFEA-C874-63A30448C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76925" y="4600255"/>
              <a:ext cx="3441271" cy="52072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286B638-3178-63E7-AAE6-CF519820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6981" y="4612287"/>
              <a:ext cx="901746" cy="215911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EE829F-DB2C-D6FF-5768-1351EC80BE3B}"/>
              </a:ext>
            </a:extLst>
          </p:cNvPr>
          <p:cNvCxnSpPr>
            <a:cxnSpLocks/>
          </p:cNvCxnSpPr>
          <p:nvPr/>
        </p:nvCxnSpPr>
        <p:spPr>
          <a:xfrm flipH="1">
            <a:off x="5871411" y="3911155"/>
            <a:ext cx="1123523" cy="43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C13D7589-2DB2-168D-EB87-45A22B4497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762" y="5269593"/>
            <a:ext cx="1252341" cy="100187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A65EE76-2C8C-0406-19FD-3384B2872DFF}"/>
              </a:ext>
            </a:extLst>
          </p:cNvPr>
          <p:cNvSpPr txBox="1"/>
          <p:nvPr/>
        </p:nvSpPr>
        <p:spPr>
          <a:xfrm rot="21449835">
            <a:off x="18096" y="4496052"/>
            <a:ext cx="166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Retry Consuming the unprocessed message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953AA7D5-D5B8-2F14-A469-D7E05BB14F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32926" y="3993213"/>
            <a:ext cx="2704695" cy="3041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99BE891-9841-32FC-B67F-CC4465AD8723}"/>
              </a:ext>
            </a:extLst>
          </p:cNvPr>
          <p:cNvSpPr txBox="1"/>
          <p:nvPr/>
        </p:nvSpPr>
        <p:spPr>
          <a:xfrm rot="21449835">
            <a:off x="-35723" y="6277258"/>
            <a:ext cx="220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AWS Step Function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539B670-893C-8D5E-7C34-A561849E60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6064" y="3629398"/>
            <a:ext cx="2204834" cy="55882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6C912C4-01E5-4B7B-1A32-D1C25B6001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1326" y="4219830"/>
            <a:ext cx="3869356" cy="250702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D2A4C4C-58CF-1C47-E71F-49BB383AB2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9669" y="4940570"/>
            <a:ext cx="5431645" cy="2004536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06D3830-336A-2FAA-336D-03133BCBBC42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681204" y="3230629"/>
            <a:ext cx="1435487" cy="714846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8C8E96-BCBC-4FDD-4AA3-F5A403EC1D30}"/>
              </a:ext>
            </a:extLst>
          </p:cNvPr>
          <p:cNvCxnSpPr/>
          <p:nvPr/>
        </p:nvCxnSpPr>
        <p:spPr>
          <a:xfrm>
            <a:off x="3287197" y="3600293"/>
            <a:ext cx="0" cy="1910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3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299D-CC7C-13C4-C208-1C432B29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Autofit/>
          </a:bodyPr>
          <a:lstStyle/>
          <a:p>
            <a:r>
              <a:rPr lang="en-IN" sz="2800" dirty="0"/>
              <a:t>Consumer Unmanaged Exception Handling process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B3C9D-AFA5-86B3-F364-E258C3B0B7A3}"/>
              </a:ext>
            </a:extLst>
          </p:cNvPr>
          <p:cNvSpPr txBox="1"/>
          <p:nvPr/>
        </p:nvSpPr>
        <p:spPr>
          <a:xfrm>
            <a:off x="4411555" y="1053366"/>
            <a:ext cx="98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Consumer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CFBCCA-FE28-6DCC-E387-E91312FD573E}"/>
              </a:ext>
            </a:extLst>
          </p:cNvPr>
          <p:cNvCxnSpPr>
            <a:cxnSpLocks/>
          </p:cNvCxnSpPr>
          <p:nvPr/>
        </p:nvCxnSpPr>
        <p:spPr>
          <a:xfrm>
            <a:off x="3170652" y="1879501"/>
            <a:ext cx="107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80F907-27A2-9525-75F0-32D323DE6119}"/>
              </a:ext>
            </a:extLst>
          </p:cNvPr>
          <p:cNvCxnSpPr>
            <a:cxnSpLocks/>
          </p:cNvCxnSpPr>
          <p:nvPr/>
        </p:nvCxnSpPr>
        <p:spPr>
          <a:xfrm flipV="1">
            <a:off x="7176064" y="1363810"/>
            <a:ext cx="2467184" cy="5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06DD54-F8E7-F041-7897-B0A7FCEC8E3C}"/>
              </a:ext>
            </a:extLst>
          </p:cNvPr>
          <p:cNvSpPr txBox="1"/>
          <p:nvPr/>
        </p:nvSpPr>
        <p:spPr>
          <a:xfrm>
            <a:off x="5459248" y="881759"/>
            <a:ext cx="258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If any Exception Occurs after message Consumption &amp; during processing message, It will do 3 / more </a:t>
            </a:r>
            <a:r>
              <a:rPr lang="en-IN" sz="1400" b="1" dirty="0"/>
              <a:t>retry</a:t>
            </a:r>
            <a:r>
              <a:rPr lang="en-IN" sz="1400" dirty="0"/>
              <a:t> </a:t>
            </a:r>
            <a:r>
              <a:rPr lang="en-IN" sz="1400" b="1" dirty="0"/>
              <a:t>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00159-C8DB-6C57-7177-72E1992A8CA2}"/>
              </a:ext>
            </a:extLst>
          </p:cNvPr>
          <p:cNvSpPr txBox="1"/>
          <p:nvPr/>
        </p:nvSpPr>
        <p:spPr>
          <a:xfrm rot="20719634">
            <a:off x="7542643" y="1371185"/>
            <a:ext cx="214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Exception will get logged into CloudWatch log 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8C884D-E4B6-9BAF-64AC-04213CAF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04" y="269938"/>
            <a:ext cx="837160" cy="11244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1C85E2-9A01-67D2-C505-D95AC07D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579" y="1405702"/>
            <a:ext cx="721585" cy="54118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D3E85-E5FF-379C-27FD-CE0CA1406B5C}"/>
              </a:ext>
            </a:extLst>
          </p:cNvPr>
          <p:cNvCxnSpPr>
            <a:cxnSpLocks/>
          </p:cNvCxnSpPr>
          <p:nvPr/>
        </p:nvCxnSpPr>
        <p:spPr>
          <a:xfrm>
            <a:off x="10394008" y="1946891"/>
            <a:ext cx="10576" cy="148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08B777-FCD1-5984-F6D3-2BB984963E6A}"/>
              </a:ext>
            </a:extLst>
          </p:cNvPr>
          <p:cNvSpPr txBox="1"/>
          <p:nvPr/>
        </p:nvSpPr>
        <p:spPr>
          <a:xfrm>
            <a:off x="9822553" y="2280479"/>
            <a:ext cx="220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Alarm Triggers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899AC96-B32B-401C-8059-22BF684C4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491" y="1443844"/>
            <a:ext cx="464854" cy="52236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2427BE08-B6CC-0A71-484F-C0FCA9723611}"/>
              </a:ext>
            </a:extLst>
          </p:cNvPr>
          <p:cNvGrpSpPr/>
          <p:nvPr/>
        </p:nvGrpSpPr>
        <p:grpSpPr>
          <a:xfrm>
            <a:off x="2992237" y="5073425"/>
            <a:ext cx="2841618" cy="816694"/>
            <a:chOff x="1876925" y="4117320"/>
            <a:chExt cx="3869356" cy="1115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62C2C40-71E5-7CB2-BF22-CCE75AE3E563}"/>
                </a:ext>
              </a:extLst>
            </p:cNvPr>
            <p:cNvSpPr/>
            <p:nvPr/>
          </p:nvSpPr>
          <p:spPr>
            <a:xfrm>
              <a:off x="1876925" y="4121899"/>
              <a:ext cx="3869356" cy="1111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4DADA-99FD-7186-0232-0DEA65E4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470" y="4117320"/>
              <a:ext cx="2292468" cy="40642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712844-A53B-DFEA-C874-63A30448C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6925" y="4600255"/>
              <a:ext cx="3441271" cy="52072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286B638-3178-63E7-AAE6-CF519820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6981" y="4612287"/>
              <a:ext cx="901746" cy="215911"/>
            </a:xfrm>
            <a:prstGeom prst="rect">
              <a:avLst/>
            </a:prstGeom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C13D7589-2DB2-168D-EB87-45A22B449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633" y="3645209"/>
            <a:ext cx="1252341" cy="10018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99BE891-9841-32FC-B67F-CC4465AD8723}"/>
              </a:ext>
            </a:extLst>
          </p:cNvPr>
          <p:cNvSpPr txBox="1"/>
          <p:nvPr/>
        </p:nvSpPr>
        <p:spPr>
          <a:xfrm rot="21449835">
            <a:off x="10657431" y="3130036"/>
            <a:ext cx="1637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AWS Step Function</a:t>
            </a:r>
          </a:p>
          <a:p>
            <a:r>
              <a:rPr lang="en-IN" sz="1400" dirty="0"/>
              <a:t>Will do </a:t>
            </a:r>
            <a:r>
              <a:rPr lang="en-IN" sz="1400" b="1" dirty="0"/>
              <a:t>Retry</a:t>
            </a:r>
            <a:r>
              <a:rPr lang="en-IN" sz="1400" dirty="0"/>
              <a:t> until the Error State exists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8C8E96-BCBC-4FDD-4AA3-F5A403EC1D30}"/>
              </a:ext>
            </a:extLst>
          </p:cNvPr>
          <p:cNvCxnSpPr/>
          <p:nvPr/>
        </p:nvCxnSpPr>
        <p:spPr>
          <a:xfrm>
            <a:off x="3287197" y="3600293"/>
            <a:ext cx="0" cy="1910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5DE18B0-ABDB-969B-56EB-939204E915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342" y="1178378"/>
            <a:ext cx="803179" cy="470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26242A-B677-E2C9-4462-43C626CFBAC2}"/>
              </a:ext>
            </a:extLst>
          </p:cNvPr>
          <p:cNvSpPr txBox="1"/>
          <p:nvPr/>
        </p:nvSpPr>
        <p:spPr>
          <a:xfrm>
            <a:off x="3170652" y="832163"/>
            <a:ext cx="107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Lambda Invocation thru MSK Event (1)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DF20F2-975B-B0F8-2C4A-6A244D5CA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9248" y="1819985"/>
            <a:ext cx="1543129" cy="27306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FD1613-8B86-117C-78DE-D93A7EA5B8A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6764610" y="1956517"/>
            <a:ext cx="237767" cy="3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ABDC043-6A11-39CD-B4B3-1907E53924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5272" y="2193199"/>
            <a:ext cx="1964461" cy="14380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4CFFE3-DAFD-E45D-1DB9-FAE723E99D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8458" y="2627945"/>
            <a:ext cx="890547" cy="59431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F70F2F-1060-B492-5397-04DBB72D4109}"/>
              </a:ext>
            </a:extLst>
          </p:cNvPr>
          <p:cNvSpPr txBox="1"/>
          <p:nvPr/>
        </p:nvSpPr>
        <p:spPr>
          <a:xfrm>
            <a:off x="6829321" y="2220097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3a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820DE9-BA1F-DC59-82D1-28CA28325DA5}"/>
              </a:ext>
            </a:extLst>
          </p:cNvPr>
          <p:cNvSpPr txBox="1"/>
          <p:nvPr/>
        </p:nvSpPr>
        <p:spPr>
          <a:xfrm>
            <a:off x="8251140" y="1178378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3b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91C842-395E-6922-668B-7A4704305365}"/>
              </a:ext>
            </a:extLst>
          </p:cNvPr>
          <p:cNvSpPr txBox="1"/>
          <p:nvPr/>
        </p:nvSpPr>
        <p:spPr>
          <a:xfrm>
            <a:off x="10101579" y="2030446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4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9DAE22-F3B7-E59A-3EBA-ACF857E5E591}"/>
              </a:ext>
            </a:extLst>
          </p:cNvPr>
          <p:cNvCxnSpPr>
            <a:cxnSpLocks/>
          </p:cNvCxnSpPr>
          <p:nvPr/>
        </p:nvCxnSpPr>
        <p:spPr>
          <a:xfrm flipH="1">
            <a:off x="6543040" y="4409089"/>
            <a:ext cx="1381760" cy="67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AAB22F-9290-9213-C7A7-25696C28D259}"/>
              </a:ext>
            </a:extLst>
          </p:cNvPr>
          <p:cNvSpPr txBox="1"/>
          <p:nvPr/>
        </p:nvSpPr>
        <p:spPr>
          <a:xfrm>
            <a:off x="7092963" y="4419362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5b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F8597D-7476-981E-B2B1-28B068617EE3}"/>
              </a:ext>
            </a:extLst>
          </p:cNvPr>
          <p:cNvSpPr txBox="1"/>
          <p:nvPr/>
        </p:nvSpPr>
        <p:spPr>
          <a:xfrm rot="19921730">
            <a:off x="6739191" y="4501509"/>
            <a:ext cx="220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Disable ESM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3976A94-8C61-8C9A-81AF-2DDB5478B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492" y="3687391"/>
            <a:ext cx="464854" cy="52236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6BCF21-E5DA-7114-8461-62252D90512A}"/>
              </a:ext>
            </a:extLst>
          </p:cNvPr>
          <p:cNvCxnSpPr>
            <a:cxnSpLocks/>
          </p:cNvCxnSpPr>
          <p:nvPr/>
        </p:nvCxnSpPr>
        <p:spPr>
          <a:xfrm>
            <a:off x="6764610" y="3334863"/>
            <a:ext cx="1337492" cy="55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6E137D7-D34C-189F-F60F-A83283ABA378}"/>
              </a:ext>
            </a:extLst>
          </p:cNvPr>
          <p:cNvSpPr txBox="1"/>
          <p:nvPr/>
        </p:nvSpPr>
        <p:spPr>
          <a:xfrm rot="1426262">
            <a:off x="7025217" y="2613824"/>
            <a:ext cx="1825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Lambda will pick </a:t>
            </a:r>
            <a:r>
              <a:rPr lang="en-IN" sz="1400" b="1" dirty="0"/>
              <a:t>unprocessed messages </a:t>
            </a:r>
            <a:r>
              <a:rPr lang="en-IN" sz="1400" dirty="0"/>
              <a:t>&amp; process it. </a:t>
            </a:r>
            <a:r>
              <a:rPr lang="en-IN" sz="1400" b="1" dirty="0"/>
              <a:t>Bucket will be flushed</a:t>
            </a:r>
            <a:r>
              <a:rPr lang="en-IN" sz="1400" dirty="0"/>
              <a:t> once processed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232F2D2-E943-4975-2B69-3A84A3461D78}"/>
              </a:ext>
            </a:extLst>
          </p:cNvPr>
          <p:cNvCxnSpPr>
            <a:cxnSpLocks/>
          </p:cNvCxnSpPr>
          <p:nvPr/>
        </p:nvCxnSpPr>
        <p:spPr>
          <a:xfrm flipH="1" flipV="1">
            <a:off x="8827667" y="4005217"/>
            <a:ext cx="892966" cy="16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A8E8AC-742A-E77A-6672-2C4F3925ABF9}"/>
              </a:ext>
            </a:extLst>
          </p:cNvPr>
          <p:cNvSpPr txBox="1"/>
          <p:nvPr/>
        </p:nvSpPr>
        <p:spPr>
          <a:xfrm>
            <a:off x="9047058" y="3703762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5a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8B831666-4EB1-CC02-2D18-D8092C308C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724" y="3301144"/>
            <a:ext cx="2508259" cy="877594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40C7B26-45B9-DB2B-CEFE-4EA0D5AF3358}"/>
              </a:ext>
            </a:extLst>
          </p:cNvPr>
          <p:cNvCxnSpPr>
            <a:cxnSpLocks/>
          </p:cNvCxnSpPr>
          <p:nvPr/>
        </p:nvCxnSpPr>
        <p:spPr>
          <a:xfrm flipH="1" flipV="1">
            <a:off x="3591832" y="3939681"/>
            <a:ext cx="4226980" cy="13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EC532A6-21E4-D5B9-2251-205740F6BF1B}"/>
              </a:ext>
            </a:extLst>
          </p:cNvPr>
          <p:cNvSpPr txBox="1"/>
          <p:nvPr/>
        </p:nvSpPr>
        <p:spPr>
          <a:xfrm>
            <a:off x="4773008" y="3764392"/>
            <a:ext cx="220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Enable ESM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761B25-DC3B-9C87-682C-637083592BB7}"/>
              </a:ext>
            </a:extLst>
          </p:cNvPr>
          <p:cNvSpPr txBox="1"/>
          <p:nvPr/>
        </p:nvSpPr>
        <p:spPr>
          <a:xfrm>
            <a:off x="6819510" y="3526149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5c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946F870-F923-91C9-BC73-B5F45144D387}"/>
              </a:ext>
            </a:extLst>
          </p:cNvPr>
          <p:cNvSpPr txBox="1"/>
          <p:nvPr/>
        </p:nvSpPr>
        <p:spPr>
          <a:xfrm>
            <a:off x="5304803" y="3982482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5d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2888895-9B30-635C-21B7-D6ACE564B2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1303" y="4652323"/>
            <a:ext cx="2682135" cy="20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299D-CC7C-13C4-C208-1C432B29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Autofit/>
          </a:bodyPr>
          <a:lstStyle/>
          <a:p>
            <a:r>
              <a:rPr lang="en-IN" sz="2800" dirty="0"/>
              <a:t>Consumer Unmanaged Exception Handling process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B3C9D-AFA5-86B3-F364-E258C3B0B7A3}"/>
              </a:ext>
            </a:extLst>
          </p:cNvPr>
          <p:cNvSpPr txBox="1"/>
          <p:nvPr/>
        </p:nvSpPr>
        <p:spPr>
          <a:xfrm>
            <a:off x="4413046" y="893044"/>
            <a:ext cx="98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Consumer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CFBCCA-FE28-6DCC-E387-E91312FD573E}"/>
              </a:ext>
            </a:extLst>
          </p:cNvPr>
          <p:cNvCxnSpPr>
            <a:cxnSpLocks/>
          </p:cNvCxnSpPr>
          <p:nvPr/>
        </p:nvCxnSpPr>
        <p:spPr>
          <a:xfrm>
            <a:off x="3170652" y="1879501"/>
            <a:ext cx="107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80F907-27A2-9525-75F0-32D323DE6119}"/>
              </a:ext>
            </a:extLst>
          </p:cNvPr>
          <p:cNvCxnSpPr>
            <a:cxnSpLocks/>
          </p:cNvCxnSpPr>
          <p:nvPr/>
        </p:nvCxnSpPr>
        <p:spPr>
          <a:xfrm flipV="1">
            <a:off x="7176064" y="1363810"/>
            <a:ext cx="2467184" cy="5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06DD54-F8E7-F041-7897-B0A7FCEC8E3C}"/>
              </a:ext>
            </a:extLst>
          </p:cNvPr>
          <p:cNvSpPr txBox="1"/>
          <p:nvPr/>
        </p:nvSpPr>
        <p:spPr>
          <a:xfrm>
            <a:off x="5459248" y="881759"/>
            <a:ext cx="258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If any Exception Occurs after message Consumption &amp; during processing message, It will do 3 / more </a:t>
            </a:r>
            <a:r>
              <a:rPr lang="en-IN" sz="1400" b="1" dirty="0"/>
              <a:t>retry</a:t>
            </a:r>
            <a:r>
              <a:rPr lang="en-IN" sz="1400" dirty="0"/>
              <a:t> </a:t>
            </a:r>
            <a:r>
              <a:rPr lang="en-IN" sz="1400" b="1" dirty="0"/>
              <a:t>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00159-C8DB-6C57-7177-72E1992A8CA2}"/>
              </a:ext>
            </a:extLst>
          </p:cNvPr>
          <p:cNvSpPr txBox="1"/>
          <p:nvPr/>
        </p:nvSpPr>
        <p:spPr>
          <a:xfrm rot="20719634">
            <a:off x="7542643" y="1371185"/>
            <a:ext cx="214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Exception will get logged into CloudWatch log 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8C884D-E4B6-9BAF-64AC-04213CAF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04" y="269938"/>
            <a:ext cx="837160" cy="11244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1C85E2-9A01-67D2-C505-D95AC07D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579" y="1405702"/>
            <a:ext cx="721585" cy="54118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D3E85-E5FF-379C-27FD-CE0CA1406B5C}"/>
              </a:ext>
            </a:extLst>
          </p:cNvPr>
          <p:cNvCxnSpPr>
            <a:cxnSpLocks/>
          </p:cNvCxnSpPr>
          <p:nvPr/>
        </p:nvCxnSpPr>
        <p:spPr>
          <a:xfrm flipH="1">
            <a:off x="8876372" y="1946891"/>
            <a:ext cx="1517636" cy="179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08B777-FCD1-5984-F6D3-2BB984963E6A}"/>
              </a:ext>
            </a:extLst>
          </p:cNvPr>
          <p:cNvSpPr txBox="1"/>
          <p:nvPr/>
        </p:nvSpPr>
        <p:spPr>
          <a:xfrm>
            <a:off x="9556939" y="2796357"/>
            <a:ext cx="220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Alarm Triggers Lambda to call microservice endpoint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8C8E96-BCBC-4FDD-4AA3-F5A403EC1D30}"/>
              </a:ext>
            </a:extLst>
          </p:cNvPr>
          <p:cNvCxnSpPr/>
          <p:nvPr/>
        </p:nvCxnSpPr>
        <p:spPr>
          <a:xfrm>
            <a:off x="3287197" y="3600293"/>
            <a:ext cx="0" cy="1910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5DE18B0-ABDB-969B-56EB-939204E91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42" y="1178378"/>
            <a:ext cx="803179" cy="470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26242A-B677-E2C9-4462-43C626CFBAC2}"/>
              </a:ext>
            </a:extLst>
          </p:cNvPr>
          <p:cNvSpPr txBox="1"/>
          <p:nvPr/>
        </p:nvSpPr>
        <p:spPr>
          <a:xfrm>
            <a:off x="3170652" y="832163"/>
            <a:ext cx="1070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Kafka Listener triggers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DF20F2-975B-B0F8-2C4A-6A244D5CA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248" y="1819985"/>
            <a:ext cx="1543129" cy="27306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FD1613-8B86-117C-78DE-D93A7EA5B8A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6764610" y="1956517"/>
            <a:ext cx="237767" cy="3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ABDC043-6A11-39CD-B4B3-1907E5392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272" y="2193199"/>
            <a:ext cx="1964461" cy="14380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4CFFE3-DAFD-E45D-1DB9-FAE723E99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458" y="2627945"/>
            <a:ext cx="890547" cy="59431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F70F2F-1060-B492-5397-04DBB72D4109}"/>
              </a:ext>
            </a:extLst>
          </p:cNvPr>
          <p:cNvSpPr txBox="1"/>
          <p:nvPr/>
        </p:nvSpPr>
        <p:spPr>
          <a:xfrm>
            <a:off x="6829321" y="2220097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3a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820DE9-BA1F-DC59-82D1-28CA28325DA5}"/>
              </a:ext>
            </a:extLst>
          </p:cNvPr>
          <p:cNvSpPr txBox="1"/>
          <p:nvPr/>
        </p:nvSpPr>
        <p:spPr>
          <a:xfrm>
            <a:off x="8251140" y="1178378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3b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91C842-395E-6922-668B-7A4704305365}"/>
              </a:ext>
            </a:extLst>
          </p:cNvPr>
          <p:cNvSpPr txBox="1"/>
          <p:nvPr/>
        </p:nvSpPr>
        <p:spPr>
          <a:xfrm>
            <a:off x="10101579" y="2030446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4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9DAE22-F3B7-E59A-3EBA-ACF857E5E591}"/>
              </a:ext>
            </a:extLst>
          </p:cNvPr>
          <p:cNvCxnSpPr>
            <a:cxnSpLocks/>
          </p:cNvCxnSpPr>
          <p:nvPr/>
        </p:nvCxnSpPr>
        <p:spPr>
          <a:xfrm flipH="1">
            <a:off x="6543040" y="4409089"/>
            <a:ext cx="1381760" cy="67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AAB22F-9290-9213-C7A7-25696C28D259}"/>
              </a:ext>
            </a:extLst>
          </p:cNvPr>
          <p:cNvSpPr txBox="1"/>
          <p:nvPr/>
        </p:nvSpPr>
        <p:spPr>
          <a:xfrm>
            <a:off x="7092963" y="4419362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5a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F8597D-7476-981E-B2B1-28B068617EE3}"/>
              </a:ext>
            </a:extLst>
          </p:cNvPr>
          <p:cNvSpPr txBox="1"/>
          <p:nvPr/>
        </p:nvSpPr>
        <p:spPr>
          <a:xfrm rot="19921730">
            <a:off x="6529680" y="4576137"/>
            <a:ext cx="220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Disable Kafka Listener thru</a:t>
            </a:r>
            <a:br>
              <a:rPr lang="en-IN" sz="1400" b="1" dirty="0"/>
            </a:br>
            <a:r>
              <a:rPr lang="en-IN" sz="1400" b="1" dirty="0"/>
              <a:t>Endpoint Registry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6BCF21-E5DA-7114-8461-62252D90512A}"/>
              </a:ext>
            </a:extLst>
          </p:cNvPr>
          <p:cNvCxnSpPr>
            <a:cxnSpLocks/>
          </p:cNvCxnSpPr>
          <p:nvPr/>
        </p:nvCxnSpPr>
        <p:spPr>
          <a:xfrm>
            <a:off x="6764610" y="3334863"/>
            <a:ext cx="1337492" cy="55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6E137D7-D34C-189F-F60F-A83283ABA378}"/>
              </a:ext>
            </a:extLst>
          </p:cNvPr>
          <p:cNvSpPr txBox="1"/>
          <p:nvPr/>
        </p:nvSpPr>
        <p:spPr>
          <a:xfrm rot="1426262">
            <a:off x="7025217" y="2613824"/>
            <a:ext cx="1825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Lambda will pick </a:t>
            </a:r>
            <a:r>
              <a:rPr lang="en-IN" sz="1400" b="1" dirty="0"/>
              <a:t>unprocessed messages </a:t>
            </a:r>
            <a:r>
              <a:rPr lang="en-IN" sz="1400" dirty="0"/>
              <a:t>&amp; process it. </a:t>
            </a:r>
            <a:r>
              <a:rPr lang="en-IN" sz="1400" b="1" dirty="0"/>
              <a:t>Bucket will be flushed</a:t>
            </a:r>
            <a:r>
              <a:rPr lang="en-IN" sz="1400" dirty="0"/>
              <a:t> once processed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8B831666-4EB1-CC02-2D18-D8092C308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24" y="3301144"/>
            <a:ext cx="2508259" cy="877594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40C7B26-45B9-DB2B-CEFE-4EA0D5AF3358}"/>
              </a:ext>
            </a:extLst>
          </p:cNvPr>
          <p:cNvCxnSpPr>
            <a:cxnSpLocks/>
          </p:cNvCxnSpPr>
          <p:nvPr/>
        </p:nvCxnSpPr>
        <p:spPr>
          <a:xfrm flipH="1" flipV="1">
            <a:off x="3591832" y="3939681"/>
            <a:ext cx="4226980" cy="13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EC532A6-21E4-D5B9-2251-205740F6BF1B}"/>
              </a:ext>
            </a:extLst>
          </p:cNvPr>
          <p:cNvSpPr txBox="1"/>
          <p:nvPr/>
        </p:nvSpPr>
        <p:spPr>
          <a:xfrm>
            <a:off x="4773008" y="3764392"/>
            <a:ext cx="220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Enable Kafka Listener</a:t>
            </a:r>
            <a:br>
              <a:rPr lang="en-IN" sz="1400" b="1" dirty="0"/>
            </a:br>
            <a:r>
              <a:rPr lang="en-IN" sz="1400" b="1" dirty="0"/>
              <a:t>thru</a:t>
            </a:r>
            <a:br>
              <a:rPr lang="en-IN" sz="1400" b="1" dirty="0"/>
            </a:br>
            <a:r>
              <a:rPr lang="en-IN" sz="1400" b="1" dirty="0"/>
              <a:t>Endpoint Registry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761B25-DC3B-9C87-682C-637083592BB7}"/>
              </a:ext>
            </a:extLst>
          </p:cNvPr>
          <p:cNvSpPr txBox="1"/>
          <p:nvPr/>
        </p:nvSpPr>
        <p:spPr>
          <a:xfrm>
            <a:off x="6819510" y="3526149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5b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946F870-F923-91C9-BC73-B5F45144D387}"/>
              </a:ext>
            </a:extLst>
          </p:cNvPr>
          <p:cNvSpPr txBox="1"/>
          <p:nvPr/>
        </p:nvSpPr>
        <p:spPr>
          <a:xfrm>
            <a:off x="6544896" y="3982190"/>
            <a:ext cx="3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5c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849EB-58BE-899E-6685-618F7F47C1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6808" y="1297023"/>
            <a:ext cx="490398" cy="622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D3D30-43E2-F78F-A07B-1A8557119E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9639" y="3654740"/>
            <a:ext cx="464854" cy="52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6E0131-F85D-364E-A4C5-65BAD236F998}"/>
              </a:ext>
            </a:extLst>
          </p:cNvPr>
          <p:cNvSpPr txBox="1"/>
          <p:nvPr/>
        </p:nvSpPr>
        <p:spPr>
          <a:xfrm>
            <a:off x="363884" y="50052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Next / below Page depicts the Implementation / 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pproach to start &amp; Stop @kafkaListener in ECS dynamically.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7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>
            <a:extLst>
              <a:ext uri="{FF2B5EF4-FFF2-40B4-BE49-F238E27FC236}">
                <a16:creationId xmlns:a16="http://schemas.microsoft.com/office/drawing/2014/main" id="{225EBF97-68D4-A960-B57F-18B59634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4" y="2425700"/>
            <a:ext cx="5540979" cy="14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3D54CE-A428-F150-17E6-68761E9B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" y="4754286"/>
            <a:ext cx="5695950" cy="80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">
            <a:extLst>
              <a:ext uri="{FF2B5EF4-FFF2-40B4-BE49-F238E27FC236}">
                <a16:creationId xmlns:a16="http://schemas.microsoft.com/office/drawing/2014/main" id="{245A7602-816E-6703-26F2-F25F7EE4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2520948"/>
            <a:ext cx="5919616" cy="3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AE92B4BF-A442-9914-C33C-2F874558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9" y="-592627"/>
            <a:ext cx="118528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pproach to start &amp; Stop @kafkaListener in ECS dynamically.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 case: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Need to disable / stop kafka listener when there is a long downtime DB / MQ when processing the consumed messages. Once the DB / MQ downtime got resolved &amp; up then we need to star the kafka listener again.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NB: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Kafka Listener can be enabled &amp; disabled thru it’s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listener id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Approach: (Reference link for complete code: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8"/>
              </a:rPr>
              <a:t>Spring Boot - Start/Stop a Kafka Listener Dynamically - GeeksforGeeks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Step 1: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Add the Kafka ID property when registering the listener as below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C705DF-70C7-4640-402E-9CA23653F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24" y="4163450"/>
            <a:ext cx="35782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Step 2: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Add the below Entry point Registry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10CA01-B77A-BBF8-BB86-88B7C5C7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58" y="1901497"/>
            <a:ext cx="5055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Step 3: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Have the below methods to Start &amp; Stop the Listener dynamically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1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D7C03-57F5-CF13-F90E-7DFF88D2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6" y="1322045"/>
            <a:ext cx="5322381" cy="3402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7D0C36-C6A8-5833-A4FE-C73F52964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091" y="222629"/>
            <a:ext cx="5495274" cy="19653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2CBBCD-A184-ACC1-3649-62CAED9DEED3}"/>
              </a:ext>
            </a:extLst>
          </p:cNvPr>
          <p:cNvCxnSpPr/>
          <p:nvPr/>
        </p:nvCxnSpPr>
        <p:spPr>
          <a:xfrm flipV="1">
            <a:off x="2416629" y="903514"/>
            <a:ext cx="3472542" cy="123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8E762C-7823-4733-6FCB-585452675C4B}"/>
              </a:ext>
            </a:extLst>
          </p:cNvPr>
          <p:cNvCxnSpPr>
            <a:cxnSpLocks/>
          </p:cNvCxnSpPr>
          <p:nvPr/>
        </p:nvCxnSpPr>
        <p:spPr>
          <a:xfrm flipV="1">
            <a:off x="2743200" y="1518557"/>
            <a:ext cx="3450771" cy="8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48FE6-C6FE-0C3E-DE25-1D0FA789C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42" y="2329543"/>
            <a:ext cx="5720618" cy="14278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8B283D-A065-8445-FA83-A9F9C67302E9}"/>
              </a:ext>
            </a:extLst>
          </p:cNvPr>
          <p:cNvCxnSpPr>
            <a:cxnSpLocks/>
          </p:cNvCxnSpPr>
          <p:nvPr/>
        </p:nvCxnSpPr>
        <p:spPr>
          <a:xfrm>
            <a:off x="2645229" y="2606559"/>
            <a:ext cx="3254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98849-5584-5EC5-3D74-8721FEAD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91" y="4175969"/>
            <a:ext cx="5160738" cy="22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4B19B-948E-0719-7F1E-ED3725584169}"/>
              </a:ext>
            </a:extLst>
          </p:cNvPr>
          <p:cNvCxnSpPr>
            <a:cxnSpLocks/>
          </p:cNvCxnSpPr>
          <p:nvPr/>
        </p:nvCxnSpPr>
        <p:spPr>
          <a:xfrm>
            <a:off x="3239529" y="2698155"/>
            <a:ext cx="2558145" cy="142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3F99A53-4D8E-8C54-DB0F-1C1D3F1B8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23" y="5401172"/>
            <a:ext cx="5806836" cy="12383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596D92-6ECF-1656-2A62-12A682373885}"/>
              </a:ext>
            </a:extLst>
          </p:cNvPr>
          <p:cNvCxnSpPr>
            <a:cxnSpLocks/>
          </p:cNvCxnSpPr>
          <p:nvPr/>
        </p:nvCxnSpPr>
        <p:spPr>
          <a:xfrm>
            <a:off x="1426029" y="4474030"/>
            <a:ext cx="620485" cy="92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8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12F164-5D1C-9AB0-A70C-3DE17DEDE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0"/>
            <a:ext cx="9869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9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35E38-73AB-6D99-BFA2-52F9921DAA09}"/>
              </a:ext>
            </a:extLst>
          </p:cNvPr>
          <p:cNvSpPr txBox="1"/>
          <p:nvPr/>
        </p:nvSpPr>
        <p:spPr>
          <a:xfrm>
            <a:off x="591254" y="712887"/>
            <a:ext cx="491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AWS MSK configuration – Use Case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1224A-30EF-88AC-0706-F0155A63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0" y="1341735"/>
            <a:ext cx="1835179" cy="781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5CDE44-4896-15C0-D132-4FA567B477C2}"/>
              </a:ext>
            </a:extLst>
          </p:cNvPr>
          <p:cNvSpPr txBox="1"/>
          <p:nvPr/>
        </p:nvSpPr>
        <p:spPr>
          <a:xfrm>
            <a:off x="591254" y="4268478"/>
            <a:ext cx="4915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6</a:t>
            </a:r>
            <a:r>
              <a:rPr lang="en-IN" sz="2000" dirty="0"/>
              <a:t> m5.large machine</a:t>
            </a:r>
          </a:p>
          <a:p>
            <a:r>
              <a:rPr lang="en-IN" sz="2000" dirty="0"/>
              <a:t># of Topic </a:t>
            </a:r>
            <a:r>
              <a:rPr lang="en-IN" sz="2000" b="1" dirty="0"/>
              <a:t>1</a:t>
            </a:r>
          </a:p>
          <a:p>
            <a:r>
              <a:rPr lang="en-IN" sz="2000" dirty="0"/>
              <a:t>Replication Factor </a:t>
            </a:r>
            <a:r>
              <a:rPr lang="en-IN" sz="2000" b="1" dirty="0"/>
              <a:t>1 </a:t>
            </a:r>
          </a:p>
          <a:p>
            <a:r>
              <a:rPr lang="en-IN" sz="2000" dirty="0"/>
              <a:t># of Partition </a:t>
            </a:r>
            <a:r>
              <a:rPr lang="en-IN" sz="2000" b="1" dirty="0"/>
              <a:t>6</a:t>
            </a:r>
          </a:p>
          <a:p>
            <a:r>
              <a:rPr lang="en-IN" sz="2000" dirty="0"/>
              <a:t>Testing with </a:t>
            </a:r>
            <a:r>
              <a:rPr lang="en-IN" sz="2000" b="1" dirty="0"/>
              <a:t>500K</a:t>
            </a:r>
            <a:r>
              <a:rPr lang="en-IN" sz="2000" dirty="0"/>
              <a:t> records</a:t>
            </a:r>
          </a:p>
          <a:p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C1F4C-424F-3392-E305-6EEFD59D87AB}"/>
              </a:ext>
            </a:extLst>
          </p:cNvPr>
          <p:cNvSpPr txBox="1"/>
          <p:nvPr/>
        </p:nvSpPr>
        <p:spPr>
          <a:xfrm>
            <a:off x="5866100" y="4422366"/>
            <a:ext cx="50762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Max record rate: ±90K rec/sec (90 MB / sec)</a:t>
            </a:r>
          </a:p>
          <a:p>
            <a:pPr marL="457200" indent="-457200">
              <a:buFontTx/>
              <a:buAutoNum type="alphaLcParenR"/>
            </a:pPr>
            <a:r>
              <a:rPr lang="en-IN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Avg latency: 302 ms</a:t>
            </a:r>
          </a:p>
          <a:p>
            <a:pPr marL="457200" indent="-457200">
              <a:buFontTx/>
              <a:buAutoNum type="alphaLcParenR"/>
            </a:pPr>
            <a:r>
              <a:rPr lang="en-IN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Max latency: 600 ms</a:t>
            </a:r>
            <a:endParaRPr lang="en-US" sz="20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E41CA-582B-3438-2327-D48BCACA7E42}"/>
              </a:ext>
            </a:extLst>
          </p:cNvPr>
          <p:cNvSpPr txBox="1"/>
          <p:nvPr/>
        </p:nvSpPr>
        <p:spPr>
          <a:xfrm>
            <a:off x="591254" y="3976268"/>
            <a:ext cx="183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03F68-A9A2-1E0A-9A1E-90894A2396F1}"/>
              </a:ext>
            </a:extLst>
          </p:cNvPr>
          <p:cNvSpPr txBox="1"/>
          <p:nvPr/>
        </p:nvSpPr>
        <p:spPr>
          <a:xfrm>
            <a:off x="5866100" y="4023004"/>
            <a:ext cx="183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3C1E8-89FB-C221-7AAF-B56EA421699F}"/>
              </a:ext>
            </a:extLst>
          </p:cNvPr>
          <p:cNvSpPr txBox="1"/>
          <p:nvPr/>
        </p:nvSpPr>
        <p:spPr>
          <a:xfrm>
            <a:off x="591254" y="6188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Overall throughput would process 100K rec/sec</a:t>
            </a:r>
            <a:endParaRPr lang="en-I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BB4891-AC81-3EC2-4ED6-F30776CF4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0" y="1843383"/>
            <a:ext cx="5214785" cy="21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BB27F-8606-E590-9DD8-C153B8DB089D}"/>
              </a:ext>
            </a:extLst>
          </p:cNvPr>
          <p:cNvSpPr txBox="1"/>
          <p:nvPr/>
        </p:nvSpPr>
        <p:spPr>
          <a:xfrm>
            <a:off x="591254" y="712887"/>
            <a:ext cx="491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AWS MSK configuration – Use Case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1A06A-C1B3-06B5-AF0E-E9F0A8BBF068}"/>
              </a:ext>
            </a:extLst>
          </p:cNvPr>
          <p:cNvSpPr txBox="1"/>
          <p:nvPr/>
        </p:nvSpPr>
        <p:spPr>
          <a:xfrm>
            <a:off x="591254" y="151551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Cluster size: 15 brokers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Machine type: kafka.m5.12xlarge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Partitions per topic: 15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Replication factor: 1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Max record rate: ±310K rec/sec (310 MB /sec)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Avg latency: 103 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91494-2EE2-E45A-E58B-C39B63045D12}"/>
              </a:ext>
            </a:extLst>
          </p:cNvPr>
          <p:cNvSpPr txBox="1"/>
          <p:nvPr/>
        </p:nvSpPr>
        <p:spPr>
          <a:xfrm>
            <a:off x="520134" y="3566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Overall throughput would process </a:t>
            </a:r>
            <a:r>
              <a:rPr lang="en-IN" b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5</a:t>
            </a:r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00K rec/sec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79AB5A-D10C-A045-FEF0-CA0D0545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4" y="4201913"/>
            <a:ext cx="6369377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673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source-serif-pro</vt:lpstr>
      <vt:lpstr>Wingdings</vt:lpstr>
      <vt:lpstr>Office Theme</vt:lpstr>
      <vt:lpstr>PowerPoint Presentation</vt:lpstr>
      <vt:lpstr>Consumer Unmanaged Exception Handling process flow</vt:lpstr>
      <vt:lpstr>Consumer Unmanaged Exception Handling process flow</vt:lpstr>
      <vt:lpstr>Consumer Unmanaged Exception Handling process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 A</dc:creator>
  <cp:lastModifiedBy>Arul A</cp:lastModifiedBy>
  <cp:revision>16</cp:revision>
  <dcterms:created xsi:type="dcterms:W3CDTF">2024-02-21T14:31:14Z</dcterms:created>
  <dcterms:modified xsi:type="dcterms:W3CDTF">2024-10-27T03:53:12Z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{D7940053-B6CF-4437-8B9F-F69E083BB005}</vt:lpwstr>
  </property>
  <property fmtid="{D5CDD505-2E9C-101B-9397-08002B2CF9AE}" pid="3" name="DLPManualFileClassificationLastModifiedBy">
    <vt:lpwstr>TECHMAHINDRA\AA001009355</vt:lpwstr>
  </property>
  <property fmtid="{D5CDD505-2E9C-101B-9397-08002B2CF9AE}" pid="4" name="DLPManualFileClassificationLastModificationDate">
    <vt:lpwstr>1708527409</vt:lpwstr>
  </property>
  <property fmtid="{D5CDD505-2E9C-101B-9397-08002B2CF9AE}" pid="5" name="DLPManualFileClassificationVersion">
    <vt:lpwstr>11.10.100.17</vt:lpwstr>
  </property>
  <property fmtid="{D5CDD505-2E9C-101B-9397-08002B2CF9AE}" pid="6" name="MSIP_Label_ec655256-13e9-4c0b-ba73-c54361842301_Enabled">
    <vt:lpwstr>true</vt:lpwstr>
  </property>
  <property fmtid="{D5CDD505-2E9C-101B-9397-08002B2CF9AE}" pid="7" name="MSIP_Label_ec655256-13e9-4c0b-ba73-c54361842301_SetDate">
    <vt:lpwstr>2024-10-27T03:53:10Z</vt:lpwstr>
  </property>
  <property fmtid="{D5CDD505-2E9C-101B-9397-08002B2CF9AE}" pid="8" name="MSIP_Label_ec655256-13e9-4c0b-ba73-c54361842301_Method">
    <vt:lpwstr>Privileged</vt:lpwstr>
  </property>
  <property fmtid="{D5CDD505-2E9C-101B-9397-08002B2CF9AE}" pid="9" name="MSIP_Label_ec655256-13e9-4c0b-ba73-c54361842301_Name">
    <vt:lpwstr>Public</vt:lpwstr>
  </property>
  <property fmtid="{D5CDD505-2E9C-101B-9397-08002B2CF9AE}" pid="10" name="MSIP_Label_ec655256-13e9-4c0b-ba73-c54361842301_SiteId">
    <vt:lpwstr>edf442f5-b994-4c86-a131-b42b03a16c95</vt:lpwstr>
  </property>
  <property fmtid="{D5CDD505-2E9C-101B-9397-08002B2CF9AE}" pid="11" name="MSIP_Label_ec655256-13e9-4c0b-ba73-c54361842301_ActionId">
    <vt:lpwstr>3521418f-04c2-4549-b974-6f87ecc8bef8</vt:lpwstr>
  </property>
  <property fmtid="{D5CDD505-2E9C-101B-9397-08002B2CF9AE}" pid="12" name="MSIP_Label_ec655256-13e9-4c0b-ba73-c54361842301_ContentBits">
    <vt:lpwstr>0</vt:lpwstr>
  </property>
</Properties>
</file>