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25"/>
  </p:notesMasterIdLst>
  <p:handoutMasterIdLst>
    <p:handoutMasterId r:id="rId26"/>
  </p:handoutMasterIdLst>
  <p:sldIdLst>
    <p:sldId id="449" r:id="rId3"/>
    <p:sldId id="274" r:id="rId4"/>
    <p:sldId id="1511" r:id="rId5"/>
    <p:sldId id="1555" r:id="rId6"/>
    <p:sldId id="1540" r:id="rId7"/>
    <p:sldId id="1556" r:id="rId8"/>
    <p:sldId id="1557" r:id="rId9"/>
    <p:sldId id="1558" r:id="rId10"/>
    <p:sldId id="1560" r:id="rId11"/>
    <p:sldId id="1559" r:id="rId12"/>
    <p:sldId id="1545" r:id="rId13"/>
    <p:sldId id="1515" r:id="rId14"/>
    <p:sldId id="1509" r:id="rId15"/>
    <p:sldId id="1548" r:id="rId16"/>
    <p:sldId id="1549" r:id="rId17"/>
    <p:sldId id="1550" r:id="rId18"/>
    <p:sldId id="1551" r:id="rId19"/>
    <p:sldId id="1537" r:id="rId20"/>
    <p:sldId id="1538" r:id="rId21"/>
    <p:sldId id="1562" r:id="rId22"/>
    <p:sldId id="1561" r:id="rId23"/>
    <p:sldId id="3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E6A"/>
    <a:srgbClr val="939593"/>
    <a:srgbClr val="FFFFFF"/>
    <a:srgbClr val="EB68AF"/>
    <a:srgbClr val="A5DAED"/>
    <a:srgbClr val="7F7F7F"/>
    <a:srgbClr val="109DD0"/>
    <a:srgbClr val="784583"/>
    <a:srgbClr val="D61360"/>
    <a:srgbClr val="A0C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712"/>
  </p:normalViewPr>
  <p:slideViewPr>
    <p:cSldViewPr snapToGrid="0" snapToObjects="1">
      <p:cViewPr varScale="1">
        <p:scale>
          <a:sx n="72" d="100"/>
          <a:sy n="72" d="100"/>
        </p:scale>
        <p:origin x="564"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13-02-2023</a:t>
            </a:fld>
            <a:endParaRPr lang="en-US" dirty="0"/>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13-02-2023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August 19</a:t>
            </a:fld>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id="{8831CF71-0BF3-8D4D-99EA-11A06B5F529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id="{EC6F4EF2-E475-B144-86D2-DF5D92BF755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id="{B987D016-0AA5-1647-B182-B3E47A11AE3E}"/>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February 13, 2023</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0.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2/13/2023</a:t>
            </a:fld>
            <a:endParaRPr lang="en-US" dirty="0"/>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4.emf"/><Relationship Id="rId1" Type="http://schemas.openxmlformats.org/officeDocument/2006/relationships/slideLayout" Target="../slideLayouts/slideLayout12.xml"/><Relationship Id="rId5" Type="http://schemas.openxmlformats.org/officeDocument/2006/relationships/image" Target="../media/image64.pn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emf"/><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28.emf"/><Relationship Id="rId5" Type="http://schemas.openxmlformats.org/officeDocument/2006/relationships/image" Target="../media/image22.png"/><Relationship Id="rId10" Type="http://schemas.openxmlformats.org/officeDocument/2006/relationships/image" Target="../media/image27.emf"/><Relationship Id="rId4" Type="http://schemas.openxmlformats.org/officeDocument/2006/relationships/image" Target="../media/image21.png"/><Relationship Id="rId9"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1.png"/><Relationship Id="rId21" Type="http://schemas.openxmlformats.org/officeDocument/2006/relationships/image" Target="../media/image48.jpeg"/><Relationship Id="rId7" Type="http://schemas.openxmlformats.org/officeDocument/2006/relationships/image" Target="../media/image35.emf"/><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30.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image" Target="../media/image34.emf"/><Relationship Id="rId11" Type="http://schemas.openxmlformats.org/officeDocument/2006/relationships/image" Target="../media/image22.png"/><Relationship Id="rId5" Type="http://schemas.openxmlformats.org/officeDocument/2006/relationships/image" Target="../media/image33.emf"/><Relationship Id="rId15" Type="http://schemas.openxmlformats.org/officeDocument/2006/relationships/image" Target="../media/image42.png"/><Relationship Id="rId10" Type="http://schemas.openxmlformats.org/officeDocument/2006/relationships/image" Target="../media/image38.emf"/><Relationship Id="rId19" Type="http://schemas.openxmlformats.org/officeDocument/2006/relationships/image" Target="../media/image46.jpe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1.png"/><Relationship Id="rId22" Type="http://schemas.openxmlformats.org/officeDocument/2006/relationships/image" Target="../media/image49.png"/></Relationships>
</file>

<file path=ppt/slides/_rels/slide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3.emf"/><Relationship Id="rId7" Type="http://schemas.openxmlformats.org/officeDocument/2006/relationships/image" Target="../media/image52.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normAutofit fontScale="92500" lnSpcReduction="20000"/>
          </a:bodyPr>
          <a:lstStyle/>
          <a:p>
            <a:r>
              <a:rPr lang="en-IN" altLang="en-US" dirty="0"/>
              <a:t>Modernization Road Map - </a:t>
            </a:r>
            <a:r>
              <a:rPr lang="en-IN" altLang="en-US" dirty="0" err="1"/>
              <a:t>Navisysfo</a:t>
            </a:r>
            <a:endParaRPr lang="en-US" dirty="0"/>
          </a:p>
        </p:txBody>
      </p:sp>
    </p:spTree>
    <p:extLst>
      <p:ext uri="{BB962C8B-B14F-4D97-AF65-F5344CB8AC3E}">
        <p14:creationId xmlns:p14="http://schemas.microsoft.com/office/powerpoint/2010/main" val="404591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Road Ahead…</a:t>
            </a:r>
          </a:p>
        </p:txBody>
      </p:sp>
      <p:graphicFrame>
        <p:nvGraphicFramePr>
          <p:cNvPr id="3" name="Table 2"/>
          <p:cNvGraphicFramePr>
            <a:graphicFrameLocks noGrp="1"/>
          </p:cNvGraphicFramePr>
          <p:nvPr>
            <p:extLst>
              <p:ext uri="{D42A27DB-BD31-4B8C-83A1-F6EECF244321}">
                <p14:modId xmlns:p14="http://schemas.microsoft.com/office/powerpoint/2010/main" val="877044861"/>
              </p:ext>
            </p:extLst>
          </p:nvPr>
        </p:nvGraphicFramePr>
        <p:xfrm>
          <a:off x="2105152" y="1353651"/>
          <a:ext cx="6650842" cy="3232309"/>
        </p:xfrm>
        <a:graphic>
          <a:graphicData uri="http://schemas.openxmlformats.org/drawingml/2006/table">
            <a:tbl>
              <a:tblPr firstRow="1" bandRow="1">
                <a:tableStyleId>{F5AB1C69-6EDB-4FF4-983F-18BD219EF322}</a:tableStyleId>
              </a:tblPr>
              <a:tblGrid>
                <a:gridCol w="2385780">
                  <a:extLst>
                    <a:ext uri="{9D8B030D-6E8A-4147-A177-3AD203B41FA5}">
                      <a16:colId xmlns:a16="http://schemas.microsoft.com/office/drawing/2014/main" val="20000"/>
                    </a:ext>
                  </a:extLst>
                </a:gridCol>
                <a:gridCol w="4265062">
                  <a:extLst>
                    <a:ext uri="{9D8B030D-6E8A-4147-A177-3AD203B41FA5}">
                      <a16:colId xmlns:a16="http://schemas.microsoft.com/office/drawing/2014/main" val="20001"/>
                    </a:ext>
                  </a:extLst>
                </a:gridCol>
              </a:tblGrid>
              <a:tr h="432038">
                <a:tc>
                  <a:txBody>
                    <a:bodyPr/>
                    <a:lstStyle/>
                    <a:p>
                      <a:r>
                        <a:rPr lang="en-US" dirty="0"/>
                        <a:t>Implementation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Purpose of Implementation</a:t>
                      </a:r>
                      <a:endParaRPr lang="en-US" dirty="0"/>
                    </a:p>
                  </a:txBody>
                  <a:tcPr/>
                </a:tc>
                <a:extLst>
                  <a:ext uri="{0D108BD9-81ED-4DB2-BD59-A6C34878D82A}">
                    <a16:rowId xmlns:a16="http://schemas.microsoft.com/office/drawing/2014/main" val="10000"/>
                  </a:ext>
                </a:extLst>
              </a:tr>
              <a:tr h="987516">
                <a:tc>
                  <a:txBody>
                    <a:bodyPr/>
                    <a:lstStyle/>
                    <a:p>
                      <a:r>
                        <a:rPr lang="en-US" dirty="0"/>
                        <a:t>Code Profiling (Visual VM)</a:t>
                      </a:r>
                    </a:p>
                  </a:txBody>
                  <a:tcPr/>
                </a:tc>
                <a:tc>
                  <a:txBody>
                    <a:bodyPr/>
                    <a:lstStyle/>
                    <a:p>
                      <a:r>
                        <a:rPr lang="en-US" dirty="0"/>
                        <a:t>Identify Memory Leaks</a:t>
                      </a:r>
                    </a:p>
                  </a:txBody>
                  <a:tcPr/>
                </a:tc>
                <a:extLst>
                  <a:ext uri="{0D108BD9-81ED-4DB2-BD59-A6C34878D82A}">
                    <a16:rowId xmlns:a16="http://schemas.microsoft.com/office/drawing/2014/main" val="10001"/>
                  </a:ext>
                </a:extLst>
              </a:tr>
              <a:tr h="1172675">
                <a:tc>
                  <a:txBody>
                    <a:bodyPr/>
                    <a:lstStyle/>
                    <a:p>
                      <a:r>
                        <a:rPr lang="en-US" dirty="0"/>
                        <a:t>Asynchronous Loggers</a:t>
                      </a:r>
                    </a:p>
                  </a:txBody>
                  <a:tcPr/>
                </a:tc>
                <a:tc>
                  <a:txBody>
                    <a:bodyPr/>
                    <a:lstStyle/>
                    <a:p>
                      <a:r>
                        <a:rPr lang="en-US" dirty="0"/>
                        <a:t>Performance Tuning Measure upon loggers</a:t>
                      </a:r>
                    </a:p>
                  </a:txBody>
                  <a:tcPr/>
                </a:tc>
                <a:extLst>
                  <a:ext uri="{0D108BD9-81ED-4DB2-BD59-A6C34878D82A}">
                    <a16:rowId xmlns:a16="http://schemas.microsoft.com/office/drawing/2014/main" val="10002"/>
                  </a:ext>
                </a:extLst>
              </a:tr>
              <a:tr h="617197">
                <a:tc>
                  <a:txBody>
                    <a:bodyPr/>
                    <a:lstStyle/>
                    <a:p>
                      <a:r>
                        <a:rPr lang="en-US" dirty="0"/>
                        <a:t>Code Minification</a:t>
                      </a:r>
                    </a:p>
                  </a:txBody>
                  <a:tcPr/>
                </a:tc>
                <a:tc>
                  <a:txBody>
                    <a:bodyPr/>
                    <a:lstStyle/>
                    <a:p>
                      <a:r>
                        <a:rPr lang="en-US" dirty="0"/>
                        <a:t>Performance Tuning Measure upon CSS,</a:t>
                      </a:r>
                      <a:r>
                        <a:rPr lang="en-US" baseline="0" dirty="0"/>
                        <a:t> JavaScript &amp; HTML pages. </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7750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altLang="en-US" dirty="0"/>
              <a:t>XRebel- APM</a:t>
            </a:r>
            <a:endParaRPr lang="en-US" dirty="0"/>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37" y="615696"/>
            <a:ext cx="84105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393" y="2371344"/>
            <a:ext cx="8639175" cy="394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altLang="en-US" dirty="0"/>
              <a:t>XRebel- APM</a:t>
            </a:r>
            <a:endParaRPr lang="en-US" dirty="0"/>
          </a:p>
        </p:txBody>
      </p:sp>
      <p:sp>
        <p:nvSpPr>
          <p:cNvPr id="9" name="Rectangle 8"/>
          <p:cNvSpPr/>
          <p:nvPr/>
        </p:nvSpPr>
        <p:spPr>
          <a:xfrm>
            <a:off x="927279" y="674982"/>
            <a:ext cx="10469591" cy="731034"/>
          </a:xfrm>
          <a:prstGeom prst="rect">
            <a:avLst/>
          </a:prstGeom>
        </p:spPr>
        <p:txBody>
          <a:bodyPr wrap="square">
            <a:spAutoFit/>
          </a:bodyPr>
          <a:lstStyle/>
          <a:p>
            <a:pPr lvl="2">
              <a:lnSpc>
                <a:spcPct val="150000"/>
              </a:lnSpc>
            </a:pPr>
            <a:endParaRPr lang="en-US" sz="1400" dirty="0">
              <a:latin typeface="Arial" pitchFamily="34" charset="0"/>
              <a:ea typeface="ＭＳ Ｐゴシック" pitchFamily="34" charset="-128"/>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Arial" pitchFamily="34" charset="0"/>
              <a:ea typeface="ＭＳ Ｐゴシック" pitchFamily="34" charset="-128"/>
              <a:cs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296" y="1085850"/>
            <a:ext cx="50292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696" y="958129"/>
            <a:ext cx="38100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68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altLang="en-US" dirty="0" err="1"/>
              <a:t>Xrebel</a:t>
            </a:r>
            <a:r>
              <a:rPr lang="en-US" altLang="en-US" dirty="0"/>
              <a:t> APM Trace / Call Graph</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10" y="713994"/>
            <a:ext cx="10432974" cy="572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57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altLang="en-US" dirty="0"/>
              <a:t>Asynchronous Loggers</a:t>
            </a:r>
            <a:endParaRPr lang="en-US" dirty="0"/>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727" y="643128"/>
            <a:ext cx="17733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 y="1252727"/>
            <a:ext cx="3508847" cy="2008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872" y="1092898"/>
            <a:ext cx="56388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385" y="3319272"/>
            <a:ext cx="5844783" cy="3183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81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VM</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888492"/>
            <a:ext cx="88392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13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VisualVM</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898" y="778764"/>
            <a:ext cx="9529710" cy="574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0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SonarQube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304" y="1049328"/>
            <a:ext cx="8247888" cy="481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3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SonarLint</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416" y="894449"/>
            <a:ext cx="8382000" cy="5224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24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a:t>
            </a:r>
          </a:p>
        </p:txBody>
      </p:sp>
      <p:pic>
        <p:nvPicPr>
          <p:cNvPr id="8" name="Picture 2" descr="Image result for jenkins build auto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536" y="1261872"/>
            <a:ext cx="7848600"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46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1752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005138"/>
            <a:ext cx="964076" cy="72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8945" y="2232101"/>
            <a:ext cx="1352855" cy="89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838200"/>
            <a:ext cx="2100262" cy="809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0475" y="2863994"/>
            <a:ext cx="1814512" cy="100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599" y="5510213"/>
            <a:ext cx="2286001"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7" descr="Image result for autom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4191000"/>
            <a:ext cx="1947862" cy="10749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0057" y="3886200"/>
            <a:ext cx="1462087" cy="1095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0226" y="4876800"/>
            <a:ext cx="99800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Left Brace 13"/>
          <p:cNvSpPr/>
          <p:nvPr/>
        </p:nvSpPr>
        <p:spPr>
          <a:xfrm>
            <a:off x="4953000" y="1905000"/>
            <a:ext cx="228600" cy="3886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a:off x="7162800" y="685800"/>
            <a:ext cx="457200" cy="594360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46411" y="1905000"/>
            <a:ext cx="16859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30005" y="3383378"/>
            <a:ext cx="382190" cy="382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20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GzipFilter</a:t>
            </a:r>
          </a:p>
        </p:txBody>
      </p:sp>
      <p:sp>
        <p:nvSpPr>
          <p:cNvPr id="3" name="Rectangle 2"/>
          <p:cNvSpPr/>
          <p:nvPr/>
        </p:nvSpPr>
        <p:spPr>
          <a:xfrm>
            <a:off x="487680" y="750838"/>
            <a:ext cx="11192256" cy="1477328"/>
          </a:xfrm>
          <a:prstGeom prst="rect">
            <a:avLst/>
          </a:prstGeom>
        </p:spPr>
        <p:txBody>
          <a:bodyPr wrap="square">
            <a:spAutoFit/>
          </a:bodyPr>
          <a:lstStyle/>
          <a:p>
            <a:r>
              <a:rPr lang="en-US" b="1" dirty="0"/>
              <a:t>Implementation Details:</a:t>
            </a:r>
            <a:endParaRPr lang="en-US" dirty="0"/>
          </a:p>
          <a:p>
            <a:pPr marL="342900" lvl="0" indent="-342900">
              <a:buFont typeface="+mj-lt"/>
              <a:buAutoNum type="alphaLcPeriod"/>
            </a:pPr>
            <a:r>
              <a:rPr lang="en-US" dirty="0"/>
              <a:t>Existing</a:t>
            </a:r>
            <a:r>
              <a:rPr lang="en-US" b="1" dirty="0"/>
              <a:t> ServletFilter.java</a:t>
            </a:r>
            <a:r>
              <a:rPr lang="en-US" dirty="0"/>
              <a:t> needs to be updated with GZip Filter code (few lines of code)</a:t>
            </a:r>
          </a:p>
          <a:p>
            <a:pPr marL="342900" lvl="0" indent="-342900">
              <a:buFont typeface="+mj-lt"/>
              <a:buAutoNum type="alphaLcPeriod"/>
            </a:pPr>
            <a:r>
              <a:rPr lang="en-US" dirty="0"/>
              <a:t>Need to add 2 more new .Java files for Response Wrapping with Compressed encoding.</a:t>
            </a:r>
          </a:p>
          <a:p>
            <a:pPr marL="342900" lvl="0" indent="-342900">
              <a:buFont typeface="+mj-lt"/>
              <a:buAutoNum type="alphaLcPeriod"/>
            </a:pPr>
            <a:r>
              <a:rPr lang="en-US" dirty="0"/>
              <a:t>Servlet Filter Mapping has to be added for .JSP, &gt;JS, .CSS &amp; .HTML</a:t>
            </a:r>
          </a:p>
          <a:p>
            <a:r>
              <a:rPr lang="en-US" b="1" dirty="0"/>
              <a:t>That’s it!</a:t>
            </a:r>
            <a:endParaRPr lang="en-US" dirty="0"/>
          </a:p>
        </p:txBody>
      </p:sp>
    </p:spTree>
    <p:extLst>
      <p:ext uri="{BB962C8B-B14F-4D97-AF65-F5344CB8AC3E}">
        <p14:creationId xmlns:p14="http://schemas.microsoft.com/office/powerpoint/2010/main" val="74930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GZipFilter</a:t>
            </a:r>
          </a:p>
        </p:txBody>
      </p:sp>
      <p:sp>
        <p:nvSpPr>
          <p:cNvPr id="3" name="Rectangle 2"/>
          <p:cNvSpPr/>
          <p:nvPr/>
        </p:nvSpPr>
        <p:spPr>
          <a:xfrm>
            <a:off x="170688" y="2463797"/>
            <a:ext cx="11253216" cy="1200329"/>
          </a:xfrm>
          <a:prstGeom prst="rect">
            <a:avLst/>
          </a:prstGeom>
        </p:spPr>
        <p:txBody>
          <a:bodyPr wrap="square">
            <a:spAutoFit/>
          </a:bodyPr>
          <a:lstStyle/>
          <a:p>
            <a:r>
              <a:rPr lang="en-US" dirty="0"/>
              <a:t>As a part of our Navisys-</a:t>
            </a:r>
            <a:r>
              <a:rPr lang="en-US" dirty="0" err="1"/>
              <a:t>fo</a:t>
            </a:r>
            <a:r>
              <a:rPr lang="en-US" dirty="0"/>
              <a:t> application performance improvisation we have tested </a:t>
            </a:r>
            <a:r>
              <a:rPr lang="en-US" b="1" dirty="0"/>
              <a:t>GZip</a:t>
            </a:r>
            <a:r>
              <a:rPr lang="en-US" dirty="0"/>
              <a:t> </a:t>
            </a:r>
            <a:r>
              <a:rPr lang="en-US" b="1" dirty="0"/>
              <a:t>Filter l</a:t>
            </a:r>
            <a:r>
              <a:rPr lang="en-US" dirty="0"/>
              <a:t>ocal which gives a huge &amp; +</a:t>
            </a:r>
            <a:r>
              <a:rPr lang="en-US" dirty="0" err="1"/>
              <a:t>ve</a:t>
            </a:r>
            <a:r>
              <a:rPr lang="en-US" dirty="0"/>
              <a:t> delta change in performance. </a:t>
            </a:r>
          </a:p>
          <a:p>
            <a:r>
              <a:rPr lang="en-US" dirty="0"/>
              <a:t>It gives more than </a:t>
            </a:r>
            <a:r>
              <a:rPr lang="en-US" b="1" dirty="0">
                <a:solidFill>
                  <a:srgbClr val="00B050"/>
                </a:solidFill>
              </a:rPr>
              <a:t>50% </a:t>
            </a:r>
            <a:r>
              <a:rPr lang="en-US" dirty="0"/>
              <a:t>improvisation in performance on an average. </a:t>
            </a:r>
          </a:p>
          <a:p>
            <a:r>
              <a:rPr lang="en-US" dirty="0"/>
              <a:t>Implementation Plan is </a:t>
            </a:r>
            <a:r>
              <a:rPr lang="en-US" dirty="0">
                <a:solidFill>
                  <a:srgbClr val="B51E6A"/>
                </a:solidFill>
              </a:rPr>
              <a:t>W</a:t>
            </a:r>
            <a:r>
              <a:rPr lang="en-US" dirty="0"/>
              <a:t>ork </a:t>
            </a:r>
            <a:r>
              <a:rPr lang="en-US" dirty="0">
                <a:solidFill>
                  <a:srgbClr val="B51E6A"/>
                </a:solidFill>
              </a:rPr>
              <a:t>I</a:t>
            </a:r>
            <a:r>
              <a:rPr lang="en-US" dirty="0"/>
              <a:t>n </a:t>
            </a:r>
            <a:r>
              <a:rPr lang="en-US" b="1" dirty="0">
                <a:solidFill>
                  <a:srgbClr val="B51E6A"/>
                </a:solidFill>
              </a:rPr>
              <a:t>P</a:t>
            </a:r>
            <a:r>
              <a:rPr lang="en-US" dirty="0"/>
              <a:t>rogress</a:t>
            </a:r>
          </a:p>
        </p:txBody>
      </p:sp>
      <p:sp>
        <p:nvSpPr>
          <p:cNvPr id="4" name="Rectangle 3"/>
          <p:cNvSpPr/>
          <p:nvPr/>
        </p:nvSpPr>
        <p:spPr>
          <a:xfrm>
            <a:off x="341376" y="689878"/>
            <a:ext cx="11387328" cy="1754326"/>
          </a:xfrm>
          <a:prstGeom prst="rect">
            <a:avLst/>
          </a:prstGeom>
        </p:spPr>
        <p:txBody>
          <a:bodyPr wrap="square">
            <a:spAutoFit/>
          </a:bodyPr>
          <a:lstStyle/>
          <a:p>
            <a:r>
              <a:rPr lang="en-US" b="1" dirty="0"/>
              <a:t>About GZip Filter :</a:t>
            </a:r>
            <a:endParaRPr lang="en-US" dirty="0"/>
          </a:p>
          <a:p>
            <a:pPr marL="342900" lvl="0" indent="-342900">
              <a:buFont typeface="+mj-lt"/>
              <a:buAutoNum type="alphaLcPeriod"/>
            </a:pPr>
            <a:r>
              <a:rPr lang="en-US" dirty="0"/>
              <a:t>It is a normal Servlet Filter</a:t>
            </a:r>
          </a:p>
          <a:p>
            <a:pPr marL="342900" lvl="0" indent="-342900">
              <a:buFont typeface="+mj-lt"/>
              <a:buAutoNum type="alphaLcPeriod"/>
            </a:pPr>
            <a:r>
              <a:rPr lang="en-US" dirty="0"/>
              <a:t>Can be implemented in Web Application Framework Level</a:t>
            </a:r>
          </a:p>
          <a:p>
            <a:pPr marL="342900" lvl="0" indent="-342900">
              <a:buFont typeface="+mj-lt"/>
              <a:buAutoNum type="alphaLcPeriod"/>
            </a:pPr>
            <a:r>
              <a:rPr lang="en-US" dirty="0"/>
              <a:t>It Compress the HttpRequests &amp; HttpResponses in perspective of reducing Web Page Load time.</a:t>
            </a:r>
          </a:p>
          <a:p>
            <a:pPr marL="342900" lvl="0" indent="-342900">
              <a:buFont typeface="+mj-lt"/>
              <a:buAutoNum type="alphaLcPeriod"/>
            </a:pPr>
            <a:r>
              <a:rPr lang="en-US" dirty="0"/>
              <a:t>It does Compression over JSPs, .JS, .CSS &amp; .HTML</a:t>
            </a:r>
          </a:p>
          <a:p>
            <a:r>
              <a:rPr lang="en-US" sz="1600" i="1" dirty="0">
                <a:solidFill>
                  <a:srgbClr val="C00000"/>
                </a:solidFill>
              </a:rPr>
              <a:t>This Compression is nothing but minification measure to increase  Page Speed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51923"/>
            <a:ext cx="42481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838" y="3954971"/>
            <a:ext cx="42767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560383" y="3903155"/>
            <a:ext cx="622286" cy="369332"/>
          </a:xfrm>
          <a:prstGeom prst="rect">
            <a:avLst/>
          </a:prstGeom>
        </p:spPr>
        <p:txBody>
          <a:bodyPr wrap="none">
            <a:spAutoFit/>
          </a:bodyPr>
          <a:lstStyle/>
          <a:p>
            <a:r>
              <a:rPr lang="en-US" b="1" dirty="0">
                <a:solidFill>
                  <a:srgbClr val="00B050"/>
                </a:solidFill>
              </a:rPr>
              <a:t>GZip</a:t>
            </a:r>
            <a:endParaRPr lang="en-US" dirty="0">
              <a:solidFill>
                <a:srgbClr val="00B050"/>
              </a:solidFill>
            </a:endParaRPr>
          </a:p>
        </p:txBody>
      </p:sp>
      <p:sp>
        <p:nvSpPr>
          <p:cNvPr id="6" name="Rectangle 5"/>
          <p:cNvSpPr/>
          <p:nvPr/>
        </p:nvSpPr>
        <p:spPr>
          <a:xfrm>
            <a:off x="170688" y="3895797"/>
            <a:ext cx="899605" cy="369332"/>
          </a:xfrm>
          <a:prstGeom prst="rect">
            <a:avLst/>
          </a:prstGeom>
        </p:spPr>
        <p:txBody>
          <a:bodyPr wrap="none">
            <a:spAutoFit/>
          </a:bodyPr>
          <a:lstStyle/>
          <a:p>
            <a:r>
              <a:rPr lang="en-US" b="1" dirty="0">
                <a:solidFill>
                  <a:srgbClr val="FFC000"/>
                </a:solidFill>
              </a:rPr>
              <a:t>Normal</a:t>
            </a:r>
            <a:endParaRPr lang="en-US" dirty="0">
              <a:solidFill>
                <a:srgbClr val="FFC000"/>
              </a:solidFill>
            </a:endParaRPr>
          </a:p>
        </p:txBody>
      </p:sp>
    </p:spTree>
    <p:extLst>
      <p:ext uri="{BB962C8B-B14F-4D97-AF65-F5344CB8AC3E}">
        <p14:creationId xmlns:p14="http://schemas.microsoft.com/office/powerpoint/2010/main" val="175883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242"/>
            <a:ext cx="12192000" cy="341457"/>
          </a:xfrm>
        </p:spPr>
        <p:txBody>
          <a:bodyPr/>
          <a:lstStyle/>
          <a:p>
            <a:r>
              <a:rPr lang="en-US" dirty="0"/>
              <a:t>Road Map</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766" y="1097280"/>
            <a:ext cx="7812162"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928" y="2268855"/>
            <a:ext cx="10572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8148" y="1398254"/>
            <a:ext cx="1062037" cy="308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3516" y="3911170"/>
            <a:ext cx="212212" cy="31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377" y="2696565"/>
            <a:ext cx="1083814" cy="37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464" y="2481072"/>
            <a:ext cx="1435111" cy="20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3340" y="5093374"/>
            <a:ext cx="1224988" cy="49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7128" y="4087538"/>
            <a:ext cx="1003289" cy="407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6022" y="4445931"/>
            <a:ext cx="1102162" cy="48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V="1">
            <a:off x="8872728" y="1710706"/>
            <a:ext cx="152400" cy="45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0291" y="1304921"/>
            <a:ext cx="1443037" cy="401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3028" y="876760"/>
            <a:ext cx="1689100" cy="29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V="1">
            <a:off x="6817649" y="936800"/>
            <a:ext cx="152400" cy="300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2105" y="5593080"/>
            <a:ext cx="1282251" cy="71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Curved Connector 18"/>
          <p:cNvCxnSpPr/>
          <p:nvPr/>
        </p:nvCxnSpPr>
        <p:spPr>
          <a:xfrm rot="10800000" flipV="1">
            <a:off x="2737105" y="5620552"/>
            <a:ext cx="433312" cy="27732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a:off x="1415319" y="4665316"/>
            <a:ext cx="1051896" cy="30392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11664" y="1325880"/>
            <a:ext cx="1184264" cy="391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57728" y="1706880"/>
            <a:ext cx="838200" cy="29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221" y="5498168"/>
            <a:ext cx="284926" cy="4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descr="Image result for Selen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457911" y="3307081"/>
            <a:ext cx="713078" cy="6417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39240" y="5810189"/>
            <a:ext cx="1293322" cy="19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1943" y="1326444"/>
            <a:ext cx="1199492" cy="380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378" y="4090314"/>
            <a:ext cx="335411" cy="49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205" y="3307081"/>
            <a:ext cx="335411" cy="49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5371" y="1480193"/>
            <a:ext cx="521734" cy="76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4" descr="Image result for red map marke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169555" y="1718342"/>
            <a:ext cx="791185" cy="4457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328" y="4849606"/>
            <a:ext cx="337573" cy="49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588" y="1758314"/>
            <a:ext cx="603250" cy="78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3528" y="6101664"/>
            <a:ext cx="1371600" cy="16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7838" y="5914806"/>
            <a:ext cx="185085" cy="27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14" descr="Image result for red map marke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815328" y="6303698"/>
            <a:ext cx="531079" cy="29919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7196328" y="5897880"/>
            <a:ext cx="1073884" cy="276999"/>
          </a:xfrm>
          <a:prstGeom prst="rect">
            <a:avLst/>
          </a:prstGeom>
          <a:noFill/>
        </p:spPr>
        <p:txBody>
          <a:bodyPr wrap="square" rtlCol="0">
            <a:spAutoFit/>
          </a:bodyPr>
          <a:lstStyle/>
          <a:p>
            <a:r>
              <a:rPr lang="en-US" sz="1200" b="1" dirty="0"/>
              <a:t>Implemented</a:t>
            </a:r>
          </a:p>
        </p:txBody>
      </p:sp>
      <p:sp>
        <p:nvSpPr>
          <p:cNvPr id="41" name="TextBox 40"/>
          <p:cNvSpPr txBox="1"/>
          <p:nvPr/>
        </p:nvSpPr>
        <p:spPr>
          <a:xfrm>
            <a:off x="7265444" y="6278880"/>
            <a:ext cx="2750284" cy="276999"/>
          </a:xfrm>
          <a:prstGeom prst="rect">
            <a:avLst/>
          </a:prstGeom>
          <a:noFill/>
        </p:spPr>
        <p:txBody>
          <a:bodyPr wrap="square" rtlCol="0">
            <a:spAutoFit/>
          </a:bodyPr>
          <a:lstStyle/>
          <a:p>
            <a:r>
              <a:rPr lang="en-US" sz="1200" b="1" dirty="0"/>
              <a:t>Currently WIP / YTBD </a:t>
            </a:r>
            <a:r>
              <a:rPr lang="en-US" sz="1000" b="1" dirty="0"/>
              <a:t>(Yet To Be Decided)</a:t>
            </a:r>
            <a:endParaRPr lang="en-US" sz="1200" b="1" dirty="0"/>
          </a:p>
        </p:txBody>
      </p:sp>
      <p:pic>
        <p:nvPicPr>
          <p:cNvPr id="42" name="Picture 5"/>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519928" y="3485891"/>
            <a:ext cx="708956" cy="430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67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 Map - Interfaces</a:t>
            </a:r>
          </a:p>
        </p:txBody>
      </p:sp>
      <p:pic>
        <p:nvPicPr>
          <p:cNvPr id="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234" y="682317"/>
            <a:ext cx="7812162"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494" y="5718677"/>
            <a:ext cx="185085" cy="27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14" descr="Image result for red map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9984" y="6114722"/>
            <a:ext cx="531079" cy="29919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140018" y="5681413"/>
            <a:ext cx="1073884" cy="276999"/>
          </a:xfrm>
          <a:prstGeom prst="rect">
            <a:avLst/>
          </a:prstGeom>
          <a:noFill/>
        </p:spPr>
        <p:txBody>
          <a:bodyPr wrap="square" rtlCol="0">
            <a:spAutoFit/>
          </a:bodyPr>
          <a:lstStyle/>
          <a:p>
            <a:r>
              <a:rPr lang="en-US" sz="1200" b="1" dirty="0"/>
              <a:t>Implemented</a:t>
            </a:r>
          </a:p>
        </p:txBody>
      </p:sp>
      <p:sp>
        <p:nvSpPr>
          <p:cNvPr id="49" name="TextBox 48"/>
          <p:cNvSpPr txBox="1"/>
          <p:nvPr/>
        </p:nvSpPr>
        <p:spPr>
          <a:xfrm>
            <a:off x="7155716" y="6065520"/>
            <a:ext cx="2750284" cy="276999"/>
          </a:xfrm>
          <a:prstGeom prst="rect">
            <a:avLst/>
          </a:prstGeom>
          <a:noFill/>
        </p:spPr>
        <p:txBody>
          <a:bodyPr wrap="square" rtlCol="0">
            <a:spAutoFit/>
          </a:bodyPr>
          <a:lstStyle/>
          <a:p>
            <a:r>
              <a:rPr lang="en-US" sz="1200" b="1" dirty="0"/>
              <a:t>Currently WIP / YTBD </a:t>
            </a:r>
            <a:r>
              <a:rPr lang="en-US" sz="1000" b="1" dirty="0"/>
              <a:t>(Yet To Be Decided)</a:t>
            </a:r>
            <a:endParaRPr lang="en-US" sz="1200" b="1" dirty="0"/>
          </a:p>
        </p:txBody>
      </p:sp>
      <p:sp>
        <p:nvSpPr>
          <p:cNvPr id="50" name="Rectangle 49"/>
          <p:cNvSpPr/>
          <p:nvPr/>
        </p:nvSpPr>
        <p:spPr>
          <a:xfrm>
            <a:off x="751840" y="3132223"/>
            <a:ext cx="2604550" cy="997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solidFill>
                  <a:schemeClr val="tx1"/>
                </a:solidFill>
              </a:rPr>
              <a:t>Pershing Refresh</a:t>
            </a:r>
          </a:p>
          <a:p>
            <a:pPr marL="285750" indent="-285750">
              <a:buFont typeface="Wingdings" panose="05000000000000000000" pitchFamily="2" charset="2"/>
              <a:buChar char="Ø"/>
            </a:pPr>
            <a:r>
              <a:rPr lang="en-US" sz="1400" dirty="0">
                <a:solidFill>
                  <a:schemeClr val="tx1"/>
                </a:solidFill>
              </a:rPr>
              <a:t>Agent Setup</a:t>
            </a:r>
          </a:p>
          <a:p>
            <a:pPr marL="285750" indent="-285750">
              <a:buFont typeface="Wingdings" panose="05000000000000000000" pitchFamily="2" charset="2"/>
              <a:buChar char="Ø"/>
            </a:pPr>
            <a:r>
              <a:rPr lang="en-US" sz="1400" dirty="0">
                <a:solidFill>
                  <a:schemeClr val="tx1"/>
                </a:solidFill>
              </a:rPr>
              <a:t>Post Production Validation</a:t>
            </a:r>
          </a:p>
          <a:p>
            <a:pPr algn="ctr"/>
            <a:endParaRPr lang="en-US" dirty="0"/>
          </a:p>
        </p:txBody>
      </p:sp>
      <p:pic>
        <p:nvPicPr>
          <p:cNvPr id="51" name="Picture 50"/>
          <p:cNvPicPr>
            <a:picLocks noChangeAspect="1"/>
          </p:cNvPicPr>
          <p:nvPr/>
        </p:nvPicPr>
        <p:blipFill>
          <a:blip r:embed="rId5"/>
          <a:stretch>
            <a:fillRect/>
          </a:stretch>
        </p:blipFill>
        <p:spPr>
          <a:xfrm>
            <a:off x="1910859" y="2158325"/>
            <a:ext cx="840461" cy="758465"/>
          </a:xfrm>
          <a:prstGeom prst="rect">
            <a:avLst/>
          </a:prstGeom>
        </p:spPr>
      </p:pic>
      <p:sp>
        <p:nvSpPr>
          <p:cNvPr id="52" name="Rectangle 51"/>
          <p:cNvSpPr/>
          <p:nvPr/>
        </p:nvSpPr>
        <p:spPr>
          <a:xfrm>
            <a:off x="9051909" y="3134167"/>
            <a:ext cx="3048000" cy="1329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solidFill>
                  <a:schemeClr val="tx1"/>
                </a:solidFill>
              </a:rPr>
              <a:t>Archival Redesign – Audit Compliance &amp; Data Integrity</a:t>
            </a:r>
          </a:p>
          <a:p>
            <a:pPr marL="285750" indent="-285750">
              <a:buFont typeface="Wingdings" panose="05000000000000000000" pitchFamily="2" charset="2"/>
              <a:buChar char="Ø"/>
            </a:pPr>
            <a:r>
              <a:rPr lang="en-US" sz="1400">
                <a:solidFill>
                  <a:schemeClr val="tx1"/>
                </a:solidFill>
              </a:rPr>
              <a:t>Chat Bot</a:t>
            </a:r>
            <a:endParaRPr lang="en-US" sz="1400" dirty="0">
              <a:solidFill>
                <a:schemeClr val="tx1"/>
              </a:solidFill>
            </a:endParaRPr>
          </a:p>
          <a:p>
            <a:pPr marL="285750" indent="-285750">
              <a:buFont typeface="Wingdings" panose="05000000000000000000" pitchFamily="2" charset="2"/>
              <a:buChar char="Ø"/>
            </a:pPr>
            <a:r>
              <a:rPr lang="en-US" sz="1400" dirty="0">
                <a:solidFill>
                  <a:schemeClr val="tx1"/>
                </a:solidFill>
              </a:rPr>
              <a:t>Implementing Server less Environment</a:t>
            </a:r>
          </a:p>
          <a:p>
            <a:pPr algn="ctr"/>
            <a:endParaRPr lang="en-US" sz="1400" dirty="0"/>
          </a:p>
        </p:txBody>
      </p:sp>
      <p:pic>
        <p:nvPicPr>
          <p:cNvPr id="53" name="Picture 52"/>
          <p:cNvPicPr>
            <a:picLocks noChangeAspect="1"/>
          </p:cNvPicPr>
          <p:nvPr/>
        </p:nvPicPr>
        <p:blipFill>
          <a:blip r:embed="rId6"/>
          <a:stretch>
            <a:fillRect/>
          </a:stretch>
        </p:blipFill>
        <p:spPr>
          <a:xfrm>
            <a:off x="9105027" y="2580394"/>
            <a:ext cx="812514" cy="466169"/>
          </a:xfrm>
          <a:prstGeom prst="rect">
            <a:avLst/>
          </a:prstGeom>
        </p:spPr>
      </p:pic>
      <p:sp>
        <p:nvSpPr>
          <p:cNvPr id="54" name="Rectangle 53"/>
          <p:cNvSpPr/>
          <p:nvPr/>
        </p:nvSpPr>
        <p:spPr>
          <a:xfrm>
            <a:off x="2892362" y="772211"/>
            <a:ext cx="2978884" cy="712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solidFill>
                  <a:schemeClr val="tx1"/>
                </a:solidFill>
              </a:rPr>
              <a:t>Mobile App – interface cycle and other notifications</a:t>
            </a:r>
          </a:p>
        </p:txBody>
      </p:sp>
      <p:pic>
        <p:nvPicPr>
          <p:cNvPr id="55" name="Picture 54"/>
          <p:cNvPicPr>
            <a:picLocks noChangeAspect="1"/>
          </p:cNvPicPr>
          <p:nvPr/>
        </p:nvPicPr>
        <p:blipFill>
          <a:blip r:embed="rId7"/>
          <a:stretch>
            <a:fillRect/>
          </a:stretch>
        </p:blipFill>
        <p:spPr>
          <a:xfrm rot="10800000" flipV="1">
            <a:off x="2140332" y="579912"/>
            <a:ext cx="610988" cy="602359"/>
          </a:xfrm>
          <a:prstGeom prst="rect">
            <a:avLst/>
          </a:prstGeom>
        </p:spPr>
      </p:pic>
      <p:sp>
        <p:nvSpPr>
          <p:cNvPr id="56" name="Rectangle 55"/>
          <p:cNvSpPr/>
          <p:nvPr/>
        </p:nvSpPr>
        <p:spPr>
          <a:xfrm>
            <a:off x="8021842" y="916480"/>
            <a:ext cx="2978884" cy="1156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solidFill>
                  <a:schemeClr val="tx1"/>
                </a:solidFill>
              </a:rPr>
              <a:t>Dashboard for Orders / Money / Transaction</a:t>
            </a:r>
          </a:p>
          <a:p>
            <a:pPr marL="285750" indent="-285750">
              <a:buFont typeface="Wingdings" panose="05000000000000000000" pitchFamily="2" charset="2"/>
              <a:buChar char="Ø"/>
            </a:pPr>
            <a:r>
              <a:rPr lang="en-US" sz="1400" dirty="0">
                <a:solidFill>
                  <a:schemeClr val="tx1"/>
                </a:solidFill>
              </a:rPr>
              <a:t>To create Confluence page for data level mapping and extraction information</a:t>
            </a:r>
          </a:p>
        </p:txBody>
      </p:sp>
      <p:pic>
        <p:nvPicPr>
          <p:cNvPr id="57" name="Picture 56"/>
          <p:cNvPicPr>
            <a:picLocks noChangeAspect="1"/>
          </p:cNvPicPr>
          <p:nvPr/>
        </p:nvPicPr>
        <p:blipFill>
          <a:blip r:embed="rId8"/>
          <a:stretch>
            <a:fillRect/>
          </a:stretch>
        </p:blipFill>
        <p:spPr>
          <a:xfrm>
            <a:off x="7130761" y="1038400"/>
            <a:ext cx="644229" cy="645994"/>
          </a:xfrm>
          <a:prstGeom prst="rect">
            <a:avLst/>
          </a:prstGeom>
        </p:spPr>
      </p:pic>
    </p:spTree>
    <p:extLst>
      <p:ext uri="{BB962C8B-B14F-4D97-AF65-F5344CB8AC3E}">
        <p14:creationId xmlns:p14="http://schemas.microsoft.com/office/powerpoint/2010/main" val="2536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Benefits achieved through GitHub &amp; Jenkins Implementation</a:t>
            </a:r>
          </a:p>
        </p:txBody>
      </p:sp>
      <p:graphicFrame>
        <p:nvGraphicFramePr>
          <p:cNvPr id="3" name="Table 2"/>
          <p:cNvGraphicFramePr>
            <a:graphicFrameLocks noGrp="1"/>
          </p:cNvGraphicFramePr>
          <p:nvPr>
            <p:extLst>
              <p:ext uri="{D42A27DB-BD31-4B8C-83A1-F6EECF244321}">
                <p14:modId xmlns:p14="http://schemas.microsoft.com/office/powerpoint/2010/main" val="2376768862"/>
              </p:ext>
            </p:extLst>
          </p:nvPr>
        </p:nvGraphicFramePr>
        <p:xfrm>
          <a:off x="471424" y="463636"/>
          <a:ext cx="11245089" cy="5502887"/>
        </p:xfrm>
        <a:graphic>
          <a:graphicData uri="http://schemas.openxmlformats.org/drawingml/2006/table">
            <a:tbl>
              <a:tblPr firstRow="1" bandRow="1">
                <a:tableStyleId>{F5AB1C69-6EDB-4FF4-983F-18BD219EF322}</a:tableStyleId>
              </a:tblPr>
              <a:tblGrid>
                <a:gridCol w="3748363">
                  <a:extLst>
                    <a:ext uri="{9D8B030D-6E8A-4147-A177-3AD203B41FA5}">
                      <a16:colId xmlns:a16="http://schemas.microsoft.com/office/drawing/2014/main" val="20000"/>
                    </a:ext>
                  </a:extLst>
                </a:gridCol>
                <a:gridCol w="2717461">
                  <a:extLst>
                    <a:ext uri="{9D8B030D-6E8A-4147-A177-3AD203B41FA5}">
                      <a16:colId xmlns:a16="http://schemas.microsoft.com/office/drawing/2014/main" val="20001"/>
                    </a:ext>
                  </a:extLst>
                </a:gridCol>
                <a:gridCol w="4779265">
                  <a:extLst>
                    <a:ext uri="{9D8B030D-6E8A-4147-A177-3AD203B41FA5}">
                      <a16:colId xmlns:a16="http://schemas.microsoft.com/office/drawing/2014/main" val="20002"/>
                    </a:ext>
                  </a:extLst>
                </a:gridCol>
              </a:tblGrid>
              <a:tr h="270678">
                <a:tc>
                  <a:txBody>
                    <a:bodyPr/>
                    <a:lstStyle/>
                    <a:p>
                      <a:r>
                        <a:rPr lang="en-US" sz="1600" dirty="0"/>
                        <a:t>Process Improvement</a:t>
                      </a:r>
                    </a:p>
                  </a:txBody>
                  <a:tcPr/>
                </a:tc>
                <a:tc>
                  <a:txBody>
                    <a:bodyPr/>
                    <a:lstStyle/>
                    <a:p>
                      <a:r>
                        <a:rPr lang="en-US" sz="1600" dirty="0"/>
                        <a:t>Before GitHub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After GitHub</a:t>
                      </a:r>
                    </a:p>
                  </a:txBody>
                  <a:tcPr/>
                </a:tc>
                <a:extLst>
                  <a:ext uri="{0D108BD9-81ED-4DB2-BD59-A6C34878D82A}">
                    <a16:rowId xmlns:a16="http://schemas.microsoft.com/office/drawing/2014/main" val="10000"/>
                  </a:ext>
                </a:extLst>
              </a:tr>
              <a:tr h="473687">
                <a:tc>
                  <a:txBody>
                    <a:bodyPr/>
                    <a:lstStyle/>
                    <a:p>
                      <a:r>
                        <a:rPr lang="en-US" sz="1600" dirty="0"/>
                        <a:t>Collaboration</a:t>
                      </a:r>
                    </a:p>
                  </a:txBody>
                  <a:tcPr/>
                </a:tc>
                <a:tc>
                  <a:txBody>
                    <a:bodyPr/>
                    <a:lstStyle/>
                    <a:p>
                      <a:r>
                        <a:rPr lang="en-US" sz="1600" dirty="0"/>
                        <a:t>Happens only during Integration Phase</a:t>
                      </a:r>
                    </a:p>
                  </a:txBody>
                  <a:tcPr/>
                </a:tc>
                <a:tc>
                  <a:txBody>
                    <a:bodyPr/>
                    <a:lstStyle/>
                    <a:p>
                      <a:r>
                        <a:rPr lang="en-US" sz="1600" dirty="0"/>
                        <a:t>Happens everyday. Best Suits Agile practice </a:t>
                      </a:r>
                    </a:p>
                  </a:txBody>
                  <a:tcPr/>
                </a:tc>
                <a:extLst>
                  <a:ext uri="{0D108BD9-81ED-4DB2-BD59-A6C34878D82A}">
                    <a16:rowId xmlns:a16="http://schemas.microsoft.com/office/drawing/2014/main" val="10001"/>
                  </a:ext>
                </a:extLst>
              </a:tr>
              <a:tr h="676695">
                <a:tc>
                  <a:txBody>
                    <a:bodyPr/>
                    <a:lstStyle/>
                    <a:p>
                      <a:r>
                        <a:rPr lang="en-US" sz="1600" dirty="0"/>
                        <a:t>Release Notes (Documentation)</a:t>
                      </a:r>
                    </a:p>
                  </a:txBody>
                  <a:tcPr/>
                </a:tc>
                <a:tc>
                  <a:txBody>
                    <a:bodyPr/>
                    <a:lstStyle/>
                    <a:p>
                      <a:r>
                        <a:rPr lang="en-US" sz="1600" dirty="0"/>
                        <a:t>Manual Preparation</a:t>
                      </a:r>
                    </a:p>
                  </a:txBody>
                  <a:tcPr/>
                </a:tc>
                <a:tc>
                  <a:txBody>
                    <a:bodyPr/>
                    <a:lstStyle/>
                    <a:p>
                      <a:r>
                        <a:rPr lang="en-US" sz="1600" dirty="0"/>
                        <a:t>Documentation</a:t>
                      </a:r>
                      <a:r>
                        <a:rPr lang="en-US" sz="1600" baseline="0" dirty="0"/>
                        <a:t> made easy. </a:t>
                      </a:r>
                      <a:r>
                        <a:rPr lang="en-US" sz="1600" dirty="0"/>
                        <a:t>GitHub Prepares release notes automatically</a:t>
                      </a:r>
                      <a:r>
                        <a:rPr lang="en-US" sz="1600" baseline="0" dirty="0"/>
                        <a:t> which reduces time &amp; effort  of developers.</a:t>
                      </a:r>
                      <a:endParaRPr lang="en-US" sz="1600" dirty="0"/>
                    </a:p>
                  </a:txBody>
                  <a:tcPr/>
                </a:tc>
                <a:extLst>
                  <a:ext uri="{0D108BD9-81ED-4DB2-BD59-A6C34878D82A}">
                    <a16:rowId xmlns:a16="http://schemas.microsoft.com/office/drawing/2014/main" val="10002"/>
                  </a:ext>
                </a:extLst>
              </a:tr>
              <a:tr h="270678">
                <a:tc>
                  <a:txBody>
                    <a:bodyPr/>
                    <a:lstStyle/>
                    <a:p>
                      <a:r>
                        <a:rPr lang="en-US" sz="1600" dirty="0"/>
                        <a:t>Track Code Changes</a:t>
                      </a:r>
                    </a:p>
                  </a:txBody>
                  <a:tcPr/>
                </a:tc>
                <a:tc>
                  <a:txBody>
                    <a:bodyPr/>
                    <a:lstStyle/>
                    <a:p>
                      <a:r>
                        <a:rPr lang="en-US" sz="1600" dirty="0"/>
                        <a:t>Tedious &amp; Manual</a:t>
                      </a:r>
                    </a:p>
                  </a:txBody>
                  <a:tcPr/>
                </a:tc>
                <a:tc>
                  <a:txBody>
                    <a:bodyPr/>
                    <a:lstStyle/>
                    <a:p>
                      <a:r>
                        <a:rPr lang="en-US" sz="1600" dirty="0"/>
                        <a:t>Easy &amp; revisions</a:t>
                      </a:r>
                      <a:r>
                        <a:rPr lang="en-US" sz="1600" baseline="0" dirty="0"/>
                        <a:t> maintained by itself</a:t>
                      </a:r>
                      <a:endParaRPr lang="en-US" sz="1600" dirty="0"/>
                    </a:p>
                  </a:txBody>
                  <a:tcPr/>
                </a:tc>
                <a:extLst>
                  <a:ext uri="{0D108BD9-81ED-4DB2-BD59-A6C34878D82A}">
                    <a16:rowId xmlns:a16="http://schemas.microsoft.com/office/drawing/2014/main" val="10003"/>
                  </a:ext>
                </a:extLst>
              </a:tr>
              <a:tr h="879704">
                <a:tc>
                  <a:txBody>
                    <a:bodyPr/>
                    <a:lstStyle/>
                    <a:p>
                      <a:r>
                        <a:rPr lang="en-US" sz="1600" dirty="0"/>
                        <a:t>Jenkins</a:t>
                      </a:r>
                      <a:r>
                        <a:rPr lang="en-US" sz="1600" baseline="0" dirty="0"/>
                        <a:t> CI / CD Integration</a:t>
                      </a:r>
                      <a:endParaRPr lang="en-US" sz="1600" dirty="0"/>
                    </a:p>
                  </a:txBody>
                  <a:tcPr/>
                </a:tc>
                <a:tc>
                  <a:txBody>
                    <a:bodyPr/>
                    <a:lstStyle/>
                    <a:p>
                      <a:r>
                        <a:rPr lang="en-US" sz="1600" dirty="0"/>
                        <a:t> Not Available</a:t>
                      </a:r>
                    </a:p>
                  </a:txBody>
                  <a:tcPr/>
                </a:tc>
                <a:tc>
                  <a:txBody>
                    <a:bodyPr/>
                    <a:lstStyle/>
                    <a:p>
                      <a:pPr marL="342900" indent="-342900">
                        <a:buAutoNum type="alphaLcParenR"/>
                      </a:pPr>
                      <a:r>
                        <a:rPr lang="en-US" sz="1600" dirty="0"/>
                        <a:t>Build automation</a:t>
                      </a:r>
                    </a:p>
                    <a:p>
                      <a:pPr marL="342900" indent="-342900">
                        <a:buAutoNum type="alphaLcParenR"/>
                      </a:pPr>
                      <a:r>
                        <a:rPr lang="en-US" sz="1600" dirty="0"/>
                        <a:t>Build</a:t>
                      </a:r>
                      <a:r>
                        <a:rPr lang="en-US" sz="1600" baseline="0" dirty="0"/>
                        <a:t> versioning by JFrog Artifactory</a:t>
                      </a:r>
                    </a:p>
                    <a:p>
                      <a:pPr marL="342900" indent="-342900">
                        <a:buAutoNum type="alphaLcParenR"/>
                      </a:pPr>
                      <a:r>
                        <a:rPr lang="en-US" sz="1600" baseline="0" dirty="0"/>
                        <a:t>Build &amp; it’s log validation made easy</a:t>
                      </a:r>
                    </a:p>
                    <a:p>
                      <a:pPr marL="342900" indent="-342900">
                        <a:buAutoNum type="alphaLcParenR"/>
                      </a:pPr>
                      <a:r>
                        <a:rPr lang="en-US" sz="1600" baseline="0" dirty="0"/>
                        <a:t>Build performance Visibility</a:t>
                      </a:r>
                      <a:endParaRPr lang="en-US" sz="1600" dirty="0"/>
                    </a:p>
                  </a:txBody>
                  <a:tcPr/>
                </a:tc>
                <a:extLst>
                  <a:ext uri="{0D108BD9-81ED-4DB2-BD59-A6C34878D82A}">
                    <a16:rowId xmlns:a16="http://schemas.microsoft.com/office/drawing/2014/main" val="10004"/>
                  </a:ext>
                </a:extLst>
              </a:tr>
              <a:tr h="473687">
                <a:tc>
                  <a:txBody>
                    <a:bodyPr/>
                    <a:lstStyle/>
                    <a:p>
                      <a:r>
                        <a:rPr lang="en-US" sz="1600" dirty="0"/>
                        <a:t>Code Setup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Tedious &amp; complex for new comers. Every</a:t>
                      </a:r>
                      <a:r>
                        <a:rPr lang="en-US" sz="1600" baseline="0" dirty="0"/>
                        <a:t> developer was having different code base &amp; older versions.</a:t>
                      </a:r>
                      <a:endParaRPr lang="en-US" sz="1600" dirty="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Easy to Setup. Every Developer works with latest code base</a:t>
                      </a:r>
                    </a:p>
                    <a:p>
                      <a:endParaRPr lang="en-US" sz="1600" dirty="0"/>
                    </a:p>
                  </a:txBody>
                  <a:tcPr/>
                </a:tc>
                <a:extLst>
                  <a:ext uri="{0D108BD9-81ED-4DB2-BD59-A6C34878D82A}">
                    <a16:rowId xmlns:a16="http://schemas.microsoft.com/office/drawing/2014/main" val="10005"/>
                  </a:ext>
                </a:extLst>
              </a:tr>
              <a:tr h="473687">
                <a:tc>
                  <a:txBody>
                    <a:bodyPr/>
                    <a:lstStyle/>
                    <a:p>
                      <a:r>
                        <a:rPr lang="en-US" sz="1600" dirty="0"/>
                        <a:t>CM Team Dependency for DEV-INT</a:t>
                      </a:r>
                    </a:p>
                  </a:txBody>
                  <a:tcPr/>
                </a:tc>
                <a:tc>
                  <a:txBody>
                    <a:bodyPr/>
                    <a:lstStyle/>
                    <a:p>
                      <a:r>
                        <a:rPr lang="en-US" sz="1600" dirty="0"/>
                        <a:t>Additional process</a:t>
                      </a:r>
                      <a:r>
                        <a:rPr lang="en-US" sz="1600" baseline="0" dirty="0"/>
                        <a:t> Overhead</a:t>
                      </a:r>
                      <a:endParaRPr lang="en-US" sz="1600" dirty="0"/>
                    </a:p>
                  </a:txBody>
                  <a:tcPr/>
                </a:tc>
                <a:tc>
                  <a:txBody>
                    <a:bodyPr/>
                    <a:lstStyle/>
                    <a:p>
                      <a:r>
                        <a:rPr lang="en-US" sz="1600" dirty="0"/>
                        <a:t>Reduced to</a:t>
                      </a:r>
                      <a:r>
                        <a:rPr lang="en-US" sz="1600" baseline="0" dirty="0"/>
                        <a:t> 0%.</a:t>
                      </a:r>
                      <a:endParaRPr lang="en-US" sz="1600" dirty="0"/>
                    </a:p>
                  </a:txBody>
                  <a:tcPr/>
                </a:tc>
                <a:extLst>
                  <a:ext uri="{0D108BD9-81ED-4DB2-BD59-A6C34878D82A}">
                    <a16:rowId xmlns:a16="http://schemas.microsoft.com/office/drawing/2014/main" val="10006"/>
                  </a:ext>
                </a:extLst>
              </a:tr>
              <a:tr h="473687">
                <a:tc>
                  <a:txBody>
                    <a:bodyPr/>
                    <a:lstStyle/>
                    <a:p>
                      <a:r>
                        <a:rPr lang="en-US" sz="1600" dirty="0"/>
                        <a:t>Eclipse Integration</a:t>
                      </a:r>
                    </a:p>
                  </a:txBody>
                  <a:tcPr/>
                </a:tc>
                <a:tc>
                  <a:txBody>
                    <a:bodyPr/>
                    <a:lstStyle/>
                    <a:p>
                      <a:r>
                        <a:rPr lang="en-US" sz="1600" dirty="0"/>
                        <a:t>Not Available due to the lack of PVCS IDE plugin</a:t>
                      </a:r>
                    </a:p>
                  </a:txBody>
                  <a:tcPr/>
                </a:tc>
                <a:tc>
                  <a:txBody>
                    <a:bodyPr/>
                    <a:lstStyle/>
                    <a:p>
                      <a:r>
                        <a:rPr lang="en-US" sz="1600" dirty="0"/>
                        <a:t>Git Eclipse plugin made code</a:t>
                      </a:r>
                      <a:r>
                        <a:rPr lang="en-US" sz="1600" baseline="0" dirty="0"/>
                        <a:t> commit &amp; Push made easy.</a:t>
                      </a:r>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7433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Benefits achieved through Selenium Automation</a:t>
            </a:r>
          </a:p>
        </p:txBody>
      </p:sp>
      <p:graphicFrame>
        <p:nvGraphicFramePr>
          <p:cNvPr id="3" name="Table 2"/>
          <p:cNvGraphicFramePr>
            <a:graphicFrameLocks noGrp="1"/>
          </p:cNvGraphicFramePr>
          <p:nvPr>
            <p:extLst>
              <p:ext uri="{D42A27DB-BD31-4B8C-83A1-F6EECF244321}">
                <p14:modId xmlns:p14="http://schemas.microsoft.com/office/powerpoint/2010/main" val="2143975006"/>
              </p:ext>
            </p:extLst>
          </p:nvPr>
        </p:nvGraphicFramePr>
        <p:xfrm>
          <a:off x="471424" y="878163"/>
          <a:ext cx="10170140" cy="5423213"/>
        </p:xfrm>
        <a:graphic>
          <a:graphicData uri="http://schemas.openxmlformats.org/drawingml/2006/table">
            <a:tbl>
              <a:tblPr firstRow="1" bandRow="1">
                <a:tableStyleId>{F5AB1C69-6EDB-4FF4-983F-18BD219EF322}</a:tableStyleId>
              </a:tblPr>
              <a:tblGrid>
                <a:gridCol w="2673414">
                  <a:extLst>
                    <a:ext uri="{9D8B030D-6E8A-4147-A177-3AD203B41FA5}">
                      <a16:colId xmlns:a16="http://schemas.microsoft.com/office/drawing/2014/main" val="20000"/>
                    </a:ext>
                  </a:extLst>
                </a:gridCol>
                <a:gridCol w="2717461">
                  <a:extLst>
                    <a:ext uri="{9D8B030D-6E8A-4147-A177-3AD203B41FA5}">
                      <a16:colId xmlns:a16="http://schemas.microsoft.com/office/drawing/2014/main" val="20001"/>
                    </a:ext>
                  </a:extLst>
                </a:gridCol>
                <a:gridCol w="4779265">
                  <a:extLst>
                    <a:ext uri="{9D8B030D-6E8A-4147-A177-3AD203B41FA5}">
                      <a16:colId xmlns:a16="http://schemas.microsoft.com/office/drawing/2014/main" val="20002"/>
                    </a:ext>
                  </a:extLst>
                </a:gridCol>
              </a:tblGrid>
              <a:tr h="330525">
                <a:tc>
                  <a:txBody>
                    <a:bodyPr/>
                    <a:lstStyle/>
                    <a:p>
                      <a:r>
                        <a:rPr lang="en-US" dirty="0"/>
                        <a:t>Process Improvement</a:t>
                      </a:r>
                    </a:p>
                  </a:txBody>
                  <a:tcPr/>
                </a:tc>
                <a:tc>
                  <a:txBody>
                    <a:bodyPr/>
                    <a:lstStyle/>
                    <a:p>
                      <a:r>
                        <a:rPr lang="en-US" dirty="0"/>
                        <a:t>Before </a:t>
                      </a:r>
                      <a:r>
                        <a:rPr lang="en-US" baseline="0" dirty="0"/>
                        <a:t> Selenium Automation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a:t>
                      </a:r>
                      <a:r>
                        <a:rPr lang="en-US" baseline="0" dirty="0"/>
                        <a:t>Selenium Automation</a:t>
                      </a:r>
                      <a:endParaRPr lang="en-US" dirty="0"/>
                    </a:p>
                  </a:txBody>
                  <a:tcPr/>
                </a:tc>
                <a:extLst>
                  <a:ext uri="{0D108BD9-81ED-4DB2-BD59-A6C34878D82A}">
                    <a16:rowId xmlns:a16="http://schemas.microsoft.com/office/drawing/2014/main" val="10000"/>
                  </a:ext>
                </a:extLst>
              </a:tr>
              <a:tr h="578418">
                <a:tc>
                  <a:txBody>
                    <a:bodyPr/>
                    <a:lstStyle/>
                    <a:p>
                      <a:r>
                        <a:rPr lang="en-US" dirty="0"/>
                        <a:t>Time</a:t>
                      </a:r>
                      <a:r>
                        <a:rPr lang="en-US" baseline="0" dirty="0"/>
                        <a:t> to Test</a:t>
                      </a:r>
                      <a:endParaRPr lang="en-US" dirty="0"/>
                    </a:p>
                  </a:txBody>
                  <a:tcPr/>
                </a:tc>
                <a:tc>
                  <a:txBody>
                    <a:bodyPr/>
                    <a:lstStyle/>
                    <a:p>
                      <a:r>
                        <a:rPr lang="en-US" dirty="0"/>
                        <a:t>More Time taken even for single test case Since Manual</a:t>
                      </a:r>
                    </a:p>
                  </a:txBody>
                  <a:tcPr/>
                </a:tc>
                <a:tc>
                  <a:txBody>
                    <a:bodyPr/>
                    <a:lstStyle/>
                    <a:p>
                      <a:r>
                        <a:rPr lang="en-US" dirty="0"/>
                        <a:t>Less Time &amp; effort consumption</a:t>
                      </a:r>
                      <a:r>
                        <a:rPr lang="en-US" baseline="0" dirty="0"/>
                        <a:t> even for M</a:t>
                      </a:r>
                      <a:r>
                        <a:rPr lang="en-US" dirty="0"/>
                        <a:t>ultiple</a:t>
                      </a:r>
                      <a:r>
                        <a:rPr lang="en-US" baseline="0" dirty="0"/>
                        <a:t> Test Cases. </a:t>
                      </a:r>
                      <a:endParaRPr lang="en-US" dirty="0"/>
                    </a:p>
                  </a:txBody>
                  <a:tcPr/>
                </a:tc>
                <a:extLst>
                  <a:ext uri="{0D108BD9-81ED-4DB2-BD59-A6C34878D82A}">
                    <a16:rowId xmlns:a16="http://schemas.microsoft.com/office/drawing/2014/main" val="10001"/>
                  </a:ext>
                </a:extLst>
              </a:tr>
              <a:tr h="941824">
                <a:tc>
                  <a:txBody>
                    <a:bodyPr/>
                    <a:lstStyle/>
                    <a:p>
                      <a:r>
                        <a:rPr lang="en-US" dirty="0"/>
                        <a:t>Data Driven</a:t>
                      </a:r>
                    </a:p>
                  </a:txBody>
                  <a:tcPr/>
                </a:tc>
                <a:tc>
                  <a:txBody>
                    <a:bodyPr/>
                    <a:lstStyle/>
                    <a:p>
                      <a:r>
                        <a:rPr lang="en-US" dirty="0"/>
                        <a:t>Not Available</a:t>
                      </a:r>
                    </a:p>
                  </a:txBody>
                  <a:tcPr/>
                </a:tc>
                <a:tc>
                  <a:txBody>
                    <a:bodyPr/>
                    <a:lstStyle/>
                    <a:p>
                      <a:r>
                        <a:rPr lang="en-US" dirty="0"/>
                        <a:t>Data Driven made easy. Business users can just put in their inputs &amp; Test Cases in Excel &amp; Run the scripts.</a:t>
                      </a:r>
                    </a:p>
                  </a:txBody>
                  <a:tcPr/>
                </a:tc>
                <a:extLst>
                  <a:ext uri="{0D108BD9-81ED-4DB2-BD59-A6C34878D82A}">
                    <a16:rowId xmlns:a16="http://schemas.microsoft.com/office/drawing/2014/main" val="10002"/>
                  </a:ext>
                </a:extLst>
              </a:tr>
              <a:tr h="507135">
                <a:tc>
                  <a:txBody>
                    <a:bodyPr/>
                    <a:lstStyle/>
                    <a:p>
                      <a:r>
                        <a:rPr lang="en-US" dirty="0"/>
                        <a:t>Event Driven</a:t>
                      </a:r>
                    </a:p>
                  </a:txBody>
                  <a:tcPr/>
                </a:tc>
                <a:tc>
                  <a:txBody>
                    <a:bodyPr/>
                    <a:lstStyle/>
                    <a:p>
                      <a:r>
                        <a:rPr lang="en-US" dirty="0"/>
                        <a:t>Not Available</a:t>
                      </a:r>
                    </a:p>
                  </a:txBody>
                  <a:tcPr/>
                </a:tc>
                <a:tc>
                  <a:txBody>
                    <a:bodyPr/>
                    <a:lstStyle/>
                    <a:p>
                      <a:r>
                        <a:rPr lang="en-US" dirty="0"/>
                        <a:t>Yet to be decided</a:t>
                      </a:r>
                    </a:p>
                  </a:txBody>
                  <a:tcPr/>
                </a:tc>
                <a:extLst>
                  <a:ext uri="{0D108BD9-81ED-4DB2-BD59-A6C34878D82A}">
                    <a16:rowId xmlns:a16="http://schemas.microsoft.com/office/drawing/2014/main" val="10003"/>
                  </a:ext>
                </a:extLst>
              </a:tr>
              <a:tr h="970814">
                <a:tc>
                  <a:txBody>
                    <a:bodyPr/>
                    <a:lstStyle/>
                    <a:p>
                      <a:r>
                        <a:rPr lang="en-US" dirty="0"/>
                        <a:t>Test Case Report</a:t>
                      </a:r>
                    </a:p>
                  </a:txBody>
                  <a:tcPr/>
                </a:tc>
                <a:tc>
                  <a:txBody>
                    <a:bodyPr/>
                    <a:lstStyle/>
                    <a:p>
                      <a:r>
                        <a:rPr lang="en-US" dirty="0"/>
                        <a:t> Not Available</a:t>
                      </a:r>
                    </a:p>
                  </a:txBody>
                  <a:tcPr/>
                </a:tc>
                <a:tc>
                  <a:txBody>
                    <a:bodyPr/>
                    <a:lstStyle/>
                    <a:p>
                      <a:pPr marL="342900" indent="-342900">
                        <a:buAutoNum type="alphaLcParenR"/>
                      </a:pPr>
                      <a:r>
                        <a:rPr lang="en-US" dirty="0"/>
                        <a:t>Excel</a:t>
                      </a:r>
                      <a:r>
                        <a:rPr lang="en-US" baseline="0" dirty="0"/>
                        <a:t> based reporting</a:t>
                      </a:r>
                      <a:endParaRPr lang="en-US" dirty="0"/>
                    </a:p>
                    <a:p>
                      <a:pPr marL="342900" indent="-342900">
                        <a:buAutoNum type="alphaLcParenR"/>
                      </a:pPr>
                      <a:r>
                        <a:rPr lang="en-US" dirty="0"/>
                        <a:t>Records error snap</a:t>
                      </a:r>
                      <a:r>
                        <a:rPr lang="en-US" baseline="0" dirty="0"/>
                        <a:t> shots</a:t>
                      </a:r>
                    </a:p>
                    <a:p>
                      <a:pPr marL="342900" indent="-342900">
                        <a:buAutoNum type="alphaLcParenR"/>
                      </a:pPr>
                      <a:r>
                        <a:rPr lang="en-US" baseline="0" dirty="0"/>
                        <a:t>Keeps track of both +</a:t>
                      </a:r>
                      <a:r>
                        <a:rPr lang="en-US" baseline="0" dirty="0" err="1"/>
                        <a:t>ve</a:t>
                      </a:r>
                      <a:r>
                        <a:rPr lang="en-US" baseline="0" dirty="0"/>
                        <a:t> &amp; -</a:t>
                      </a:r>
                      <a:r>
                        <a:rPr lang="en-US" baseline="0" dirty="0" err="1"/>
                        <a:t>ve</a:t>
                      </a:r>
                      <a:r>
                        <a:rPr lang="en-US" baseline="0" dirty="0"/>
                        <a:t> cases</a:t>
                      </a:r>
                    </a:p>
                  </a:txBody>
                  <a:tcPr/>
                </a:tc>
                <a:extLst>
                  <a:ext uri="{0D108BD9-81ED-4DB2-BD59-A6C34878D82A}">
                    <a16:rowId xmlns:a16="http://schemas.microsoft.com/office/drawing/2014/main" val="10004"/>
                  </a:ext>
                </a:extLst>
              </a:tr>
              <a:tr h="724480">
                <a:tc>
                  <a:txBody>
                    <a:bodyPr/>
                    <a:lstStyle/>
                    <a:p>
                      <a:r>
                        <a:rPr lang="en-US" dirty="0"/>
                        <a:t>Regression</a:t>
                      </a:r>
                    </a:p>
                  </a:txBody>
                  <a:tcPr/>
                </a:tc>
                <a:tc>
                  <a:txBody>
                    <a:bodyPr/>
                    <a:lstStyle/>
                    <a:p>
                      <a:r>
                        <a:rPr lang="en-US" dirty="0"/>
                        <a:t>Manual</a:t>
                      </a:r>
                    </a:p>
                  </a:txBody>
                  <a:tcPr/>
                </a:tc>
                <a:tc>
                  <a:txBody>
                    <a:bodyPr/>
                    <a:lstStyle/>
                    <a:p>
                      <a:r>
                        <a:rPr lang="en-US" dirty="0"/>
                        <a:t>Made Easy</a:t>
                      </a:r>
                    </a:p>
                  </a:txBody>
                  <a:tcPr/>
                </a:tc>
                <a:extLst>
                  <a:ext uri="{0D108BD9-81ED-4DB2-BD59-A6C34878D82A}">
                    <a16:rowId xmlns:a16="http://schemas.microsoft.com/office/drawing/2014/main" val="10005"/>
                  </a:ext>
                </a:extLst>
              </a:tr>
              <a:tr h="724480">
                <a:tc>
                  <a:txBody>
                    <a:bodyPr/>
                    <a:lstStyle/>
                    <a:p>
                      <a:r>
                        <a:rPr lang="en-US" dirty="0"/>
                        <a:t>Mailing Alert</a:t>
                      </a:r>
                    </a:p>
                  </a:txBody>
                  <a:tcPr/>
                </a:tc>
                <a:tc>
                  <a:txBody>
                    <a:bodyPr/>
                    <a:lstStyle/>
                    <a:p>
                      <a:r>
                        <a:rPr lang="en-US" dirty="0"/>
                        <a:t>Not Available</a:t>
                      </a:r>
                    </a:p>
                  </a:txBody>
                  <a:tcPr/>
                </a:tc>
                <a:tc>
                  <a:txBody>
                    <a:bodyPr/>
                    <a:lstStyle/>
                    <a:p>
                      <a:r>
                        <a:rPr lang="en-US" dirty="0"/>
                        <a:t>Work In Progress. Implemented soon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915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Benefits achieved through SonarQube/Scanner &amp; Lint</a:t>
            </a:r>
          </a:p>
        </p:txBody>
      </p:sp>
      <p:graphicFrame>
        <p:nvGraphicFramePr>
          <p:cNvPr id="3" name="Table 2"/>
          <p:cNvGraphicFramePr>
            <a:graphicFrameLocks noGrp="1"/>
          </p:cNvGraphicFramePr>
          <p:nvPr>
            <p:extLst>
              <p:ext uri="{D42A27DB-BD31-4B8C-83A1-F6EECF244321}">
                <p14:modId xmlns:p14="http://schemas.microsoft.com/office/powerpoint/2010/main" val="4262575229"/>
              </p:ext>
            </p:extLst>
          </p:nvPr>
        </p:nvGraphicFramePr>
        <p:xfrm>
          <a:off x="471424" y="878163"/>
          <a:ext cx="10170140" cy="5022160"/>
        </p:xfrm>
        <a:graphic>
          <a:graphicData uri="http://schemas.openxmlformats.org/drawingml/2006/table">
            <a:tbl>
              <a:tblPr firstRow="1" bandRow="1">
                <a:tableStyleId>{F5AB1C69-6EDB-4FF4-983F-18BD219EF322}</a:tableStyleId>
              </a:tblPr>
              <a:tblGrid>
                <a:gridCol w="2673414">
                  <a:extLst>
                    <a:ext uri="{9D8B030D-6E8A-4147-A177-3AD203B41FA5}">
                      <a16:colId xmlns:a16="http://schemas.microsoft.com/office/drawing/2014/main" val="20000"/>
                    </a:ext>
                  </a:extLst>
                </a:gridCol>
                <a:gridCol w="2717461">
                  <a:extLst>
                    <a:ext uri="{9D8B030D-6E8A-4147-A177-3AD203B41FA5}">
                      <a16:colId xmlns:a16="http://schemas.microsoft.com/office/drawing/2014/main" val="20001"/>
                    </a:ext>
                  </a:extLst>
                </a:gridCol>
                <a:gridCol w="4779265">
                  <a:extLst>
                    <a:ext uri="{9D8B030D-6E8A-4147-A177-3AD203B41FA5}">
                      <a16:colId xmlns:a16="http://schemas.microsoft.com/office/drawing/2014/main" val="20002"/>
                    </a:ext>
                  </a:extLst>
                </a:gridCol>
              </a:tblGrid>
              <a:tr h="330525">
                <a:tc>
                  <a:txBody>
                    <a:bodyPr/>
                    <a:lstStyle/>
                    <a:p>
                      <a:r>
                        <a:rPr lang="en-US" dirty="0"/>
                        <a:t>Process Improvement</a:t>
                      </a:r>
                    </a:p>
                  </a:txBody>
                  <a:tcPr/>
                </a:tc>
                <a:tc>
                  <a:txBody>
                    <a:bodyPr/>
                    <a:lstStyle/>
                    <a:p>
                      <a:r>
                        <a:rPr lang="en-US" dirty="0"/>
                        <a:t>Before </a:t>
                      </a:r>
                      <a:r>
                        <a:rPr lang="en-US" baseline="0" dirty="0"/>
                        <a:t> Sonar Lint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a:t>
                      </a:r>
                      <a:r>
                        <a:rPr lang="en-US" baseline="0" dirty="0"/>
                        <a:t>Sonar Lint</a:t>
                      </a:r>
                      <a:endParaRPr lang="en-US" dirty="0"/>
                    </a:p>
                  </a:txBody>
                  <a:tcPr/>
                </a:tc>
                <a:extLst>
                  <a:ext uri="{0D108BD9-81ED-4DB2-BD59-A6C34878D82A}">
                    <a16:rowId xmlns:a16="http://schemas.microsoft.com/office/drawing/2014/main" val="10000"/>
                  </a:ext>
                </a:extLst>
              </a:tr>
              <a:tr h="578418">
                <a:tc>
                  <a:txBody>
                    <a:bodyPr/>
                    <a:lstStyle/>
                    <a:p>
                      <a:r>
                        <a:rPr lang="en-US" dirty="0"/>
                        <a:t>Coding Standard</a:t>
                      </a:r>
                    </a:p>
                  </a:txBody>
                  <a:tcPr/>
                </a:tc>
                <a:tc>
                  <a:txBody>
                    <a:bodyPr/>
                    <a:lstStyle/>
                    <a:p>
                      <a:r>
                        <a:rPr lang="en-US" dirty="0"/>
                        <a:t>Developer identifies the standards bug at last</a:t>
                      </a:r>
                    </a:p>
                  </a:txBody>
                  <a:tcPr/>
                </a:tc>
                <a:tc>
                  <a:txBody>
                    <a:bodyPr/>
                    <a:lstStyle/>
                    <a:p>
                      <a:r>
                        <a:rPr lang="en-US" dirty="0"/>
                        <a:t>Developer identifies the bugs,</a:t>
                      </a:r>
                      <a:r>
                        <a:rPr lang="en-US" baseline="0" dirty="0"/>
                        <a:t> vulnerabilities while typing each and every line itself. So that he can correct it on-the-fly.</a:t>
                      </a:r>
                      <a:endParaRPr lang="en-US" dirty="0"/>
                    </a:p>
                  </a:txBody>
                  <a:tcPr/>
                </a:tc>
                <a:extLst>
                  <a:ext uri="{0D108BD9-81ED-4DB2-BD59-A6C34878D82A}">
                    <a16:rowId xmlns:a16="http://schemas.microsoft.com/office/drawing/2014/main" val="10001"/>
                  </a:ext>
                </a:extLst>
              </a:tr>
              <a:tr h="941824">
                <a:tc>
                  <a:txBody>
                    <a:bodyPr/>
                    <a:lstStyle/>
                    <a:p>
                      <a:r>
                        <a:rPr lang="en-US" dirty="0"/>
                        <a:t>Reviewer Effort</a:t>
                      </a:r>
                    </a:p>
                  </a:txBody>
                  <a:tcPr/>
                </a:tc>
                <a:tc>
                  <a:txBody>
                    <a:bodyPr/>
                    <a:lstStyle/>
                    <a:p>
                      <a:r>
                        <a:rPr lang="en-US" dirty="0"/>
                        <a:t>Reviewer hast to put in more effort to identify standards bugs &amp; Vulnerability</a:t>
                      </a:r>
                    </a:p>
                  </a:txBody>
                  <a:tcPr/>
                </a:tc>
                <a:tc>
                  <a:txBody>
                    <a:bodyPr/>
                    <a:lstStyle/>
                    <a:p>
                      <a:r>
                        <a:rPr lang="en-US" dirty="0"/>
                        <a:t>Reviewer effort &amp; cost reduced</a:t>
                      </a:r>
                      <a:r>
                        <a:rPr lang="en-US" baseline="0" dirty="0"/>
                        <a:t> in checking Coding Standards. Reviewer can concentrate only on Business Requirement validation on Code.</a:t>
                      </a:r>
                      <a:endParaRPr lang="en-US" dirty="0"/>
                    </a:p>
                  </a:txBody>
                  <a:tcPr/>
                </a:tc>
                <a:extLst>
                  <a:ext uri="{0D108BD9-81ED-4DB2-BD59-A6C34878D82A}">
                    <a16:rowId xmlns:a16="http://schemas.microsoft.com/office/drawing/2014/main" val="10002"/>
                  </a:ext>
                </a:extLst>
              </a:tr>
              <a:tr h="507135">
                <a:tc>
                  <a:txBody>
                    <a:bodyPr/>
                    <a:lstStyle/>
                    <a:p>
                      <a:r>
                        <a:rPr lang="en-US" dirty="0"/>
                        <a:t>Technical Debts</a:t>
                      </a:r>
                    </a:p>
                  </a:txBody>
                  <a:tcPr/>
                </a:tc>
                <a:tc>
                  <a:txBody>
                    <a:bodyPr/>
                    <a:lstStyle/>
                    <a:p>
                      <a:r>
                        <a:rPr lang="en-US" dirty="0"/>
                        <a:t>Tedious for Lead / Managers to identify hours required to clear bugs &amp; Vulnerabilities.</a:t>
                      </a:r>
                    </a:p>
                  </a:txBody>
                  <a:tcPr/>
                </a:tc>
                <a:tc>
                  <a:txBody>
                    <a:bodyPr/>
                    <a:lstStyle/>
                    <a:p>
                      <a:r>
                        <a:rPr lang="en-US" dirty="0"/>
                        <a:t>Easy to identify hours required to fix</a:t>
                      </a:r>
                      <a:r>
                        <a:rPr lang="en-US" baseline="0" dirty="0"/>
                        <a:t> standards related issues.</a:t>
                      </a:r>
                      <a:endParaRPr lang="en-US" dirty="0"/>
                    </a:p>
                  </a:txBody>
                  <a:tcPr/>
                </a:tc>
                <a:extLst>
                  <a:ext uri="{0D108BD9-81ED-4DB2-BD59-A6C34878D82A}">
                    <a16:rowId xmlns:a16="http://schemas.microsoft.com/office/drawing/2014/main" val="10003"/>
                  </a:ext>
                </a:extLst>
              </a:tr>
              <a:tr h="536109">
                <a:tc>
                  <a:txBody>
                    <a:bodyPr/>
                    <a:lstStyle/>
                    <a:p>
                      <a:r>
                        <a:rPr lang="en-US" dirty="0"/>
                        <a:t>Developer Guidance</a:t>
                      </a:r>
                    </a:p>
                  </a:txBody>
                  <a:tcPr/>
                </a:tc>
                <a:tc>
                  <a:txBody>
                    <a:bodyPr/>
                    <a:lstStyle/>
                    <a:p>
                      <a:r>
                        <a:rPr lang="en-US" dirty="0"/>
                        <a:t> Not Available</a:t>
                      </a:r>
                    </a:p>
                  </a:txBody>
                  <a:tcPr/>
                </a:tc>
                <a:tc>
                  <a:txBody>
                    <a:bodyPr/>
                    <a:lstStyle/>
                    <a:p>
                      <a:pPr marL="0" indent="0">
                        <a:buNone/>
                      </a:pPr>
                      <a:r>
                        <a:rPr lang="en-US" baseline="0" dirty="0"/>
                        <a:t>Code Compliance guide available</a:t>
                      </a:r>
                    </a:p>
                    <a:p>
                      <a:pPr marL="342900" indent="-342900">
                        <a:buAutoNum type="alphaLcParenR"/>
                      </a:pPr>
                      <a:endParaRPr lang="en-US" baseline="0" dirty="0"/>
                    </a:p>
                  </a:txBody>
                  <a:tcPr/>
                </a:tc>
                <a:extLst>
                  <a:ext uri="{0D108BD9-81ED-4DB2-BD59-A6C34878D82A}">
                    <a16:rowId xmlns:a16="http://schemas.microsoft.com/office/drawing/2014/main" val="10004"/>
                  </a:ext>
                </a:extLst>
              </a:tr>
              <a:tr h="724480">
                <a:tc>
                  <a:txBody>
                    <a:bodyPr/>
                    <a:lstStyle/>
                    <a:p>
                      <a:r>
                        <a:rPr lang="en-US" dirty="0"/>
                        <a:t>Eclipse Plugin</a:t>
                      </a:r>
                    </a:p>
                  </a:txBody>
                  <a:tcPr/>
                </a:tc>
                <a:tc>
                  <a:txBody>
                    <a:bodyPr/>
                    <a:lstStyle/>
                    <a:p>
                      <a:r>
                        <a:rPr lang="en-US" dirty="0"/>
                        <a:t>N/A</a:t>
                      </a:r>
                    </a:p>
                  </a:txBody>
                  <a:tcPr/>
                </a:tc>
                <a:tc>
                  <a:txBody>
                    <a:bodyPr/>
                    <a:lstStyle/>
                    <a:p>
                      <a:r>
                        <a:rPr lang="en-US" dirty="0"/>
                        <a:t>Available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402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Benefits achieved through Security Vulnerability Checks By Veracode</a:t>
            </a:r>
          </a:p>
        </p:txBody>
      </p:sp>
      <p:graphicFrame>
        <p:nvGraphicFramePr>
          <p:cNvPr id="3" name="Table 2"/>
          <p:cNvGraphicFramePr>
            <a:graphicFrameLocks noGrp="1"/>
          </p:cNvGraphicFramePr>
          <p:nvPr>
            <p:extLst>
              <p:ext uri="{D42A27DB-BD31-4B8C-83A1-F6EECF244321}">
                <p14:modId xmlns:p14="http://schemas.microsoft.com/office/powerpoint/2010/main" val="995154136"/>
              </p:ext>
            </p:extLst>
          </p:nvPr>
        </p:nvGraphicFramePr>
        <p:xfrm>
          <a:off x="471424" y="878163"/>
          <a:ext cx="10915904" cy="4546838"/>
        </p:xfrm>
        <a:graphic>
          <a:graphicData uri="http://schemas.openxmlformats.org/drawingml/2006/table">
            <a:tbl>
              <a:tblPr firstRow="1" bandRow="1">
                <a:tableStyleId>{F5AB1C69-6EDB-4FF4-983F-18BD219EF322}</a:tableStyleId>
              </a:tblPr>
              <a:tblGrid>
                <a:gridCol w="2385780">
                  <a:extLst>
                    <a:ext uri="{9D8B030D-6E8A-4147-A177-3AD203B41FA5}">
                      <a16:colId xmlns:a16="http://schemas.microsoft.com/office/drawing/2014/main" val="20000"/>
                    </a:ext>
                  </a:extLst>
                </a:gridCol>
                <a:gridCol w="4265062">
                  <a:extLst>
                    <a:ext uri="{9D8B030D-6E8A-4147-A177-3AD203B41FA5}">
                      <a16:colId xmlns:a16="http://schemas.microsoft.com/office/drawing/2014/main" val="20001"/>
                    </a:ext>
                  </a:extLst>
                </a:gridCol>
                <a:gridCol w="4265062">
                  <a:extLst>
                    <a:ext uri="{9D8B030D-6E8A-4147-A177-3AD203B41FA5}">
                      <a16:colId xmlns:a16="http://schemas.microsoft.com/office/drawing/2014/main" val="20002"/>
                    </a:ext>
                  </a:extLst>
                </a:gridCol>
              </a:tblGrid>
              <a:tr h="432038">
                <a:tc>
                  <a:txBody>
                    <a:bodyPr/>
                    <a:lstStyle/>
                    <a:p>
                      <a:r>
                        <a:rPr lang="en-US" dirty="0"/>
                        <a:t>Implementation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Veracode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After Veracode</a:t>
                      </a:r>
                      <a:endParaRPr lang="en-US" dirty="0"/>
                    </a:p>
                  </a:txBody>
                  <a:tcPr/>
                </a:tc>
                <a:extLst>
                  <a:ext uri="{0D108BD9-81ED-4DB2-BD59-A6C34878D82A}">
                    <a16:rowId xmlns:a16="http://schemas.microsoft.com/office/drawing/2014/main" val="10000"/>
                  </a:ext>
                </a:extLst>
              </a:tr>
              <a:tr h="987516">
                <a:tc>
                  <a:txBody>
                    <a:bodyPr/>
                    <a:lstStyle/>
                    <a:p>
                      <a:r>
                        <a:rPr lang="en-US" dirty="0"/>
                        <a:t>Vulnerabilities</a:t>
                      </a:r>
                    </a:p>
                  </a:txBody>
                  <a:tcPr/>
                </a:tc>
                <a:tc>
                  <a:txBody>
                    <a:bodyPr/>
                    <a:lstStyle/>
                    <a:p>
                      <a:r>
                        <a:rPr lang="en-US" dirty="0"/>
                        <a:t>Existed</a:t>
                      </a:r>
                      <a:r>
                        <a:rPr lang="en-US" baseline="0" dirty="0"/>
                        <a:t> Vulnerabilities (Very High, High &amp; Medium)</a:t>
                      </a:r>
                    </a:p>
                    <a:p>
                      <a:pPr marL="342900" indent="-342900">
                        <a:buAutoNum type="alphaLcParenR"/>
                      </a:pPr>
                      <a:r>
                        <a:rPr lang="en-US" baseline="0" dirty="0"/>
                        <a:t>XSS – Cross Site Scripting</a:t>
                      </a:r>
                    </a:p>
                    <a:p>
                      <a:pPr marL="342900" indent="-342900">
                        <a:buAutoNum type="alphaLcParenR"/>
                      </a:pPr>
                      <a:r>
                        <a:rPr lang="en-US" baseline="0" dirty="0"/>
                        <a:t>CSRF – Cross Site Request Forgery</a:t>
                      </a:r>
                    </a:p>
                    <a:p>
                      <a:pPr marL="342900" indent="-342900">
                        <a:buAutoNum type="alphaLcParenR"/>
                      </a:pPr>
                      <a:r>
                        <a:rPr lang="en-US" baseline="0" dirty="0"/>
                        <a:t>SQL Injection</a:t>
                      </a:r>
                    </a:p>
                    <a:p>
                      <a:pPr marL="342900" indent="-342900">
                        <a:buAutoNum type="alphaLcParenR"/>
                      </a:pPr>
                      <a:r>
                        <a:rPr lang="en-US" sz="1800" b="0" i="0" kern="1200" dirty="0">
                          <a:solidFill>
                            <a:schemeClr val="dk1"/>
                          </a:solidFill>
                          <a:effectLst/>
                          <a:latin typeface="+mn-lt"/>
                          <a:ea typeface="+mn-ea"/>
                          <a:cs typeface="+mn-cs"/>
                        </a:rPr>
                        <a:t>"Carriage Return" and "Line Feed."</a:t>
                      </a:r>
                      <a:endParaRPr lang="en-US" dirty="0"/>
                    </a:p>
                  </a:txBody>
                  <a:tcPr/>
                </a:tc>
                <a:tc>
                  <a:txBody>
                    <a:bodyPr/>
                    <a:lstStyle/>
                    <a:p>
                      <a:r>
                        <a:rPr lang="en-US" dirty="0"/>
                        <a:t>Cleared all Very High, High &amp; Medium Vulnerabilities</a:t>
                      </a:r>
                    </a:p>
                  </a:txBody>
                  <a:tcPr/>
                </a:tc>
                <a:extLst>
                  <a:ext uri="{0D108BD9-81ED-4DB2-BD59-A6C34878D82A}">
                    <a16:rowId xmlns:a16="http://schemas.microsoft.com/office/drawing/2014/main" val="10001"/>
                  </a:ext>
                </a:extLst>
              </a:tr>
              <a:tr h="1172675">
                <a:tc>
                  <a:txBody>
                    <a:bodyPr/>
                    <a:lstStyle/>
                    <a:p>
                      <a:r>
                        <a:rPr lang="en-US" dirty="0"/>
                        <a:t>Score</a:t>
                      </a:r>
                    </a:p>
                  </a:txBody>
                  <a:tcPr/>
                </a:tc>
                <a:tc>
                  <a:txBody>
                    <a:bodyPr/>
                    <a:lstStyle/>
                    <a:p>
                      <a:r>
                        <a:rPr lang="en-US" dirty="0"/>
                        <a:t>Scan Score : 35</a:t>
                      </a:r>
                    </a:p>
                  </a:txBody>
                  <a:tcPr/>
                </a:tc>
                <a:tc>
                  <a:txBody>
                    <a:bodyPr/>
                    <a:lstStyle/>
                    <a:p>
                      <a:r>
                        <a:rPr lang="en-US" dirty="0"/>
                        <a:t>AppScan Score Improved as</a:t>
                      </a:r>
                      <a:r>
                        <a:rPr lang="en-US" baseline="0" dirty="0"/>
                        <a:t> follows.</a:t>
                      </a:r>
                    </a:p>
                    <a:p>
                      <a:pPr marL="342900" indent="-342900">
                        <a:buAutoNum type="alphaLcParenR"/>
                      </a:pPr>
                      <a:r>
                        <a:rPr lang="en-US" baseline="0" dirty="0"/>
                        <a:t>Mar Release Score : 73</a:t>
                      </a:r>
                    </a:p>
                    <a:p>
                      <a:pPr marL="342900" indent="-342900">
                        <a:buAutoNum type="alphaLcParenR"/>
                      </a:pPr>
                      <a:r>
                        <a:rPr lang="en-US" baseline="0" dirty="0"/>
                        <a:t>April Release Score : 75</a:t>
                      </a:r>
                    </a:p>
                    <a:p>
                      <a:pPr marL="342900" indent="-342900">
                        <a:buAutoNum type="alphaLcParenR"/>
                      </a:pPr>
                      <a:r>
                        <a:rPr lang="en-US" baseline="0" dirty="0"/>
                        <a:t>June Release Score : 100 </a:t>
                      </a:r>
                      <a:endParaRPr lang="en-US" dirty="0"/>
                    </a:p>
                  </a:txBody>
                  <a:tcPr/>
                </a:tc>
                <a:extLst>
                  <a:ext uri="{0D108BD9-81ED-4DB2-BD59-A6C34878D82A}">
                    <a16:rowId xmlns:a16="http://schemas.microsoft.com/office/drawing/2014/main" val="10002"/>
                  </a:ext>
                </a:extLst>
              </a:tr>
              <a:tr h="617197">
                <a:tc>
                  <a:txBody>
                    <a:bodyPr/>
                    <a:lstStyle/>
                    <a:p>
                      <a:r>
                        <a:rPr lang="en-US" dirty="0"/>
                        <a:t>SSL</a:t>
                      </a:r>
                    </a:p>
                  </a:txBody>
                  <a:tcPr/>
                </a:tc>
                <a:tc>
                  <a:txBody>
                    <a:bodyPr/>
                    <a:lstStyle/>
                    <a:p>
                      <a:r>
                        <a:rPr lang="en-US" dirty="0"/>
                        <a:t>Not Implemented</a:t>
                      </a:r>
                    </a:p>
                  </a:txBody>
                  <a:tcPr/>
                </a:tc>
                <a:tc>
                  <a:txBody>
                    <a:bodyPr/>
                    <a:lstStyle/>
                    <a:p>
                      <a:r>
                        <a:rPr lang="en-US" dirty="0"/>
                        <a:t>Implemented</a:t>
                      </a:r>
                    </a:p>
                    <a:p>
                      <a:pPr marL="342900" indent="-342900">
                        <a:buAutoNum type="alphaLcParenR"/>
                      </a:pPr>
                      <a:r>
                        <a:rPr lang="en-US" dirty="0"/>
                        <a:t>Fixed Back Button issue in Production in navisysfo</a:t>
                      </a:r>
                    </a:p>
                    <a:p>
                      <a:pPr marL="342900" indent="-342900">
                        <a:buAutoNum type="alphaLcParenR"/>
                      </a:pPr>
                      <a:r>
                        <a:rPr lang="en-US" dirty="0"/>
                        <a:t>Fixed ajax utility issue in </a:t>
                      </a:r>
                      <a:r>
                        <a:rPr lang="en-US" dirty="0" err="1"/>
                        <a:t>Sunview</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449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p:txBody>
          <a:bodyPr/>
          <a:lstStyle/>
          <a:p>
            <a:r>
              <a:rPr lang="en-US" dirty="0"/>
              <a:t>Veracode Report</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380" y="1848993"/>
            <a:ext cx="44672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056" y="2975039"/>
            <a:ext cx="43910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059" y="4375214"/>
            <a:ext cx="55054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829056" y="1938528"/>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March Release</a:t>
            </a:r>
          </a:p>
        </p:txBody>
      </p:sp>
      <p:sp>
        <p:nvSpPr>
          <p:cNvPr id="11" name="Rounded Rectangle 10"/>
          <p:cNvSpPr/>
          <p:nvPr/>
        </p:nvSpPr>
        <p:spPr>
          <a:xfrm>
            <a:off x="859536" y="3100768"/>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April Release</a:t>
            </a:r>
          </a:p>
        </p:txBody>
      </p:sp>
      <p:sp>
        <p:nvSpPr>
          <p:cNvPr id="12" name="Rounded Rectangle 11"/>
          <p:cNvSpPr/>
          <p:nvPr/>
        </p:nvSpPr>
        <p:spPr>
          <a:xfrm>
            <a:off x="920496" y="4486656"/>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June Release</a:t>
            </a:r>
          </a:p>
        </p:txBody>
      </p:sp>
      <p:cxnSp>
        <p:nvCxnSpPr>
          <p:cNvPr id="5" name="Straight Arrow Connector 4"/>
          <p:cNvCxnSpPr/>
          <p:nvPr/>
        </p:nvCxnSpPr>
        <p:spPr>
          <a:xfrm>
            <a:off x="3029712" y="2414016"/>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33344" y="3627120"/>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39440" y="4876800"/>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01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6248</TotalTime>
  <Words>799</Words>
  <Application>Microsoft Office PowerPoint</Application>
  <PresentationFormat>Widescreen</PresentationFormat>
  <Paragraphs>151</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Arial Unicode MS</vt:lpstr>
      <vt:lpstr>Calibri</vt:lpstr>
      <vt:lpstr>Calibri Light</vt:lpstr>
      <vt:lpstr>Wingdings</vt:lpstr>
      <vt:lpstr>1_Begining Slides / Separators</vt:lpstr>
      <vt:lpstr>Visual and Text</vt:lpstr>
      <vt:lpstr>PowerPoint Presentation</vt:lpstr>
      <vt:lpstr>Agenda</vt:lpstr>
      <vt:lpstr>Road Map</vt:lpstr>
      <vt:lpstr>Road Map - Interfaces</vt:lpstr>
      <vt:lpstr>Benefits achieved through GitHub &amp; Jenkins Implementation</vt:lpstr>
      <vt:lpstr>Benefits achieved through Selenium Automation</vt:lpstr>
      <vt:lpstr>Benefits achieved through SonarQube/Scanner &amp; Lint</vt:lpstr>
      <vt:lpstr>Benefits achieved through Security Vulnerability Checks By Veracode</vt:lpstr>
      <vt:lpstr>Veracode Report</vt:lpstr>
      <vt:lpstr>Road Ahead…</vt:lpstr>
      <vt:lpstr>XRebel- APM</vt:lpstr>
      <vt:lpstr>XRebel- APM</vt:lpstr>
      <vt:lpstr>Xrebel APM Trace / Call Graph</vt:lpstr>
      <vt:lpstr>Asynchronous Loggers</vt:lpstr>
      <vt:lpstr>Visual VM</vt:lpstr>
      <vt:lpstr>VisualVM</vt:lpstr>
      <vt:lpstr>SonarQube</vt:lpstr>
      <vt:lpstr>SonarLint</vt:lpstr>
      <vt:lpstr>Jenkins</vt:lpstr>
      <vt:lpstr>GzipFilter</vt:lpstr>
      <vt:lpstr>GZipFilter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Arulkumar Arumugam</cp:lastModifiedBy>
  <cp:revision>263</cp:revision>
  <dcterms:created xsi:type="dcterms:W3CDTF">2019-03-20T08:21:01Z</dcterms:created>
  <dcterms:modified xsi:type="dcterms:W3CDTF">2023-02-13T05:46:56Z</dcterms:modified>
</cp:coreProperties>
</file>