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420" r:id="rId1"/>
  </p:sldMasterIdLst>
  <p:notesMasterIdLst>
    <p:notesMasterId r:id="rId17"/>
  </p:notesMasterIdLst>
  <p:sldIdLst>
    <p:sldId id="256" r:id="rId2"/>
    <p:sldId id="257" r:id="rId3"/>
    <p:sldId id="258" r:id="rId4"/>
    <p:sldId id="259" r:id="rId5"/>
    <p:sldId id="260" r:id="rId6"/>
    <p:sldId id="261" r:id="rId7"/>
    <p:sldId id="262" r:id="rId8"/>
    <p:sldId id="264" r:id="rId9"/>
    <p:sldId id="267" r:id="rId10"/>
    <p:sldId id="279" r:id="rId11"/>
    <p:sldId id="281" r:id="rId12"/>
    <p:sldId id="280" r:id="rId13"/>
    <p:sldId id="282"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1Zb5SJXbIoR+MGNRiF+2sJoK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595" autoAdjust="0"/>
  </p:normalViewPr>
  <p:slideViewPr>
    <p:cSldViewPr snapToGrid="0">
      <p:cViewPr varScale="1">
        <p:scale>
          <a:sx n="60" d="100"/>
          <a:sy n="60" d="100"/>
        </p:scale>
        <p:origin x="1550" y="62"/>
      </p:cViewPr>
      <p:guideLst>
        <p:guide orient="horz" pos="2160"/>
        <p:guide pos="38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ts val="1200"/>
                <a:buFont typeface="Calibri"/>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ts val="1200"/>
                <a:buFont typeface="Calibri"/>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1657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25" name="Google Shape;2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700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617603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24404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534857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60059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7269195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73015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296585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240340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2929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0580460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550175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600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2882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4741469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8897936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18604745"/>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nhlbi.nih.gov/health-topics/what-are-signs-and-symptoms-heart-diseas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who.int/news-room/fact-sheets/detail/cardiovascular-diseases-(cvd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1677988" y="1962150"/>
            <a:ext cx="8783637" cy="522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Department of Computer Science and Engineering</a:t>
            </a:r>
            <a:endParaRPr sz="2800" b="0" i="0" u="none" strike="noStrike" cap="none" dirty="0">
              <a:solidFill>
                <a:schemeClr val="dk1"/>
              </a:solidFill>
              <a:latin typeface="Times New Roman"/>
              <a:ea typeface="Times New Roman"/>
              <a:cs typeface="Times New Roman"/>
              <a:sym typeface="Times New Roman"/>
            </a:endParaRPr>
          </a:p>
        </p:txBody>
      </p:sp>
      <p:sp>
        <p:nvSpPr>
          <p:cNvPr id="89" name="Google Shape;89;p1"/>
          <p:cNvSpPr txBox="1"/>
          <p:nvPr/>
        </p:nvSpPr>
        <p:spPr>
          <a:xfrm>
            <a:off x="8247063" y="4518025"/>
            <a:ext cx="3290887" cy="133365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Guided by,</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1000"/>
              </a:spcBef>
              <a:spcAft>
                <a:spcPts val="0"/>
              </a:spcAft>
              <a:buClr>
                <a:schemeClr val="dk1"/>
              </a:buClr>
              <a:buSzPts val="2000"/>
              <a:buFont typeface="Arial"/>
              <a:buNone/>
            </a:pPr>
            <a:r>
              <a:rPr lang="en-US" sz="2000" dirty="0">
                <a:solidFill>
                  <a:schemeClr val="dk1"/>
                </a:solidFill>
                <a:latin typeface="Times New Roman"/>
                <a:ea typeface="Times New Roman"/>
                <a:cs typeface="Times New Roman"/>
                <a:sym typeface="Times New Roman"/>
              </a:rPr>
              <a:t>Ms. </a:t>
            </a:r>
            <a:r>
              <a:rPr lang="en-US" sz="2000" dirty="0" err="1">
                <a:solidFill>
                  <a:schemeClr val="dk1"/>
                </a:solidFill>
                <a:latin typeface="Times New Roman"/>
                <a:ea typeface="Times New Roman"/>
                <a:cs typeface="Times New Roman"/>
                <a:sym typeface="Times New Roman"/>
              </a:rPr>
              <a:t>Mythili.B</a:t>
            </a:r>
            <a:endParaRPr lang="en-US" sz="2000" dirty="0">
              <a:solidFill>
                <a:schemeClr val="dk1"/>
              </a:solidFill>
              <a:latin typeface="Times New Roman"/>
              <a:ea typeface="Times New Roman"/>
              <a:cs typeface="Times New Roman"/>
              <a:sym typeface="Times New Roman"/>
            </a:endParaRPr>
          </a:p>
          <a:p>
            <a:pPr marL="0" marR="0" lvl="0" indent="0" algn="ctr" rtl="0">
              <a:lnSpc>
                <a:spcPct val="100000"/>
              </a:lnSpc>
              <a:spcBef>
                <a:spcPts val="100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Dept of CSE.</a:t>
            </a:r>
            <a:endParaRPr sz="2000" b="0" i="0" u="none" strike="noStrike" cap="none" dirty="0">
              <a:solidFill>
                <a:schemeClr val="dk1"/>
              </a:solidFill>
              <a:latin typeface="Times New Roman"/>
              <a:ea typeface="Times New Roman"/>
              <a:cs typeface="Times New Roman"/>
              <a:sym typeface="Times New Roman"/>
            </a:endParaRPr>
          </a:p>
        </p:txBody>
      </p:sp>
      <p:sp>
        <p:nvSpPr>
          <p:cNvPr id="90" name="Google Shape;90;p1"/>
          <p:cNvSpPr txBox="1"/>
          <p:nvPr/>
        </p:nvSpPr>
        <p:spPr>
          <a:xfrm>
            <a:off x="4236720" y="4855210"/>
            <a:ext cx="3935413" cy="7067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Batch No: </a:t>
            </a:r>
            <a:r>
              <a:rPr lang="en-US" sz="2000" dirty="0">
                <a:solidFill>
                  <a:schemeClr val="dk1"/>
                </a:solidFill>
                <a:latin typeface="Times New Roman"/>
                <a:ea typeface="Times New Roman"/>
                <a:cs typeface="Times New Roman"/>
                <a:sym typeface="Times New Roman"/>
              </a:rPr>
              <a:t>12</a:t>
            </a: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Date : 09/07/2024</a:t>
            </a:r>
            <a:endParaRPr sz="2000" b="0" i="0" u="none" strike="noStrike" cap="none" dirty="0">
              <a:solidFill>
                <a:schemeClr val="dk1"/>
              </a:solidFill>
              <a:latin typeface="Times New Roman"/>
              <a:ea typeface="Times New Roman"/>
              <a:cs typeface="Times New Roman"/>
              <a:sym typeface="Times New Roman"/>
            </a:endParaRPr>
          </a:p>
        </p:txBody>
      </p:sp>
      <p:sp>
        <p:nvSpPr>
          <p:cNvPr id="91" name="Google Shape;91;p1"/>
          <p:cNvSpPr txBox="1"/>
          <p:nvPr/>
        </p:nvSpPr>
        <p:spPr>
          <a:xfrm>
            <a:off x="360045" y="4708525"/>
            <a:ext cx="4255135" cy="159732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Team Members:</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80000"/>
              </a:lnSpc>
              <a:spcBef>
                <a:spcPts val="0"/>
              </a:spcBef>
              <a:spcAft>
                <a:spcPts val="0"/>
              </a:spcAft>
              <a:buClr>
                <a:schemeClr val="dk1"/>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chemeClr val="dk1"/>
              </a:buClr>
              <a:buSzPts val="1800"/>
              <a:buFont typeface="Arial"/>
              <a:buNone/>
            </a:pPr>
            <a:r>
              <a:rPr lang="en-US" sz="1800" dirty="0">
                <a:solidFill>
                  <a:schemeClr val="dk1"/>
                </a:solidFill>
                <a:latin typeface="Times New Roman"/>
                <a:ea typeface="Times New Roman"/>
                <a:cs typeface="Times New Roman"/>
                <a:sym typeface="Times New Roman"/>
              </a:rPr>
              <a:t>AJAY ABISHEK .T</a:t>
            </a:r>
            <a:r>
              <a:rPr lang="en-US" sz="1800" i="0" u="none" strike="noStrike" cap="none" dirty="0">
                <a:solidFill>
                  <a:schemeClr val="dk1"/>
                </a:solidFill>
                <a:latin typeface="Times New Roman"/>
                <a:ea typeface="Times New Roman"/>
                <a:cs typeface="Times New Roman"/>
                <a:sym typeface="Times New Roman"/>
              </a:rPr>
              <a:t>.K – 113121UG03007</a:t>
            </a:r>
            <a:endParaRPr sz="1800" i="0" u="none" strike="noStrike" cap="none" dirty="0">
              <a:solidFill>
                <a:schemeClr val="dk1"/>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chemeClr val="dk1"/>
              </a:buClr>
              <a:buSzPts val="1800"/>
              <a:buFont typeface="Arial"/>
              <a:buNone/>
            </a:pPr>
            <a:r>
              <a:rPr lang="en-US" sz="1800" dirty="0">
                <a:solidFill>
                  <a:schemeClr val="dk1"/>
                </a:solidFill>
                <a:latin typeface="Times New Roman"/>
                <a:ea typeface="Times New Roman"/>
                <a:cs typeface="Times New Roman"/>
                <a:sym typeface="Times New Roman"/>
              </a:rPr>
              <a:t>ARULJOTHI.S</a:t>
            </a:r>
            <a:r>
              <a:rPr lang="en-US" sz="1800" i="0" u="none" strike="noStrike" cap="none" dirty="0">
                <a:solidFill>
                  <a:schemeClr val="dk1"/>
                </a:solidFill>
                <a:latin typeface="Times New Roman"/>
                <a:ea typeface="Times New Roman"/>
                <a:cs typeface="Times New Roman"/>
                <a:sym typeface="Times New Roman"/>
              </a:rPr>
              <a:t> – 113121UG03012</a:t>
            </a:r>
          </a:p>
          <a:p>
            <a:pPr marL="0" marR="0" lvl="0" indent="0" algn="l" rtl="0">
              <a:lnSpc>
                <a:spcPct val="110000"/>
              </a:lnSpc>
              <a:spcBef>
                <a:spcPts val="0"/>
              </a:spcBef>
              <a:spcAft>
                <a:spcPts val="0"/>
              </a:spcAft>
              <a:buClr>
                <a:schemeClr val="dk1"/>
              </a:buClr>
              <a:buSzPts val="1800"/>
              <a:buFont typeface="Arial"/>
              <a:buNone/>
            </a:pPr>
            <a:r>
              <a:rPr lang="en-US" sz="1800" dirty="0">
                <a:solidFill>
                  <a:schemeClr val="dk1"/>
                </a:solidFill>
                <a:latin typeface="Times New Roman"/>
                <a:ea typeface="Times New Roman"/>
                <a:cs typeface="Times New Roman"/>
                <a:sym typeface="Times New Roman"/>
              </a:rPr>
              <a:t>MUTHURAJ.C- 113121UG03071</a:t>
            </a:r>
            <a:endParaRPr sz="1800" i="0" u="none" strike="noStrike" cap="none" dirty="0">
              <a:solidFill>
                <a:schemeClr val="dk1"/>
              </a:solidFill>
              <a:latin typeface="Times New Roman"/>
              <a:ea typeface="Times New Roman"/>
              <a:cs typeface="Times New Roman"/>
              <a:sym typeface="Times New Roman"/>
            </a:endParaRPr>
          </a:p>
        </p:txBody>
      </p:sp>
      <p:sp>
        <p:nvSpPr>
          <p:cNvPr id="92" name="Google Shape;92;p1"/>
          <p:cNvSpPr txBox="1"/>
          <p:nvPr/>
        </p:nvSpPr>
        <p:spPr>
          <a:xfrm>
            <a:off x="2108200" y="2543175"/>
            <a:ext cx="8045450" cy="460375"/>
          </a:xfrm>
          <a:prstGeom prst="rect">
            <a:avLst/>
          </a:prstGeom>
          <a:noFill/>
          <a:ln>
            <a:noFill/>
          </a:ln>
        </p:spPr>
        <p:txBody>
          <a:bodyPr spcFirstLastPara="1" wrap="square" lIns="91425" tIns="45700" rIns="91425" bIns="45700" anchor="t" anchorCtr="0">
            <a:spAutoFit/>
          </a:bodyPr>
          <a:lstStyle/>
          <a:p>
            <a:pPr algn="ctr">
              <a:spcBef>
                <a:spcPct val="0"/>
              </a:spcBef>
            </a:pPr>
            <a:r>
              <a:rPr lang="en-US" altLang="en-US" sz="2400" dirty="0">
                <a:latin typeface="Times New Roman" panose="02020603050405020304" pitchFamily="18" charset="0"/>
                <a:cs typeface="Times New Roman" panose="02020603050405020304" pitchFamily="18" charset="0"/>
              </a:rPr>
              <a:t>191CS67A – Mini Project Work – Review I</a:t>
            </a:r>
          </a:p>
        </p:txBody>
      </p:sp>
      <p:sp>
        <p:nvSpPr>
          <p:cNvPr id="93" name="Google Shape;93;p1"/>
          <p:cNvSpPr txBox="1"/>
          <p:nvPr/>
        </p:nvSpPr>
        <p:spPr>
          <a:xfrm>
            <a:off x="684735" y="3150235"/>
            <a:ext cx="10515600" cy="97868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3200"/>
              <a:buFont typeface="Arial"/>
              <a:buNone/>
            </a:pPr>
            <a:r>
              <a:rPr lang="en-IN" sz="3200" b="1" dirty="0">
                <a:solidFill>
                  <a:srgbClr val="0D0D0D"/>
                </a:solidFill>
                <a:latin typeface="Times New Roman" panose="02020603050405020304" pitchFamily="18" charset="0"/>
                <a:cs typeface="Times New Roman" panose="02020603050405020304" pitchFamily="18" charset="0"/>
              </a:rPr>
              <a:t>EXPERT </a:t>
            </a:r>
            <a:r>
              <a:rPr lang="en-IN" sz="3200" b="1" i="0" dirty="0">
                <a:solidFill>
                  <a:srgbClr val="0D0D0D"/>
                </a:solidFill>
                <a:effectLst/>
                <a:latin typeface="Times New Roman" panose="02020603050405020304" pitchFamily="18" charset="0"/>
                <a:cs typeface="Times New Roman" panose="02020603050405020304" pitchFamily="18" charset="0"/>
              </a:rPr>
              <a:t>CARDIOVASCULAR DISEASE PRE</a:t>
            </a:r>
            <a:r>
              <a:rPr lang="en-IN" sz="3200" b="1" dirty="0">
                <a:solidFill>
                  <a:srgbClr val="0D0D0D"/>
                </a:solidFill>
                <a:latin typeface="Times New Roman" panose="02020603050405020304" pitchFamily="18" charset="0"/>
                <a:cs typeface="Times New Roman" panose="02020603050405020304" pitchFamily="18" charset="0"/>
              </a:rPr>
              <a:t>D</a:t>
            </a:r>
            <a:r>
              <a:rPr lang="en-IN" sz="3200" b="1" i="0" dirty="0">
                <a:solidFill>
                  <a:srgbClr val="0D0D0D"/>
                </a:solidFill>
                <a:effectLst/>
                <a:latin typeface="Times New Roman" panose="02020603050405020304" pitchFamily="18" charset="0"/>
                <a:cs typeface="Times New Roman" panose="02020603050405020304" pitchFamily="18" charset="0"/>
              </a:rPr>
              <a:t>ICTION USING MACHINE LEARNING</a:t>
            </a:r>
            <a:endParaRPr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94" name="Google Shape;94;p1" descr="C:\Users\Admin\Desktop\VM Logo (Autonomous).png"/>
          <p:cNvPicPr preferRelativeResize="0"/>
          <p:nvPr/>
        </p:nvPicPr>
        <p:blipFill rotWithShape="1">
          <a:blip r:embed="rId3">
            <a:alphaModFix/>
          </a:blip>
          <a:srcRect/>
          <a:stretch/>
        </p:blipFill>
        <p:spPr>
          <a:xfrm>
            <a:off x="2129155" y="393065"/>
            <a:ext cx="8151495" cy="151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761999" y="83531"/>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SW/HW Requirements</a:t>
            </a:r>
            <a:endParaRPr sz="6000" u="sng"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47B7DC87-98F7-B2DC-D202-D9398E084933}"/>
              </a:ext>
            </a:extLst>
          </p:cNvPr>
          <p:cNvSpPr txBox="1"/>
          <p:nvPr/>
        </p:nvSpPr>
        <p:spPr>
          <a:xfrm>
            <a:off x="609599" y="4798229"/>
            <a:ext cx="9906001" cy="954107"/>
          </a:xfrm>
          <a:prstGeom prst="rect">
            <a:avLst/>
          </a:prstGeom>
          <a:noFill/>
        </p:spPr>
        <p:txBody>
          <a:bodyPr wrap="square" rtlCol="0">
            <a:spAutoFit/>
          </a:bodyPr>
          <a:lstStyle/>
          <a:p>
            <a:pPr marL="514350" indent="-51435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Visual studio code</a:t>
            </a:r>
          </a:p>
          <a:p>
            <a:pPr marL="514350" indent="-51435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Python</a:t>
            </a:r>
          </a:p>
        </p:txBody>
      </p:sp>
      <p:sp>
        <p:nvSpPr>
          <p:cNvPr id="7" name="TextBox 6">
            <a:extLst>
              <a:ext uri="{FF2B5EF4-FFF2-40B4-BE49-F238E27FC236}">
                <a16:creationId xmlns:a16="http://schemas.microsoft.com/office/drawing/2014/main" id="{52653C72-EE12-99DA-F16D-5F8506947D74}"/>
              </a:ext>
            </a:extLst>
          </p:cNvPr>
          <p:cNvSpPr txBox="1"/>
          <p:nvPr/>
        </p:nvSpPr>
        <p:spPr>
          <a:xfrm>
            <a:off x="370114" y="4115270"/>
            <a:ext cx="5671457"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SOFTWARE REQUIREMENTS:</a:t>
            </a:r>
          </a:p>
        </p:txBody>
      </p:sp>
      <p:sp>
        <p:nvSpPr>
          <p:cNvPr id="8" name="TextBox 7">
            <a:extLst>
              <a:ext uri="{FF2B5EF4-FFF2-40B4-BE49-F238E27FC236}">
                <a16:creationId xmlns:a16="http://schemas.microsoft.com/office/drawing/2014/main" id="{3FAE81E7-49F4-E89B-A7E1-BA46FC6F0D14}"/>
              </a:ext>
            </a:extLst>
          </p:cNvPr>
          <p:cNvSpPr txBox="1"/>
          <p:nvPr/>
        </p:nvSpPr>
        <p:spPr>
          <a:xfrm>
            <a:off x="609599" y="2105089"/>
            <a:ext cx="6836228" cy="1384995"/>
          </a:xfrm>
          <a:prstGeom prst="rect">
            <a:avLst/>
          </a:prstGeom>
          <a:noFill/>
        </p:spPr>
        <p:txBody>
          <a:bodyPr wrap="square" rtlCol="0">
            <a:spAutoFit/>
          </a:bodyPr>
          <a:lstStyle/>
          <a:p>
            <a:pPr marL="342900" indent="-342900" algn="just">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Windows 10</a:t>
            </a:r>
          </a:p>
          <a:p>
            <a:pPr marL="342900" indent="-342900" algn="just">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Minimum RAM 2GB</a:t>
            </a:r>
          </a:p>
          <a:p>
            <a:pPr marL="342900" indent="-342900" algn="just">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Intel core i5 processor</a:t>
            </a:r>
          </a:p>
        </p:txBody>
      </p:sp>
      <p:sp>
        <p:nvSpPr>
          <p:cNvPr id="9" name="TextBox 8">
            <a:extLst>
              <a:ext uri="{FF2B5EF4-FFF2-40B4-BE49-F238E27FC236}">
                <a16:creationId xmlns:a16="http://schemas.microsoft.com/office/drawing/2014/main" id="{5D8C9AD9-C88D-325C-96EC-6DD63534760B}"/>
              </a:ext>
            </a:extLst>
          </p:cNvPr>
          <p:cNvSpPr txBox="1"/>
          <p:nvPr/>
        </p:nvSpPr>
        <p:spPr>
          <a:xfrm>
            <a:off x="370114" y="1482360"/>
            <a:ext cx="5192485"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HARDWARE REQUIREMENTS:</a:t>
            </a:r>
          </a:p>
        </p:txBody>
      </p:sp>
      <p:pic>
        <p:nvPicPr>
          <p:cNvPr id="3" name="Picture 2">
            <a:extLst>
              <a:ext uri="{FF2B5EF4-FFF2-40B4-BE49-F238E27FC236}">
                <a16:creationId xmlns:a16="http://schemas.microsoft.com/office/drawing/2014/main" id="{8B73F64B-E2AD-221F-7223-CEC16EB4AFD3}"/>
              </a:ext>
            </a:extLst>
          </p:cNvPr>
          <p:cNvPicPr>
            <a:picLocks noChangeAspect="1"/>
          </p:cNvPicPr>
          <p:nvPr/>
        </p:nvPicPr>
        <p:blipFill>
          <a:blip r:embed="rId3"/>
          <a:stretch>
            <a:fillRect/>
          </a:stretch>
        </p:blipFill>
        <p:spPr>
          <a:xfrm>
            <a:off x="5401596" y="1619250"/>
            <a:ext cx="5715000" cy="3619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5170-0406-17D0-F36F-2C8ACE25DF6A}"/>
              </a:ext>
            </a:extLst>
          </p:cNvPr>
          <p:cNvSpPr>
            <a:spLocks noGrp="1"/>
          </p:cNvSpPr>
          <p:nvPr>
            <p:ph type="title"/>
          </p:nvPr>
        </p:nvSpPr>
        <p:spPr>
          <a:xfrm>
            <a:off x="346586" y="265335"/>
            <a:ext cx="10515600" cy="1199536"/>
          </a:xfrm>
        </p:spPr>
        <p:txBody>
          <a:bodyPr>
            <a:noAutofit/>
          </a:bodyPr>
          <a:lstStyle/>
          <a:p>
            <a:r>
              <a:rPr lang="en-IN" sz="3200" dirty="0">
                <a:latin typeface="Times New Roman" panose="02020603050405020304" pitchFamily="18" charset="0"/>
                <a:cs typeface="Times New Roman" panose="02020603050405020304" pitchFamily="18" charset="0"/>
              </a:rPr>
              <a:t>IMPLEMENTED MODULES: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4A4A30-AC03-9F49-2F95-4DBC8F53FA2D}"/>
              </a:ext>
            </a:extLst>
          </p:cNvPr>
          <p:cNvSpPr>
            <a:spLocks noGrp="1"/>
          </p:cNvSpPr>
          <p:nvPr>
            <p:ph idx="1"/>
          </p:nvPr>
        </p:nvSpPr>
        <p:spPr>
          <a:xfrm>
            <a:off x="838200" y="1098875"/>
            <a:ext cx="10515600" cy="4351338"/>
          </a:xfrm>
        </p:spPr>
        <p:txBody>
          <a:bodyPr/>
          <a:lstStyle/>
          <a:p>
            <a:r>
              <a:rPr lang="en-IN" sz="3200" b="1" u="sng" dirty="0">
                <a:latin typeface="Times New Roman" panose="02020603050405020304" pitchFamily="18" charset="0"/>
                <a:cs typeface="Times New Roman" panose="02020603050405020304" pitchFamily="18" charset="0"/>
              </a:rPr>
              <a:t>RANDOM FOREST</a:t>
            </a:r>
          </a:p>
          <a:p>
            <a:pPr marL="0" indent="0" algn="ctr">
              <a:buNone/>
            </a:pPr>
            <a:endParaRPr lang="en-IN" sz="1200" dirty="0"/>
          </a:p>
        </p:txBody>
      </p:sp>
      <p:sp>
        <p:nvSpPr>
          <p:cNvPr id="4" name="TextBox 3">
            <a:extLst>
              <a:ext uri="{FF2B5EF4-FFF2-40B4-BE49-F238E27FC236}">
                <a16:creationId xmlns:a16="http://schemas.microsoft.com/office/drawing/2014/main" id="{676578B0-7972-07B1-EE90-2170FB5EF0AF}"/>
              </a:ext>
            </a:extLst>
          </p:cNvPr>
          <p:cNvSpPr txBox="1"/>
          <p:nvPr/>
        </p:nvSpPr>
        <p:spPr>
          <a:xfrm>
            <a:off x="1475232" y="2072547"/>
            <a:ext cx="7022592"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supervised machine learning algorithms, used for classification.</a:t>
            </a:r>
          </a:p>
        </p:txBody>
      </p:sp>
      <p:sp>
        <p:nvSpPr>
          <p:cNvPr id="5" name="TextBox 4">
            <a:extLst>
              <a:ext uri="{FF2B5EF4-FFF2-40B4-BE49-F238E27FC236}">
                <a16:creationId xmlns:a16="http://schemas.microsoft.com/office/drawing/2014/main" id="{16A47200-AF23-CB18-2BD7-545407E0F9E8}"/>
              </a:ext>
            </a:extLst>
          </p:cNvPr>
          <p:cNvSpPr txBox="1"/>
          <p:nvPr/>
        </p:nvSpPr>
        <p:spPr>
          <a:xfrm>
            <a:off x="1475232" y="3634331"/>
            <a:ext cx="7449312" cy="181588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p:txBody>
      </p:sp>
    </p:spTree>
    <p:extLst>
      <p:ext uri="{BB962C8B-B14F-4D97-AF65-F5344CB8AC3E}">
        <p14:creationId xmlns:p14="http://schemas.microsoft.com/office/powerpoint/2010/main" val="404642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A16A5-1EB5-CF04-55F5-6823CFFFD874}"/>
              </a:ext>
            </a:extLst>
          </p:cNvPr>
          <p:cNvSpPr>
            <a:spLocks noGrp="1"/>
          </p:cNvSpPr>
          <p:nvPr>
            <p:ph idx="1"/>
          </p:nvPr>
        </p:nvSpPr>
        <p:spPr>
          <a:xfrm>
            <a:off x="618744" y="472313"/>
            <a:ext cx="10515600" cy="4351338"/>
          </a:xfrm>
        </p:spPr>
        <p:txBody>
          <a:bodyPr>
            <a:normAutofit/>
          </a:bodyPr>
          <a:lstStyle/>
          <a:p>
            <a:r>
              <a:rPr lang="en-IN" sz="3200" b="1" u="sng" dirty="0">
                <a:latin typeface="Times New Roman" panose="02020603050405020304" pitchFamily="18" charset="0"/>
                <a:cs typeface="Times New Roman" panose="02020603050405020304" pitchFamily="18" charset="0"/>
              </a:rPr>
              <a:t>NAIVE BAYES</a:t>
            </a:r>
          </a:p>
        </p:txBody>
      </p:sp>
      <p:sp>
        <p:nvSpPr>
          <p:cNvPr id="2" name="TextBox 1">
            <a:extLst>
              <a:ext uri="{FF2B5EF4-FFF2-40B4-BE49-F238E27FC236}">
                <a16:creationId xmlns:a16="http://schemas.microsoft.com/office/drawing/2014/main" id="{1EB4B3B3-C6E9-4B54-6839-CFD876C20FE9}"/>
              </a:ext>
            </a:extLst>
          </p:cNvPr>
          <p:cNvSpPr txBox="1"/>
          <p:nvPr/>
        </p:nvSpPr>
        <p:spPr>
          <a:xfrm>
            <a:off x="1938528" y="1572767"/>
            <a:ext cx="7315200"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supervised machine learning algorithms, based on Bayes theorem and used for classification problem.</a:t>
            </a:r>
          </a:p>
        </p:txBody>
      </p:sp>
      <p:sp>
        <p:nvSpPr>
          <p:cNvPr id="6" name="TextBox 5">
            <a:extLst>
              <a:ext uri="{FF2B5EF4-FFF2-40B4-BE49-F238E27FC236}">
                <a16:creationId xmlns:a16="http://schemas.microsoft.com/office/drawing/2014/main" id="{609EDA1A-A9BD-8D7C-890A-B293E397D62B}"/>
              </a:ext>
            </a:extLst>
          </p:cNvPr>
          <p:cNvSpPr txBox="1"/>
          <p:nvPr/>
        </p:nvSpPr>
        <p:spPr>
          <a:xfrm>
            <a:off x="1938528" y="3429000"/>
            <a:ext cx="6912864"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 probabilistic classifier, which means it predicts on the basis of the probability of an object.</a:t>
            </a:r>
          </a:p>
        </p:txBody>
      </p:sp>
    </p:spTree>
    <p:extLst>
      <p:ext uri="{BB962C8B-B14F-4D97-AF65-F5344CB8AC3E}">
        <p14:creationId xmlns:p14="http://schemas.microsoft.com/office/powerpoint/2010/main" val="59458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41F215-0591-D57A-D94F-06310B113AC8}"/>
              </a:ext>
            </a:extLst>
          </p:cNvPr>
          <p:cNvPicPr>
            <a:picLocks noChangeAspect="1"/>
          </p:cNvPicPr>
          <p:nvPr/>
        </p:nvPicPr>
        <p:blipFill rotWithShape="1">
          <a:blip r:embed="rId2"/>
          <a:srcRect t="34140"/>
          <a:stretch/>
        </p:blipFill>
        <p:spPr>
          <a:xfrm>
            <a:off x="1376292" y="1761744"/>
            <a:ext cx="6640111" cy="4352544"/>
          </a:xfrm>
          <a:prstGeom prst="rect">
            <a:avLst/>
          </a:prstGeom>
        </p:spPr>
      </p:pic>
      <p:sp>
        <p:nvSpPr>
          <p:cNvPr id="4" name="TextBox 3">
            <a:extLst>
              <a:ext uri="{FF2B5EF4-FFF2-40B4-BE49-F238E27FC236}">
                <a16:creationId xmlns:a16="http://schemas.microsoft.com/office/drawing/2014/main" id="{7A2DAD7C-CB60-1FFE-DFE2-8ECEE6010C30}"/>
              </a:ext>
            </a:extLst>
          </p:cNvPr>
          <p:cNvSpPr txBox="1"/>
          <p:nvPr/>
        </p:nvSpPr>
        <p:spPr>
          <a:xfrm>
            <a:off x="743712" y="658368"/>
            <a:ext cx="4742688" cy="523220"/>
          </a:xfrm>
          <a:prstGeom prst="rect">
            <a:avLst/>
          </a:prstGeom>
          <a:noFill/>
        </p:spPr>
        <p:txBody>
          <a:bodyPr wrap="square" rtlCol="0">
            <a:spAutoFit/>
          </a:bodyPr>
          <a:lstStyle/>
          <a:p>
            <a:pPr marL="457200" indent="-457200">
              <a:buClr>
                <a:schemeClr val="accent1"/>
              </a:buClr>
              <a:buFont typeface="Wingdings" panose="05000000000000000000" pitchFamily="2" charset="2"/>
              <a:buChar char="Ø"/>
            </a:pPr>
            <a:r>
              <a:rPr lang="en-US" sz="2800" b="1" u="sng" dirty="0">
                <a:solidFill>
                  <a:schemeClr val="accent1"/>
                </a:solidFill>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300893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838200" y="1517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References</a:t>
            </a:r>
            <a:endParaRPr sz="6000" u="sng" dirty="0">
              <a:latin typeface="Times New Roman"/>
              <a:ea typeface="Times New Roman"/>
              <a:cs typeface="Times New Roman"/>
              <a:sym typeface="Times New Roman"/>
            </a:endParaRPr>
          </a:p>
        </p:txBody>
      </p:sp>
      <p:sp>
        <p:nvSpPr>
          <p:cNvPr id="229" name="Google Shape;229;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sz="1200">
                <a:solidFill>
                  <a:srgbClr val="898989"/>
                </a:solidFill>
              </a:rPr>
              <a:pPr marL="0" lvl="0" indent="0" algn="r" rtl="0">
                <a:lnSpc>
                  <a:spcPct val="100000"/>
                </a:lnSpc>
                <a:spcBef>
                  <a:spcPts val="0"/>
                </a:spcBef>
                <a:spcAft>
                  <a:spcPts val="0"/>
                </a:spcAft>
                <a:buClr>
                  <a:srgbClr val="898989"/>
                </a:buClr>
                <a:buSzPts val="1200"/>
                <a:buFont typeface="Calibri"/>
                <a:buNone/>
              </a:pPr>
              <a:t>14</a:t>
            </a:fld>
            <a:endParaRPr sz="1200">
              <a:solidFill>
                <a:srgbClr val="898989"/>
              </a:solidFill>
            </a:endParaRPr>
          </a:p>
        </p:txBody>
      </p:sp>
      <p:sp>
        <p:nvSpPr>
          <p:cNvPr id="2" name="TextBox 1">
            <a:extLst>
              <a:ext uri="{FF2B5EF4-FFF2-40B4-BE49-F238E27FC236}">
                <a16:creationId xmlns:a16="http://schemas.microsoft.com/office/drawing/2014/main" id="{78225566-516D-62AD-613C-85EC0D20FA5A}"/>
              </a:ext>
            </a:extLst>
          </p:cNvPr>
          <p:cNvSpPr txBox="1"/>
          <p:nvPr/>
        </p:nvSpPr>
        <p:spPr>
          <a:xfrm>
            <a:off x="1143000" y="1562348"/>
            <a:ext cx="9906000" cy="470898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National Heart, Lung, and Blood Institute. (2021). What Are the Signs and Symptoms of Heart Disease? Retrieved from </a:t>
            </a:r>
            <a:r>
              <a:rPr lang="en-US" sz="2000" b="0" i="0" u="none" strike="noStrike" dirty="0">
                <a:solidFill>
                  <a:srgbClr val="0D0D0D"/>
                </a:solidFill>
                <a:effectLst/>
                <a:latin typeface="Times New Roman" panose="02020603050405020304" pitchFamily="18" charset="0"/>
                <a:cs typeface="Times New Roman" panose="02020603050405020304" pitchFamily="18" charset="0"/>
                <a:hlinkClick r:id="rId3"/>
              </a:rPr>
              <a:t>https://www.nhlbi.nih.gov/health-topics/what-are-signs-and-symptoms-heart-disease</a:t>
            </a:r>
            <a:endParaRPr lang="en-US" sz="2000" b="0" i="0" u="none" strike="noStrike"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World Health Organization. (2021). Cardiovascular Diseases (CVDs). Retrieved from </a:t>
            </a:r>
            <a:r>
              <a:rPr lang="en-US" sz="2000" b="0" i="0" u="none" strike="noStrike" dirty="0">
                <a:solidFill>
                  <a:srgbClr val="0D0D0D"/>
                </a:solidFill>
                <a:effectLst/>
                <a:latin typeface="Times New Roman" panose="02020603050405020304" pitchFamily="18" charset="0"/>
                <a:cs typeface="Times New Roman" panose="02020603050405020304" pitchFamily="18" charset="0"/>
                <a:hlinkClick r:id="rId4"/>
              </a:rPr>
              <a:t>https://www.who.int/news-room/fact-sheets/detail/cardiovascular-diseases-(cvds)</a:t>
            </a:r>
            <a:endParaRPr lang="en-US" sz="2000" b="0" i="0" u="none" strike="noStrike"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Mozaffarian, D., Benjamin, E. J., Go, A. S., Arnett, D. K., Blaha, M. J., Cushman, M., ... &amp; Turner, M. B. (2016). Executive summary: Heart disease and stroke statistics—2016 update: a report from the American Heart Association. Circulation, 133(4), 447-454.</a:t>
            </a: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Dey, D., Slomka, P. J., Leeson, P., Comaniciu, D., Shrestha, S., Sengupta, P. P., ... &amp; Marwick, T. H. (2016). Artificial intelligence in cardiovascular imaging: JACC state-of-the-art review. Journal of the American College of Cardiology, 73(11), 1317-1335</a:t>
            </a:r>
          </a:p>
          <a:p>
            <a:pPr marL="342900" indent="-342900">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idx="1"/>
          </p:nvPr>
        </p:nvSpPr>
        <p:spPr>
          <a:xfrm>
            <a:off x="838200" y="1114425"/>
            <a:ext cx="10515600" cy="3822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9600"/>
              <a:buNone/>
            </a:pPr>
            <a:endParaRPr sz="9600" dirty="0"/>
          </a:p>
          <a:p>
            <a:pPr marL="0" lvl="0" indent="0" algn="ctr" rtl="0">
              <a:lnSpc>
                <a:spcPct val="90000"/>
              </a:lnSpc>
              <a:spcBef>
                <a:spcPts val="1000"/>
              </a:spcBef>
              <a:spcAft>
                <a:spcPts val="0"/>
              </a:spcAft>
              <a:buClr>
                <a:schemeClr val="dk1"/>
              </a:buClr>
              <a:buSzPts val="9600"/>
              <a:buNone/>
            </a:pPr>
            <a:r>
              <a:rPr lang="en-US" sz="9600" dirty="0">
                <a:latin typeface="Times New Roman"/>
                <a:ea typeface="Times New Roman"/>
                <a:cs typeface="Times New Roman"/>
                <a:sym typeface="Times New Roman"/>
              </a:rPr>
              <a:t>THANK YOU!</a:t>
            </a:r>
            <a:endParaRPr sz="9600" dirty="0">
              <a:latin typeface="Times New Roman"/>
              <a:ea typeface="Times New Roman"/>
              <a:cs typeface="Times New Roman"/>
              <a:sym typeface="Times New Roman"/>
            </a:endParaRPr>
          </a:p>
        </p:txBody>
      </p:sp>
      <p:sp>
        <p:nvSpPr>
          <p:cNvPr id="235" name="Google Shape;235;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sz="1200">
                <a:solidFill>
                  <a:srgbClr val="898989"/>
                </a:solidFill>
              </a:rPr>
              <a:pPr marL="0" lvl="0" indent="0" algn="r" rtl="0">
                <a:lnSpc>
                  <a:spcPct val="100000"/>
                </a:lnSpc>
                <a:spcBef>
                  <a:spcPts val="0"/>
                </a:spcBef>
                <a:spcAft>
                  <a:spcPts val="0"/>
                </a:spcAft>
                <a:buClr>
                  <a:srgbClr val="898989"/>
                </a:buClr>
                <a:buSzPts val="1200"/>
                <a:buFont typeface="Calibri"/>
                <a:buNone/>
              </a:pPr>
              <a:t>15</a:t>
            </a:fld>
            <a:endParaRPr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552575" y="751279"/>
            <a:ext cx="9086850" cy="8102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4000" b="1" u="sng" dirty="0">
                <a:latin typeface="Times New Roman"/>
                <a:ea typeface="Times New Roman"/>
                <a:cs typeface="Times New Roman"/>
                <a:sym typeface="Times New Roman"/>
              </a:rPr>
              <a:t>OUTLINE OF THE PRESENTATION</a:t>
            </a:r>
            <a:endParaRPr sz="4000" b="1" u="sng" dirty="0">
              <a:latin typeface="Times New Roman"/>
              <a:ea typeface="Times New Roman"/>
              <a:cs typeface="Times New Roman"/>
              <a:sym typeface="Times New Roman"/>
            </a:endParaRPr>
          </a:p>
        </p:txBody>
      </p:sp>
      <p:sp>
        <p:nvSpPr>
          <p:cNvPr id="100" name="Google Shape;100;p2"/>
          <p:cNvSpPr txBox="1"/>
          <p:nvPr/>
        </p:nvSpPr>
        <p:spPr>
          <a:xfrm>
            <a:off x="1405384" y="1927077"/>
            <a:ext cx="8527050" cy="4356992"/>
          </a:xfrm>
          <a:prstGeom prst="rect">
            <a:avLst/>
          </a:prstGeom>
          <a:noFill/>
          <a:ln>
            <a:noFill/>
          </a:ln>
        </p:spPr>
        <p:txBody>
          <a:bodyPr spcFirstLastPara="1" wrap="square" lIns="0" tIns="8450" rIns="0" bIns="0" anchor="t" anchorCtr="0">
            <a:no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Objective</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Abstract</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Existing System</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Proposed System</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Architecture Diagram</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Requirements</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Implementation Module</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References</a:t>
            </a:r>
          </a:p>
        </p:txBody>
      </p:sp>
      <p:sp>
        <p:nvSpPr>
          <p:cNvPr id="101" name="Google Shape;101;p2"/>
          <p:cNvSpPr txBox="1"/>
          <p:nvPr/>
        </p:nvSpPr>
        <p:spPr>
          <a:xfrm>
            <a:off x="6685280" y="1683385"/>
            <a:ext cx="4389120" cy="3886200"/>
          </a:xfrm>
          <a:prstGeom prst="rect">
            <a:avLst/>
          </a:prstGeom>
          <a:noFill/>
          <a:ln>
            <a:noFill/>
          </a:ln>
        </p:spPr>
        <p:txBody>
          <a:bodyPr spcFirstLastPara="1" wrap="square" lIns="0" tIns="8450" rIns="0" bIns="0" anchor="t" anchorCtr="0">
            <a:noAutofit/>
          </a:bodyPr>
          <a:lstStyle/>
          <a:p>
            <a:pPr marL="298450" marR="0" lvl="0" indent="-285750" algn="l" rtl="0">
              <a:lnSpc>
                <a:spcPct val="157000"/>
              </a:lnSpc>
              <a:spcBef>
                <a:spcPts val="0"/>
              </a:spcBef>
              <a:spcAft>
                <a:spcPts val="0"/>
              </a:spcAft>
              <a:buClr>
                <a:schemeClr val="dk1"/>
              </a:buClr>
              <a:buSzPts val="1900"/>
              <a:buFont typeface="Arial"/>
              <a:buChar char="•"/>
            </a:pPr>
            <a:endParaRPr sz="19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Problem Statement</a:t>
            </a:r>
            <a:endParaRPr sz="6000" u="sng"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328BDAEC-A67F-DE05-B5F0-47158F8F8137}"/>
              </a:ext>
            </a:extLst>
          </p:cNvPr>
          <p:cNvSpPr txBox="1"/>
          <p:nvPr/>
        </p:nvSpPr>
        <p:spPr>
          <a:xfrm>
            <a:off x="533589" y="799306"/>
            <a:ext cx="9905123" cy="5693866"/>
          </a:xfrm>
          <a:prstGeom prst="rect">
            <a:avLst/>
          </a:prstGeom>
          <a:noFill/>
        </p:spPr>
        <p:txBody>
          <a:bodyPr wrap="square" rtlCol="0">
            <a:spAutoFit/>
          </a:bodyPr>
          <a:lstStyle/>
          <a:p>
            <a:pPr algn="just"/>
            <a:endParaRPr lang="en-US" sz="28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2800" b="0" i="0" dirty="0">
              <a:solidFill>
                <a:schemeClr val="tx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automate the heart disease prediction process (real-time) based on customer detail provided while filling out online data .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details are Gender, age , FBS, cps, cholesterol, BP and others, To automate this process, they have provided a dataset to identify the whether a person who affect to heart disease or not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binary problem heart disease has to predict Yes or No</a:t>
            </a:r>
          </a:p>
          <a:p>
            <a:pPr algn="just"/>
            <a:endParaRPr lang="en-US" sz="2800" dirty="0">
              <a:latin typeface="Times New Roman" panose="02020603050405020304" pitchFamily="18" charset="0"/>
              <a:cs typeface="Times New Roman" panose="02020603050405020304" pitchFamily="18" charset="0"/>
            </a:endParaRPr>
          </a:p>
          <a:p>
            <a:pPr marL="2743200" lvl="5"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Yes: </a:t>
            </a:r>
            <a:r>
              <a:rPr lang="en-US" sz="2800" dirty="0">
                <a:latin typeface="Times New Roman" panose="02020603050405020304" pitchFamily="18" charset="0"/>
                <a:cs typeface="Times New Roman" panose="02020603050405020304" pitchFamily="18" charset="0"/>
              </a:rPr>
              <a:t>affected </a:t>
            </a:r>
          </a:p>
          <a:p>
            <a:pPr marL="2743200" lvl="5"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No:</a:t>
            </a:r>
            <a:r>
              <a:rPr lang="en-US" sz="2800" dirty="0">
                <a:latin typeface="Times New Roman" panose="02020603050405020304" pitchFamily="18" charset="0"/>
                <a:cs typeface="Times New Roman" panose="02020603050405020304" pitchFamily="18" charset="0"/>
              </a:rPr>
              <a:t> not affected </a:t>
            </a:r>
            <a:endParaRPr lang="en-US" sz="28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Objective</a:t>
            </a:r>
            <a:endParaRPr sz="6000" u="sng" dirty="0">
              <a:latin typeface="Times New Roman"/>
              <a:ea typeface="Times New Roman"/>
              <a:cs typeface="Times New Roman"/>
              <a:sym typeface="Times New Roman"/>
            </a:endParaRPr>
          </a:p>
        </p:txBody>
      </p:sp>
      <p:sp>
        <p:nvSpPr>
          <p:cNvPr id="114" name="Google Shape;114;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sz="1200">
                <a:solidFill>
                  <a:srgbClr val="898989"/>
                </a:solidFill>
              </a:rPr>
              <a:pPr marL="0" lvl="0" indent="0" algn="r" rtl="0">
                <a:lnSpc>
                  <a:spcPct val="100000"/>
                </a:lnSpc>
                <a:spcBef>
                  <a:spcPts val="0"/>
                </a:spcBef>
                <a:spcAft>
                  <a:spcPts val="0"/>
                </a:spcAft>
                <a:buClr>
                  <a:srgbClr val="898989"/>
                </a:buClr>
                <a:buSzPts val="1200"/>
                <a:buFont typeface="Calibri"/>
                <a:buNone/>
              </a:pPr>
              <a:t>4</a:t>
            </a:fld>
            <a:endParaRPr sz="1200">
              <a:solidFill>
                <a:srgbClr val="898989"/>
              </a:solidFill>
            </a:endParaRPr>
          </a:p>
        </p:txBody>
      </p:sp>
      <p:sp>
        <p:nvSpPr>
          <p:cNvPr id="5" name="TextBox 4">
            <a:extLst>
              <a:ext uri="{FF2B5EF4-FFF2-40B4-BE49-F238E27FC236}">
                <a16:creationId xmlns:a16="http://schemas.microsoft.com/office/drawing/2014/main" id="{5A87BFE9-4ACA-5628-ED00-CA8B299E2A8A}"/>
              </a:ext>
            </a:extLst>
          </p:cNvPr>
          <p:cNvSpPr txBox="1"/>
          <p:nvPr/>
        </p:nvSpPr>
        <p:spPr>
          <a:xfrm>
            <a:off x="1123337" y="1553497"/>
            <a:ext cx="10515600" cy="4401205"/>
          </a:xfrm>
          <a:prstGeom prst="rect">
            <a:avLst/>
          </a:prstGeom>
          <a:noFill/>
        </p:spPr>
        <p:txBody>
          <a:bodyPr wrap="square" rtlCol="0">
            <a:spAutoFit/>
          </a:bodyPr>
          <a:lstStyle/>
          <a:p>
            <a:pPr marL="457200" indent="-457200" algn="l"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Compile patient data for cardiac tests to develop predictive models for cardiac disease risk.</a:t>
            </a:r>
          </a:p>
          <a:p>
            <a:pPr marL="514350" indent="-514350" algn="l" fontAlgn="base">
              <a:buFont typeface="Arial" panose="020B0604020202020204" pitchFamily="34" charset="0"/>
              <a:buChar char="•"/>
            </a:pPr>
            <a:endParaRPr lang="en-US" sz="2800" b="0" i="0" dirty="0">
              <a:solidFill>
                <a:schemeClr val="tx1"/>
              </a:solidFill>
              <a:effectLst/>
              <a:latin typeface="Times New Roman" panose="02020603050405020304" pitchFamily="18" charset="0"/>
              <a:cs typeface="Times New Roman" panose="02020603050405020304" pitchFamily="18" charset="0"/>
            </a:endParaRPr>
          </a:p>
          <a:p>
            <a:pPr marL="514350" indent="-514350" algn="l"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Analyze demographics and clinical features to inform prevention strategies.</a:t>
            </a:r>
          </a:p>
          <a:p>
            <a:pPr marL="514350" indent="-514350" algn="l" fontAlgn="base">
              <a:buFont typeface="Arial" panose="020B0604020202020204" pitchFamily="34" charset="0"/>
              <a:buChar char="•"/>
            </a:pPr>
            <a:endParaRPr lang="en-US" sz="2800" b="0" i="0" dirty="0">
              <a:solidFill>
                <a:schemeClr val="tx1"/>
              </a:solidFill>
              <a:effectLst/>
              <a:latin typeface="Times New Roman" panose="02020603050405020304" pitchFamily="18" charset="0"/>
              <a:cs typeface="Times New Roman" panose="02020603050405020304" pitchFamily="18" charset="0"/>
            </a:endParaRPr>
          </a:p>
          <a:p>
            <a:pPr marL="514350" indent="-514350" algn="l"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Standardize algorithm for reliable data analysis.</a:t>
            </a:r>
          </a:p>
          <a:p>
            <a:pPr marL="514350" indent="-514350" algn="l" fontAlgn="base">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514350" indent="-514350" algn="l"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Used advanced statistics to create precise predictive models for cardio vascular disease risk.</a:t>
            </a:r>
            <a:endParaRPr lang="en-US" sz="28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693822" y="0"/>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Abstract</a:t>
            </a:r>
            <a:endParaRPr sz="6000" u="sng" dirty="0">
              <a:latin typeface="Times New Roman"/>
              <a:ea typeface="Times New Roman"/>
              <a:cs typeface="Times New Roman"/>
              <a:sym typeface="Times New Roman"/>
            </a:endParaRPr>
          </a:p>
        </p:txBody>
      </p:sp>
      <p:sp>
        <p:nvSpPr>
          <p:cNvPr id="121" name="Google Shape;121;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sz="1200">
                <a:solidFill>
                  <a:srgbClr val="898989"/>
                </a:solidFill>
              </a:rPr>
              <a:pPr marL="0" lvl="0" indent="0" algn="r" rtl="0">
                <a:lnSpc>
                  <a:spcPct val="100000"/>
                </a:lnSpc>
                <a:spcBef>
                  <a:spcPts val="0"/>
                </a:spcBef>
                <a:spcAft>
                  <a:spcPts val="0"/>
                </a:spcAft>
                <a:buClr>
                  <a:srgbClr val="898989"/>
                </a:buClr>
                <a:buSzPts val="1200"/>
                <a:buFont typeface="Calibri"/>
                <a:buNone/>
              </a:pPr>
              <a:t>5</a:t>
            </a:fld>
            <a:endParaRPr sz="1200">
              <a:solidFill>
                <a:srgbClr val="898989"/>
              </a:solidFill>
            </a:endParaRPr>
          </a:p>
        </p:txBody>
      </p:sp>
      <p:sp>
        <p:nvSpPr>
          <p:cNvPr id="2" name="TextBox 1">
            <a:extLst>
              <a:ext uri="{FF2B5EF4-FFF2-40B4-BE49-F238E27FC236}">
                <a16:creationId xmlns:a16="http://schemas.microsoft.com/office/drawing/2014/main" id="{84D6C860-F9E8-187A-FB33-82AF1C32CC79}"/>
              </a:ext>
            </a:extLst>
          </p:cNvPr>
          <p:cNvSpPr txBox="1"/>
          <p:nvPr/>
        </p:nvSpPr>
        <p:spPr>
          <a:xfrm>
            <a:off x="1248696" y="1609576"/>
            <a:ext cx="9173497" cy="4462760"/>
          </a:xfrm>
          <a:prstGeom prst="rect">
            <a:avLst/>
          </a:prstGeom>
          <a:noFill/>
        </p:spPr>
        <p:txBody>
          <a:bodyPr wrap="square" rtlCol="0">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Cardiovascular diseases (CVDs) uses machine learning algorithms to analyze medical data and detect patterns that could suggest potential heart </a:t>
            </a:r>
            <a:r>
              <a:rPr lang="en-US" sz="2800" dirty="0">
                <a:solidFill>
                  <a:srgbClr val="0D0D0D"/>
                </a:solidFill>
                <a:latin typeface="Times New Roman" panose="02020603050405020304" pitchFamily="18" charset="0"/>
                <a:cs typeface="Times New Roman" panose="02020603050405020304" pitchFamily="18" charset="0"/>
              </a:rPr>
              <a:t>problems. </a:t>
            </a:r>
            <a:r>
              <a:rPr lang="en-US" sz="2800" b="0" i="0" dirty="0">
                <a:solidFill>
                  <a:srgbClr val="0D0D0D"/>
                </a:solidFill>
                <a:effectLst/>
                <a:latin typeface="Times New Roman" panose="02020603050405020304" pitchFamily="18" charset="0"/>
                <a:cs typeface="Times New Roman" panose="02020603050405020304" pitchFamily="18" charset="0"/>
              </a:rPr>
              <a:t>Early detection and accurate risk assessment are crucial for effective prevention and management of CVDs. </a:t>
            </a:r>
            <a:endParaRPr lang="en-US" sz="2800" dirty="0">
              <a:solidFill>
                <a:srgbClr val="0D0D0D"/>
              </a:solidFill>
              <a:latin typeface="Times New Roman" panose="02020603050405020304" pitchFamily="18" charset="0"/>
              <a:cs typeface="Times New Roman" panose="02020603050405020304" pitchFamily="18" charset="0"/>
            </a:endParaRPr>
          </a:p>
          <a:p>
            <a:pPr algn="just"/>
            <a:endPar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800" b="0" i="0" dirty="0">
                <a:solidFill>
                  <a:srgbClr val="0D0D0D"/>
                </a:solidFill>
                <a:effectLst/>
                <a:latin typeface="Times New Roman" panose="02020603050405020304" pitchFamily="18" charset="0"/>
                <a:cs typeface="Times New Roman" panose="02020603050405020304" pitchFamily="18" charset="0"/>
              </a:rPr>
              <a:t>In this</a:t>
            </a:r>
            <a:r>
              <a:rPr lang="en-US" sz="2800" dirty="0">
                <a:solidFill>
                  <a:srgbClr val="0D0D0D"/>
                </a:solidFill>
                <a:latin typeface="Times New Roman" panose="02020603050405020304" pitchFamily="18" charset="0"/>
                <a:cs typeface="Times New Roman" panose="02020603050405020304" pitchFamily="18" charset="0"/>
              </a:rPr>
              <a:t> project</a:t>
            </a:r>
            <a:r>
              <a:rPr lang="en-US" sz="2800" b="0" i="0" dirty="0">
                <a:solidFill>
                  <a:srgbClr val="0D0D0D"/>
                </a:solidFill>
                <a:effectLst/>
                <a:latin typeface="Times New Roman" panose="02020603050405020304" pitchFamily="18" charset="0"/>
                <a:cs typeface="Times New Roman" panose="02020603050405020304" pitchFamily="18" charset="0"/>
              </a:rPr>
              <a:t>, we propose a machine learning-based approach to develop a predictive model for cardiovascular disease risk assessment</a:t>
            </a:r>
            <a:r>
              <a:rPr lang="en-US" sz="2800" dirty="0">
                <a:solidFill>
                  <a:srgbClr val="0D0D0D"/>
                </a:solidFill>
                <a:latin typeface="Times New Roman" panose="02020603050405020304" pitchFamily="18" charset="0"/>
                <a:cs typeface="Times New Roman" panose="02020603050405020304" pitchFamily="18" charset="0"/>
              </a:rPr>
              <a:t> that enables early detection and ultimately save life's and cost.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707572" y="-102960"/>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Introduction</a:t>
            </a:r>
            <a:endParaRPr sz="6000" u="sng"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C1651E5E-00E7-0636-9A52-B74769631C11}"/>
              </a:ext>
            </a:extLst>
          </p:cNvPr>
          <p:cNvSpPr txBox="1"/>
          <p:nvPr/>
        </p:nvSpPr>
        <p:spPr>
          <a:xfrm>
            <a:off x="1338943" y="1403230"/>
            <a:ext cx="9514114" cy="4832092"/>
          </a:xfrm>
          <a:prstGeom prst="rect">
            <a:avLst/>
          </a:prstGeom>
          <a:noFill/>
        </p:spPr>
        <p:txBody>
          <a:bodyPr wrap="square" rtlCol="0">
            <a:spAutoFit/>
          </a:bodyPr>
          <a:lstStyle/>
          <a:p>
            <a:pPr marL="457200" indent="-457200" algn="just">
              <a:buAutoNum type="arabicPeriod"/>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CVDs predicts heart disease risk using machine learning models, analyzing various health factors.</a:t>
            </a:r>
          </a:p>
          <a:p>
            <a:pPr marL="457200" indent="-457200" algn="just">
              <a:buAutoNum type="arabicPeriod"/>
            </a:pP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AutoNum type="arabicPeriod"/>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 evaluates the accuracy of decision trees, random forests, and logistic regression for heart disease prediction.</a:t>
            </a:r>
          </a:p>
          <a:p>
            <a:pPr marL="457200" indent="-457200" algn="just">
              <a:buAutoNum type="arabicPeriod"/>
            </a:pP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AutoNum type="arabicPeriod"/>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Users can input personal health data to receive instant predictions about heart disease likelihood.</a:t>
            </a:r>
          </a:p>
          <a:p>
            <a:pPr marL="457200" indent="-457200" algn="just">
              <a:buAutoNum type="arabicPeriod"/>
            </a:pP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AutoNum type="arabicPeriod"/>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With stratified sampling and thorough model evaluation, it ensures reliable predictions for proactive healthcare.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165306"/>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Existing System</a:t>
            </a:r>
            <a:endParaRPr sz="6000" u="sng" dirty="0">
              <a:latin typeface="Times New Roman"/>
              <a:ea typeface="Times New Roman"/>
              <a:cs typeface="Times New Roman"/>
              <a:sym typeface="Times New Roman"/>
            </a:endParaRPr>
          </a:p>
        </p:txBody>
      </p:sp>
      <p:sp>
        <p:nvSpPr>
          <p:cNvPr id="134" name="Google Shape;134;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sz="1200">
                <a:solidFill>
                  <a:srgbClr val="898989"/>
                </a:solidFill>
              </a:rPr>
              <a:pPr marL="0" lvl="0" indent="0" algn="r" rtl="0">
                <a:lnSpc>
                  <a:spcPct val="100000"/>
                </a:lnSpc>
                <a:spcBef>
                  <a:spcPts val="0"/>
                </a:spcBef>
                <a:spcAft>
                  <a:spcPts val="0"/>
                </a:spcAft>
                <a:buClr>
                  <a:srgbClr val="898989"/>
                </a:buClr>
                <a:buSzPts val="1200"/>
                <a:buFont typeface="Calibri"/>
                <a:buNone/>
              </a:pPr>
              <a:t>7</a:t>
            </a:fld>
            <a:endParaRPr sz="1200">
              <a:solidFill>
                <a:srgbClr val="898989"/>
              </a:solidFill>
            </a:endParaRPr>
          </a:p>
        </p:txBody>
      </p:sp>
      <p:sp>
        <p:nvSpPr>
          <p:cNvPr id="2" name="TextBox 1">
            <a:extLst>
              <a:ext uri="{FF2B5EF4-FFF2-40B4-BE49-F238E27FC236}">
                <a16:creationId xmlns:a16="http://schemas.microsoft.com/office/drawing/2014/main" id="{9D137B5B-27B9-A0A3-AE09-5D567C3F8D11}"/>
              </a:ext>
            </a:extLst>
          </p:cNvPr>
          <p:cNvSpPr txBox="1"/>
          <p:nvPr/>
        </p:nvSpPr>
        <p:spPr>
          <a:xfrm>
            <a:off x="1199009" y="1496146"/>
            <a:ext cx="10069284" cy="4524315"/>
          </a:xfrm>
          <a:prstGeom prst="rect">
            <a:avLst/>
          </a:prstGeom>
          <a:noFill/>
        </p:spPr>
        <p:txBody>
          <a:bodyPr wrap="square" rtlCol="0">
            <a:spAutoFit/>
          </a:bodyPr>
          <a:lstStyle/>
          <a:p>
            <a:pPr marL="514350" indent="-514350"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In the past, the diagnosis of heart disease was primarily based on medical history, physical examination, and electrocardiography.</a:t>
            </a:r>
          </a:p>
          <a:p>
            <a:pPr marL="514350" indent="-514350"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ECG measures the electrical activity of the heart and can detect abnormal heart rhythms, damage to the heart muscle, and other signs of heart disease but some times it need further clarification.</a:t>
            </a:r>
          </a:p>
          <a:p>
            <a:pPr marL="514350" indent="-514350" algn="l">
              <a:buFont typeface="+mj-lt"/>
              <a:buAutoNum type="arabicPeriod"/>
            </a:pPr>
            <a:endParaRPr lang="en-US" sz="2400" dirty="0">
              <a:solidFill>
                <a:srgbClr val="0D0D0D"/>
              </a:solidFill>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Current diagnostic tools for heart disease lack precision, necessitating the development of more accurate methods.</a:t>
            </a:r>
          </a:p>
          <a:p>
            <a:pPr marL="514350" indent="-514350" algn="l">
              <a:buFont typeface="+mj-lt"/>
              <a:buAutoNum type="arabicPeriod"/>
            </a:pPr>
            <a:endParaRPr lang="en-US" sz="2400" dirty="0">
              <a:solidFill>
                <a:srgbClr val="0D0D0D"/>
              </a:solidFill>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Enhancing diagnostic approaches is critical to address limitations in identifying subtle signs of heart disease progression.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620486" y="0"/>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u="sng" dirty="0">
                <a:latin typeface="Times New Roman"/>
                <a:ea typeface="Times New Roman"/>
                <a:cs typeface="Times New Roman"/>
                <a:sym typeface="Times New Roman"/>
              </a:rPr>
              <a:t>Proposed system</a:t>
            </a:r>
            <a:endParaRPr sz="6000" u="sng" dirty="0">
              <a:latin typeface="Times New Roman"/>
              <a:ea typeface="Times New Roman"/>
              <a:cs typeface="Times New Roman"/>
              <a:sym typeface="Times New Roman"/>
            </a:endParaRPr>
          </a:p>
        </p:txBody>
      </p:sp>
      <p:sp>
        <p:nvSpPr>
          <p:cNvPr id="147" name="Google Shape;147;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sz="1200">
                <a:solidFill>
                  <a:srgbClr val="898989"/>
                </a:solidFill>
              </a:rPr>
              <a:pPr marL="0" lvl="0" indent="0" algn="r" rtl="0">
                <a:lnSpc>
                  <a:spcPct val="100000"/>
                </a:lnSpc>
                <a:spcBef>
                  <a:spcPts val="0"/>
                </a:spcBef>
                <a:spcAft>
                  <a:spcPts val="0"/>
                </a:spcAft>
                <a:buClr>
                  <a:srgbClr val="898989"/>
                </a:buClr>
                <a:buSzPts val="1200"/>
                <a:buFont typeface="Calibri"/>
                <a:buNone/>
              </a:pPr>
              <a:t>8</a:t>
            </a:fld>
            <a:endParaRPr sz="1200">
              <a:solidFill>
                <a:srgbClr val="898989"/>
              </a:solidFill>
            </a:endParaRPr>
          </a:p>
        </p:txBody>
      </p:sp>
      <p:sp>
        <p:nvSpPr>
          <p:cNvPr id="2" name="TextBox 1">
            <a:extLst>
              <a:ext uri="{FF2B5EF4-FFF2-40B4-BE49-F238E27FC236}">
                <a16:creationId xmlns:a16="http://schemas.microsoft.com/office/drawing/2014/main" id="{26FBDAE9-ABD4-A603-4503-57EFFC16BAEA}"/>
              </a:ext>
            </a:extLst>
          </p:cNvPr>
          <p:cNvSpPr txBox="1"/>
          <p:nvPr/>
        </p:nvSpPr>
        <p:spPr>
          <a:xfrm>
            <a:off x="1055914" y="1325563"/>
            <a:ext cx="10515600" cy="4832092"/>
          </a:xfrm>
          <a:prstGeom prst="rect">
            <a:avLst/>
          </a:prstGeom>
          <a:noFill/>
        </p:spPr>
        <p:txBody>
          <a:bodyPr wrap="square" rtlCol="0">
            <a:spAutoFit/>
          </a:bodyPr>
          <a:lstStyle/>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1. Proposed System: Implementing a machine learning-based predictive model to improve heart disease diagnosis precision.</a:t>
            </a:r>
          </a:p>
          <a:p>
            <a:pPr marL="457200" indent="-457200" algn="just">
              <a:buFont typeface="Arial" panose="020B0604020202020204" pitchFamily="34" charset="0"/>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2. Benefits: Enhances diagnostic accuracy, enabling early detection and personalized treatment plans.</a:t>
            </a:r>
          </a:p>
          <a:p>
            <a:pPr marL="457200" indent="-457200" algn="just">
              <a:buFont typeface="Arial" panose="020B0604020202020204" pitchFamily="34" charset="0"/>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3. Ease of Use: Simplifies diagnosis with automated analysis of patient data, aiding healthcare professionals in decision-making.</a:t>
            </a:r>
          </a:p>
          <a:p>
            <a:pPr marL="457200" indent="-457200" algn="just">
              <a:buFont typeface="Arial" panose="020B0604020202020204" pitchFamily="34" charset="0"/>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4.Patient Impact: Empowers patients with timely detection and proactive management strategies, improving overall health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38200" y="78659"/>
            <a:ext cx="10515600" cy="143550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5000" u="sng" dirty="0">
                <a:latin typeface="Times New Roman"/>
                <a:ea typeface="Times New Roman"/>
                <a:cs typeface="Times New Roman"/>
                <a:sym typeface="Times New Roman"/>
              </a:rPr>
              <a:t>Architecture Diagram</a:t>
            </a:r>
            <a:endParaRPr sz="5000" u="sng"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1DA2C3D-0B54-86E9-123A-D7CFAA9B6339}"/>
              </a:ext>
            </a:extLst>
          </p:cNvPr>
          <p:cNvPicPr>
            <a:picLocks noChangeAspect="1"/>
          </p:cNvPicPr>
          <p:nvPr/>
        </p:nvPicPr>
        <p:blipFill>
          <a:blip r:embed="rId3"/>
          <a:stretch>
            <a:fillRect/>
          </a:stretch>
        </p:blipFill>
        <p:spPr>
          <a:xfrm>
            <a:off x="2556388" y="1690688"/>
            <a:ext cx="7275870" cy="48021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420</TotalTime>
  <Words>839</Words>
  <Application>Microsoft Office PowerPoint</Application>
  <PresentationFormat>Widescreen</PresentationFormat>
  <Paragraphs>105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PowerPoint Presentation</vt:lpstr>
      <vt:lpstr>OUTLINE OF THE PRESENTATION</vt:lpstr>
      <vt:lpstr>Problem Statement</vt:lpstr>
      <vt:lpstr>Objective</vt:lpstr>
      <vt:lpstr>Abstract</vt:lpstr>
      <vt:lpstr>Introduction</vt:lpstr>
      <vt:lpstr>Existing System</vt:lpstr>
      <vt:lpstr>Proposed system</vt:lpstr>
      <vt:lpstr>Architecture Diagram</vt:lpstr>
      <vt:lpstr>SW/HW Requirements</vt:lpstr>
      <vt:lpstr>IMPLEMENTED MODULES: </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Vinoth</dc:creator>
  <cp:lastModifiedBy>Aruljothi S</cp:lastModifiedBy>
  <cp:revision>20</cp:revision>
  <dcterms:created xsi:type="dcterms:W3CDTF">2017-03-04T07:00:00Z</dcterms:created>
  <dcterms:modified xsi:type="dcterms:W3CDTF">2024-07-08T15:30:06Z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041AE765A3C741A6A96DFE3B8020E0D3_13</vt:lpwstr>
  </property>
</Properties>
</file>