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6" r:id="rId3"/>
    <p:sldId id="339" r:id="rId4"/>
    <p:sldId id="373" r:id="rId5"/>
    <p:sldId id="374" r:id="rId6"/>
    <p:sldId id="375" r:id="rId7"/>
    <p:sldId id="302" r:id="rId8"/>
    <p:sldId id="303" r:id="rId9"/>
    <p:sldId id="304" r:id="rId10"/>
    <p:sldId id="309" r:id="rId11"/>
    <p:sldId id="372" r:id="rId12"/>
    <p:sldId id="369" r:id="rId13"/>
    <p:sldId id="307" r:id="rId14"/>
  </p:sldIdLst>
  <p:sldSz cx="11887200" cy="7315200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19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2F50"/>
    <a:srgbClr val="33CCFF"/>
    <a:srgbClr val="F2F2F2"/>
    <a:srgbClr val="969696"/>
    <a:srgbClr val="E1A800"/>
    <a:srgbClr val="FFA800"/>
    <a:srgbClr val="57B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22" autoAdjust="0"/>
  </p:normalViewPr>
  <p:slideViewPr>
    <p:cSldViewPr>
      <p:cViewPr varScale="1">
        <p:scale>
          <a:sx n="69" d="100"/>
          <a:sy n="69" d="100"/>
        </p:scale>
        <p:origin x="840" y="66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868" y="-102"/>
      </p:cViewPr>
      <p:guideLst>
        <p:guide orient="horz" pos="2932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5F82D87-DA5A-46D9-9042-6BBA4F258B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260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2" rIns="92925" bIns="4646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74E14B6-F0CB-430A-BE54-A7A129D34F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40067" y="0"/>
            <a:ext cx="3013260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2" rIns="92925" bIns="4646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BF6A5FF-9EF3-48F3-B883-74DE30C5429B}" type="datetimeFigureOut">
              <a:rPr lang="en-US"/>
              <a:pPr>
                <a:defRPr/>
              </a:pPr>
              <a:t>21-Aug-20</a:t>
            </a:fld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698500"/>
            <a:ext cx="56721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DB13B2-59F0-4517-8AC3-FD979792D09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484" y="4421823"/>
            <a:ext cx="5563870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2" rIns="92925" bIns="464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15B8E51-BC25-454A-93A8-7C6CF8D0A4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105"/>
            <a:ext cx="3013260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2" rIns="92925" bIns="4646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82D47032-671A-44DB-95A2-F8DA85599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067" y="8842105"/>
            <a:ext cx="3013260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25" tIns="46462" rIns="92925" bIns="4646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37D33FD-C754-49FC-83CB-837E2A892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15312" indent="-27512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00480" indent="-22009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0673" indent="-22009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80865" indent="-220096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21057" indent="-2200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61249" indent="-2200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01441" indent="-2200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41633" indent="-22009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73F70-0055-4ED8-B824-AA428DF05FF2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D1128AF-00AC-4BDC-BAF5-75502432BEE2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43BF7F-188F-45B6-927A-80226E77A71D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02CCF64-C31D-47DB-94DD-8F989F7206E6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33842A-F2C5-47D8-A72C-8EDB3B57022C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36BF85D-30A6-41F5-8B32-A5973DABA683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5F4C78-2323-4BC2-978F-0FBBF772CC06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570B84-3463-489A-88C4-43A3D4957492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950B8C-B636-4A2E-BEBE-16AE28ECFA8E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ECD68A1-2B3F-450E-8F12-91D2A588E25D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41A5C2-A299-442D-889E-8F54A0F70965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26F9505-D239-4CE9-8192-60264B4DFA17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40067" y="8840563"/>
            <a:ext cx="3013260" cy="46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8AAF05-C077-4982-9216-777590A28968}" type="slidenum">
              <a:rPr lang="en-US" altLang="en-US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9763" y="696913"/>
            <a:ext cx="5675312" cy="34925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84" y="4421823"/>
            <a:ext cx="5565383" cy="41906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12" tIns="46456" rIns="92912" bIns="46456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8">
            <a:extLst>
              <a:ext uri="{FF2B5EF4-FFF2-40B4-BE49-F238E27FC236}">
                <a16:creationId xmlns:a16="http://schemas.microsoft.com/office/drawing/2014/main" id="{A7C9D48C-856C-4BD2-B319-DECB3AF4BE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6970713"/>
            <a:ext cx="213360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/>
          <a:lstStyle>
            <a:lvl1pPr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38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200">
                <a:solidFill>
                  <a:schemeClr val="bg1"/>
                </a:solidFill>
                <a:latin typeface="Rockwell" panose="02060603020205020403" pitchFamily="18" charset="0"/>
              </a:rPr>
              <a:t>Employee Benefits Guide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AC9315-DEF5-4264-8B46-D805E4C2B75F}"/>
              </a:ext>
            </a:extLst>
          </p:cNvPr>
          <p:cNvCxnSpPr/>
          <p:nvPr userDrawn="1"/>
        </p:nvCxnSpPr>
        <p:spPr>
          <a:xfrm>
            <a:off x="0" y="914400"/>
            <a:ext cx="1188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50E2BE-E96F-4D20-8F24-287DA3CE8F4E}"/>
              </a:ext>
            </a:extLst>
          </p:cNvPr>
          <p:cNvCxnSpPr/>
          <p:nvPr userDrawn="1"/>
        </p:nvCxnSpPr>
        <p:spPr>
          <a:xfrm>
            <a:off x="0" y="6780213"/>
            <a:ext cx="1188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153243"/>
      </p:ext>
    </p:extLst>
  </p:cSld>
  <p:clrMapOvr>
    <a:masterClrMapping/>
  </p:clrMapOvr>
  <p:transition>
    <p:wipe dir="r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8">
            <a:extLst>
              <a:ext uri="{FF2B5EF4-FFF2-40B4-BE49-F238E27FC236}">
                <a16:creationId xmlns:a16="http://schemas.microsoft.com/office/drawing/2014/main" id="{C1E2B5CD-9A27-4EC1-82DA-D3A4C1B0379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6200" y="6932613"/>
            <a:ext cx="417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/>
          <a:lstStyle>
            <a:lvl1pPr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38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200">
                <a:solidFill>
                  <a:schemeClr val="bg1"/>
                </a:solidFill>
              </a:rPr>
              <a:t>Employee Benefits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C06A9-363E-4C98-96A2-730CDE04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1770063"/>
            <a:ext cx="11880850" cy="5233987"/>
          </a:xfrm>
          <a:prstGeom prst="rect">
            <a:avLst/>
          </a:prstGeom>
          <a:solidFill>
            <a:srgbClr val="808080"/>
          </a:solidFill>
          <a:ln w="6350" algn="ctr">
            <a:solidFill>
              <a:srgbClr val="5F5F5F"/>
            </a:solidFill>
            <a:round/>
            <a:headEnd/>
            <a:tailEnd/>
          </a:ln>
        </p:spPr>
        <p:txBody>
          <a:bodyPr lIns="0" tIns="0" rIns="0" bIns="0"/>
          <a:lstStyle>
            <a:lvl1pPr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808080"/>
              </a:buClr>
              <a:defRPr/>
            </a:pPr>
            <a:endParaRPr lang="da-DK" altLang="en-US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2859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8">
            <a:extLst>
              <a:ext uri="{FF2B5EF4-FFF2-40B4-BE49-F238E27FC236}">
                <a16:creationId xmlns:a16="http://schemas.microsoft.com/office/drawing/2014/main" id="{A840481D-92D3-485D-A71B-D0836032E5F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6200" y="6932613"/>
            <a:ext cx="417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 anchor="ctr"/>
          <a:lstStyle>
            <a:lvl1pPr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96963" eaLnBrk="0" hangingPunct="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09696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838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sz="1200">
                <a:solidFill>
                  <a:schemeClr val="bg1"/>
                </a:solidFill>
              </a:rPr>
              <a:t>Employee Benefits Practice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2B53B-A43C-46CB-9352-1CCECA51F946}"/>
              </a:ext>
            </a:extLst>
          </p:cNvPr>
          <p:cNvCxnSpPr/>
          <p:nvPr userDrawn="1"/>
        </p:nvCxnSpPr>
        <p:spPr>
          <a:xfrm>
            <a:off x="0" y="914400"/>
            <a:ext cx="1188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E91383-C2A8-4EC2-9C6D-08CC04032DAC}"/>
              </a:ext>
            </a:extLst>
          </p:cNvPr>
          <p:cNvCxnSpPr/>
          <p:nvPr userDrawn="1"/>
        </p:nvCxnSpPr>
        <p:spPr>
          <a:xfrm>
            <a:off x="0" y="6780213"/>
            <a:ext cx="1188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257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93725" y="293688"/>
            <a:ext cx="10699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93725" y="1706563"/>
            <a:ext cx="1069975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E9CC-D227-4BF6-B85A-0121172DC0C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593725" y="6780213"/>
            <a:ext cx="27749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EF64-E435-435C-B6B6-C6E8057D7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auto">
          <a:xfrm>
            <a:off x="4060825" y="6780213"/>
            <a:ext cx="37655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898989"/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E5CD-BA34-44BF-BB54-4CBE497E2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8518525" y="6780213"/>
            <a:ext cx="27749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9728" tIns="54864" rIns="109728" bIns="5486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3EBD614-94F2-4CCA-A71B-E4F51B0F1D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</p:sldLayoutIdLst>
  <p:transition>
    <p:wipe dir="r"/>
  </p:transition>
  <p:hf hdr="0" ftr="0" dt="0"/>
  <p:txStyles>
    <p:titleStyle>
      <a:lvl1pPr algn="ctr" defTabSz="1096963" rtl="0" eaLnBrk="0" fontAlgn="base" hangingPunct="0">
        <a:spcBef>
          <a:spcPct val="0"/>
        </a:spcBef>
        <a:spcAft>
          <a:spcPct val="0"/>
        </a:spcAft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96963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2pPr>
      <a:lvl3pPr algn="ctr" defTabSz="1096963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3pPr>
      <a:lvl4pPr algn="ctr" defTabSz="1096963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4pPr>
      <a:lvl5pPr algn="ctr" defTabSz="1096963" rtl="0" eaLnBrk="0" fontAlgn="base" hangingPunct="0">
        <a:spcBef>
          <a:spcPct val="0"/>
        </a:spcBef>
        <a:spcAft>
          <a:spcPct val="0"/>
        </a:spcAft>
        <a:defRPr sz="53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411163" indent="-411163" algn="l" defTabSz="1096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42900" algn="l" defTabSz="1096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638" algn="l" defTabSz="1096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875" indent="-274638" algn="l" defTabSz="1096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563" indent="-274638" algn="l" defTabSz="10969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../media/image2.pn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8" Target="slide2.xml" Type="http://schemas.openxmlformats.org/officeDocument/2006/relationships/slide"/><Relationship Id="rId3" Target="slide3.xml" Type="http://schemas.openxmlformats.org/officeDocument/2006/relationships/slide"/><Relationship Id="rId7" Target="slide9.xml" Type="http://schemas.openxmlformats.org/officeDocument/2006/relationships/slide"/><Relationship Id="rId2" Target="../notesSlides/notesSlide10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1.jpeg" Type="http://schemas.openxmlformats.org/officeDocument/2006/relationships/image"/><Relationship Id="rId5" Target="slide7.xml" Type="http://schemas.openxmlformats.org/officeDocument/2006/relationships/slide"/><Relationship Id="rId10" Target="../media/image2.png" Type="http://schemas.openxmlformats.org/officeDocument/2006/relationships/image"/><Relationship Id="rId4" Target="slide4.xml" Type="http://schemas.openxmlformats.org/officeDocument/2006/relationships/slide"/><Relationship Id="rId9" Target="slide12.xml" Type="http://schemas.openxmlformats.org/officeDocument/2006/relationships/slide"/></Relationships>
</file>

<file path=ppt/slides/_rels/slide11.xml.rels><?xml version="1.0" encoding="UTF-8" standalone="yes" ?><Relationships xmlns="http://schemas.openxmlformats.org/package/2006/relationships"><Relationship Id="rId8" Target="slide9.xml" Type="http://schemas.openxmlformats.org/officeDocument/2006/relationships/slide"/><Relationship Id="rId3" Target="slide3.xml" Type="http://schemas.openxmlformats.org/officeDocument/2006/relationships/slide"/><Relationship Id="rId7" Target="slide12.xml" Type="http://schemas.openxmlformats.org/officeDocument/2006/relationships/slide"/><Relationship Id="rId2" Target="../notesSlides/notesSlide11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1.jpeg" Type="http://schemas.openxmlformats.org/officeDocument/2006/relationships/image"/><Relationship Id="rId5" Target="slide7.xml" Type="http://schemas.openxmlformats.org/officeDocument/2006/relationships/slide"/><Relationship Id="rId10" Target="../media/image2.png" Type="http://schemas.openxmlformats.org/officeDocument/2006/relationships/image"/><Relationship Id="rId4" Target="slide4.xml" Type="http://schemas.openxmlformats.org/officeDocument/2006/relationships/slide"/><Relationship Id="rId9" Target="slide2.xml" Type="http://schemas.openxmlformats.org/officeDocument/2006/relationships/slide"/></Relationships>
</file>

<file path=ppt/slides/_rels/slide12.xml.rels><?xml version="1.0" encoding="UTF-8" standalone="yes" ?><Relationships xmlns="http://schemas.openxmlformats.org/package/2006/relationships"><Relationship Id="rId8" Target="slide11.xml" Type="http://schemas.openxmlformats.org/officeDocument/2006/relationships/slide"/><Relationship Id="rId13" Target="mailto:info@fhpl.net" TargetMode="External" Type="http://schemas.openxmlformats.org/officeDocument/2006/relationships/hyperlink"/><Relationship Id="rId18" Target="../media/image1.jpeg" Type="http://schemas.openxmlformats.org/officeDocument/2006/relationships/image"/><Relationship Id="rId3" Target="slide3.xml" Type="http://schemas.openxmlformats.org/officeDocument/2006/relationships/slide"/><Relationship Id="rId7" Target="slide7.xml" Type="http://schemas.openxmlformats.org/officeDocument/2006/relationships/slide"/><Relationship Id="rId12" Target="slide2.xml" Type="http://schemas.openxmlformats.org/officeDocument/2006/relationships/slide"/><Relationship Id="rId17" Target="../media/image2.png" Type="http://schemas.openxmlformats.org/officeDocument/2006/relationships/image"/><Relationship Id="rId2" Target="../notesSlides/notesSlide12.xml" Type="http://schemas.openxmlformats.org/officeDocument/2006/relationships/notesSlide"/><Relationship Id="rId16" Target="mailto:r.baskar@unisoninsurance.net" TargetMode="External" Type="http://schemas.openxmlformats.org/officeDocument/2006/relationships/hyperlink"/><Relationship Id="rId1" Target="../slideLayouts/slideLayout1.xml" Type="http://schemas.openxmlformats.org/officeDocument/2006/relationships/slideLayout"/><Relationship Id="rId6" Target="../media/image8.png" Type="http://schemas.openxmlformats.org/officeDocument/2006/relationships/image"/><Relationship Id="rId11" Target="slide13.xml" Type="http://schemas.openxmlformats.org/officeDocument/2006/relationships/slide"/><Relationship Id="rId5" Target="slide4.xml" Type="http://schemas.openxmlformats.org/officeDocument/2006/relationships/slide"/><Relationship Id="rId15" Target="mailto:Mathew.Vivek@unisoninsurance.net" TargetMode="External" Type="http://schemas.openxmlformats.org/officeDocument/2006/relationships/hyperlink"/><Relationship Id="rId10" Target="../media/image9.png" Type="http://schemas.openxmlformats.org/officeDocument/2006/relationships/image"/><Relationship Id="rId4" Target="../media/image7.png" Type="http://schemas.openxmlformats.org/officeDocument/2006/relationships/image"/><Relationship Id="rId9" Target="slide12.xml" Type="http://schemas.openxmlformats.org/officeDocument/2006/relationships/slide"/><Relationship Id="rId14" Target="mailto:preauthchennai@mediassistindia.com" TargetMode="External" Type="http://schemas.openxmlformats.org/officeDocument/2006/relationships/hyperlink"/></Relationships>
</file>

<file path=ppt/slides/_rels/slide13.xml.rels><?xml version="1.0" encoding="UTF-8" standalone="yes" ?><Relationships xmlns="http://schemas.openxmlformats.org/package/2006/relationships"><Relationship Id="rId8" Target="https://fhpl.net/" TargetMode="External" Type="http://schemas.openxmlformats.org/officeDocument/2006/relationships/hyperlink"/><Relationship Id="rId13" Target="../media/image1.jpeg" Type="http://schemas.openxmlformats.org/officeDocument/2006/relationships/image"/><Relationship Id="rId3" Target="slide3.xml" Type="http://schemas.openxmlformats.org/officeDocument/2006/relationships/slide"/><Relationship Id="rId7" Target="slide12.xml" Type="http://schemas.openxmlformats.org/officeDocument/2006/relationships/slide"/><Relationship Id="rId12" Target="../media/image2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slide2.xml" Type="http://schemas.openxmlformats.org/officeDocument/2006/relationships/slide"/><Relationship Id="rId5" Target="slide7.xml" Type="http://schemas.openxmlformats.org/officeDocument/2006/relationships/slide"/><Relationship Id="rId10" Target="slide13.xml" Type="http://schemas.openxmlformats.org/officeDocument/2006/relationships/slide"/><Relationship Id="rId4" Target="slide4.xml" Type="http://schemas.openxmlformats.org/officeDocument/2006/relationships/slide"/><Relationship Id="rId9" Target="https://fhpl.net/Forms/NIC_ClaimForm.pdf" TargetMode="External" Type="http://schemas.openxmlformats.org/officeDocument/2006/relationships/hyperlink"/></Relationships>
</file>

<file path=ppt/slides/_rels/slide2.xml.rels><?xml version="1.0" encoding="UTF-8" standalone="yes" ?><Relationships xmlns="http://schemas.openxmlformats.org/package/2006/relationships"><Relationship Id="rId8" Target="../media/image6.jpeg" Type="http://schemas.openxmlformats.org/officeDocument/2006/relationships/image"/><Relationship Id="rId3" Target="../media/image3.jpeg" Type="http://schemas.openxmlformats.org/officeDocument/2006/relationships/image"/><Relationship Id="rId7" Target="../media/image5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2.xml" Type="http://schemas.openxmlformats.org/officeDocument/2006/relationships/slide"/><Relationship Id="rId5" Target="../media/image4.jpeg" Type="http://schemas.openxmlformats.org/officeDocument/2006/relationships/image"/><Relationship Id="rId10" Target="../media/image1.jpeg" Type="http://schemas.openxmlformats.org/officeDocument/2006/relationships/image"/><Relationship Id="rId4" Target="slide3.xml" Type="http://schemas.openxmlformats.org/officeDocument/2006/relationships/slide"/><Relationship Id="rId9" Target="../media/image2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slide12.xml" Type="http://schemas.openxmlformats.org/officeDocument/2006/relationships/slide"/><Relationship Id="rId13" Target="../media/image1.jpeg" Type="http://schemas.openxmlformats.org/officeDocument/2006/relationships/image"/><Relationship Id="rId3" Target="../media/image5.png" Type="http://schemas.openxmlformats.org/officeDocument/2006/relationships/image"/><Relationship Id="rId7" Target="slide11.xml" Type="http://schemas.openxmlformats.org/officeDocument/2006/relationships/slide"/><Relationship Id="rId12" Target="../media/image2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7.xml" Type="http://schemas.openxmlformats.org/officeDocument/2006/relationships/slide"/><Relationship Id="rId11" Target="slide2.xml" Type="http://schemas.openxmlformats.org/officeDocument/2006/relationships/slide"/><Relationship Id="rId5" Target="slide4.xml" Type="http://schemas.openxmlformats.org/officeDocument/2006/relationships/slide"/><Relationship Id="rId10" Target="../media/image3.jpeg" Type="http://schemas.openxmlformats.org/officeDocument/2006/relationships/image"/><Relationship Id="rId4" Target="slide3.xml" Type="http://schemas.openxmlformats.org/officeDocument/2006/relationships/slide"/><Relationship Id="rId9" Target="../media/image6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8" Target="slide5.xml" Type="http://schemas.openxmlformats.org/officeDocument/2006/relationships/slide"/><Relationship Id="rId3" Target="slide3.xml" Type="http://schemas.openxmlformats.org/officeDocument/2006/relationships/slide"/><Relationship Id="rId7" Target="slide12.xml" Type="http://schemas.openxmlformats.org/officeDocument/2006/relationships/slide"/><Relationship Id="rId12" Target="../media/image1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2.png" Type="http://schemas.openxmlformats.org/officeDocument/2006/relationships/image"/><Relationship Id="rId5" Target="slide7.xml" Type="http://schemas.openxmlformats.org/officeDocument/2006/relationships/slide"/><Relationship Id="rId10" Target="slide2.xml" Type="http://schemas.openxmlformats.org/officeDocument/2006/relationships/slide"/><Relationship Id="rId4" Target="slide4.xml" Type="http://schemas.openxmlformats.org/officeDocument/2006/relationships/slide"/><Relationship Id="rId9" Target="slide6.xml" Type="http://schemas.openxmlformats.org/officeDocument/2006/relationships/slide"/></Relationships>
</file>

<file path=ppt/slides/_rels/slide5.xml.rels><?xml version="1.0" encoding="UTF-8" standalone="yes" ?><Relationships xmlns="http://schemas.openxmlformats.org/package/2006/relationships"><Relationship Id="rId8" Target="slide5.xml" Type="http://schemas.openxmlformats.org/officeDocument/2006/relationships/slide"/><Relationship Id="rId3" Target="slide3.xml" Type="http://schemas.openxmlformats.org/officeDocument/2006/relationships/slide"/><Relationship Id="rId7" Target="slide12.xml" Type="http://schemas.openxmlformats.org/officeDocument/2006/relationships/slide"/><Relationship Id="rId12" Target="../media/image1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2.png" Type="http://schemas.openxmlformats.org/officeDocument/2006/relationships/image"/><Relationship Id="rId5" Target="slide7.xml" Type="http://schemas.openxmlformats.org/officeDocument/2006/relationships/slide"/><Relationship Id="rId10" Target="slide2.xml" Type="http://schemas.openxmlformats.org/officeDocument/2006/relationships/slide"/><Relationship Id="rId4" Target="slide4.xml" Type="http://schemas.openxmlformats.org/officeDocument/2006/relationships/slide"/><Relationship Id="rId9" Target="slide6.xml" Type="http://schemas.openxmlformats.org/officeDocument/2006/relationships/slide"/></Relationships>
</file>

<file path=ppt/slides/_rels/slide6.xml.rels><?xml version="1.0" encoding="UTF-8" standalone="yes" ?><Relationships xmlns="http://schemas.openxmlformats.org/package/2006/relationships"><Relationship Id="rId8" Target="slide2.xml" Type="http://schemas.openxmlformats.org/officeDocument/2006/relationships/slide"/><Relationship Id="rId3" Target="slide4.xml" Type="http://schemas.openxmlformats.org/officeDocument/2006/relationships/slide"/><Relationship Id="rId7" Target="slide11.xml" Type="http://schemas.openxmlformats.org/officeDocument/2006/relationships/slide"/><Relationship Id="rId2" Target="../notesSlides/notesSlide6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7.xml" Type="http://schemas.openxmlformats.org/officeDocument/2006/relationships/slide"/><Relationship Id="rId11" Target="../media/image1.jpeg" Type="http://schemas.openxmlformats.org/officeDocument/2006/relationships/image"/><Relationship Id="rId5" Target="slide3.xml" Type="http://schemas.openxmlformats.org/officeDocument/2006/relationships/slide"/><Relationship Id="rId10" Target="../media/image2.png" Type="http://schemas.openxmlformats.org/officeDocument/2006/relationships/image"/><Relationship Id="rId4" Target="slide6.xml" Type="http://schemas.openxmlformats.org/officeDocument/2006/relationships/slide"/><Relationship Id="rId9" Target="slide12.xml" Type="http://schemas.openxmlformats.org/officeDocument/2006/relationships/slide"/></Relationships>
</file>

<file path=ppt/slides/_rels/slide7.xml.rels><?xml version="1.0" encoding="UTF-8" standalone="yes" ?><Relationships xmlns="http://schemas.openxmlformats.org/package/2006/relationships"><Relationship Id="rId8" Target="slide8.xml" Type="http://schemas.openxmlformats.org/officeDocument/2006/relationships/slide"/><Relationship Id="rId3" Target="slide3.xml" Type="http://schemas.openxmlformats.org/officeDocument/2006/relationships/slide"/><Relationship Id="rId7" Target="slide12.xml" Type="http://schemas.openxmlformats.org/officeDocument/2006/relationships/slide"/><Relationship Id="rId12" Target="../media/image1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2.png" Type="http://schemas.openxmlformats.org/officeDocument/2006/relationships/image"/><Relationship Id="rId5" Target="slide7.xml" Type="http://schemas.openxmlformats.org/officeDocument/2006/relationships/slide"/><Relationship Id="rId10" Target="slide2.xml" Type="http://schemas.openxmlformats.org/officeDocument/2006/relationships/slide"/><Relationship Id="rId4" Target="slide4.xml" Type="http://schemas.openxmlformats.org/officeDocument/2006/relationships/slide"/><Relationship Id="rId9" Target="slide9.xml" Type="http://schemas.openxmlformats.org/officeDocument/2006/relationships/slide"/></Relationships>
</file>

<file path=ppt/slides/_rels/slide8.xml.rels><?xml version="1.0" encoding="UTF-8" standalone="yes" ?><Relationships xmlns="http://schemas.openxmlformats.org/package/2006/relationships"><Relationship Id="rId8" Target="slide8.xml" Type="http://schemas.openxmlformats.org/officeDocument/2006/relationships/slide"/><Relationship Id="rId3" Target="slide3.xml" Type="http://schemas.openxmlformats.org/officeDocument/2006/relationships/slide"/><Relationship Id="rId7" Target="slide12.xml" Type="http://schemas.openxmlformats.org/officeDocument/2006/relationships/slide"/><Relationship Id="rId12" Target="../media/image1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11.xml" Type="http://schemas.openxmlformats.org/officeDocument/2006/relationships/slide"/><Relationship Id="rId11" Target="../media/image2.png" Type="http://schemas.openxmlformats.org/officeDocument/2006/relationships/image"/><Relationship Id="rId5" Target="slide7.xml" Type="http://schemas.openxmlformats.org/officeDocument/2006/relationships/slide"/><Relationship Id="rId10" Target="slide2.xml" Type="http://schemas.openxmlformats.org/officeDocument/2006/relationships/slide"/><Relationship Id="rId4" Target="slide4.xml" Type="http://schemas.openxmlformats.org/officeDocument/2006/relationships/slide"/><Relationship Id="rId9" Target="slide9.xml" Type="http://schemas.openxmlformats.org/officeDocument/2006/relationships/slide"/></Relationships>
</file>

<file path=ppt/slides/_rels/slide9.xml.rels><?xml version="1.0" encoding="UTF-8" standalone="yes" ?><Relationships xmlns="http://schemas.openxmlformats.org/package/2006/relationships"><Relationship Id="rId8" Target="slide6.xml" Type="http://schemas.openxmlformats.org/officeDocument/2006/relationships/slide"/><Relationship Id="rId13" Target="../media/image2.png" Type="http://schemas.openxmlformats.org/officeDocument/2006/relationships/image"/><Relationship Id="rId3" Target="slide7.xml" Type="http://schemas.openxmlformats.org/officeDocument/2006/relationships/slide"/><Relationship Id="rId7" Target="slide4.xml" Type="http://schemas.openxmlformats.org/officeDocument/2006/relationships/slide"/><Relationship Id="rId12" Target="slide12.xml" Type="http://schemas.openxmlformats.org/officeDocument/2006/relationships/slide"/><Relationship Id="rId2" Target="../notesSlides/notesSlide9.xml" Type="http://schemas.openxmlformats.org/officeDocument/2006/relationships/notesSlide"/><Relationship Id="rId1" Target="../slideLayouts/slideLayout1.xml" Type="http://schemas.openxmlformats.org/officeDocument/2006/relationships/slideLayout"/><Relationship Id="rId6" Target="slide3.xml" Type="http://schemas.openxmlformats.org/officeDocument/2006/relationships/slide"/><Relationship Id="rId11" Target="slide2.xml" Type="http://schemas.openxmlformats.org/officeDocument/2006/relationships/slide"/><Relationship Id="rId5" Target="slide9.xml" Type="http://schemas.openxmlformats.org/officeDocument/2006/relationships/slide"/><Relationship Id="rId10" Target="slide10.xml" Type="http://schemas.openxmlformats.org/officeDocument/2006/relationships/slide"/><Relationship Id="rId4" Target="slide8.xml" Type="http://schemas.openxmlformats.org/officeDocument/2006/relationships/slide"/><Relationship Id="rId9" Target="slide11.xml" Type="http://schemas.openxmlformats.org/officeDocument/2006/relationships/slide"/><Relationship Id="rId14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2437D1-5A09-4969-BE30-70450AD79081}"/>
              </a:ext>
            </a:extLst>
          </p:cNvPr>
          <p:cNvSpPr/>
          <p:nvPr/>
        </p:nvSpPr>
        <p:spPr>
          <a:xfrm>
            <a:off x="0" y="3581400"/>
            <a:ext cx="11887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rial" charset="0"/>
              </a:rPr>
              <a:t>E M P L O Y E E    B E N E F I T S    G U I D E</a:t>
            </a:r>
          </a:p>
        </p:txBody>
      </p:sp>
      <p:sp>
        <p:nvSpPr>
          <p:cNvPr id="6147" name="AutoShape 2" descr="data:image/jpg;base64,/9j/4AAQSkZJRgABAQAAAQABAAD/2wCEAAkGBhIQDhQREBAVEA8VEBwaFRcSDRUWFBQQFBQhFxUUFxUYICYeGBojGhQSHy8gIycsLC0sFR4xNTAqNSgrLCkBCQoKDgwOGQ8PGiwfHyQ0LCwqMCk1LiwsKi0pKSwsKSosKSwsLCwsLCkpLiwpLCkpKSwsLCwsLCkpLCwsKSksLP/AABEIAKAA1QMBIgACEQEDEQH/xAAbAAEAAgMBAQAAAAAAAAAAAAAAAgUDBAYBB//EAEgQAAECAwUFBAMNBQcFAAAAAAEAAgMEEQUSITFRBkFxkaETImGBFLHRFiMyMzQ1QnJzkrLB8BVTVKLiQ1JVYpOk4SQlY3SC/8QAGAEBAAMBAAAAAAAAAAAAAAAAAAECAwT/xAAjEQACAgICAgMAAwAAAAAAAAAAAQIRAxIhMUFxEzJRIlLB/9oADAMBAAIRAxEAPwD7cxgoMBlovbg0HJGZDgpICNwaDklwaDkpIgI3BoOSXBoOSkiAjcGg5JcGg5KSICNwaDklwaDkpIgI3BoOSXBoOSkiAjcGg5JcGg5KSICNwaDklwaDkpIgI3BoOSXBoOSkiAjcGg5JcGg5KSICNwaDklwaDkpIgI3BoOSXBoOSkiAjcGg5JcGg5KSIDBMNGGHRF7MbkQGRmQ4KSizIcFJAEREAREQBERAEREAREQBERAEREAREQBERAEREAREQBERAYZjciTG5EBkZkOCkosyHBSQBERAEREAREQBERAEREAREQBERAEREAREQBERAEREAREQGGY3IkxuRAZGZDgpKLMhwXpQHjnUVDG24lmuLbznUNKtZUHgd6wWltdce5jJd8VowLqEAnfTA1Hiq73SN/wAO/k/oW8Mb7aOXJmrhMtPd5K/5/wDTWWBtvKuNL7m/WYQFTDaRv+Hfyf0qBtqTim5MSnY1+kG0I8cAD5q/xr8Zn80v7I7aDMNe0OY4OaciDUHzWSq4R7X2bEbFhOMWUiHWufStMjvXbwIwewOaatIqOBWE4a8ro6ceTbh9mVEVbb1siVg9oReJdQNrSp48KqqVukaNpK2WS8qtOyLSExBbFbheGIrkRgQsNvWx6LCEQsL6vAoHUzr7E1d0V3Wu3gsqouZ910WlfQYtPy5Kzse3oc00llQ5vwmuFHD/AIzVnCS7IWWL4TLOqVXLw9s3vJuSkR4DqEtdUVHks8ntex0QQ40J8u8nC+MD5p8cvwhZoPydEvFWTNthk3Dl7lTEaTevZUB3eSs1VpoupJ9BKqsi20GzjZa4auZevXsBnhTyWlaW1JhTBgtl3xXBoPdduIrlTxClQbKvJFdnQVSq5r3WRf4GN+vJbk1tCYcoJh8FzSTS4TRwqabx4V81LhIhZYsuV6uYG18SlfQYtNRprkrCyNpIUyS1hLYgzY8Ud/yjhJCOWLdJluiIqGphmNyJMbkQE25Dh+S5q1No4xmHQJSEHuZ8MuHQYjUYrpWZDguSsT52meB9bVrjS5bMMzapLyakDaqdiB5ZCY4Q/h934P8AN4HkskntDaEZt+FBY9taVDN44uWPZr4me+qfwvVrsF8jP2rvUFtNxinwjmx7SaTk+TV/adp/w7fu/wBS9kpwzzY0vMw2tiMbgWil12XjQ1pvxXXLj9nh/wBwm/P8SpGSkm6qjScXFpXdmpY7u1syYhPxEKpb4UF4U8weavdioxdJMr9Fzm+QdgqHZz5HO/VP4CrvYX5EPtHetWydP2Vw/aPo6ErlY/8A1lpBmcGXFToYh3c6D/5Ku7btIS8u+Icw3u+LjgB+tFzVkbLxzCEQTToLogvOAZjjiKmuePVZY1SbNcrtqKV/ptWEfRZ2LKn4t/fh+zl+FZdvfkg+2b6iqy2bCjwGiZMwYz4Tge82lG1xxrl7VubXTYjWfDiNydEaehqPLFaUnJSRnbUJQa9F/CtKEGCsVg7o/tG6cVz1jPbFtONFg/FdnQkZFxpj50J8lvQNjZUtBMM1I/vu04q4lpJkFl2GwMboBv1OpWdxjdGmspU5eDm9i5ljIcUOe1p7c5uA3eKhtpOQ4rGQobhEjmILt01I3ZjXDBa2zFgQZhsV0Vpc4RiB3iMM9y6az9n4EA3ocMB2pxPkTkrycYzspCMpQrwU080i1ZUHPsjXjddVdWuTtuYbDtWXe9wa0QzUk4DB3tV23aKWJAEdlSf729Umm0jTG0nJP9Kma+eYf2B9RWlO2myWtZ8SJW72IHdbU1IHsK3Zn55h/YH1Fa0Wahw7YiOiuDW9iBV2VaDBar/DGXn2bp27lv8Ayf6a820iB0heGRc0jgVvft2T/fQ+YVdthMMiSF6G4OYXtoRlgaKkV/JcUaSb0dtM6CR+KZ9Qepc1tnLCEYc3D7sVsQAkYXhQkV1yI4FWkrtFLNhNBjsBDBXvbwFS2hNm0ozIMEH0dr6veRQH9ZDWqiCalb6GSUXBJdnXw3VaDqFkUWtoKKSxOlGGY3IkxuRCTI3IcFyNi/O0zwPrC65uQ4Ljbea6Un2TQFYb8H01pQjlQjgtcXNo58/h/hh2YaSydYMXkGg31o8evBY9mtqIUrAMOI15dfJwaN9MMTngtqcs+KyL6ZIERGPxc0Y554bwdMwV4dooxPes6rjn727E/d/Nb/azmVxrw0b8PbyC4hrYcUuJoAGAknQCq09mnVtCbNKEg4Hd3l0sjL9xrnwmQ4lMQ0A3fCtFzez3zhN+f41nFxqVI1kpXFyZqbO/I5zgfwFXWwvyIfaO9apNnfkc7wP4CrvYX5EPtHetWydS9orh+0fTLG2RA7K9MgGG1wPeBIDjgMBxW5AiNc0OaQWkAgjKhGCpttPkT/rN/EFUwLUfINfAcC8Ft6XNM730TwJH6IWShtHg2lk1nTR0z56DEiOlyQ59zvNp9E518j1WvPSUtCl7sVjRAaa0IJAcTuGdceqorBkHQrRAiG9FfLl7z/nc7EdAt62yJibhypPvbPfIuP3W9eqnSnSfBHyXG2uei2i2tBhwWxXPAhGl00NKEYZLTO18p++H3Hexa2zTrjoso+juzdVlaGsJ2I5V6pAgN/asQXRT0ZuF0UzUapNpk7yaTXo2YFpycvCERhDIURxoQ13ecM8PIr33Xyn74fdd7Fo7XOEN8qbhcBHrda2pOGQG8rNBt5jnNb6HGFSBUy4oKnM+CnVNWRu09ejJbcaSD2+lBpeWYXmuPcr4eK1pJtmxHgQ2wy+uAoQSd1K5lYrbnYcG0oT4uEMS5GVcScMFgtaegzlyHKsL43aNN8Qy0MaDiS5WUXS7KOSt9HQv7D0ptQPSezq00Nbm/HLeVjtWzZWjo0eG00Hec4HIYBacb52hf+s71qO0D+3mIUpXu17SLj9BuQ8yqKPK5NHJavjybMtYUlFYHsgsLHCoIByWZsvLOrKXGkMAcWUNACag81obNxOxjRZQmoab8LH+zdmPIqcl86x/sGetGnb5ITVLhc8MzTFhSUJpe+DDY0ZkjBeSG0UnUQ4b2s0F24Dw3L3aqz3xoLRDAc5kUPuk4OArUdVo/tyXeWw5qWMF1RTtIfdvA4UcpS2XPIk9ZUqR1AK9WJ8UNFSaD9ZKUKIHCoNR+axOghMbkSY3IhJkZkOCxTkm2KwsiNvMIxBWVmQ4KSENWcc/ZialnF0nGqwn4LjTnXA8cF0VksjiGDMEGIcw1oAb4eK30V5TcuzOOJRdo8XNWLZUWHOzMR7KMfW6ajGrvArpkURk1ZaUFJp/hyFi2JHhys0x8Oj4gNwXhjVpGviFabJyESDKhkVt199xpUHAnDJXaK0sjlZWOJRaZT7UST40q5kNt55LaCoGTqnNb3oLXCGXtBczFtdzqUqFtIqW6ovqrso3yMQWh2wYTD9Gu1qMX1rSi1LP2WbFDos5DrGfEJpePdbuGB0/JdOituynxRvk5mPs76PGhRpSHk6kRodnDdmcTu9i3IMjEFovilvvZgBoNR8IHKiukTdvsLEl0UO00nFe6A+DD7Qw4t4i8Bu1K8/as5/A/wC4b7Ffom3FUS8fNplHGs+I60IUW572IBDjUYPJrRY7UsuJDjtmZZtXnCKyoAezXHCo9i6BE3ZDxJlHFkohtBka4ezEuQTUYOO6i1JLZkRzEjTkOsR8Q0aXfBYMG/BK6dE3fgfEn2cxObNCA+FGk4dHsf3m3vhQzgcz+qpMQZmFOxI0KX7Vr4TW/GNbiMSunRTu/JHxLxwUkaLOPgh7IbYUUPxY914PZTK8Mt/JV9otm5uH2DpUQWuIvPdEDgADXugb11aKFOvBLx32yunpMljWitAKVGYxGNN+Ap58VOzJcsbR2gGOZpvI3cPBbyKt8UX1V2YZjciTG5FBYyMyHBSUWZDgpIAiIgCIiAIiIAiIgCIiAIiIAiIgCIiAIiIAiIgCIiAIiIDDMbkSY3IgMjMhwUlFmQ4KSAIiIAiIgCIiAIiIAiIgCIiAIiIAiIgCIiAIiIAiIgCIiAwzG5EmNyIDIzIcFJQAOvRe0OvRASRRodeiUOvRASRRodeiUOvRASRRodeiUOvRASRRodeiUOvRASRRodeiUOvRASRRodeiUOvRASRRodeiUOvRASRRodeiUOvRASRRodeiUOvRASRRodeiUOvRASRRodeiUOvRASRRodeiUOvRAY5jcik+HXM9EQH/2Q=="/>
          <p:cNvSpPr>
            <a:spLocks noChangeAspect="1" noChangeArrowheads="1"/>
          </p:cNvSpPr>
          <p:nvPr/>
        </p:nvSpPr>
        <p:spPr bwMode="auto">
          <a:xfrm>
            <a:off x="80963" y="-731838"/>
            <a:ext cx="2028825" cy="152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0" y="0"/>
            <a:ext cx="11887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61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19177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 descr="uni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70262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E211F96B-F814-4508-B4CA-42BD09D969E7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F97A5D2F-962F-44DE-BFD9-1977972C463A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97C413A0-83D2-44DA-B5A1-09B8F4E428E5}"/>
              </a:ext>
            </a:extLst>
          </p:cNvPr>
          <p:cNvSpPr/>
          <p:nvPr/>
        </p:nvSpPr>
        <p:spPr>
          <a:xfrm>
            <a:off x="5003" y="205740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078E07D0-0DCC-4B8A-8765-908F54DAF850}"/>
              </a:ext>
            </a:extLst>
          </p:cNvPr>
          <p:cNvSpPr/>
          <p:nvPr/>
        </p:nvSpPr>
        <p:spPr>
          <a:xfrm>
            <a:off x="0" y="25908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9E3ABD41-D1AF-40AE-96F9-FAA64BFA4B38}"/>
              </a:ext>
            </a:extLst>
          </p:cNvPr>
          <p:cNvSpPr/>
          <p:nvPr/>
        </p:nvSpPr>
        <p:spPr>
          <a:xfrm>
            <a:off x="2971800" y="533400"/>
            <a:ext cx="152400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 Documents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DA4A5C-2B03-4F37-BA52-B0C3534B6F97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990600"/>
          <a:ext cx="7939088" cy="5418141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Documents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9060" marR="99060" marT="45827" marB="458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GMC Claim</a:t>
                      </a:r>
                    </a:p>
                  </a:txBody>
                  <a:tcPr marL="99060" marR="99060" marT="45827" marB="45827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5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Original Claim Form fully filled up and duly signed by you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Arial" charset="0"/>
                        </a:rPr>
                        <a:t>Original Main Hospital bill with  Bill No. &amp; break-up (with detailed break-up of various heads like Room Rent / OT Charges / Nursing Charges etc.)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Original Discharge Summary (Gives the summary of diagnosis and treatment in hospital)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Original Death Summary (Only in case of death of patient during hospital stay)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Original Hospital Payment Receipt with Receipt No.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Hospital Registration No.  (Registration No. &amp; No. of beds on hospital letterhead with signature)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Doctor’s Registration No. (On Doctor’s letterhead with signature)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Original Pharmacy &amp; Investigation bills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9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Original Prescriptions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73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Investigation Reports in Original / Attested from hospital (reports for all tests done along with images)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2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Copy of cancelled cheque of the employee with the name of the account holder printed on the cheque / Aadhaar Card of employee and patient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E5D5ED3E-8EA8-4F80-ACCD-F09A8ACC7FCA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4" name="Rectangle 33">
            <a:hlinkClick r:id="rId3" action="ppaction://hlinksldjump"/>
            <a:extLst>
              <a:ext uri="{FF2B5EF4-FFF2-40B4-BE49-F238E27FC236}">
                <a16:creationId xmlns:a16="http://schemas.microsoft.com/office/drawing/2014/main" id="{B7B037CE-0596-40A6-AB37-1D1E0FA47742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953083DE-6631-4C8A-915D-73A2BE72871E}"/>
              </a:ext>
            </a:extLst>
          </p:cNvPr>
          <p:cNvSpPr/>
          <p:nvPr/>
        </p:nvSpPr>
        <p:spPr>
          <a:xfrm>
            <a:off x="0" y="31242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pic>
        <p:nvPicPr>
          <p:cNvPr id="26679" name="Picture 3" descr="unis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80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590F33C4-35F6-4BED-81AB-A56F975BA5F1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16" name="Rectangle 15">
            <a:hlinkClick r:id="rId4" action="ppaction://hlinksldjump"/>
            <a:extLst>
              <a:ext uri="{FF2B5EF4-FFF2-40B4-BE49-F238E27FC236}">
                <a16:creationId xmlns:a16="http://schemas.microsoft.com/office/drawing/2014/main" id="{112D2337-0F96-4DE8-80D9-AF015CA8F830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829BA34E-65C5-4AD5-8D1A-A808A69E6C3E}"/>
              </a:ext>
            </a:extLst>
          </p:cNvPr>
          <p:cNvSpPr/>
          <p:nvPr/>
        </p:nvSpPr>
        <p:spPr>
          <a:xfrm>
            <a:off x="5003" y="2057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4E866330-2D3C-48CC-8DCD-D8284307874F}"/>
              </a:ext>
            </a:extLst>
          </p:cNvPr>
          <p:cNvSpPr/>
          <p:nvPr/>
        </p:nvSpPr>
        <p:spPr>
          <a:xfrm>
            <a:off x="0" y="259080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786C146C-9F46-45B2-8B99-56653402E09A}"/>
              </a:ext>
            </a:extLst>
          </p:cNvPr>
          <p:cNvSpPr/>
          <p:nvPr/>
        </p:nvSpPr>
        <p:spPr>
          <a:xfrm>
            <a:off x="0" y="31242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sp>
        <p:nvSpPr>
          <p:cNvPr id="24" name="Rectangle 23">
            <a:hlinkClick r:id="rId8" action="ppaction://hlinksldjump"/>
            <a:extLst>
              <a:ext uri="{FF2B5EF4-FFF2-40B4-BE49-F238E27FC236}">
                <a16:creationId xmlns:a16="http://schemas.microsoft.com/office/drawing/2014/main" id="{9E5DA329-8783-4577-A836-4FF0136FE830}"/>
              </a:ext>
            </a:extLst>
          </p:cNvPr>
          <p:cNvSpPr/>
          <p:nvPr/>
        </p:nvSpPr>
        <p:spPr>
          <a:xfrm>
            <a:off x="2971800" y="533400"/>
            <a:ext cx="114300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7F5B78-A2B7-4F15-AE3E-92B4A124B7E3}"/>
              </a:ext>
            </a:extLst>
          </p:cNvPr>
          <p:cNvSpPr/>
          <p:nvPr/>
        </p:nvSpPr>
        <p:spPr>
          <a:xfrm>
            <a:off x="2667000" y="838200"/>
            <a:ext cx="8534400" cy="5121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Any cosmetic or plastic surgery except for correction of injury</a:t>
            </a:r>
          </a:p>
          <a:p>
            <a:pPr marL="342900" lvl="1" indent="-285750" algn="just" eaLnBrk="1" hangingPunct="1"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Any non-medical expenses like registration fees, admission fees, charges for medical records, cafeteria charges, telephone charges, etc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Circumcision unless necessary for treatment of disease</a:t>
            </a:r>
          </a:p>
          <a:p>
            <a:pPr marL="342900" lvl="1" indent="-285750" algn="just" eaLnBrk="1" hangingPunct="1"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Congenital external diseases or defects / anomalies, sterility, intentional self-injury / suicide, all psychiatric and psychosomatic disorders and disease / accident due to and or use, misuse or abuse of drugs / alcohol or use of intoxicating substances or such abuse or additions etc.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Domiciliary Hospitalization Benefit</a:t>
            </a:r>
          </a:p>
          <a:p>
            <a:pPr marL="342900" lvl="1" indent="-285750" algn="just" eaLnBrk="1" hangingPunct="1"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Hospitalization for convalescence, general debility, rest cure, intentional self-injury, </a:t>
            </a:r>
            <a:r>
              <a:rPr lang="en-US" sz="1400" b="1" dirty="0">
                <a:latin typeface="+mn-lt"/>
                <a:cs typeface="Arial" charset="0"/>
              </a:rPr>
              <a:t>use of intoxicating drugs / alcohol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HIV and AIDS &amp; Venereal diseases</a:t>
            </a:r>
          </a:p>
          <a:p>
            <a:pPr marL="342900" lvl="1" indent="-285750" algn="just" eaLnBrk="1" hangingPunct="1"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Injury or disease directly or indirectly caused by or arising from or attributable to War or War-like situations or directly or indirectly caused by nuclear weapons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Sterilization / Infertility treatment</a:t>
            </a:r>
          </a:p>
          <a:p>
            <a:pPr marL="342900" lvl="1" indent="-285750" algn="just" eaLnBrk="1" hangingPunct="1"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Non-allopathic treatments with a  minimum of 24-hour hospitalization with an active line of treatment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Vitamins and tonics unless used for treatment of injury or disease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Voluntary termination of pregnancy during first 12 weeks (MTP)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Dental expenses, except arising out of accidents requiring surgery with a minimum of 24-hour hospitalization</a:t>
            </a:r>
          </a:p>
          <a:p>
            <a:pPr marL="342900" lvl="1" indent="-285750" algn="just" eaLnBrk="1" hangingPunct="1">
              <a:lnSpc>
                <a:spcPct val="150000"/>
              </a:lnSpc>
              <a:buClr>
                <a:srgbClr val="E1A800"/>
              </a:buClr>
              <a:buFont typeface="Courier New" pitchFamily="49" charset="0"/>
              <a:buChar char="o"/>
              <a:tabLst>
                <a:tab pos="63500" algn="l"/>
              </a:tabLst>
              <a:defRPr/>
            </a:pPr>
            <a:r>
              <a:rPr lang="en-US" sz="1400" dirty="0">
                <a:latin typeface="+mn-lt"/>
                <a:cs typeface="Arial" charset="0"/>
              </a:rPr>
              <a:t>Pre &amp; Post </a:t>
            </a:r>
            <a:r>
              <a:rPr lang="en-US" sz="1400" dirty="0" err="1">
                <a:latin typeface="+mn-lt"/>
                <a:cs typeface="Arial" charset="0"/>
              </a:rPr>
              <a:t>Hospitalisation</a:t>
            </a:r>
            <a:r>
              <a:rPr lang="en-US" sz="1400" dirty="0">
                <a:latin typeface="+mn-lt"/>
                <a:cs typeface="Arial" charset="0"/>
              </a:rPr>
              <a:t> expenses for Maternity claims</a:t>
            </a:r>
          </a:p>
        </p:txBody>
      </p:sp>
      <p:sp>
        <p:nvSpPr>
          <p:cNvPr id="28693" name="TextBox 27"/>
          <p:cNvSpPr txBox="1">
            <a:spLocks noChangeArrowheads="1"/>
          </p:cNvSpPr>
          <p:nvPr/>
        </p:nvSpPr>
        <p:spPr bwMode="auto">
          <a:xfrm>
            <a:off x="3048000" y="6307138"/>
            <a:ext cx="61722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Note: This is not an exhaustive list, please get in touch with Unison for more exclusions</a:t>
            </a:r>
          </a:p>
        </p:txBody>
      </p:sp>
      <p:sp>
        <p:nvSpPr>
          <p:cNvPr id="32" name="Rectangle 31">
            <a:hlinkClick r:id="rId9" action="ppaction://hlinksldjump"/>
            <a:extLst>
              <a:ext uri="{FF2B5EF4-FFF2-40B4-BE49-F238E27FC236}">
                <a16:creationId xmlns:a16="http://schemas.microsoft.com/office/drawing/2014/main" id="{99D972EB-C649-463D-8C74-79C0F8CA003E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39853B3A-4CFF-4091-987B-B83B55C1C37E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28700" name="Picture 3" descr="unis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01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2590800" y="1295400"/>
            <a:ext cx="8610600" cy="334963"/>
          </a:xfrm>
          <a:prstGeom prst="rect">
            <a:avLst/>
          </a:prstGeom>
          <a:solidFill>
            <a:srgbClr val="2159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</a:rPr>
              <a:t>Contact Details</a:t>
            </a:r>
            <a:endParaRPr lang="en-US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Line 23"/>
          <p:cNvSpPr>
            <a:spLocks noChangeShapeType="1"/>
          </p:cNvSpPr>
          <p:nvPr/>
        </p:nvSpPr>
        <p:spPr bwMode="auto">
          <a:xfrm>
            <a:off x="2590800" y="1295400"/>
            <a:ext cx="0" cy="38496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24"/>
          <p:cNvSpPr>
            <a:spLocks noChangeShapeType="1"/>
          </p:cNvSpPr>
          <p:nvPr/>
        </p:nvSpPr>
        <p:spPr bwMode="auto">
          <a:xfrm>
            <a:off x="11201400" y="1295400"/>
            <a:ext cx="0" cy="3849688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Line 25"/>
          <p:cNvSpPr>
            <a:spLocks noChangeShapeType="1"/>
          </p:cNvSpPr>
          <p:nvPr/>
        </p:nvSpPr>
        <p:spPr bwMode="auto">
          <a:xfrm>
            <a:off x="2590800" y="1295400"/>
            <a:ext cx="8610600" cy="0"/>
          </a:xfrm>
          <a:prstGeom prst="line">
            <a:avLst/>
          </a:prstGeom>
          <a:noFill/>
          <a:ln w="127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6" name="Rectangle 18">
            <a:hlinkClick r:id="rId3" action="ppaction://hlinksldjump"/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927100"/>
            <a:ext cx="26162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2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763" y="942975"/>
            <a:ext cx="258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bg1"/>
                </a:solidFill>
              </a:rPr>
              <a:t>Group Medical Policy</a:t>
            </a:r>
          </a:p>
        </p:txBody>
      </p:sp>
      <p:pic>
        <p:nvPicPr>
          <p:cNvPr id="30728" name="Rectangle 19">
            <a:hlinkClick r:id="rId5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36700"/>
            <a:ext cx="200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3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763" y="1524000"/>
            <a:ext cx="197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Employee Policy details</a:t>
            </a:r>
          </a:p>
        </p:txBody>
      </p:sp>
      <p:pic>
        <p:nvPicPr>
          <p:cNvPr id="30730" name="Rectangle 22">
            <a:hlinkClick r:id="rId7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200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Text Box 38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057400"/>
            <a:ext cx="197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Claims Procedure</a:t>
            </a:r>
          </a:p>
        </p:txBody>
      </p:sp>
      <p:pic>
        <p:nvPicPr>
          <p:cNvPr id="30732" name="Rectangle 24">
            <a:hlinkClick r:id="rId8" action="ppaction://hlinksldjump"/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2590800"/>
            <a:ext cx="200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Text Box 41"/>
          <p:cNvSpPr txBox="1">
            <a:spLocks noChangeArrowheads="1"/>
          </p:cNvSpPr>
          <p:nvPr/>
        </p:nvSpPr>
        <p:spPr bwMode="auto">
          <a:xfrm>
            <a:off x="0" y="2590800"/>
            <a:ext cx="197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Exclusions</a:t>
            </a:r>
          </a:p>
        </p:txBody>
      </p:sp>
      <p:pic>
        <p:nvPicPr>
          <p:cNvPr id="30734" name="Rectangle 25">
            <a:hlinkClick r:id="rId9" action="ppaction://hlinksldjump"/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3168650"/>
            <a:ext cx="2006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5" name="Text Box 44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0" y="3200400"/>
            <a:ext cx="1976438" cy="45720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bg1"/>
                </a:solidFill>
              </a:rPr>
              <a:t> </a:t>
            </a:r>
            <a:r>
              <a:rPr lang="en-US" altLang="en-US" sz="1400" b="1"/>
              <a:t>Contacts</a:t>
            </a:r>
            <a:r>
              <a:rPr lang="en-US" altLang="en-US" sz="1400" b="1">
                <a:solidFill>
                  <a:schemeClr val="bg1"/>
                </a:solidFill>
              </a:rPr>
              <a:t> &amp; Links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129CA027-FFFE-4CDD-99AB-763FA569EF17}"/>
              </a:ext>
            </a:extLst>
          </p:cNvPr>
          <p:cNvSpPr>
            <a:spLocks/>
          </p:cNvSpPr>
          <p:nvPr/>
        </p:nvSpPr>
        <p:spPr bwMode="auto">
          <a:xfrm rot="5400000">
            <a:off x="3948907" y="-546894"/>
            <a:ext cx="762000" cy="2922587"/>
          </a:xfrm>
          <a:prstGeom prst="rightBrace">
            <a:avLst>
              <a:gd name="adj1" fmla="val 8321"/>
              <a:gd name="adj2" fmla="val 75296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7" name="Rectangle 56">
            <a:hlinkClick r:id="rId9" action="ppaction://hlinksldjump"/>
            <a:extLst>
              <a:ext uri="{FF2B5EF4-FFF2-40B4-BE49-F238E27FC236}">
                <a16:creationId xmlns:a16="http://schemas.microsoft.com/office/drawing/2014/main" id="{66358F9B-8950-4D13-97DF-BBE45378B9B3}"/>
              </a:ext>
            </a:extLst>
          </p:cNvPr>
          <p:cNvSpPr/>
          <p:nvPr/>
        </p:nvSpPr>
        <p:spPr>
          <a:xfrm>
            <a:off x="2895600" y="533400"/>
            <a:ext cx="129767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Contacts</a:t>
            </a:r>
          </a:p>
        </p:txBody>
      </p:sp>
      <p:sp>
        <p:nvSpPr>
          <p:cNvPr id="58" name="Rectangle 57">
            <a:hlinkClick r:id="rId11" action="ppaction://hlinksldjump"/>
            <a:extLst>
              <a:ext uri="{FF2B5EF4-FFF2-40B4-BE49-F238E27FC236}">
                <a16:creationId xmlns:a16="http://schemas.microsoft.com/office/drawing/2014/main" id="{0AB2529A-14A9-4191-A5A8-579234D79FA9}"/>
              </a:ext>
            </a:extLst>
          </p:cNvPr>
          <p:cNvSpPr/>
          <p:nvPr/>
        </p:nvSpPr>
        <p:spPr>
          <a:xfrm>
            <a:off x="4568757" y="533400"/>
            <a:ext cx="1222443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Links</a:t>
            </a:r>
          </a:p>
        </p:txBody>
      </p:sp>
      <p:sp>
        <p:nvSpPr>
          <p:cNvPr id="34" name="Rectangle 33">
            <a:hlinkClick r:id="rId12" action="ppaction://hlinksldjump"/>
            <a:extLst>
              <a:ext uri="{FF2B5EF4-FFF2-40B4-BE49-F238E27FC236}">
                <a16:creationId xmlns:a16="http://schemas.microsoft.com/office/drawing/2014/main" id="{8445A0BB-5F54-40B0-B23A-3F1C40E399FE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33C5595D-FB10-4601-B779-EDD855EA7F70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691AAF5-2437-4435-AF1C-A7B73F289578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752600"/>
          <a:ext cx="8305800" cy="368619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1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FHPL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Toll Free No. 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1800 425 4033</a:t>
                      </a:r>
                      <a:endParaRPr lang="en-US" sz="1800" b="1" dirty="0"/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FHPL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Mail ID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hlinkClick r:id="rId13"/>
                        </a:rPr>
                        <a:t>info@fhpl.net</a:t>
                      </a:r>
                      <a:r>
                        <a:rPr lang="en-US" sz="1800" b="1" baseline="0" dirty="0" smtClean="0"/>
                        <a:t> </a:t>
                      </a:r>
                      <a:endParaRPr lang="en-US" sz="1800" b="1" dirty="0"/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4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Escalation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Matrix </a:t>
                      </a:r>
                      <a:r>
                        <a:rPr lang="en-US" sz="20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"/>
                        </a:rPr>
                        <a:t>–</a:t>
                      </a:r>
                      <a:r>
                        <a:rPr lang="en-US" sz="20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"/>
                        </a:rPr>
                        <a:t> </a:t>
                      </a:r>
                      <a:r>
                        <a:rPr lang="en-US" sz="20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4"/>
                        </a:rPr>
                        <a:t>FHPL</a:t>
                      </a:r>
                      <a:endParaRPr lang="en-US" sz="20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14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latin typeface="+mn-lt"/>
                        </a:rPr>
                        <a:t>st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Escalation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  <a:hlinkClick r:id="rId14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Arun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Kumar – 9092992000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Escalation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Gopi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– 9282329405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800" b="1" i="0" u="none" strike="noStrike" baseline="30000" dirty="0">
                          <a:solidFill>
                            <a:srgbClr val="000000"/>
                          </a:solidFill>
                          <a:latin typeface="Calibri"/>
                        </a:rPr>
                        <a:t>rd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Escalation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Srinivas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baseline="0" dirty="0" err="1" smtClean="0"/>
                        <a:t>Kamineni</a:t>
                      </a:r>
                      <a:r>
                        <a:rPr lang="en-US" sz="1800" b="1" baseline="0" dirty="0" smtClean="0"/>
                        <a:t> - 9282329404</a:t>
                      </a:r>
                      <a:endParaRPr lang="en-US" sz="1800" b="1" dirty="0"/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4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UNISON  CONTACT DETAILS 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24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SPOC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Vivek Mathew</a:t>
                      </a:r>
                    </a:p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Mob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.: </a:t>
                      </a:r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98846 43399</a:t>
                      </a:r>
                    </a:p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5"/>
                        </a:rPr>
                        <a:t>Mathew.Vivek@unisoninsurance.net</a:t>
                      </a:r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24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ESCALATION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Baskar R</a:t>
                      </a:r>
                    </a:p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Mob.: </a:t>
                      </a:r>
                      <a:r>
                        <a:rPr lang="en-US" sz="1800" b="1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94444 15720</a:t>
                      </a:r>
                      <a:endParaRPr lang="en-US" sz="1800" b="1" i="0" u="none" strike="noStrike" kern="1200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algn="l" rtl="0" fontAlgn="t"/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  <a:hlinkClick r:id="rId16"/>
                        </a:rPr>
                        <a:t>r.baskar@unisoninsurance.net</a:t>
                      </a:r>
                      <a:r>
                        <a:rPr lang="en-US" sz="1800" b="1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987"/>
                  </a:ext>
                </a:extLst>
              </a:tr>
            </a:tbl>
          </a:graphicData>
        </a:graphic>
      </p:graphicFrame>
      <p:pic>
        <p:nvPicPr>
          <p:cNvPr id="30781" name="Picture 3" descr="unis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2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1701601-B8E5-4179-9975-FA971B308819}"/>
              </a:ext>
            </a:extLst>
          </p:cNvPr>
          <p:cNvSpPr/>
          <p:nvPr/>
        </p:nvSpPr>
        <p:spPr>
          <a:xfrm>
            <a:off x="2209800" y="0"/>
            <a:ext cx="967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dirty="0"/>
              <a:t>Group Medical Policy</a:t>
            </a:r>
            <a:endParaRPr lang="en-US" sz="2000" dirty="0"/>
          </a:p>
        </p:txBody>
      </p:sp>
      <p:sp>
        <p:nvSpPr>
          <p:cNvPr id="18" name="Rectangle 17">
            <a:hlinkClick r:id="rId3" action="ppaction://hlinksldjump"/>
            <a:extLst>
              <a:ext uri="{FF2B5EF4-FFF2-40B4-BE49-F238E27FC236}">
                <a16:creationId xmlns:a16="http://schemas.microsoft.com/office/drawing/2014/main" id="{AEBF6305-7EC2-46D0-AD52-019C75CF4A4D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19" name="Rectangle 18">
            <a:hlinkClick r:id="rId4" action="ppaction://hlinksldjump"/>
            <a:extLst>
              <a:ext uri="{FF2B5EF4-FFF2-40B4-BE49-F238E27FC236}">
                <a16:creationId xmlns:a16="http://schemas.microsoft.com/office/drawing/2014/main" id="{AF871B29-607D-4CCF-97DA-8ACC51AFFC6F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22" name="Rectangle 21">
            <a:hlinkClick r:id="rId5" action="ppaction://hlinksldjump"/>
            <a:extLst>
              <a:ext uri="{FF2B5EF4-FFF2-40B4-BE49-F238E27FC236}">
                <a16:creationId xmlns:a16="http://schemas.microsoft.com/office/drawing/2014/main" id="{EE4C763C-A22E-44B6-9669-F574A460C0AC}"/>
              </a:ext>
            </a:extLst>
          </p:cNvPr>
          <p:cNvSpPr/>
          <p:nvPr/>
        </p:nvSpPr>
        <p:spPr>
          <a:xfrm>
            <a:off x="5003" y="21336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23" name="Rectangle 22">
            <a:hlinkClick r:id="rId6" action="ppaction://hlinksldjump"/>
            <a:extLst>
              <a:ext uri="{FF2B5EF4-FFF2-40B4-BE49-F238E27FC236}">
                <a16:creationId xmlns:a16="http://schemas.microsoft.com/office/drawing/2014/main" id="{2095B68D-6822-4465-AD4C-98F29DFB4247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6C24C5AC-BBA1-411D-A2AD-62852ED09EFD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cs typeface="Arial" charset="0"/>
              </a:rPr>
              <a:t> Contacts &amp;</a:t>
            </a:r>
            <a:r>
              <a:rPr lang="en-US" sz="1400" b="1" dirty="0">
                <a:solidFill>
                  <a:schemeClr val="tx1"/>
                </a:solidFill>
                <a:cs typeface="Arial" charset="0"/>
              </a:rPr>
              <a:t> Links</a:t>
            </a:r>
          </a:p>
        </p:txBody>
      </p:sp>
      <p:sp>
        <p:nvSpPr>
          <p:cNvPr id="32786" name="Subtitle 30"/>
          <p:cNvSpPr>
            <a:spLocks noGrp="1"/>
          </p:cNvSpPr>
          <p:nvPr>
            <p:ph type="subTitle" idx="4294967295"/>
          </p:nvPr>
        </p:nvSpPr>
        <p:spPr>
          <a:xfrm>
            <a:off x="2971800" y="1447800"/>
            <a:ext cx="7239000" cy="4724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 smtClean="0">
                <a:solidFill>
                  <a:srgbClr val="10253F"/>
                </a:solidFill>
              </a:rPr>
              <a:t>FHPL website :                                  </a:t>
            </a:r>
            <a:r>
              <a:rPr lang="en-US" altLang="en-US" sz="1400" dirty="0" smtClean="0">
                <a:solidFill>
                  <a:srgbClr val="10253F"/>
                </a:solidFill>
                <a:hlinkClick r:id="rId8"/>
              </a:rPr>
              <a:t>https://fhpl.net/</a:t>
            </a:r>
            <a:r>
              <a:rPr lang="en-US" altLang="en-US" sz="1400" dirty="0" smtClean="0">
                <a:solidFill>
                  <a:srgbClr val="10253F"/>
                </a:solidFill>
              </a:rPr>
              <a:t> </a:t>
            </a:r>
            <a:endParaRPr lang="en-US" altLang="en-US" sz="1400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 smtClean="0">
                <a:solidFill>
                  <a:srgbClr val="10253F"/>
                </a:solidFill>
              </a:rPr>
              <a:t>Claim form for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 smtClean="0">
                <a:solidFill>
                  <a:srgbClr val="10253F"/>
                </a:solidFill>
              </a:rPr>
              <a:t>Reimbursement:    </a:t>
            </a:r>
            <a:r>
              <a:rPr lang="en-US" altLang="en-US" sz="1400" dirty="0" smtClean="0">
                <a:solidFill>
                  <a:srgbClr val="10253F"/>
                </a:solidFill>
                <a:hlinkClick r:id="rId9"/>
              </a:rPr>
              <a:t>https://fhpl.net/Forms/NIC_ClaimForm.pdf</a:t>
            </a:r>
            <a:r>
              <a:rPr lang="en-US" altLang="en-US" sz="1400" dirty="0" smtClean="0">
                <a:solidFill>
                  <a:srgbClr val="10253F"/>
                </a:solidFill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dirty="0" smtClean="0">
                <a:solidFill>
                  <a:srgbClr val="10253F"/>
                </a:solidFill>
              </a:rPr>
              <a:t>All India Hospital Network:          </a:t>
            </a:r>
            <a:r>
              <a:rPr lang="en-US" altLang="en-US" sz="1400" dirty="0" smtClean="0">
                <a:solidFill>
                  <a:srgbClr val="10253F"/>
                </a:solidFill>
                <a:hlinkClick r:id="rId8"/>
              </a:rPr>
              <a:t>https://fhpl.net/</a:t>
            </a:r>
            <a:r>
              <a:rPr lang="en-US" altLang="en-US" sz="1400" dirty="0" smtClean="0">
                <a:solidFill>
                  <a:srgbClr val="10253F"/>
                </a:solidFill>
              </a:rPr>
              <a:t>  </a:t>
            </a:r>
            <a:r>
              <a:rPr lang="en-US" altLang="en-US" sz="700" dirty="0" smtClean="0">
                <a:solidFill>
                  <a:srgbClr val="10253F"/>
                </a:solidFill>
              </a:rPr>
              <a:t>        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400" dirty="0" smtClean="0">
              <a:solidFill>
                <a:srgbClr val="10253F"/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D9C45865-C7AF-41E8-A77C-E2F211DAEBB2}"/>
              </a:ext>
            </a:extLst>
          </p:cNvPr>
          <p:cNvSpPr>
            <a:spLocks/>
          </p:cNvSpPr>
          <p:nvPr/>
        </p:nvSpPr>
        <p:spPr bwMode="auto">
          <a:xfrm rot="5400000">
            <a:off x="3910807" y="-508794"/>
            <a:ext cx="838200" cy="2922587"/>
          </a:xfrm>
          <a:prstGeom prst="rightBrace">
            <a:avLst>
              <a:gd name="adj1" fmla="val 8321"/>
              <a:gd name="adj2" fmla="val 20106"/>
            </a:avLst>
          </a:prstGeom>
          <a:noFill/>
          <a:ln w="38100" algn="ctr">
            <a:solidFill>
              <a:srgbClr val="00B0F0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rot="10800000" vert="eaVert" anchor="ctr"/>
          <a:lstStyle/>
          <a:p>
            <a:pPr algn="ctr" eaLnBrk="1" hangingPunct="1"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9" name="Rectangle 28">
            <a:hlinkClick r:id="rId7" action="ppaction://hlinksldjump"/>
            <a:extLst>
              <a:ext uri="{FF2B5EF4-FFF2-40B4-BE49-F238E27FC236}">
                <a16:creationId xmlns:a16="http://schemas.microsoft.com/office/drawing/2014/main" id="{DDC05940-9249-4211-B113-D072647CCF36}"/>
              </a:ext>
            </a:extLst>
          </p:cNvPr>
          <p:cNvSpPr/>
          <p:nvPr/>
        </p:nvSpPr>
        <p:spPr>
          <a:xfrm>
            <a:off x="2893330" y="533400"/>
            <a:ext cx="1297670" cy="304800"/>
          </a:xfrm>
          <a:prstGeom prst="rect">
            <a:avLst/>
          </a:prstGeom>
          <a:solidFill>
            <a:srgbClr val="969696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Contacts</a:t>
            </a:r>
          </a:p>
        </p:txBody>
      </p:sp>
      <p:sp>
        <p:nvSpPr>
          <p:cNvPr id="30" name="Rectangle 29">
            <a:hlinkClick r:id="rId10" action="ppaction://hlinksldjump"/>
            <a:extLst>
              <a:ext uri="{FF2B5EF4-FFF2-40B4-BE49-F238E27FC236}">
                <a16:creationId xmlns:a16="http://schemas.microsoft.com/office/drawing/2014/main" id="{E0CBF59D-47DD-419F-9A16-CADCA8F6FC86}"/>
              </a:ext>
            </a:extLst>
          </p:cNvPr>
          <p:cNvSpPr/>
          <p:nvPr/>
        </p:nvSpPr>
        <p:spPr>
          <a:xfrm>
            <a:off x="4568757" y="533400"/>
            <a:ext cx="1222443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Links</a:t>
            </a:r>
          </a:p>
        </p:txBody>
      </p:sp>
      <p:sp>
        <p:nvSpPr>
          <p:cNvPr id="35" name="Rectangle 34">
            <a:hlinkClick r:id="rId11" action="ppaction://hlinksldjump"/>
            <a:extLst>
              <a:ext uri="{FF2B5EF4-FFF2-40B4-BE49-F238E27FC236}">
                <a16:creationId xmlns:a16="http://schemas.microsoft.com/office/drawing/2014/main" id="{497C1D4C-34DF-478A-A472-5E38B081A5E1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8" name="Rectangle 37">
            <a:hlinkClick r:id="rId3" action="ppaction://hlinksldjump"/>
            <a:extLst>
              <a:ext uri="{FF2B5EF4-FFF2-40B4-BE49-F238E27FC236}">
                <a16:creationId xmlns:a16="http://schemas.microsoft.com/office/drawing/2014/main" id="{0E4BAB19-26AE-42DA-9FF6-F3D0FFFAB53D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32800" name="Picture 3" descr="unis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F634FEB1-CC4F-4895-A9AE-191E826D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078992"/>
            <a:ext cx="9448800" cy="22738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E4DF997D-FD8A-4960-A9B1-48F8E14532A8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pic>
        <p:nvPicPr>
          <p:cNvPr id="10246" name="Picture 2" descr="C:\Documents and Settings\pandeyp\Desktop\building-blocks_mai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3975"/>
            <a:ext cx="2057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03591979-9D9F-4336-9131-25C407A80A4C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1" name="Rectangle 30">
            <a:hlinkClick r:id="rId4" action="ppaction://hlinksldjump"/>
            <a:extLst>
              <a:ext uri="{FF2B5EF4-FFF2-40B4-BE49-F238E27FC236}">
                <a16:creationId xmlns:a16="http://schemas.microsoft.com/office/drawing/2014/main" id="{ED89B54F-50E2-49F2-8ED3-AD7B14773D37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10253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657600"/>
            <a:ext cx="4114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3">
            <a:extLst>
              <a:ext uri="{FF2B5EF4-FFF2-40B4-BE49-F238E27FC236}">
                <a16:creationId xmlns:a16="http://schemas.microsoft.com/office/drawing/2014/main" id="{263F0861-C076-4BE8-87B0-ACBBD66BA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219127" y="4191000"/>
            <a:ext cx="991673" cy="9232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55" name="Picture 3" descr="unis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58000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6"/>
          <p:cNvGrpSpPr>
            <a:grpSpLocks/>
          </p:cNvGrpSpPr>
          <p:nvPr/>
        </p:nvGrpSpPr>
        <p:grpSpPr bwMode="auto">
          <a:xfrm>
            <a:off x="0" y="15875"/>
            <a:ext cx="11887200" cy="6537325"/>
            <a:chOff x="0" y="0"/>
            <a:chExt cx="11887200" cy="6537325"/>
          </a:xfrm>
        </p:grpSpPr>
        <p:pic>
          <p:nvPicPr>
            <p:cNvPr id="12299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1032932"/>
              <a:ext cx="3200400" cy="2015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3">
              <a:hlinkClick r:id="rId4" action="ppaction://hlinksldjump"/>
              <a:extLst>
                <a:ext uri="{FF2B5EF4-FFF2-40B4-BE49-F238E27FC236}">
                  <a16:creationId xmlns:a16="http://schemas.microsoft.com/office/drawing/2014/main" id="{8AE344B3-A0F1-4CD1-B44C-2D42CAF3829A}"/>
                </a:ext>
              </a:extLst>
            </p:cNvPr>
            <p:cNvSpPr/>
            <p:nvPr/>
          </p:nvSpPr>
          <p:spPr>
            <a:xfrm>
              <a:off x="5003" y="943245"/>
              <a:ext cx="2585797" cy="457200"/>
            </a:xfrm>
            <a:prstGeom prst="rect">
              <a:avLst/>
            </a:prstGeom>
            <a:solidFill>
              <a:srgbClr val="C00000"/>
            </a:solidFill>
            <a:ln/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1600" b="1" dirty="0">
                  <a:solidFill>
                    <a:schemeClr val="bg1"/>
                  </a:solidFill>
                </a:rPr>
                <a:t>Group Medical Policy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FE95EC-8FA6-4334-9003-4EB60BCE3068}"/>
                </a:ext>
              </a:extLst>
            </p:cNvPr>
            <p:cNvSpPr/>
            <p:nvPr/>
          </p:nvSpPr>
          <p:spPr>
            <a:xfrm>
              <a:off x="2209800" y="0"/>
              <a:ext cx="96774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2000" b="1" dirty="0"/>
                <a:t>Group Medical Policy</a:t>
              </a:r>
              <a:endParaRPr lang="en-US" sz="20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79ABA0-1DFB-40D1-BCC7-B434D3ABAA02}"/>
                </a:ext>
              </a:extLst>
            </p:cNvPr>
            <p:cNvSpPr/>
            <p:nvPr/>
          </p:nvSpPr>
          <p:spPr>
            <a:xfrm>
              <a:off x="2438400" y="3429000"/>
              <a:ext cx="9144000" cy="3108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The Group Medical policy covers expenses by the insured persons &amp; family members covered on account of hospitalization due to sickness or accident</a:t>
              </a:r>
            </a:p>
            <a:p>
              <a:pPr algn="just" eaLnBrk="1" hangingPunct="1">
                <a:defRPr/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algn="just" eaLnBrk="1" hangingPunct="1">
                <a:defRPr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The policy covers expenses incurred on</a:t>
              </a: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 </a:t>
              </a:r>
            </a:p>
            <a:p>
              <a:pPr algn="just" eaLnBrk="1" hangingPunct="1">
                <a:defRPr/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marL="342900" indent="-342900" algn="just" eaLnBrk="1" hangingPunct="1">
                <a:buFont typeface="Wingdings" pitchFamily="2" charset="2"/>
                <a:buChar char="q"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Room rent, medicines, surgery etc. Expenses for hospitalization</a:t>
              </a:r>
            </a:p>
            <a:p>
              <a:pPr marL="342900" indent="-342900" algn="just" eaLnBrk="1" hangingPunct="1">
                <a:buFont typeface="Wingdings" pitchFamily="2" charset="2"/>
                <a:buChar char="q"/>
                <a:defRPr/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marL="342900" indent="-342900" algn="just" eaLnBrk="1" hangingPunct="1">
                <a:buFont typeface="Wingdings" pitchFamily="2" charset="2"/>
                <a:buChar char="q"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Payable only if a 24 hour hospitalization has been taken (Except for named day care procedures, which do not require a 24 hour hospitalization)</a:t>
              </a:r>
            </a:p>
            <a:p>
              <a:pPr marL="342900" indent="-342900" algn="just" eaLnBrk="1" hangingPunct="1">
                <a:buFont typeface="Wingdings" pitchFamily="2" charset="2"/>
                <a:buChar char="q"/>
                <a:defRPr/>
              </a:pPr>
              <a:endParaRPr lang="en-US" sz="1400" dirty="0">
                <a:solidFill>
                  <a:srgbClr val="000000"/>
                </a:solidFill>
                <a:latin typeface="Calibri" pitchFamily="34" charset="0"/>
                <a:cs typeface="Arial" charset="0"/>
              </a:endParaRPr>
            </a:p>
            <a:p>
              <a:pPr marL="342900" indent="-342900" algn="just" eaLnBrk="1" hangingPunct="1">
                <a:buFont typeface="Wingdings" pitchFamily="2" charset="2"/>
                <a:buChar char="q"/>
                <a:defRPr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  <a:cs typeface="Arial" charset="0"/>
                </a:rPr>
                <a:t>Typical expense heads covered are the following:  room/boarding expenses as provided by the hospital or nursing home ; nursing expenses ; surgeon, anesthetist , medical practitioner, consultant , specialist fees; anesthesia, blood, oxygen, operation theater charges, surgical appliance, medicines and drugs, diagnostic material and X-Ray; dialysis, chemotherapy, radiotherapy, cost of pace maker, artificial limbs and cost of organs and similar expenses</a:t>
              </a:r>
            </a:p>
          </p:txBody>
        </p:sp>
        <p:sp>
          <p:nvSpPr>
            <p:cNvPr id="33" name="Rectangle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1D3995C3-D843-426C-B62E-C90D6629C636}"/>
                </a:ext>
              </a:extLst>
            </p:cNvPr>
            <p:cNvSpPr/>
            <p:nvPr/>
          </p:nvSpPr>
          <p:spPr>
            <a:xfrm>
              <a:off x="5003" y="1552845"/>
              <a:ext cx="197619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Employee Policy details</a:t>
              </a:r>
            </a:p>
          </p:txBody>
        </p:sp>
        <p:sp>
          <p:nvSpPr>
            <p:cNvPr id="38" name="Rectangle 37">
              <a:hlinkClick r:id="rId6" action="ppaction://hlinksldjump"/>
              <a:extLst>
                <a:ext uri="{FF2B5EF4-FFF2-40B4-BE49-F238E27FC236}">
                  <a16:creationId xmlns:a16="http://schemas.microsoft.com/office/drawing/2014/main" id="{D51550D8-DF0A-4740-AA45-5FCC565606BD}"/>
                </a:ext>
              </a:extLst>
            </p:cNvPr>
            <p:cNvSpPr/>
            <p:nvPr/>
          </p:nvSpPr>
          <p:spPr>
            <a:xfrm>
              <a:off x="5003" y="2133600"/>
              <a:ext cx="197619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Claims Procedure</a:t>
              </a:r>
            </a:p>
          </p:txBody>
        </p:sp>
        <p:sp>
          <p:nvSpPr>
            <p:cNvPr id="39" name="Rectangle 38">
              <a:hlinkClick r:id="rId7" action="ppaction://hlinksldjump"/>
              <a:extLst>
                <a:ext uri="{FF2B5EF4-FFF2-40B4-BE49-F238E27FC236}">
                  <a16:creationId xmlns:a16="http://schemas.microsoft.com/office/drawing/2014/main" id="{8899CA70-5784-4CB9-962D-FFA3131143AD}"/>
                </a:ext>
              </a:extLst>
            </p:cNvPr>
            <p:cNvSpPr/>
            <p:nvPr/>
          </p:nvSpPr>
          <p:spPr>
            <a:xfrm>
              <a:off x="0" y="2667000"/>
              <a:ext cx="197619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Exclusions</a:t>
              </a:r>
            </a:p>
          </p:txBody>
        </p:sp>
        <p:sp>
          <p:nvSpPr>
            <p:cNvPr id="40" name="Rectangle 39">
              <a:hlinkClick r:id="rId8" action="ppaction://hlinksldjump"/>
              <a:extLst>
                <a:ext uri="{FF2B5EF4-FFF2-40B4-BE49-F238E27FC236}">
                  <a16:creationId xmlns:a16="http://schemas.microsoft.com/office/drawing/2014/main" id="{49FCF90F-7DC2-4E13-B8AD-6BA84F3E2BC4}"/>
                </a:ext>
              </a:extLst>
            </p:cNvPr>
            <p:cNvSpPr/>
            <p:nvPr/>
          </p:nvSpPr>
          <p:spPr>
            <a:xfrm>
              <a:off x="0" y="3200400"/>
              <a:ext cx="1976197" cy="457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/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 Contacts &amp; Links</a:t>
              </a:r>
            </a:p>
          </p:txBody>
        </p:sp>
        <p:pic>
          <p:nvPicPr>
            <p:cNvPr id="14359" name="Picture 33">
              <a:extLst>
                <a:ext uri="{FF2B5EF4-FFF2-40B4-BE49-F238E27FC236}">
                  <a16:creationId xmlns:a16="http://schemas.microsoft.com/office/drawing/2014/main" id="{F99C0DF3-1D5C-4FE3-891D-ABA1B0ED8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08927" y="1752600"/>
              <a:ext cx="991673" cy="923232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B9D831A-35A9-47BD-BF39-6536C5243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00800" y="990600"/>
              <a:ext cx="5334000" cy="1981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E3B4E9B7-FDB6-4C97-B4E7-8014E0D1E7AA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0" name="Rectangle 29">
            <a:hlinkClick r:id="rId4" action="ppaction://hlinksldjump"/>
            <a:extLst>
              <a:ext uri="{FF2B5EF4-FFF2-40B4-BE49-F238E27FC236}">
                <a16:creationId xmlns:a16="http://schemas.microsoft.com/office/drawing/2014/main" id="{3569C1E7-1D53-4FCA-9D7D-4B5B8A6720C4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12297" name="Picture 3" descr="unis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70A61B7-0B45-4CAB-AD2D-27CB6C6F9D06}"/>
              </a:ext>
            </a:extLst>
          </p:cNvPr>
          <p:cNvGraphicFramePr>
            <a:graphicFrameLocks noGrp="1"/>
          </p:cNvGraphicFramePr>
          <p:nvPr/>
        </p:nvGraphicFramePr>
        <p:xfrm>
          <a:off x="2881313" y="3898900"/>
          <a:ext cx="8548686" cy="23304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214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Coverage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+mn-lt"/>
                        </a:rPr>
                        <a:t>Special Condition if any</a:t>
                      </a:r>
                      <a:endParaRPr lang="en-US" sz="1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5">
                <a:tc>
                  <a:txBody>
                    <a:bodyPr/>
                    <a:lstStyle/>
                    <a:p>
                      <a:pPr marL="228600" indent="-228600">
                        <a:buFont typeface="Wingdings" pitchFamily="2" charset="2"/>
                        <a:buChar char="Ø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Family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Size (Self, Spouse &amp; 2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Children, Parents / Parents-in-law)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(1 + 3) 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marL="99065" marR="99065" marT="45678" marB="4567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marL="228600" indent="-228600">
                        <a:buFont typeface="Wingdings" pitchFamily="2" charset="2"/>
                        <a:buChar char="Ø"/>
                      </a:pPr>
                      <a:r>
                        <a:rPr lang="en-US" sz="1400" dirty="0">
                          <a:latin typeface="+mn-lt"/>
                        </a:rPr>
                        <a:t>Employee (1)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Covered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61">
                <a:tc>
                  <a:txBody>
                    <a:bodyPr/>
                    <a:lstStyle/>
                    <a:p>
                      <a:pPr marL="228600" indent="-228600">
                        <a:buFont typeface="Wingdings" pitchFamily="2" charset="2"/>
                        <a:buChar char="Ø"/>
                      </a:pPr>
                      <a:r>
                        <a:rPr lang="en-US" sz="1400" dirty="0">
                          <a:latin typeface="+mn-lt"/>
                        </a:rPr>
                        <a:t>Spouse (1)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Covered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Covered for married employees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marL="228600" indent="-228600">
                        <a:buFont typeface="Wingdings" pitchFamily="2" charset="2"/>
                        <a:buChar char="Ø"/>
                      </a:pPr>
                      <a:r>
                        <a:rPr lang="en-US" sz="1400" dirty="0">
                          <a:latin typeface="+mn-lt"/>
                        </a:rPr>
                        <a:t>Child (2)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Covered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First 2 living</a:t>
                      </a:r>
                      <a:r>
                        <a:rPr lang="en-US" sz="1400" baseline="0" dirty="0">
                          <a:solidFill>
                            <a:schemeClr val="tx1">
                              <a:lumMod val="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children are covered</a:t>
                      </a:r>
                      <a:endParaRPr lang="en-US" sz="1400" dirty="0">
                        <a:solidFill>
                          <a:schemeClr val="tx1">
                            <a:lumMod val="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33">
                <a:tc>
                  <a:txBody>
                    <a:bodyPr/>
                    <a:lstStyle/>
                    <a:p>
                      <a:pPr marL="228600" indent="-228600">
                        <a:buFont typeface="Wingdings" pitchFamily="2" charset="2"/>
                        <a:buChar char="Ø"/>
                      </a:pPr>
                      <a:r>
                        <a:rPr lang="en-US" sz="1400" b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Parents / Parents-in-law (2)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Covered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>
                              <a:lumMod val="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Covered only for unmarried employees</a:t>
                      </a:r>
                      <a:endParaRPr lang="en-US" sz="1400" dirty="0">
                        <a:solidFill>
                          <a:schemeClr val="tx1">
                            <a:lumMod val="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5" marR="99065" marT="45678" marB="45678" anchor="ctr"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644455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3C65B790-04EC-4C7C-AFD9-E254A95969E2}"/>
              </a:ext>
            </a:extLst>
          </p:cNvPr>
          <p:cNvSpPr/>
          <p:nvPr/>
        </p:nvSpPr>
        <p:spPr>
          <a:xfrm>
            <a:off x="2209800" y="0"/>
            <a:ext cx="967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dirty="0"/>
              <a:t>Group Medical Policy</a:t>
            </a:r>
            <a:endParaRPr lang="en-US" sz="2000" dirty="0"/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79972D9C-C679-477E-B216-F952C3E402D4}"/>
              </a:ext>
            </a:extLst>
          </p:cNvPr>
          <p:cNvSpPr/>
          <p:nvPr/>
        </p:nvSpPr>
        <p:spPr>
          <a:xfrm rot="5400000">
            <a:off x="5580063" y="-2192337"/>
            <a:ext cx="852487" cy="6275387"/>
          </a:xfrm>
          <a:prstGeom prst="rightBrace">
            <a:avLst>
              <a:gd name="adj1" fmla="val 8333"/>
              <a:gd name="adj2" fmla="val 88574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E80734-820A-473E-A32B-5D8D412F9145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4A39CD71-FFF1-4678-9709-43F0A644D050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24" name="Rectangle 23">
            <a:hlinkClick r:id="rId5" action="ppaction://hlinksldjump"/>
            <a:extLst>
              <a:ext uri="{FF2B5EF4-FFF2-40B4-BE49-F238E27FC236}">
                <a16:creationId xmlns:a16="http://schemas.microsoft.com/office/drawing/2014/main" id="{AEB3FC72-D88A-4A76-BA95-D773F1EAE17E}"/>
              </a:ext>
            </a:extLst>
          </p:cNvPr>
          <p:cNvSpPr/>
          <p:nvPr/>
        </p:nvSpPr>
        <p:spPr>
          <a:xfrm>
            <a:off x="5003" y="21336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F95559FC-5F83-4ADF-B66C-2EF1A0A8F55A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id="{DE912D20-CCE4-4948-8649-B52ACBCD2AD4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D7B49BF0-66CC-4EBF-8651-7D8E0409AE3B}"/>
              </a:ext>
            </a:extLst>
          </p:cNvPr>
          <p:cNvSpPr/>
          <p:nvPr/>
        </p:nvSpPr>
        <p:spPr>
          <a:xfrm>
            <a:off x="2881745" y="533400"/>
            <a:ext cx="195349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Policy Details</a:t>
            </a:r>
          </a:p>
        </p:txBody>
      </p:sp>
      <p:sp>
        <p:nvSpPr>
          <p:cNvPr id="28" name="Rectangle 27">
            <a:hlinkClick r:id="rId8" action="ppaction://hlinksldjump"/>
            <a:extLst>
              <a:ext uri="{FF2B5EF4-FFF2-40B4-BE49-F238E27FC236}">
                <a16:creationId xmlns:a16="http://schemas.microsoft.com/office/drawing/2014/main" id="{676AC97B-4393-45B1-8878-0A35D01B448E}"/>
              </a:ext>
            </a:extLst>
          </p:cNvPr>
          <p:cNvSpPr/>
          <p:nvPr/>
        </p:nvSpPr>
        <p:spPr>
          <a:xfrm>
            <a:off x="6906489" y="533400"/>
            <a:ext cx="2223655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Restrictions</a:t>
            </a:r>
          </a:p>
        </p:txBody>
      </p:sp>
      <p:sp>
        <p:nvSpPr>
          <p:cNvPr id="29" name="Rectangle 28">
            <a:hlinkClick r:id="rId9" action="ppaction://hlinksldjump"/>
            <a:extLst>
              <a:ext uri="{FF2B5EF4-FFF2-40B4-BE49-F238E27FC236}">
                <a16:creationId xmlns:a16="http://schemas.microsoft.com/office/drawing/2014/main" id="{D96D97EB-3B42-4DB0-82D0-85A765688B34}"/>
              </a:ext>
            </a:extLst>
          </p:cNvPr>
          <p:cNvSpPr/>
          <p:nvPr/>
        </p:nvSpPr>
        <p:spPr>
          <a:xfrm>
            <a:off x="4890655" y="533400"/>
            <a:ext cx="195349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Benefits Details</a:t>
            </a:r>
          </a:p>
        </p:txBody>
      </p:sp>
      <p:sp>
        <p:nvSpPr>
          <p:cNvPr id="33" name="Rectangle 32">
            <a:hlinkClick r:id="rId10" action="ppaction://hlinksldjump"/>
            <a:extLst>
              <a:ext uri="{FF2B5EF4-FFF2-40B4-BE49-F238E27FC236}">
                <a16:creationId xmlns:a16="http://schemas.microsoft.com/office/drawing/2014/main" id="{203321A2-971A-4C39-985A-7BFAD43D3F2E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0" name="Rectangle 39">
            <a:hlinkClick r:id="rId3" action="ppaction://hlinksldjump"/>
            <a:extLst>
              <a:ext uri="{FF2B5EF4-FFF2-40B4-BE49-F238E27FC236}">
                <a16:creationId xmlns:a16="http://schemas.microsoft.com/office/drawing/2014/main" id="{E5523056-5BB8-4EE0-B903-BE218B17FF5B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4CED834-AE84-4276-AF22-9C5FD0DE6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31764"/>
              </p:ext>
            </p:extLst>
          </p:nvPr>
        </p:nvGraphicFramePr>
        <p:xfrm>
          <a:off x="2933700" y="1600200"/>
          <a:ext cx="8420100" cy="1904999"/>
        </p:xfrm>
        <a:graphic>
          <a:graphicData uri="http://schemas.openxmlformats.org/drawingml/2006/table">
            <a:tbl>
              <a:tblPr/>
              <a:tblGrid>
                <a:gridCol w="381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Policy Details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400"/>
                        <a:buFont typeface="Wingdings"/>
                        <a:buChar char="Ø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Policy Holder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CIEL HR Services Private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Calibri"/>
                        </a:rPr>
                        <a:t>Ltd.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29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400"/>
                        <a:buFont typeface="Wingdings"/>
                        <a:buChar char="Ø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Policy Start &amp; End Date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2nd August </a:t>
                      </a:r>
                      <a:r>
                        <a:rPr lang="nn-NO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2020 </a:t>
                      </a:r>
                      <a:r>
                        <a:rPr lang="nn-NO" sz="1400" b="0" i="0" u="none" strike="noStrike" kern="1200" baseline="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 </a:t>
                      </a:r>
                      <a:r>
                        <a:rPr lang="nn-NO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1st August </a:t>
                      </a:r>
                      <a:r>
                        <a:rPr lang="nn-NO" sz="1400" b="0" i="0" u="none" strike="noStrike" kern="1200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2021</a:t>
                      </a:r>
                      <a:endParaRPr lang="nn-NO" sz="14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400"/>
                        <a:buFont typeface="Wingdings"/>
                        <a:buChar char="Ø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Insurer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National Insurance Company Limited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58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400"/>
                        <a:buFont typeface="Wingdings"/>
                        <a:buChar char="Ø"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Third Party Administrator (TPA)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M/s.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Family Health Plan Limited (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FHPL)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l" rtl="0" fontAlgn="ctr">
                        <a:buClr>
                          <a:srgbClr val="000000"/>
                        </a:buClr>
                        <a:buSzPts val="1400"/>
                        <a:buFont typeface="Wingdings"/>
                        <a:buChar char="Ø"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Sum Insured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Wingdings"/>
                      </a:endParaRPr>
                    </a:p>
                  </a:txBody>
                  <a:tcPr marL="171450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INR</a:t>
                      </a:r>
                      <a:r>
                        <a:rPr lang="en-US" sz="1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150,000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per</a:t>
                      </a:r>
                      <a:r>
                        <a:rPr lang="en-US" sz="1400" b="0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 family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57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408" name="Picture 3" descr="unis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09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19F9D8-4428-4E10-9D9C-EAEF111E0290}"/>
              </a:ext>
            </a:extLst>
          </p:cNvPr>
          <p:cNvSpPr/>
          <p:nvPr/>
        </p:nvSpPr>
        <p:spPr>
          <a:xfrm>
            <a:off x="2209800" y="0"/>
            <a:ext cx="967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dirty="0"/>
              <a:t>Group Medical Policy</a:t>
            </a:r>
            <a:endParaRPr lang="en-US" sz="2000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2CE57BE-0013-43B6-972C-4E922DCBB6F8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658938"/>
          <a:ext cx="8686800" cy="40243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2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28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Benefits Details</a:t>
                      </a:r>
                    </a:p>
                  </a:txBody>
                  <a:tcPr marL="99060" marR="99060" marT="45731" marB="45731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 &amp; Post Hospitalization Expenses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9530" marR="99060" marT="45731" marB="4573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Covered (30 days &amp; 60 days</a:t>
                      </a:r>
                      <a:r>
                        <a:rPr lang="en-US" sz="14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respectively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)</a:t>
                      </a:r>
                    </a:p>
                  </a:txBody>
                  <a:tcPr marL="99060" marR="99060" marT="45731" marB="4573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Pre-existing Diseases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9530" marR="99060" marT="45731" marB="45731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Covered from day 1, including</a:t>
                      </a:r>
                      <a:r>
                        <a:rPr lang="en-US" sz="14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for new </a:t>
                      </a:r>
                      <a:r>
                        <a:rPr lang="en-US" sz="14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joinees</a:t>
                      </a:r>
                      <a:endParaRPr lang="en-US" sz="14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0" marR="99060" marT="45731" marB="45731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All Time exclusions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9530" marR="99060" marT="45731" marB="4573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Waived</a:t>
                      </a:r>
                    </a:p>
                  </a:txBody>
                  <a:tcPr marL="99060" marR="99060" marT="45731" marB="4573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Maternity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49530" marR="99060" marT="45731" marB="45731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049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Rs. </a:t>
                      </a:r>
                      <a:r>
                        <a:rPr lang="en-US" sz="140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35,000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for both Normal &amp; </a:t>
                      </a:r>
                      <a:r>
                        <a:rPr lang="en-US" sz="1400" kern="1200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Rs</a:t>
                      </a:r>
                      <a:r>
                        <a:rPr lang="en-US" sz="1400" kern="12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 50,000 for C-Section</a:t>
                      </a:r>
                      <a:endParaRPr lang="en-US" sz="1400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731" marB="45731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9 months Waiting Period  (Maternity)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731" marB="45731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Waived</a:t>
                      </a:r>
                      <a:endParaRPr lang="en-US" sz="1400" dirty="0">
                        <a:solidFill>
                          <a:srgbClr val="C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9060" marR="99060" marT="45731" marB="4573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New Born Day 1 Cover</a:t>
                      </a:r>
                    </a:p>
                  </a:txBody>
                  <a:tcPr marL="99060" marR="99060" marT="45731" marB="45731" anchor="ctr" horzOverflow="overflow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Covered in the family floater Sum Insured</a:t>
                      </a:r>
                    </a:p>
                  </a:txBody>
                  <a:tcPr marL="99060" marR="99060" marT="45731" marB="45731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Room rent </a:t>
                      </a:r>
                    </a:p>
                  </a:txBody>
                  <a:tcPr marL="49530" marR="99060" marT="45731" marB="45731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Normal </a:t>
                      </a: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Rooms – 2% of Sum Insured </a:t>
                      </a:r>
                      <a:r>
                        <a:rPr kumimoji="0" lang="en-US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&amp; ICU – </a:t>
                      </a:r>
                      <a:r>
                        <a:rPr kumimoji="0" lang="en-US" sz="1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4% of Sum Insured; Proportionate clause applicable</a:t>
                      </a:r>
                      <a:endParaRPr kumimoji="0" lang="en-US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731" marB="4573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Right Brace 19">
            <a:extLst>
              <a:ext uri="{FF2B5EF4-FFF2-40B4-BE49-F238E27FC236}">
                <a16:creationId xmlns:a16="http://schemas.microsoft.com/office/drawing/2014/main" id="{1C639165-6A04-4FE4-A42B-DFAFE28AE848}"/>
              </a:ext>
            </a:extLst>
          </p:cNvPr>
          <p:cNvSpPr/>
          <p:nvPr/>
        </p:nvSpPr>
        <p:spPr>
          <a:xfrm rot="5400000">
            <a:off x="5580063" y="-2192337"/>
            <a:ext cx="852487" cy="6275387"/>
          </a:xfrm>
          <a:prstGeom prst="rightBrace">
            <a:avLst>
              <a:gd name="adj1" fmla="val 8333"/>
              <a:gd name="adj2" fmla="val 52249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A958FF74-F38A-42E8-B085-D45C8C388755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23" name="Rectangle 22">
            <a:hlinkClick r:id="rId4" action="ppaction://hlinksldjump"/>
            <a:extLst>
              <a:ext uri="{FF2B5EF4-FFF2-40B4-BE49-F238E27FC236}">
                <a16:creationId xmlns:a16="http://schemas.microsoft.com/office/drawing/2014/main" id="{2730A0FB-27EB-4149-92F4-D68DCA0E3FC5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25" name="Rectangle 24">
            <a:hlinkClick r:id="rId5" action="ppaction://hlinksldjump"/>
            <a:extLst>
              <a:ext uri="{FF2B5EF4-FFF2-40B4-BE49-F238E27FC236}">
                <a16:creationId xmlns:a16="http://schemas.microsoft.com/office/drawing/2014/main" id="{74CE0C83-9098-4341-9772-EF0A4D52BED5}"/>
              </a:ext>
            </a:extLst>
          </p:cNvPr>
          <p:cNvSpPr/>
          <p:nvPr/>
        </p:nvSpPr>
        <p:spPr>
          <a:xfrm>
            <a:off x="5003" y="21336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26" name="Rectangle 25">
            <a:hlinkClick r:id="rId6" action="ppaction://hlinksldjump"/>
            <a:extLst>
              <a:ext uri="{FF2B5EF4-FFF2-40B4-BE49-F238E27FC236}">
                <a16:creationId xmlns:a16="http://schemas.microsoft.com/office/drawing/2014/main" id="{05DF124E-A3D4-410C-A003-A314C294089C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27" name="Rectangle 26">
            <a:hlinkClick r:id="rId7" action="ppaction://hlinksldjump"/>
            <a:extLst>
              <a:ext uri="{FF2B5EF4-FFF2-40B4-BE49-F238E27FC236}">
                <a16:creationId xmlns:a16="http://schemas.microsoft.com/office/drawing/2014/main" id="{50AA5C88-A6CA-45F8-9608-135FDDE15493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sp>
        <p:nvSpPr>
          <p:cNvPr id="28" name="Rectangle 27">
            <a:hlinkClick r:id="rId4" action="ppaction://hlinksldjump"/>
            <a:extLst>
              <a:ext uri="{FF2B5EF4-FFF2-40B4-BE49-F238E27FC236}">
                <a16:creationId xmlns:a16="http://schemas.microsoft.com/office/drawing/2014/main" id="{D04CF258-556D-47EC-9C78-49B7D98E6204}"/>
              </a:ext>
            </a:extLst>
          </p:cNvPr>
          <p:cNvSpPr/>
          <p:nvPr/>
        </p:nvSpPr>
        <p:spPr>
          <a:xfrm>
            <a:off x="2881745" y="533400"/>
            <a:ext cx="195349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Policy Details</a:t>
            </a:r>
          </a:p>
        </p:txBody>
      </p:sp>
      <p:sp>
        <p:nvSpPr>
          <p:cNvPr id="30" name="Rectangle 29">
            <a:hlinkClick r:id="rId8" action="ppaction://hlinksldjump"/>
            <a:extLst>
              <a:ext uri="{FF2B5EF4-FFF2-40B4-BE49-F238E27FC236}">
                <a16:creationId xmlns:a16="http://schemas.microsoft.com/office/drawing/2014/main" id="{892889A7-DC11-480A-89E0-015A44755F0D}"/>
              </a:ext>
            </a:extLst>
          </p:cNvPr>
          <p:cNvSpPr/>
          <p:nvPr/>
        </p:nvSpPr>
        <p:spPr>
          <a:xfrm>
            <a:off x="6906489" y="533400"/>
            <a:ext cx="2223655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Restrictions</a:t>
            </a:r>
          </a:p>
        </p:txBody>
      </p:sp>
      <p:sp>
        <p:nvSpPr>
          <p:cNvPr id="31" name="Rectangle 30">
            <a:hlinkClick r:id="rId9" action="ppaction://hlinksldjump"/>
            <a:extLst>
              <a:ext uri="{FF2B5EF4-FFF2-40B4-BE49-F238E27FC236}">
                <a16:creationId xmlns:a16="http://schemas.microsoft.com/office/drawing/2014/main" id="{03018F6C-803B-403F-9663-0113458DFBB5}"/>
              </a:ext>
            </a:extLst>
          </p:cNvPr>
          <p:cNvSpPr/>
          <p:nvPr/>
        </p:nvSpPr>
        <p:spPr>
          <a:xfrm>
            <a:off x="4890655" y="533400"/>
            <a:ext cx="195349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Benefits Details</a:t>
            </a:r>
          </a:p>
        </p:txBody>
      </p:sp>
      <p:sp>
        <p:nvSpPr>
          <p:cNvPr id="35" name="Rectangle 34">
            <a:hlinkClick r:id="rId10" action="ppaction://hlinksldjump"/>
            <a:extLst>
              <a:ext uri="{FF2B5EF4-FFF2-40B4-BE49-F238E27FC236}">
                <a16:creationId xmlns:a16="http://schemas.microsoft.com/office/drawing/2014/main" id="{C123518A-D529-4739-AC44-D04CEA44E87B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9" name="Rectangle 38">
            <a:hlinkClick r:id="rId3" action="ppaction://hlinksldjump"/>
            <a:extLst>
              <a:ext uri="{FF2B5EF4-FFF2-40B4-BE49-F238E27FC236}">
                <a16:creationId xmlns:a16="http://schemas.microsoft.com/office/drawing/2014/main" id="{CB1C5E35-1E9A-47EF-8144-921FE9314812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16437" name="Picture 3" descr="unis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38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hlinkClick r:id="rId3" action="ppaction://hlinksldjump"/>
            <a:extLst>
              <a:ext uri="{FF2B5EF4-FFF2-40B4-BE49-F238E27FC236}">
                <a16:creationId xmlns:a16="http://schemas.microsoft.com/office/drawing/2014/main" id="{F49CDE36-A497-4238-9E86-72481C85AEBE}"/>
              </a:ext>
            </a:extLst>
          </p:cNvPr>
          <p:cNvSpPr/>
          <p:nvPr/>
        </p:nvSpPr>
        <p:spPr>
          <a:xfrm>
            <a:off x="2881745" y="533400"/>
            <a:ext cx="195349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Policy Details</a:t>
            </a:r>
          </a:p>
        </p:txBody>
      </p:sp>
      <p:sp>
        <p:nvSpPr>
          <p:cNvPr id="45" name="Rectangle 44">
            <a:hlinkClick r:id="rId4" action="ppaction://hlinksldjump"/>
            <a:extLst>
              <a:ext uri="{FF2B5EF4-FFF2-40B4-BE49-F238E27FC236}">
                <a16:creationId xmlns:a16="http://schemas.microsoft.com/office/drawing/2014/main" id="{0D906672-8332-4405-8E9A-6237A098EF0E}"/>
              </a:ext>
            </a:extLst>
          </p:cNvPr>
          <p:cNvSpPr/>
          <p:nvPr/>
        </p:nvSpPr>
        <p:spPr>
          <a:xfrm>
            <a:off x="6906489" y="533400"/>
            <a:ext cx="2223655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Restrictions</a:t>
            </a:r>
          </a:p>
        </p:txBody>
      </p:sp>
      <p:sp>
        <p:nvSpPr>
          <p:cNvPr id="47" name="Rectangle 46">
            <a:hlinkClick r:id="rId4" action="ppaction://hlinksldjump"/>
            <a:extLst>
              <a:ext uri="{FF2B5EF4-FFF2-40B4-BE49-F238E27FC236}">
                <a16:creationId xmlns:a16="http://schemas.microsoft.com/office/drawing/2014/main" id="{F547239B-376A-4810-8BCC-3E66105250D1}"/>
              </a:ext>
            </a:extLst>
          </p:cNvPr>
          <p:cNvSpPr/>
          <p:nvPr/>
        </p:nvSpPr>
        <p:spPr>
          <a:xfrm>
            <a:off x="4890655" y="533400"/>
            <a:ext cx="195349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Benefits Details</a:t>
            </a:r>
          </a:p>
        </p:txBody>
      </p:sp>
      <p:graphicFrame>
        <p:nvGraphicFramePr>
          <p:cNvPr id="18493" name="Group 61">
            <a:extLst>
              <a:ext uri="{FF2B5EF4-FFF2-40B4-BE49-F238E27FC236}">
                <a16:creationId xmlns:a16="http://schemas.microsoft.com/office/drawing/2014/main" id="{73E7A2E2-0E94-45FB-BF7F-83793F2ED53D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416050"/>
          <a:ext cx="8686800" cy="4114801"/>
        </p:xfrm>
        <a:graphic>
          <a:graphicData uri="http://schemas.openxmlformats.org/drawingml/2006/table">
            <a:tbl>
              <a:tblPr/>
              <a:tblGrid>
                <a:gridCol w="250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Restrictions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59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15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Domiciliary hospitalization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 covered</a:t>
                      </a: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Treatments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Allopathic</a:t>
                      </a:r>
                      <a:r>
                        <a:rPr lang="en-US" sz="1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treatments covered. </a:t>
                      </a:r>
                      <a:r>
                        <a:rPr lang="en-US" sz="140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Ayurvedic</a:t>
                      </a:r>
                      <a:r>
                        <a:rPr lang="en-US" sz="1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treatments covered when taken at Government Hospitals only with a minimum of 24-hour hospitalization with an active line of treatment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Sterilization /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Family Planning Expenses / Dental expenses</a:t>
                      </a:r>
                      <a:endParaRPr lang="en-US" sz="14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 covered</a:t>
                      </a: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Circumcision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 covered, unless</a:t>
                      </a:r>
                      <a:r>
                        <a:rPr lang="en-US" sz="140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arising out of any illness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Sum Insured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INR</a:t>
                      </a:r>
                      <a:r>
                        <a:rPr lang="en-US" sz="1400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150,000; sub-limited to </a:t>
                      </a:r>
                      <a:r>
                        <a:rPr lang="en-US" sz="1400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Rs</a:t>
                      </a:r>
                      <a:r>
                        <a:rPr lang="en-US" sz="1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 50,000 per member per year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Co-pay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10% co-pay on all claims</a:t>
                      </a:r>
                      <a:endParaRPr 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Genetic Disorders</a:t>
                      </a: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 covered</a:t>
                      </a: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Prototype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Treatments</a:t>
                      </a:r>
                      <a:endParaRPr lang="en-US" sz="140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9060" marR="99060" marT="45687" marB="4568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Not covered</a:t>
                      </a:r>
                    </a:p>
                  </a:txBody>
                  <a:tcPr marL="99060" marR="99060" marT="45687" marB="456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Right Brace 19">
            <a:extLst>
              <a:ext uri="{FF2B5EF4-FFF2-40B4-BE49-F238E27FC236}">
                <a16:creationId xmlns:a16="http://schemas.microsoft.com/office/drawing/2014/main" id="{60B8DA3C-DDA9-41FD-9DA4-7BA679139900}"/>
              </a:ext>
            </a:extLst>
          </p:cNvPr>
          <p:cNvSpPr/>
          <p:nvPr/>
        </p:nvSpPr>
        <p:spPr>
          <a:xfrm rot="5400000">
            <a:off x="5580063" y="-2192337"/>
            <a:ext cx="852487" cy="6275387"/>
          </a:xfrm>
          <a:prstGeom prst="rightBrace">
            <a:avLst>
              <a:gd name="adj1" fmla="val 8333"/>
              <a:gd name="adj2" fmla="val 17155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>
            <a:hlinkClick r:id="rId5" action="ppaction://hlinksldjump"/>
            <a:extLst>
              <a:ext uri="{FF2B5EF4-FFF2-40B4-BE49-F238E27FC236}">
                <a16:creationId xmlns:a16="http://schemas.microsoft.com/office/drawing/2014/main" id="{B722B3B9-EC72-4B2A-95C1-AAF3C7A35A73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A66E332F-C7E1-4CDD-AE26-8213F29C8A67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Employee Policy details</a:t>
            </a:r>
          </a:p>
        </p:txBody>
      </p:sp>
      <p:sp>
        <p:nvSpPr>
          <p:cNvPr id="25" name="Rectangle 24">
            <a:hlinkClick r:id="rId6" action="ppaction://hlinksldjump"/>
            <a:extLst>
              <a:ext uri="{FF2B5EF4-FFF2-40B4-BE49-F238E27FC236}">
                <a16:creationId xmlns:a16="http://schemas.microsoft.com/office/drawing/2014/main" id="{A7F17015-1639-45EF-9F0E-73D0D6BABDFB}"/>
              </a:ext>
            </a:extLst>
          </p:cNvPr>
          <p:cNvSpPr/>
          <p:nvPr/>
        </p:nvSpPr>
        <p:spPr>
          <a:xfrm>
            <a:off x="0" y="21336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26" name="Rectangle 25">
            <a:hlinkClick r:id="rId7" action="ppaction://hlinksldjump"/>
            <a:extLst>
              <a:ext uri="{FF2B5EF4-FFF2-40B4-BE49-F238E27FC236}">
                <a16:creationId xmlns:a16="http://schemas.microsoft.com/office/drawing/2014/main" id="{2BDA974C-82DC-4995-B724-749352A3F176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33" name="Rectangle 32">
            <a:hlinkClick r:id="rId8" action="ppaction://hlinksldjump"/>
            <a:extLst>
              <a:ext uri="{FF2B5EF4-FFF2-40B4-BE49-F238E27FC236}">
                <a16:creationId xmlns:a16="http://schemas.microsoft.com/office/drawing/2014/main" id="{B6C1D86D-7CC2-4F1D-898B-DA4003FEF27E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36" name="Rectangle 35">
            <a:hlinkClick r:id="rId5" action="ppaction://hlinksldjump"/>
            <a:extLst>
              <a:ext uri="{FF2B5EF4-FFF2-40B4-BE49-F238E27FC236}">
                <a16:creationId xmlns:a16="http://schemas.microsoft.com/office/drawing/2014/main" id="{0D113FC9-8CD8-42B2-B6EB-29CEE65E6FE4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sp>
        <p:nvSpPr>
          <p:cNvPr id="40" name="Rectangle 39">
            <a:hlinkClick r:id="rId9" action="ppaction://hlinksldjump"/>
            <a:extLst>
              <a:ext uri="{FF2B5EF4-FFF2-40B4-BE49-F238E27FC236}">
                <a16:creationId xmlns:a16="http://schemas.microsoft.com/office/drawing/2014/main" id="{EF08330F-16B5-4608-B697-9BDABB46481C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pic>
        <p:nvPicPr>
          <p:cNvPr id="18486" name="Picture 3" descr="unis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87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09571752-B462-4650-92E0-074B3E9D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1547813"/>
            <a:ext cx="3167062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Employee Approaches Network Hospital with E-card 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0208DCE0-3124-4CBF-82E2-17C4AE97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371600"/>
            <a:ext cx="3168650" cy="846138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Hospital intimates FHPL and sends Pre-Authorization request with approximate cost of the treatment for approval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3A212E58-C655-4F12-BE50-4BD8D07D2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911475"/>
            <a:ext cx="3167062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 the time of Discharge hospital sends the final bill and the discharge summary to FHPL for the final approval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20E8DF4-6AB4-4AC5-B4AB-0511094F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2819400"/>
            <a:ext cx="3154362" cy="8985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FHPL issues letter of credit (for cashless) with approval for partial / full amount as per eligibility and coverage to the hospital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49A5513-5853-46EA-9271-165490C2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114800"/>
            <a:ext cx="3186112" cy="9144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FHPL sends the final approval to hospital which allows the employee to get discharged by paying all non-medical / non-payable expenses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29F1C5-5AD0-417F-98EC-6A5D0CCC4FD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838950" y="1795463"/>
            <a:ext cx="674688" cy="87312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8" name="Straight Arrow Connector 22"/>
          <p:cNvCxnSpPr>
            <a:cxnSpLocks noChangeShapeType="1"/>
            <a:stCxn id="23" idx="2"/>
            <a:endCxn id="25" idx="0"/>
          </p:cNvCxnSpPr>
          <p:nvPr/>
        </p:nvCxnSpPr>
        <p:spPr bwMode="auto">
          <a:xfrm flipH="1">
            <a:off x="9091613" y="2217738"/>
            <a:ext cx="6350" cy="601662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Straight Arrow Connector 26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16200000" flipH="1">
            <a:off x="4992688" y="3843337"/>
            <a:ext cx="533400" cy="9525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Right Arrow 85">
            <a:extLst>
              <a:ext uri="{FF2B5EF4-FFF2-40B4-BE49-F238E27FC236}">
                <a16:creationId xmlns:a16="http://schemas.microsoft.com/office/drawing/2014/main" id="{4E2EFCF6-DBA8-4035-A5C0-F836C995689A}"/>
              </a:ext>
            </a:extLst>
          </p:cNvPr>
          <p:cNvSpPr/>
          <p:nvPr/>
        </p:nvSpPr>
        <p:spPr>
          <a:xfrm>
            <a:off x="2681288" y="1614488"/>
            <a:ext cx="976312" cy="4572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D0A721E-F4BC-4A05-AD22-6C90355041B2}"/>
              </a:ext>
            </a:extLst>
          </p:cNvPr>
          <p:cNvSpPr/>
          <p:nvPr/>
        </p:nvSpPr>
        <p:spPr>
          <a:xfrm rot="5400000">
            <a:off x="5999163" y="-2638425"/>
            <a:ext cx="852488" cy="7113587"/>
          </a:xfrm>
          <a:prstGeom prst="rightBrace">
            <a:avLst>
              <a:gd name="adj1" fmla="val 8333"/>
              <a:gd name="adj2" fmla="val 84560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8" name="Rectangle 27">
            <a:hlinkClick r:id="rId3" action="ppaction://hlinksldjump"/>
            <a:extLst>
              <a:ext uri="{FF2B5EF4-FFF2-40B4-BE49-F238E27FC236}">
                <a16:creationId xmlns:a16="http://schemas.microsoft.com/office/drawing/2014/main" id="{5F328088-55E5-4CD3-A5E2-4CEBA03C5811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E21B3DC9-7243-40A3-88C4-9CA923E797AE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21168D83-541F-48CE-9936-3989ED5F82D4}"/>
              </a:ext>
            </a:extLst>
          </p:cNvPr>
          <p:cNvSpPr/>
          <p:nvPr/>
        </p:nvSpPr>
        <p:spPr>
          <a:xfrm>
            <a:off x="5003" y="213360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32" name="Rectangle 31">
            <a:hlinkClick r:id="rId6" action="ppaction://hlinksldjump"/>
            <a:extLst>
              <a:ext uri="{FF2B5EF4-FFF2-40B4-BE49-F238E27FC236}">
                <a16:creationId xmlns:a16="http://schemas.microsoft.com/office/drawing/2014/main" id="{D743F11E-4060-4D07-9C89-49A167548AB2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33" name="Rectangle 32">
            <a:hlinkClick r:id="rId7" action="ppaction://hlinksldjump"/>
            <a:extLst>
              <a:ext uri="{FF2B5EF4-FFF2-40B4-BE49-F238E27FC236}">
                <a16:creationId xmlns:a16="http://schemas.microsoft.com/office/drawing/2014/main" id="{462F763C-2EA7-47C0-91CF-5F00F8BB92C5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sp>
        <p:nvSpPr>
          <p:cNvPr id="34" name="Rectangle 33">
            <a:hlinkClick r:id="rId5" action="ppaction://hlinksldjump"/>
            <a:extLst>
              <a:ext uri="{FF2B5EF4-FFF2-40B4-BE49-F238E27FC236}">
                <a16:creationId xmlns:a16="http://schemas.microsoft.com/office/drawing/2014/main" id="{58AACA14-0B65-4057-B928-98085AD7FB73}"/>
              </a:ext>
            </a:extLst>
          </p:cNvPr>
          <p:cNvSpPr/>
          <p:nvPr/>
        </p:nvSpPr>
        <p:spPr>
          <a:xfrm>
            <a:off x="2895600" y="533400"/>
            <a:ext cx="220980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Planned Hospitalization</a:t>
            </a:r>
          </a:p>
        </p:txBody>
      </p:sp>
      <p:sp>
        <p:nvSpPr>
          <p:cNvPr id="35" name="Rectangle 34">
            <a:hlinkClick r:id="rId8" action="ppaction://hlinksldjump"/>
            <a:extLst>
              <a:ext uri="{FF2B5EF4-FFF2-40B4-BE49-F238E27FC236}">
                <a16:creationId xmlns:a16="http://schemas.microsoft.com/office/drawing/2014/main" id="{78419FA2-C1D7-4221-AA99-8C17CD476197}"/>
              </a:ext>
            </a:extLst>
          </p:cNvPr>
          <p:cNvSpPr/>
          <p:nvPr/>
        </p:nvSpPr>
        <p:spPr>
          <a:xfrm>
            <a:off x="53340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Emergency Hospitalization</a:t>
            </a:r>
          </a:p>
        </p:txBody>
      </p:sp>
      <p:sp>
        <p:nvSpPr>
          <p:cNvPr id="36" name="Rectangle 35">
            <a:hlinkClick r:id="rId9" action="ppaction://hlinksldjump"/>
            <a:extLst>
              <a:ext uri="{FF2B5EF4-FFF2-40B4-BE49-F238E27FC236}">
                <a16:creationId xmlns:a16="http://schemas.microsoft.com/office/drawing/2014/main" id="{03F78542-2255-4D58-88B0-ACBC0BD1F350}"/>
              </a:ext>
            </a:extLst>
          </p:cNvPr>
          <p:cNvSpPr/>
          <p:nvPr/>
        </p:nvSpPr>
        <p:spPr>
          <a:xfrm>
            <a:off x="77724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Reimbursement</a:t>
            </a:r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94F6706D-C8BD-495A-887C-0DF96EF4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10200"/>
            <a:ext cx="3168650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 reimbursement process</a:t>
            </a:r>
          </a:p>
        </p:txBody>
      </p:sp>
      <p:sp>
        <p:nvSpPr>
          <p:cNvPr id="64" name="Text Box 12">
            <a:extLst>
              <a:ext uri="{FF2B5EF4-FFF2-40B4-BE49-F238E27FC236}">
                <a16:creationId xmlns:a16="http://schemas.microsoft.com/office/drawing/2014/main" id="{F42F55FC-C17B-46C3-9042-64A654FE6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6913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No</a:t>
            </a:r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C4B6661B-12AD-46FB-A487-7CFB4CEF7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7512" y="50723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No</a:t>
            </a: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FB8D2CDA-A3FF-4376-B727-1B965F185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387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Yes</a:t>
            </a: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4CA08C4-F0D8-47D5-9F2B-DF8BBF66B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2" y="42341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Yes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DD6F8E34-5358-4F8A-8369-3D2E2835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200400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Hospital sends complete set of claims documents for processing to FHPL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3FBC2650-A9E0-4122-BD91-E45B002E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24488"/>
            <a:ext cx="3200400" cy="671512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Claims Processing by FHPL, release of payments to the hospital</a:t>
            </a:r>
          </a:p>
        </p:txBody>
      </p:sp>
      <p:cxnSp>
        <p:nvCxnSpPr>
          <p:cNvPr id="20531" name="Straight Arrow Connector 26"/>
          <p:cNvCxnSpPr>
            <a:cxnSpLocks noChangeShapeType="1"/>
            <a:endCxn id="42" idx="0"/>
          </p:cNvCxnSpPr>
          <p:nvPr/>
        </p:nvCxnSpPr>
        <p:spPr bwMode="auto">
          <a:xfrm rot="5400000">
            <a:off x="8909050" y="5187950"/>
            <a:ext cx="471488" cy="1588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868017-05D0-4046-B71C-B64DF34FB9FC}"/>
              </a:ext>
            </a:extLst>
          </p:cNvPr>
          <p:cNvCxnSpPr/>
          <p:nvPr/>
        </p:nvCxnSpPr>
        <p:spPr>
          <a:xfrm>
            <a:off x="6869113" y="4572000"/>
            <a:ext cx="674687" cy="1588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9C7DBB-4B73-47C9-8C64-9A2A7AB0124A}"/>
              </a:ext>
            </a:extLst>
          </p:cNvPr>
          <p:cNvCxnSpPr/>
          <p:nvPr/>
        </p:nvCxnSpPr>
        <p:spPr>
          <a:xfrm rot="10800000">
            <a:off x="6858000" y="3275013"/>
            <a:ext cx="685800" cy="1587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6E90B94-5AB6-4B81-90B9-EE8887ED0983}"/>
              </a:ext>
            </a:extLst>
          </p:cNvPr>
          <p:cNvCxnSpPr>
            <a:stCxn id="26" idx="1"/>
            <a:endCxn id="49" idx="1"/>
          </p:cNvCxnSpPr>
          <p:nvPr/>
        </p:nvCxnSpPr>
        <p:spPr>
          <a:xfrm rot="10800000" flipV="1">
            <a:off x="3657600" y="4572000"/>
            <a:ext cx="14288" cy="1173163"/>
          </a:xfrm>
          <a:prstGeom prst="bentConnector3">
            <a:avLst>
              <a:gd name="adj1" fmla="val 1699944"/>
            </a:avLst>
          </a:prstGeom>
          <a:ln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>
            <a:extLst>
              <a:ext uri="{FF2B5EF4-FFF2-40B4-BE49-F238E27FC236}">
                <a16:creationId xmlns:a16="http://schemas.microsoft.com/office/drawing/2014/main" id="{16688AD1-796E-4821-834F-4A9A4A78B930}"/>
              </a:ext>
            </a:extLst>
          </p:cNvPr>
          <p:cNvCxnSpPr>
            <a:stCxn id="25" idx="3"/>
            <a:endCxn id="49" idx="2"/>
          </p:cNvCxnSpPr>
          <p:nvPr/>
        </p:nvCxnSpPr>
        <p:spPr>
          <a:xfrm flipH="1">
            <a:off x="5241925" y="3268663"/>
            <a:ext cx="5426075" cy="2811462"/>
          </a:xfrm>
          <a:prstGeom prst="bentConnector4">
            <a:avLst>
              <a:gd name="adj1" fmla="val -4213"/>
              <a:gd name="adj2" fmla="val 108131"/>
            </a:avLst>
          </a:prstGeom>
          <a:ln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10" action="ppaction://hlinksldjump"/>
            <a:extLst>
              <a:ext uri="{FF2B5EF4-FFF2-40B4-BE49-F238E27FC236}">
                <a16:creationId xmlns:a16="http://schemas.microsoft.com/office/drawing/2014/main" id="{62A8DD58-660D-437E-A8F8-037A119BA5F4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3" name="Rectangle 52">
            <a:hlinkClick r:id="rId3" action="ppaction://hlinksldjump"/>
            <a:extLst>
              <a:ext uri="{FF2B5EF4-FFF2-40B4-BE49-F238E27FC236}">
                <a16:creationId xmlns:a16="http://schemas.microsoft.com/office/drawing/2014/main" id="{C996F305-882B-4398-9D4F-8355CE637E12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20542" name="Picture 3" descr="unis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3" name="Picture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075A47-D480-47BE-B841-EA554DAFB880}"/>
              </a:ext>
            </a:extLst>
          </p:cNvPr>
          <p:cNvSpPr/>
          <p:nvPr/>
        </p:nvSpPr>
        <p:spPr>
          <a:xfrm>
            <a:off x="2209800" y="0"/>
            <a:ext cx="967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dirty="0"/>
              <a:t>Group Medical Policy</a:t>
            </a:r>
            <a:endParaRPr lang="en-US" sz="2000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929E4715-D897-48CD-8208-0C8F0A5F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47800"/>
            <a:ext cx="2590800" cy="8858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Member get admitted in the hospital in case of emergency by showing his E-Card. Treatment starts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2808C8DD-5074-4998-9305-DC4CC7BB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1547813"/>
            <a:ext cx="2481263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Member / Hospital applies for pre-authorization to FHPL within 24 hrs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73752DF7-9460-47E2-9FBF-B86590D2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67000"/>
            <a:ext cx="2438400" cy="9144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Member gets treated and discharged after paying all non-medical / non-payable expenses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97E6E4C6-76A9-4AC9-8DB7-0E09EECA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1447800"/>
            <a:ext cx="2376488" cy="7747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FHPL verifies admissibility of the claim to be registered and issues pre-authorization 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ACEC7B-5794-44E2-A8FD-3CE5849481C4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6248400" y="1882775"/>
            <a:ext cx="247650" cy="7938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>
            <a:extLst>
              <a:ext uri="{FF2B5EF4-FFF2-40B4-BE49-F238E27FC236}">
                <a16:creationId xmlns:a16="http://schemas.microsoft.com/office/drawing/2014/main" id="{65EACA19-D701-42FB-ABE4-452566172A40}"/>
              </a:ext>
            </a:extLst>
          </p:cNvPr>
          <p:cNvSpPr/>
          <p:nvPr/>
        </p:nvSpPr>
        <p:spPr>
          <a:xfrm>
            <a:off x="2681288" y="1614488"/>
            <a:ext cx="976312" cy="4572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AutoShape 9">
            <a:extLst>
              <a:ext uri="{FF2B5EF4-FFF2-40B4-BE49-F238E27FC236}">
                <a16:creationId xmlns:a16="http://schemas.microsoft.com/office/drawing/2014/main" id="{CC1F823D-B528-493E-9A81-50692CA9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378" y="2667000"/>
            <a:ext cx="1702422" cy="990600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rgbClr val="FFFFFF"/>
                </a:solidFill>
                <a:latin typeface="Arial Narrow" pitchFamily="34" charset="0"/>
                <a:ea typeface="MS Mincho" pitchFamily="49" charset="-128"/>
                <a:cs typeface="+mn-cs"/>
              </a:rPr>
              <a:t>Pre-authorization given by FHPL</a:t>
            </a:r>
          </a:p>
        </p:txBody>
      </p:sp>
      <p:cxnSp>
        <p:nvCxnSpPr>
          <p:cNvPr id="22540" name="Straight Arrow Connector 59"/>
          <p:cNvCxnSpPr>
            <a:cxnSpLocks noChangeShapeType="1"/>
            <a:endCxn id="31" idx="3"/>
          </p:cNvCxnSpPr>
          <p:nvPr/>
        </p:nvCxnSpPr>
        <p:spPr bwMode="auto">
          <a:xfrm rot="10800000">
            <a:off x="8991600" y="3124200"/>
            <a:ext cx="762000" cy="1588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20AA8B-B3AD-4B91-8CBD-C70926E99B9E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 flipV="1">
            <a:off x="8977313" y="1835150"/>
            <a:ext cx="319087" cy="47625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16">
            <a:extLst>
              <a:ext uri="{FF2B5EF4-FFF2-40B4-BE49-F238E27FC236}">
                <a16:creationId xmlns:a16="http://schemas.microsoft.com/office/drawing/2014/main" id="{5883EC0F-0FCA-40C7-8D22-6FEAD240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2590800" cy="8382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Hospital sends complete set of claims documents for processing to FHPL</a:t>
            </a:r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86346F1E-DA88-4DC9-AB9F-7E484758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044950"/>
            <a:ext cx="2590800" cy="67945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Claims Processing by FHPL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38BB39D7-DA5B-47F0-AA47-7017FB1A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32400"/>
            <a:ext cx="2590800" cy="7112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Release of payments to the hospital</a:t>
            </a:r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C66DF99B-63E7-4F33-A4F8-F8AC8D4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325" y="4206875"/>
            <a:ext cx="2354263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defTabSz="1096963" eaLnBrk="1" hangingPunct="1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Follow reimbursement process</a:t>
            </a:r>
          </a:p>
        </p:txBody>
      </p:sp>
      <p:cxnSp>
        <p:nvCxnSpPr>
          <p:cNvPr id="22546" name="Straight Arrow Connector 89"/>
          <p:cNvCxnSpPr>
            <a:cxnSpLocks noChangeShapeType="1"/>
            <a:endCxn id="88" idx="0"/>
          </p:cNvCxnSpPr>
          <p:nvPr/>
        </p:nvCxnSpPr>
        <p:spPr bwMode="auto">
          <a:xfrm rot="16200000" flipH="1">
            <a:off x="10231437" y="3929063"/>
            <a:ext cx="549275" cy="6350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2EC608A-6BEE-45B9-AC83-A7BD15B20D3E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 rot="5400000">
            <a:off x="4721226" y="3813175"/>
            <a:ext cx="463550" cy="3175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6423BC-3FAE-49D6-851F-866967A49060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 rot="5400000">
            <a:off x="4699001" y="4978400"/>
            <a:ext cx="508000" cy="3175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12">
            <a:extLst>
              <a:ext uri="{FF2B5EF4-FFF2-40B4-BE49-F238E27FC236}">
                <a16:creationId xmlns:a16="http://schemas.microsoft.com/office/drawing/2014/main" id="{2A04AC35-531C-4255-977F-0A85BCFB7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81940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Yes</a:t>
            </a:r>
          </a:p>
        </p:txBody>
      </p:sp>
      <p:sp>
        <p:nvSpPr>
          <p:cNvPr id="106" name="Text Box 12">
            <a:extLst>
              <a:ext uri="{FF2B5EF4-FFF2-40B4-BE49-F238E27FC236}">
                <a16:creationId xmlns:a16="http://schemas.microsoft.com/office/drawing/2014/main" id="{8F53D977-D797-4995-8C58-9BD855CC5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0" y="37769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No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A5291EA3-D18A-498B-8885-6333B3C7815D}"/>
              </a:ext>
            </a:extLst>
          </p:cNvPr>
          <p:cNvSpPr/>
          <p:nvPr/>
        </p:nvSpPr>
        <p:spPr>
          <a:xfrm rot="5400000">
            <a:off x="5999163" y="-2638425"/>
            <a:ext cx="852488" cy="7113587"/>
          </a:xfrm>
          <a:prstGeom prst="rightBrace">
            <a:avLst>
              <a:gd name="adj1" fmla="val 8333"/>
              <a:gd name="adj2" fmla="val 49701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8" name="Rectangle 37">
            <a:hlinkClick r:id="rId3" action="ppaction://hlinksldjump"/>
            <a:extLst>
              <a:ext uri="{FF2B5EF4-FFF2-40B4-BE49-F238E27FC236}">
                <a16:creationId xmlns:a16="http://schemas.microsoft.com/office/drawing/2014/main" id="{30AF8570-503D-4D21-A0DE-4D0A8B87FEBD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39" name="Rectangle 38">
            <a:hlinkClick r:id="rId4" action="ppaction://hlinksldjump"/>
            <a:extLst>
              <a:ext uri="{FF2B5EF4-FFF2-40B4-BE49-F238E27FC236}">
                <a16:creationId xmlns:a16="http://schemas.microsoft.com/office/drawing/2014/main" id="{36F8E6BB-4A4A-45C8-9F5A-F1CFDCE45EA2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42" name="Rectangle 41">
            <a:hlinkClick r:id="rId5" action="ppaction://hlinksldjump"/>
            <a:extLst>
              <a:ext uri="{FF2B5EF4-FFF2-40B4-BE49-F238E27FC236}">
                <a16:creationId xmlns:a16="http://schemas.microsoft.com/office/drawing/2014/main" id="{0BB05A02-DB75-4753-8D0B-EE006B004082}"/>
              </a:ext>
            </a:extLst>
          </p:cNvPr>
          <p:cNvSpPr/>
          <p:nvPr/>
        </p:nvSpPr>
        <p:spPr>
          <a:xfrm>
            <a:off x="5003" y="213360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43" name="Rectangle 42">
            <a:hlinkClick r:id="rId6" action="ppaction://hlinksldjump"/>
            <a:extLst>
              <a:ext uri="{FF2B5EF4-FFF2-40B4-BE49-F238E27FC236}">
                <a16:creationId xmlns:a16="http://schemas.microsoft.com/office/drawing/2014/main" id="{82940199-9ED3-47B0-BDDD-FF36CD168A77}"/>
              </a:ext>
            </a:extLst>
          </p:cNvPr>
          <p:cNvSpPr/>
          <p:nvPr/>
        </p:nvSpPr>
        <p:spPr>
          <a:xfrm>
            <a:off x="0" y="26670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sp>
        <p:nvSpPr>
          <p:cNvPr id="44" name="Rectangle 43">
            <a:hlinkClick r:id="rId7" action="ppaction://hlinksldjump"/>
            <a:extLst>
              <a:ext uri="{FF2B5EF4-FFF2-40B4-BE49-F238E27FC236}">
                <a16:creationId xmlns:a16="http://schemas.microsoft.com/office/drawing/2014/main" id="{DA9D3F0F-A2B0-4821-AA78-E0EA45722E36}"/>
              </a:ext>
            </a:extLst>
          </p:cNvPr>
          <p:cNvSpPr/>
          <p:nvPr/>
        </p:nvSpPr>
        <p:spPr>
          <a:xfrm>
            <a:off x="0" y="3200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sp>
        <p:nvSpPr>
          <p:cNvPr id="45" name="Rectangle 44">
            <a:hlinkClick r:id="rId5" action="ppaction://hlinksldjump"/>
            <a:extLst>
              <a:ext uri="{FF2B5EF4-FFF2-40B4-BE49-F238E27FC236}">
                <a16:creationId xmlns:a16="http://schemas.microsoft.com/office/drawing/2014/main" id="{A43C37F2-2CFC-4773-ABAA-A3A82D702286}"/>
              </a:ext>
            </a:extLst>
          </p:cNvPr>
          <p:cNvSpPr/>
          <p:nvPr/>
        </p:nvSpPr>
        <p:spPr>
          <a:xfrm>
            <a:off x="28956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Planned Hospitalization</a:t>
            </a:r>
          </a:p>
        </p:txBody>
      </p:sp>
      <p:sp>
        <p:nvSpPr>
          <p:cNvPr id="46" name="Rectangle 45">
            <a:hlinkClick r:id="rId8" action="ppaction://hlinksldjump"/>
            <a:extLst>
              <a:ext uri="{FF2B5EF4-FFF2-40B4-BE49-F238E27FC236}">
                <a16:creationId xmlns:a16="http://schemas.microsoft.com/office/drawing/2014/main" id="{D2263375-C5E6-4E83-A2DE-1D9A9730C7FF}"/>
              </a:ext>
            </a:extLst>
          </p:cNvPr>
          <p:cNvSpPr/>
          <p:nvPr/>
        </p:nvSpPr>
        <p:spPr>
          <a:xfrm>
            <a:off x="5334000" y="533400"/>
            <a:ext cx="220980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Emergency Hospitalization</a:t>
            </a:r>
          </a:p>
        </p:txBody>
      </p:sp>
      <p:sp>
        <p:nvSpPr>
          <p:cNvPr id="49" name="Rectangle 48">
            <a:hlinkClick r:id="rId9" action="ppaction://hlinksldjump"/>
            <a:extLst>
              <a:ext uri="{FF2B5EF4-FFF2-40B4-BE49-F238E27FC236}">
                <a16:creationId xmlns:a16="http://schemas.microsoft.com/office/drawing/2014/main" id="{08E964FA-A3FB-448B-A382-31A56B3E4B51}"/>
              </a:ext>
            </a:extLst>
          </p:cNvPr>
          <p:cNvSpPr/>
          <p:nvPr/>
        </p:nvSpPr>
        <p:spPr>
          <a:xfrm>
            <a:off x="77724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Reimbursement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A5AA552-855F-477F-9122-FFF87D727E31}"/>
              </a:ext>
            </a:extLst>
          </p:cNvPr>
          <p:cNvCxnSpPr/>
          <p:nvPr/>
        </p:nvCxnSpPr>
        <p:spPr>
          <a:xfrm rot="10800000">
            <a:off x="6248400" y="3124200"/>
            <a:ext cx="285750" cy="0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1" name="Straight Arrow Connector 89"/>
          <p:cNvCxnSpPr>
            <a:cxnSpLocks noChangeShapeType="1"/>
          </p:cNvCxnSpPr>
          <p:nvPr/>
        </p:nvCxnSpPr>
        <p:spPr bwMode="auto">
          <a:xfrm rot="5400000">
            <a:off x="10287000" y="2438400"/>
            <a:ext cx="457200" cy="0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>
            <a:hlinkClick r:id="rId10" action="ppaction://hlinksldjump"/>
            <a:extLst>
              <a:ext uri="{FF2B5EF4-FFF2-40B4-BE49-F238E27FC236}">
                <a16:creationId xmlns:a16="http://schemas.microsoft.com/office/drawing/2014/main" id="{5D3B9966-41DD-41CB-BC38-814F82D09B85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58" name="Rectangle 57">
            <a:hlinkClick r:id="rId3" action="ppaction://hlinksldjump"/>
            <a:extLst>
              <a:ext uri="{FF2B5EF4-FFF2-40B4-BE49-F238E27FC236}">
                <a16:creationId xmlns:a16="http://schemas.microsoft.com/office/drawing/2014/main" id="{79BAB5A0-36BE-4F98-8211-AB1B34CDA252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pic>
        <p:nvPicPr>
          <p:cNvPr id="22588" name="Picture 3" descr="unis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89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hlinkClick r:id="rId3" action="ppaction://hlinksldjump"/>
            <a:extLst>
              <a:ext uri="{FF2B5EF4-FFF2-40B4-BE49-F238E27FC236}">
                <a16:creationId xmlns:a16="http://schemas.microsoft.com/office/drawing/2014/main" id="{A450125D-29EE-4A4E-8062-F3B1A9C4EAC9}"/>
              </a:ext>
            </a:extLst>
          </p:cNvPr>
          <p:cNvSpPr/>
          <p:nvPr/>
        </p:nvSpPr>
        <p:spPr>
          <a:xfrm>
            <a:off x="28956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Planned Hospitalization</a:t>
            </a: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984CF783-6D5B-4B96-9082-6465F466E62D}"/>
              </a:ext>
            </a:extLst>
          </p:cNvPr>
          <p:cNvSpPr/>
          <p:nvPr/>
        </p:nvSpPr>
        <p:spPr>
          <a:xfrm>
            <a:off x="5334000" y="533400"/>
            <a:ext cx="22098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F2F2F2"/>
                </a:solidFill>
              </a:rPr>
              <a:t>Emergency Hospitalization</a:t>
            </a:r>
          </a:p>
        </p:txBody>
      </p:sp>
      <p:sp>
        <p:nvSpPr>
          <p:cNvPr id="14" name="Rectangle 13">
            <a:hlinkClick r:id="rId5" action="ppaction://hlinksldjump"/>
            <a:extLst>
              <a:ext uri="{FF2B5EF4-FFF2-40B4-BE49-F238E27FC236}">
                <a16:creationId xmlns:a16="http://schemas.microsoft.com/office/drawing/2014/main" id="{550238AF-C395-4D96-8011-732CD108FFAA}"/>
              </a:ext>
            </a:extLst>
          </p:cNvPr>
          <p:cNvSpPr/>
          <p:nvPr/>
        </p:nvSpPr>
        <p:spPr>
          <a:xfrm>
            <a:off x="7772400" y="533400"/>
            <a:ext cx="2209800" cy="3048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Reimbursement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16B93-4E34-4FFC-B405-87DC891B82CC}"/>
              </a:ext>
            </a:extLst>
          </p:cNvPr>
          <p:cNvSpPr/>
          <p:nvPr/>
        </p:nvSpPr>
        <p:spPr>
          <a:xfrm>
            <a:off x="2209800" y="0"/>
            <a:ext cx="9677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b="1" dirty="0"/>
              <a:t>Group Medical Policy</a:t>
            </a:r>
            <a:endParaRPr lang="en-US" sz="2000" dirty="0"/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8653F8AD-3FEF-435B-B3BB-76B89D654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95400"/>
            <a:ext cx="2514600" cy="1081088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Employee submits all the documents to CIEL HR / Unison within </a:t>
            </a:r>
            <a:r>
              <a:rPr lang="en-US" sz="1400" dirty="0" smtClean="0">
                <a:solidFill>
                  <a:srgbClr val="0D0D0D"/>
                </a:solidFill>
                <a:cs typeface="Arial" charset="0"/>
              </a:rPr>
              <a:t>20 </a:t>
            </a:r>
            <a:r>
              <a:rPr lang="en-US" sz="1400" dirty="0">
                <a:solidFill>
                  <a:srgbClr val="0D0D0D"/>
                </a:solidFill>
                <a:cs typeface="Arial" charset="0"/>
              </a:rPr>
              <a:t>days from discharge from the hospital</a:t>
            </a: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211076B1-78E5-4A9F-9B17-E2349A968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950" y="1371600"/>
            <a:ext cx="2482850" cy="838200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Unison will do the basic scrutiny to check for the eligibility and admissibility of the claim as per policy terms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50F884F-8C99-4526-9B17-816AF5ECB98C}"/>
              </a:ext>
            </a:extLst>
          </p:cNvPr>
          <p:cNvSpPr/>
          <p:nvPr/>
        </p:nvSpPr>
        <p:spPr>
          <a:xfrm>
            <a:off x="2667000" y="1524000"/>
            <a:ext cx="976313" cy="4572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52" name="AutoShape 9">
            <a:extLst>
              <a:ext uri="{FF2B5EF4-FFF2-40B4-BE49-F238E27FC236}">
                <a16:creationId xmlns:a16="http://schemas.microsoft.com/office/drawing/2014/main" id="{0CFE68B7-1D74-40B0-9040-DB533AB4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378" y="2500745"/>
            <a:ext cx="1702422" cy="990600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rgbClr val="FFFFFF"/>
                </a:solidFill>
                <a:latin typeface="Arial Narrow" pitchFamily="34" charset="0"/>
                <a:ea typeface="MS Mincho" pitchFamily="49" charset="-128"/>
                <a:cs typeface="+mn-cs"/>
              </a:rPr>
              <a:t>Is Claim payable?</a:t>
            </a: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E7A2285E-A058-41D3-80B6-47DFD43D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4343400"/>
            <a:ext cx="2986087" cy="7207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FHPL will re-assess the complete claim documents  for admissibility as per policy terms</a:t>
            </a: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DD3C0D84-0CDB-4944-8826-9E3BAD99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410200"/>
            <a:ext cx="2986087" cy="677863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Employee submits the shortfall documents to CIEL HR / Unison</a:t>
            </a:r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id="{227D923E-2A5F-4EC5-B6BB-04AA164E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5426075"/>
            <a:ext cx="2963862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FHPL will ask for the additional / missing  documents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B01647-CBE0-4938-B62D-AA63C3A9B8CA}"/>
              </a:ext>
            </a:extLst>
          </p:cNvPr>
          <p:cNvCxnSpPr/>
          <p:nvPr/>
        </p:nvCxnSpPr>
        <p:spPr>
          <a:xfrm rot="5400000" flipH="1" flipV="1">
            <a:off x="4270375" y="5178425"/>
            <a:ext cx="457200" cy="6350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2">
            <a:extLst>
              <a:ext uri="{FF2B5EF4-FFF2-40B4-BE49-F238E27FC236}">
                <a16:creationId xmlns:a16="http://schemas.microsoft.com/office/drawing/2014/main" id="{FBD14D79-D2DE-4B6C-9728-537882B2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68248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No</a:t>
            </a:r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075BE315-5D6E-4FC4-A121-6B3E529B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7945" y="37769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Yes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0DA34BF1-C0BA-4C98-9624-E875ADF80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2662238"/>
            <a:ext cx="2514600" cy="6699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On rejection of the claim, FHPL would provide the reason for  rejection</a:t>
            </a:r>
          </a:p>
        </p:txBody>
      </p:sp>
      <p:cxnSp>
        <p:nvCxnSpPr>
          <p:cNvPr id="24605" name="Straight Arrow Connector 68"/>
          <p:cNvCxnSpPr>
            <a:cxnSpLocks noChangeShapeType="1"/>
            <a:endCxn id="67" idx="3"/>
          </p:cNvCxnSpPr>
          <p:nvPr/>
        </p:nvCxnSpPr>
        <p:spPr bwMode="auto">
          <a:xfrm rot="10800000" flipV="1">
            <a:off x="9005888" y="2995613"/>
            <a:ext cx="646112" cy="1587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F452B2A-E3E8-4425-A9CD-B7D8D294BCB3}"/>
              </a:ext>
            </a:extLst>
          </p:cNvPr>
          <p:cNvSpPr/>
          <p:nvPr/>
        </p:nvSpPr>
        <p:spPr>
          <a:xfrm rot="5400000">
            <a:off x="5999163" y="-2638425"/>
            <a:ext cx="852488" cy="7113587"/>
          </a:xfrm>
          <a:prstGeom prst="rightBrace">
            <a:avLst>
              <a:gd name="adj1" fmla="val 8333"/>
              <a:gd name="adj2" fmla="val 14258"/>
            </a:avLst>
          </a:prstGeom>
          <a:ln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9" name="Rectangle 38">
            <a:hlinkClick r:id="rId6" action="ppaction://hlinksldjump"/>
            <a:extLst>
              <a:ext uri="{FF2B5EF4-FFF2-40B4-BE49-F238E27FC236}">
                <a16:creationId xmlns:a16="http://schemas.microsoft.com/office/drawing/2014/main" id="{27B7773C-A9A5-488D-A728-CD08A3811F15}"/>
              </a:ext>
            </a:extLst>
          </p:cNvPr>
          <p:cNvSpPr/>
          <p:nvPr/>
        </p:nvSpPr>
        <p:spPr>
          <a:xfrm>
            <a:off x="5003" y="943245"/>
            <a:ext cx="2585797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chemeClr val="bg1"/>
                </a:solidFill>
              </a:rPr>
              <a:t>Group Medical Policy</a:t>
            </a:r>
          </a:p>
        </p:txBody>
      </p:sp>
      <p:sp>
        <p:nvSpPr>
          <p:cNvPr id="40" name="Rectangle 39">
            <a:hlinkClick r:id="rId7" action="ppaction://hlinksldjump"/>
            <a:extLst>
              <a:ext uri="{FF2B5EF4-FFF2-40B4-BE49-F238E27FC236}">
                <a16:creationId xmlns:a16="http://schemas.microsoft.com/office/drawing/2014/main" id="{93203B9B-2E45-4AA4-9F50-C25D33FB145D}"/>
              </a:ext>
            </a:extLst>
          </p:cNvPr>
          <p:cNvSpPr/>
          <p:nvPr/>
        </p:nvSpPr>
        <p:spPr>
          <a:xfrm>
            <a:off x="5003" y="155284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Employee Policy details</a:t>
            </a:r>
          </a:p>
        </p:txBody>
      </p:sp>
      <p:sp>
        <p:nvSpPr>
          <p:cNvPr id="41" name="Rectangle 40">
            <a:hlinkClick r:id="rId8" action="ppaction://hlinksldjump"/>
            <a:extLst>
              <a:ext uri="{FF2B5EF4-FFF2-40B4-BE49-F238E27FC236}">
                <a16:creationId xmlns:a16="http://schemas.microsoft.com/office/drawing/2014/main" id="{23558A9D-3737-4561-8A29-E9C03C39A751}"/>
              </a:ext>
            </a:extLst>
          </p:cNvPr>
          <p:cNvSpPr/>
          <p:nvPr/>
        </p:nvSpPr>
        <p:spPr>
          <a:xfrm>
            <a:off x="0" y="2155515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Enrollment Procedure</a:t>
            </a:r>
          </a:p>
        </p:txBody>
      </p:sp>
      <p:sp>
        <p:nvSpPr>
          <p:cNvPr id="42" name="Rectangle 41">
            <a:hlinkClick r:id="rId3" action="ppaction://hlinksldjump"/>
            <a:extLst>
              <a:ext uri="{FF2B5EF4-FFF2-40B4-BE49-F238E27FC236}">
                <a16:creationId xmlns:a16="http://schemas.microsoft.com/office/drawing/2014/main" id="{AA6E19FA-A877-45F8-BE4B-EF1D2192FC1B}"/>
              </a:ext>
            </a:extLst>
          </p:cNvPr>
          <p:cNvSpPr/>
          <p:nvPr/>
        </p:nvSpPr>
        <p:spPr>
          <a:xfrm>
            <a:off x="5003" y="2758190"/>
            <a:ext cx="1976197" cy="457200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Claims Procedure</a:t>
            </a:r>
          </a:p>
        </p:txBody>
      </p:sp>
      <p:sp>
        <p:nvSpPr>
          <p:cNvPr id="45" name="Rectangle 44">
            <a:hlinkClick r:id="rId9" action="ppaction://hlinksldjump"/>
            <a:extLst>
              <a:ext uri="{FF2B5EF4-FFF2-40B4-BE49-F238E27FC236}">
                <a16:creationId xmlns:a16="http://schemas.microsoft.com/office/drawing/2014/main" id="{FE12FDDA-C50E-4D7A-975A-686BE787E05B}"/>
              </a:ext>
            </a:extLst>
          </p:cNvPr>
          <p:cNvSpPr/>
          <p:nvPr/>
        </p:nvSpPr>
        <p:spPr>
          <a:xfrm>
            <a:off x="0" y="337358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Exclusions</a:t>
            </a:r>
          </a:p>
        </p:txBody>
      </p:sp>
      <p:cxnSp>
        <p:nvCxnSpPr>
          <p:cNvPr id="24622" name="Straight Arrow Connector 68"/>
          <p:cNvCxnSpPr>
            <a:cxnSpLocks noChangeShapeType="1"/>
          </p:cNvCxnSpPr>
          <p:nvPr/>
        </p:nvCxnSpPr>
        <p:spPr bwMode="auto">
          <a:xfrm rot="10800000" flipV="1">
            <a:off x="5983288" y="5791200"/>
            <a:ext cx="646112" cy="1588"/>
          </a:xfrm>
          <a:prstGeom prst="straightConnector1">
            <a:avLst/>
          </a:prstGeom>
          <a:noFill/>
          <a:ln w="3175" algn="ctr">
            <a:solidFill>
              <a:srgbClr val="00B0F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0AEDD58-12C4-4E8D-B4C2-298F38D24794}"/>
              </a:ext>
            </a:extLst>
          </p:cNvPr>
          <p:cNvCxnSpPr/>
          <p:nvPr/>
        </p:nvCxnSpPr>
        <p:spPr>
          <a:xfrm rot="16200000" flipH="1">
            <a:off x="7581900" y="4914900"/>
            <a:ext cx="990600" cy="0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0B781D-63C0-40A3-A81D-09AF5B3B3FD9}"/>
              </a:ext>
            </a:extLst>
          </p:cNvPr>
          <p:cNvCxnSpPr/>
          <p:nvPr/>
        </p:nvCxnSpPr>
        <p:spPr>
          <a:xfrm>
            <a:off x="8077200" y="4418013"/>
            <a:ext cx="2438400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D5C6DE-A0DF-408F-A59C-4056B370A0DB}"/>
              </a:ext>
            </a:extLst>
          </p:cNvPr>
          <p:cNvCxnSpPr/>
          <p:nvPr/>
        </p:nvCxnSpPr>
        <p:spPr>
          <a:xfrm rot="5400000">
            <a:off x="10057607" y="3963194"/>
            <a:ext cx="914400" cy="158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16">
            <a:extLst>
              <a:ext uri="{FF2B5EF4-FFF2-40B4-BE49-F238E27FC236}">
                <a16:creationId xmlns:a16="http://schemas.microsoft.com/office/drawing/2014/main" id="{E7F52446-0FB2-4339-8D02-52C09D84E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59075"/>
            <a:ext cx="2895600" cy="898525"/>
          </a:xfrm>
          <a:prstGeom prst="rect">
            <a:avLst/>
          </a:prstGeom>
          <a:ln w="3175">
            <a:solidFill>
              <a:srgbClr val="00B0F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just" defTabSz="1096963" eaLnBrk="1" hangingPunct="1">
              <a:defRPr/>
            </a:pPr>
            <a:r>
              <a:rPr lang="en-US" sz="1400" dirty="0">
                <a:solidFill>
                  <a:srgbClr val="0D0D0D"/>
                </a:solidFill>
                <a:cs typeface="Arial" charset="0"/>
              </a:rPr>
              <a:t>FHPL will process the claim and send the reimbursement by ECS to the employee,  along with the settlement letter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29D156A-901A-4F8B-89E6-091CFA2F9A9F}"/>
              </a:ext>
            </a:extLst>
          </p:cNvPr>
          <p:cNvCxnSpPr>
            <a:stCxn id="56" idx="3"/>
            <a:endCxn id="67" idx="2"/>
          </p:cNvCxnSpPr>
          <p:nvPr/>
        </p:nvCxnSpPr>
        <p:spPr>
          <a:xfrm flipV="1">
            <a:off x="6019800" y="3332163"/>
            <a:ext cx="1728788" cy="137160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12">
            <a:extLst>
              <a:ext uri="{FF2B5EF4-FFF2-40B4-BE49-F238E27FC236}">
                <a16:creationId xmlns:a16="http://schemas.microsoft.com/office/drawing/2014/main" id="{9533BEBA-86BA-46AA-BCA7-447952FB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2" y="41579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No</a:t>
            </a:r>
          </a:p>
        </p:txBody>
      </p:sp>
      <p:sp>
        <p:nvSpPr>
          <p:cNvPr id="111" name="Text Box 12">
            <a:extLst>
              <a:ext uri="{FF2B5EF4-FFF2-40B4-BE49-F238E27FC236}">
                <a16:creationId xmlns:a16="http://schemas.microsoft.com/office/drawing/2014/main" id="{0A35DAB2-9084-48E5-AD76-810389C40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53190"/>
            <a:ext cx="395288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B0F0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100" dirty="0">
                <a:latin typeface="Arial Narrow" pitchFamily="34" charset="0"/>
              </a:rPr>
              <a:t>Yes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C05E2B-A7FB-434C-BE74-CDF39FA2D797}"/>
              </a:ext>
            </a:extLst>
          </p:cNvPr>
          <p:cNvCxnSpPr/>
          <p:nvPr/>
        </p:nvCxnSpPr>
        <p:spPr>
          <a:xfrm>
            <a:off x="6172200" y="1828800"/>
            <a:ext cx="31242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D8AEB4-2426-40F2-9097-18F585E26E74}"/>
              </a:ext>
            </a:extLst>
          </p:cNvPr>
          <p:cNvCxnSpPr/>
          <p:nvPr/>
        </p:nvCxnSpPr>
        <p:spPr>
          <a:xfrm rot="16200000" flipH="1">
            <a:off x="10287000" y="2362200"/>
            <a:ext cx="304800" cy="0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B542CC8-97BA-4F55-A9F2-123541F0D5AC}"/>
              </a:ext>
            </a:extLst>
          </p:cNvPr>
          <p:cNvCxnSpPr>
            <a:endCxn id="97" idx="2"/>
          </p:cNvCxnSpPr>
          <p:nvPr/>
        </p:nvCxnSpPr>
        <p:spPr>
          <a:xfrm rot="5400000" flipH="1" flipV="1">
            <a:off x="4191001" y="3962400"/>
            <a:ext cx="609600" cy="3175"/>
          </a:xfrm>
          <a:prstGeom prst="straightConnector1">
            <a:avLst/>
          </a:prstGeom>
          <a:ln w="31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hlinkClick r:id="rId10" action="ppaction://hlinksldjump"/>
            <a:extLst>
              <a:ext uri="{FF2B5EF4-FFF2-40B4-BE49-F238E27FC236}">
                <a16:creationId xmlns:a16="http://schemas.microsoft.com/office/drawing/2014/main" id="{AF5C4685-02C0-4933-B987-ECC56DAE5DAF}"/>
              </a:ext>
            </a:extLst>
          </p:cNvPr>
          <p:cNvSpPr/>
          <p:nvPr/>
        </p:nvSpPr>
        <p:spPr>
          <a:xfrm>
            <a:off x="9982200" y="6248400"/>
            <a:ext cx="1524000" cy="304800"/>
          </a:xfrm>
          <a:prstGeom prst="rect">
            <a:avLst/>
          </a:prstGeom>
          <a:solidFill>
            <a:srgbClr val="00B0F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Claim Documents</a:t>
            </a:r>
          </a:p>
        </p:txBody>
      </p:sp>
      <p:sp>
        <p:nvSpPr>
          <p:cNvPr id="60" name="Rectangle 59">
            <a:hlinkClick r:id="rId11" action="ppaction://hlinksldjump"/>
            <a:extLst>
              <a:ext uri="{FF2B5EF4-FFF2-40B4-BE49-F238E27FC236}">
                <a16:creationId xmlns:a16="http://schemas.microsoft.com/office/drawing/2014/main" id="{92D3859E-98BD-4020-BD48-7B02D0A3306C}"/>
              </a:ext>
            </a:extLst>
          </p:cNvPr>
          <p:cNvSpPr/>
          <p:nvPr/>
        </p:nvSpPr>
        <p:spPr>
          <a:xfrm>
            <a:off x="364" y="6594766"/>
            <a:ext cx="1451955" cy="2632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68" name="Rectangle 67">
            <a:hlinkClick r:id="rId6" action="ppaction://hlinksldjump"/>
            <a:extLst>
              <a:ext uri="{FF2B5EF4-FFF2-40B4-BE49-F238E27FC236}">
                <a16:creationId xmlns:a16="http://schemas.microsoft.com/office/drawing/2014/main" id="{22FFC7DD-2015-4C29-BB4A-6C3487140886}"/>
              </a:ext>
            </a:extLst>
          </p:cNvPr>
          <p:cNvSpPr/>
          <p:nvPr/>
        </p:nvSpPr>
        <p:spPr>
          <a:xfrm>
            <a:off x="1498841" y="6594766"/>
            <a:ext cx="1451955" cy="263234"/>
          </a:xfrm>
          <a:prstGeom prst="rect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solidFill>
                  <a:schemeClr val="bg1"/>
                </a:solidFill>
              </a:rPr>
              <a:t>GMC</a:t>
            </a:r>
          </a:p>
        </p:txBody>
      </p:sp>
      <p:sp>
        <p:nvSpPr>
          <p:cNvPr id="72" name="Rectangle 71">
            <a:hlinkClick r:id="rId12" action="ppaction://hlinksldjump"/>
            <a:extLst>
              <a:ext uri="{FF2B5EF4-FFF2-40B4-BE49-F238E27FC236}">
                <a16:creationId xmlns:a16="http://schemas.microsoft.com/office/drawing/2014/main" id="{F88B01AD-F7CD-49D0-99A4-4E39B4A364E2}"/>
              </a:ext>
            </a:extLst>
          </p:cNvPr>
          <p:cNvSpPr/>
          <p:nvPr/>
        </p:nvSpPr>
        <p:spPr>
          <a:xfrm>
            <a:off x="0" y="3962400"/>
            <a:ext cx="197619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</a:rPr>
              <a:t> Contacts &amp; Links</a:t>
            </a:r>
          </a:p>
        </p:txBody>
      </p:sp>
      <p:pic>
        <p:nvPicPr>
          <p:cNvPr id="24649" name="Picture 3" descr="unis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873875"/>
            <a:ext cx="137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50" name="Picture 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003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1468</Words>
  <Application>Microsoft Office PowerPoint</Application>
  <PresentationFormat>Custom</PresentationFormat>
  <Paragraphs>315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Mincho</vt:lpstr>
      <vt:lpstr>Arial</vt:lpstr>
      <vt:lpstr>Arial Narrow</vt:lpstr>
      <vt:lpstr>Calibri</vt:lpstr>
      <vt:lpstr>Courier New</vt:lpstr>
      <vt:lpstr>Georgia</vt:lpstr>
      <vt:lpstr>Rockwell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NaveenM</dc:creator>
  <cp:lastModifiedBy>Mathew Vivek</cp:lastModifiedBy>
  <cp:revision>637</cp:revision>
  <cp:lastPrinted>2019-08-20T11:18:52Z</cp:lastPrinted>
  <dcterms:modified xsi:type="dcterms:W3CDTF">2020-08-21T05:37:15Z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167776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