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package.core-properties+xml" PartName="/docProps/core.xml"/>
  <Override ContentType="application/vnd.openxmlformats-officedocument.extended-properties+xml" PartName="/docProps/app.xml"/>
  <Override ContentType="application/binary" PartName="/ppt/metadata"/>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7270YojPP6dbr8Km96fqL/Nsr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73921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875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867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10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71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61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650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55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304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22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2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52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hindustantimes.com/india-news/vaccines-for-all-from-may-101618859241615.html"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cdc.gov/vaccines/covid-19/info-by-product/clinical-considerations.html#Administr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arget="../media/image11.jpeg" Type="http://schemas.openxmlformats.org/officeDocument/2006/relationships/image"/><Relationship Id="rId2" Target="../notesSlides/notesSlide9.xml" Type="http://schemas.openxmlformats.org/officeDocument/2006/relationships/notesSlide"/><Relationship Id="rId1" Target="../slideLayouts/slideLayout2.xml" Type="http://schemas.openxmlformats.org/officeDocument/2006/relationships/slideLayout"/><Relationship Id="rId4" Target="../media/image5.pn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p1" descr="India overtakes Brazil, US to record the highest number of COVID-19  recoveries in the worl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5" name="Google Shape;85;p1"/>
          <p:cNvSpPr/>
          <p:nvPr/>
        </p:nvSpPr>
        <p:spPr>
          <a:xfrm>
            <a:off x="0" y="5320142"/>
            <a:ext cx="12192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title"/>
          </p:nvPr>
        </p:nvSpPr>
        <p:spPr>
          <a:xfrm>
            <a:off x="523875" y="5317240"/>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Calibri"/>
              <a:buNone/>
            </a:pPr>
            <a:r>
              <a:rPr lang="en-IN" sz="3600">
                <a:solidFill>
                  <a:srgbClr val="262626"/>
                </a:solidFill>
              </a:rPr>
              <a:t>Covid-19 Vaccination </a:t>
            </a:r>
            <a:endParaRPr/>
          </a:p>
        </p:txBody>
      </p:sp>
      <p:cxnSp>
        <p:nvCxnSpPr>
          <p:cNvPr id="87" name="Google Shape;87;p1"/>
          <p:cNvCxnSpPr/>
          <p:nvPr/>
        </p:nvCxnSpPr>
        <p:spPr>
          <a:xfrm>
            <a:off x="0" y="5241983"/>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88" name="Google Shape;88;p1"/>
          <p:cNvCxnSpPr/>
          <p:nvPr/>
        </p:nvCxnSpPr>
        <p:spPr>
          <a:xfrm>
            <a:off x="0" y="6134852"/>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pic>
        <p:nvPicPr>
          <p:cNvPr id="89" name="Google Shape;89;p1"/>
          <p:cNvPicPr preferRelativeResize="0"/>
          <p:nvPr/>
        </p:nvPicPr>
        <p:blipFill>
          <a:blip r:embed="rId4">
            <a:alphaModFix/>
          </a:blip>
          <a:stretch>
            <a:fillRect/>
          </a:stretch>
        </p:blipFill>
        <p:spPr>
          <a:xfrm>
            <a:off x="9899177" y="409877"/>
            <a:ext cx="1906175" cy="541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7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7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9"/>
          <p:cNvSpPr txBox="1">
            <a:spLocks noGrp="1"/>
          </p:cNvSpPr>
          <p:nvPr>
            <p:ph type="title"/>
          </p:nvPr>
        </p:nvSpPr>
        <p:spPr>
          <a:xfrm>
            <a:off x="646176" y="606302"/>
            <a:ext cx="4818888" cy="176656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Calibri"/>
              <a:buNone/>
            </a:pPr>
            <a:r>
              <a:rPr lang="en-IN" sz="4000" dirty="0">
                <a:latin typeface="Times New Roman" panose="02020603050405020304" pitchFamily="18" charset="0"/>
                <a:cs typeface="Times New Roman" panose="02020603050405020304" pitchFamily="18" charset="0"/>
              </a:rPr>
              <a:t>When you are fully vaccinated?</a:t>
            </a:r>
            <a:br>
              <a:rPr lang="en-IN" sz="4000" dirty="0">
                <a:latin typeface="Times New Roman" panose="02020603050405020304" pitchFamily="18" charset="0"/>
                <a:cs typeface="Times New Roman" panose="02020603050405020304" pitchFamily="18" charset="0"/>
              </a:rPr>
            </a:br>
            <a:endParaRPr sz="4000" dirty="0">
              <a:latin typeface="Times New Roman" panose="02020603050405020304" pitchFamily="18" charset="0"/>
              <a:cs typeface="Times New Roman" panose="02020603050405020304" pitchFamily="18" charset="0"/>
            </a:endParaRPr>
          </a:p>
        </p:txBody>
      </p:sp>
      <p:sp>
        <p:nvSpPr>
          <p:cNvPr id="168" name="Google Shape;168;p9"/>
          <p:cNvSpPr/>
          <p:nvPr/>
        </p:nvSpPr>
        <p:spPr>
          <a:xfrm>
            <a:off x="64327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9"/>
          <p:cNvSpPr txBox="1">
            <a:spLocks noGrp="1"/>
          </p:cNvSpPr>
          <p:nvPr>
            <p:ph type="body" idx="1"/>
          </p:nvPr>
        </p:nvSpPr>
        <p:spPr>
          <a:xfrm>
            <a:off x="630936" y="2660904"/>
            <a:ext cx="4818888" cy="35478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Safe and effective vaccines will be a </a:t>
            </a:r>
            <a:r>
              <a:rPr lang="en-IN" sz="2000" dirty="0" smtClean="0">
                <a:latin typeface="Times New Roman" panose="02020603050405020304" pitchFamily="18" charset="0"/>
                <a:cs typeface="Times New Roman" panose="02020603050405020304" pitchFamily="18" charset="0"/>
              </a:rPr>
              <a:t>game changer</a:t>
            </a:r>
            <a:r>
              <a:rPr lang="en-IN" sz="2000" dirty="0">
                <a:latin typeface="Times New Roman" panose="02020603050405020304" pitchFamily="18" charset="0"/>
                <a:cs typeface="Times New Roman" panose="02020603050405020304" pitchFamily="18" charset="0"/>
              </a:rPr>
              <a:t>: but for the foreseeable future we must continue wearing masks, physically distancing and avoiding crowds. Being vaccinated does not mean that we can throw caution to the wind and put ourselves and others at risk, particularly because it is still not clear the degree to which the vaccines can protect not only against disease but also against infection and transmission</a:t>
            </a:r>
            <a:r>
              <a:rPr lang="en-IN" sz="2000" dirty="0"/>
              <a:t>.</a:t>
            </a:r>
            <a:endParaRPr sz="2000" dirty="0"/>
          </a:p>
        </p:txBody>
      </p:sp>
      <p:pic>
        <p:nvPicPr>
          <p:cNvPr id="170" name="Google Shape;170;p9" descr="Covid-19 Precautions| | Mercer Medicine"/>
          <p:cNvPicPr preferRelativeResize="0"/>
          <p:nvPr/>
        </p:nvPicPr>
        <p:blipFill rotWithShape="1">
          <a:blip r:embed="rId3">
            <a:alphaModFix/>
          </a:blip>
          <a:srcRect b="18978"/>
          <a:stretch/>
        </p:blipFill>
        <p:spPr>
          <a:xfrm>
            <a:off x="6099048" y="1217518"/>
            <a:ext cx="5458968" cy="4422964"/>
          </a:xfrm>
          <a:prstGeom prst="rect">
            <a:avLst/>
          </a:prstGeom>
          <a:noFill/>
          <a:ln>
            <a:noFill/>
          </a:ln>
        </p:spPr>
      </p:pic>
      <p:pic>
        <p:nvPicPr>
          <p:cNvPr id="171" name="Google Shape;171;p9"/>
          <p:cNvPicPr preferRelativeResize="0"/>
          <p:nvPr/>
        </p:nvPicPr>
        <p:blipFill rotWithShape="1">
          <a:blip r:embed="rId4">
            <a:alphaModFix/>
          </a:blip>
          <a:srcRect/>
          <a:stretch/>
        </p:blipFill>
        <p:spPr>
          <a:xfrm>
            <a:off x="913225" y="6060978"/>
            <a:ext cx="1822250" cy="51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838204" y="2266562"/>
            <a:ext cx="10515600" cy="1618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IN" sz="6000" b="1">
                <a:solidFill>
                  <a:schemeClr val="accent1"/>
                </a:solidFill>
                <a:latin typeface="Times New Roman"/>
                <a:ea typeface="Times New Roman"/>
                <a:cs typeface="Times New Roman"/>
                <a:sym typeface="Times New Roman"/>
              </a:rPr>
              <a:t>Thank You</a:t>
            </a:r>
            <a:endParaRPr sz="6000" b="1">
              <a:solidFill>
                <a:schemeClr val="accent1"/>
              </a:solidFill>
              <a:latin typeface="Times New Roman"/>
              <a:ea typeface="Times New Roman"/>
              <a:cs typeface="Times New Roman"/>
              <a:sym typeface="Times New Roman"/>
            </a:endParaRPr>
          </a:p>
        </p:txBody>
      </p:sp>
      <p:pic>
        <p:nvPicPr>
          <p:cNvPr id="177" name="Google Shape;177;p10"/>
          <p:cNvPicPr preferRelativeResize="0"/>
          <p:nvPr/>
        </p:nvPicPr>
        <p:blipFill rotWithShape="1">
          <a:blip r:embed="rId3">
            <a:alphaModFix/>
          </a:blip>
          <a:srcRect/>
          <a:stretch/>
        </p:blipFill>
        <p:spPr>
          <a:xfrm>
            <a:off x="5184875" y="4018203"/>
            <a:ext cx="1822250" cy="517075"/>
          </a:xfrm>
          <a:prstGeom prst="rect">
            <a:avLst/>
          </a:prstGeom>
          <a:noFill/>
          <a:ln>
            <a:noFill/>
          </a:ln>
        </p:spPr>
      </p:pic>
      <p:sp>
        <p:nvSpPr>
          <p:cNvPr id="178" name="Google Shape;178;p10"/>
          <p:cNvSpPr txBox="1">
            <a:spLocks noGrp="1"/>
          </p:cNvSpPr>
          <p:nvPr>
            <p:ph type="title"/>
          </p:nvPr>
        </p:nvSpPr>
        <p:spPr>
          <a:xfrm>
            <a:off x="838204" y="4601737"/>
            <a:ext cx="10515600" cy="1618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IN" sz="3000">
                <a:latin typeface="Times New Roman"/>
                <a:ea typeface="Times New Roman"/>
                <a:cs typeface="Times New Roman"/>
                <a:sym typeface="Times New Roman"/>
              </a:rPr>
              <a:t>#GetTheBestOutofUs</a:t>
            </a:r>
            <a:endParaRPr sz="3000" b="1">
              <a:solidFill>
                <a:schemeClr val="accen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descr="COVID-19 India: A curious case of Force Majeure : Clyde &amp; Co"/>
          <p:cNvPicPr preferRelativeResize="0"/>
          <p:nvPr/>
        </p:nvPicPr>
        <p:blipFill rotWithShape="1">
          <a:blip r:embed="rId3">
            <a:alphaModFix/>
          </a:blip>
          <a:srcRect l="32208" r="15347"/>
          <a:stretch/>
        </p:blipFill>
        <p:spPr>
          <a:xfrm>
            <a:off x="5797543" y="10"/>
            <a:ext cx="6394152" cy="6857990"/>
          </a:xfrm>
          <a:prstGeom prst="rect">
            <a:avLst/>
          </a:prstGeom>
          <a:noFill/>
          <a:ln>
            <a:noFill/>
          </a:ln>
        </p:spPr>
      </p:pic>
      <p:pic>
        <p:nvPicPr>
          <p:cNvPr id="95" name="Google Shape;95;p2"/>
          <p:cNvPicPr preferRelativeResize="0"/>
          <p:nvPr/>
        </p:nvPicPr>
        <p:blipFill rotWithShape="1">
          <a:blip r:embed="rId4">
            <a:alphaModFix/>
          </a:blip>
          <a:srcRect/>
          <a:stretch/>
        </p:blipFill>
        <p:spPr>
          <a:xfrm rot="10800000">
            <a:off x="-305" y="10"/>
            <a:ext cx="12192000" cy="6858000"/>
          </a:xfrm>
          <a:prstGeom prst="rect">
            <a:avLst/>
          </a:prstGeom>
          <a:noFill/>
          <a:ln>
            <a:noFill/>
          </a:ln>
        </p:spPr>
      </p:pic>
      <p:sp>
        <p:nvSpPr>
          <p:cNvPr id="96" name="Google Shape;96;p2"/>
          <p:cNvSpPr txBox="1">
            <a:spLocks noGrp="1"/>
          </p:cNvSpPr>
          <p:nvPr>
            <p:ph type="title"/>
          </p:nvPr>
        </p:nvSpPr>
        <p:spPr>
          <a:xfrm>
            <a:off x="756580" y="680521"/>
            <a:ext cx="4803636" cy="13116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Font typeface="Calibri"/>
              <a:buNone/>
            </a:pPr>
            <a:r>
              <a:rPr lang="en-IN" sz="4000" dirty="0">
                <a:solidFill>
                  <a:srgbClr val="000000"/>
                </a:solidFill>
                <a:latin typeface="Times New Roman" panose="02020603050405020304" pitchFamily="18" charset="0"/>
                <a:cs typeface="Times New Roman" panose="02020603050405020304" pitchFamily="18" charset="0"/>
              </a:rPr>
              <a:t>What is Covid-19?</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804997" y="2272143"/>
            <a:ext cx="4706803" cy="378883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000000"/>
              </a:buClr>
              <a:buSzPts val="2000"/>
              <a:buChar char="•"/>
            </a:pPr>
            <a:r>
              <a:rPr lang="en-IN" sz="2000" dirty="0">
                <a:solidFill>
                  <a:srgbClr val="000000"/>
                </a:solidFill>
                <a:latin typeface="Times New Roman" panose="02020603050405020304" pitchFamily="18" charset="0"/>
                <a:cs typeface="Times New Roman" panose="02020603050405020304" pitchFamily="18" charset="0"/>
              </a:rPr>
              <a:t>Coronavirus disease (COVID-19) is an infectious disease caused by a newly discovered coronavirus.</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000000"/>
              </a:buClr>
              <a:buSzPts val="2000"/>
              <a:buChar char="•"/>
            </a:pPr>
            <a:r>
              <a:rPr lang="en-IN" sz="2000" dirty="0">
                <a:solidFill>
                  <a:srgbClr val="000000"/>
                </a:solidFill>
                <a:latin typeface="Times New Roman" panose="02020603050405020304" pitchFamily="18" charset="0"/>
                <a:cs typeface="Times New Roman" panose="02020603050405020304" pitchFamily="18" charset="0"/>
              </a:rPr>
              <a:t>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endParaRPr sz="2000" dirty="0">
              <a:latin typeface="Times New Roman" panose="02020603050405020304" pitchFamily="18" charset="0"/>
              <a:cs typeface="Times New Roman" panose="02020603050405020304" pitchFamily="18" charset="0"/>
            </a:endParaRPr>
          </a:p>
          <a:p>
            <a:pPr marL="228600" lvl="0" indent="-101600" algn="l" rtl="0">
              <a:lnSpc>
                <a:spcPct val="90000"/>
              </a:lnSpc>
              <a:spcBef>
                <a:spcPts val="1000"/>
              </a:spcBef>
              <a:spcAft>
                <a:spcPts val="0"/>
              </a:spcAft>
              <a:buClr>
                <a:schemeClr val="dk1"/>
              </a:buClr>
              <a:buSzPts val="2000"/>
              <a:buNone/>
            </a:pPr>
            <a:endParaRPr sz="2000" dirty="0">
              <a:solidFill>
                <a:srgbClr val="000000"/>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5">
            <a:alphaModFix/>
          </a:blip>
          <a:srcRect/>
          <a:stretch/>
        </p:blipFill>
        <p:spPr>
          <a:xfrm>
            <a:off x="1127525" y="6060978"/>
            <a:ext cx="1822250" cy="51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3"/>
          <p:cNvSpPr txBox="1">
            <a:spLocks noGrp="1"/>
          </p:cNvSpPr>
          <p:nvPr>
            <p:ph type="title"/>
          </p:nvPr>
        </p:nvSpPr>
        <p:spPr>
          <a:xfrm>
            <a:off x="630781" y="251625"/>
            <a:ext cx="4368602" cy="195684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en-IN" sz="4000" dirty="0">
                <a:latin typeface="Times New Roman" panose="02020603050405020304" pitchFamily="18" charset="0"/>
                <a:cs typeface="Times New Roman" panose="02020603050405020304" pitchFamily="18" charset="0"/>
              </a:rPr>
              <a:t>How does Covid-19 spread?</a:t>
            </a:r>
            <a:endParaRPr dirty="0">
              <a:latin typeface="Times New Roman" panose="02020603050405020304" pitchFamily="18" charset="0"/>
              <a:cs typeface="Times New Roman" panose="02020603050405020304" pitchFamily="18" charset="0"/>
            </a:endParaRPr>
          </a:p>
        </p:txBody>
      </p:sp>
      <p:sp>
        <p:nvSpPr>
          <p:cNvPr id="105" name="Google Shape;105;p3"/>
          <p:cNvSpPr/>
          <p:nvPr/>
        </p:nvSpPr>
        <p:spPr>
          <a:xfrm>
            <a:off x="640080" y="2586994"/>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3"/>
          <p:cNvSpPr txBox="1">
            <a:spLocks noGrp="1"/>
          </p:cNvSpPr>
          <p:nvPr>
            <p:ph type="body" idx="1"/>
          </p:nvPr>
        </p:nvSpPr>
        <p:spPr>
          <a:xfrm>
            <a:off x="640080" y="2872899"/>
            <a:ext cx="4945711" cy="332066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The COVID-19 virus spreads primarily through droplets of saliva or discharge from the nose when an infected person coughs or sneezes, so it’s important that you also practice respiratory etiquette (for example, by coughing into a flexed elbow).</a:t>
            </a:r>
            <a:endParaRPr sz="2000" dirty="0">
              <a:latin typeface="Times New Roman" panose="02020603050405020304" pitchFamily="18" charset="0"/>
              <a:cs typeface="Times New Roman" panose="02020603050405020304" pitchFamily="18" charset="0"/>
            </a:endParaRPr>
          </a:p>
        </p:txBody>
      </p:sp>
      <p:pic>
        <p:nvPicPr>
          <p:cNvPr id="107" name="Google Shape;107;p3" descr="COVID-19 response | UNCTAD"/>
          <p:cNvPicPr preferRelativeResize="0"/>
          <p:nvPr/>
        </p:nvPicPr>
        <p:blipFill rotWithShape="1">
          <a:blip r:embed="rId3">
            <a:alphaModFix/>
          </a:blip>
          <a:srcRect l="31912" r="11668"/>
          <a:stretch/>
        </p:blipFill>
        <p:spPr>
          <a:xfrm>
            <a:off x="5883965" y="10"/>
            <a:ext cx="6306512" cy="685799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pic>
        <p:nvPicPr>
          <p:cNvPr id="108" name="Google Shape;108;p3"/>
          <p:cNvPicPr preferRelativeResize="0"/>
          <p:nvPr/>
        </p:nvPicPr>
        <p:blipFill rotWithShape="1">
          <a:blip r:embed="rId4">
            <a:alphaModFix/>
          </a:blip>
          <a:srcRect/>
          <a:stretch/>
        </p:blipFill>
        <p:spPr>
          <a:xfrm>
            <a:off x="817666" y="5935029"/>
            <a:ext cx="1822250" cy="51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4"/>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4"/>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IN" sz="4000" dirty="0">
                <a:latin typeface="Times New Roman" panose="02020603050405020304" pitchFamily="18" charset="0"/>
                <a:cs typeface="Times New Roman" panose="02020603050405020304" pitchFamily="18" charset="0"/>
                <a:sym typeface="Calibri"/>
              </a:rPr>
              <a:t>How to slow down Covid-19?</a:t>
            </a:r>
            <a:endParaRPr dirty="0">
              <a:latin typeface="Times New Roman" panose="02020603050405020304" pitchFamily="18" charset="0"/>
              <a:cs typeface="Times New Roman" panose="02020603050405020304" pitchFamily="18" charset="0"/>
            </a:endParaRPr>
          </a:p>
        </p:txBody>
      </p:sp>
      <p:grpSp>
        <p:nvGrpSpPr>
          <p:cNvPr id="115" name="Google Shape;115;p4"/>
          <p:cNvGrpSpPr/>
          <p:nvPr/>
        </p:nvGrpSpPr>
        <p:grpSpPr>
          <a:xfrm>
            <a:off x="0" y="1083484"/>
            <a:ext cx="355196" cy="673460"/>
            <a:chOff x="0" y="823811"/>
            <a:chExt cx="355196" cy="673460"/>
          </a:xfrm>
        </p:grpSpPr>
        <p:sp>
          <p:nvSpPr>
            <p:cNvPr id="116" name="Google Shape;116;p4"/>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4"/>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8" name="Google Shape;118;p4"/>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4"/>
          <p:cNvSpPr txBox="1">
            <a:spLocks noGrp="1"/>
          </p:cNvSpPr>
          <p:nvPr>
            <p:ph type="body" idx="1"/>
          </p:nvPr>
        </p:nvSpPr>
        <p:spPr>
          <a:xfrm>
            <a:off x="590719" y="2330505"/>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The best way to prevent and slow down transmission is to be well informed about the COVID-19 virus, the disease it causes and how it spreads. Protect yourself and others from infection by washing your hands or using an alcohol based rub (sanitizer) frequently and not touching your face. </a:t>
            </a:r>
            <a:endParaRPr dirty="0">
              <a:latin typeface="Times New Roman" panose="02020603050405020304" pitchFamily="18" charset="0"/>
              <a:cs typeface="Times New Roman" panose="02020603050405020304" pitchFamily="18" charset="0"/>
            </a:endParaRPr>
          </a:p>
        </p:txBody>
      </p:sp>
      <p:sp>
        <p:nvSpPr>
          <p:cNvPr id="120" name="Google Shape;120;p4"/>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4"/>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2" name="Google Shape;122;p4" descr="Policy Responses to COVID19"/>
          <p:cNvPicPr preferRelativeResize="0"/>
          <p:nvPr/>
        </p:nvPicPr>
        <p:blipFill rotWithShape="1">
          <a:blip r:embed="rId3">
            <a:alphaModFix/>
          </a:blip>
          <a:srcRect l="33979" r="-1" b="-1"/>
          <a:stretch/>
        </p:blipFill>
        <p:spPr>
          <a:xfrm>
            <a:off x="5977788" y="799352"/>
            <a:ext cx="5425410" cy="5259296"/>
          </a:xfrm>
          <a:prstGeom prst="rect">
            <a:avLst/>
          </a:prstGeom>
          <a:noFill/>
          <a:ln>
            <a:noFill/>
          </a:ln>
        </p:spPr>
      </p:pic>
      <p:pic>
        <p:nvPicPr>
          <p:cNvPr id="123" name="Google Shape;123;p4"/>
          <p:cNvPicPr preferRelativeResize="0"/>
          <p:nvPr/>
        </p:nvPicPr>
        <p:blipFill rotWithShape="1">
          <a:blip r:embed="rId4">
            <a:alphaModFix/>
          </a:blip>
          <a:srcRect/>
          <a:stretch/>
        </p:blipFill>
        <p:spPr>
          <a:xfrm>
            <a:off x="446505" y="6309480"/>
            <a:ext cx="1822250" cy="51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000"/>
            </a:pPr>
            <a:r>
              <a:rPr lang="en-IN" sz="4000" dirty="0" smtClean="0">
                <a:latin typeface="Times New Roman" panose="02020603050405020304" pitchFamily="18" charset="0"/>
                <a:cs typeface="Times New Roman" panose="02020603050405020304" pitchFamily="18" charset="0"/>
              </a:rPr>
              <a:t>Prepare </a:t>
            </a:r>
            <a:r>
              <a:rPr lang="en-IN" sz="4000" dirty="0">
                <a:latin typeface="Times New Roman" panose="02020603050405020304" pitchFamily="18" charset="0"/>
                <a:cs typeface="Times New Roman" panose="02020603050405020304" pitchFamily="18" charset="0"/>
              </a:rPr>
              <a:t>for Your COVID-19 </a:t>
            </a:r>
            <a:r>
              <a:rPr lang="en-IN" sz="4000" dirty="0" smtClean="0">
                <a:latin typeface="Times New Roman" panose="02020603050405020304" pitchFamily="18" charset="0"/>
                <a:cs typeface="Times New Roman" panose="02020603050405020304" pitchFamily="18" charset="0"/>
              </a:rPr>
              <a:t>Vaccination</a:t>
            </a:r>
            <a:r>
              <a:rPr lang="en-IN" sz="4000" dirty="0" smtClean="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51" name="Google Shape;151;p7"/>
          <p:cNvSpPr txBox="1">
            <a:spLocks noGrp="1"/>
          </p:cNvSpPr>
          <p:nvPr>
            <p:ph type="body" idx="1"/>
          </p:nvPr>
        </p:nvSpPr>
        <p:spPr>
          <a:xfrm>
            <a:off x="838200" y="1470784"/>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SzPts val="2000"/>
            </a:pPr>
            <a:endParaRPr lang="en-IN" sz="1800" b="1" dirty="0" smtClean="0">
              <a:latin typeface="Times New Roman" panose="02020603050405020304" pitchFamily="18" charset="0"/>
              <a:cs typeface="Times New Roman" panose="02020603050405020304" pitchFamily="18" charset="0"/>
            </a:endParaRPr>
          </a:p>
          <a:p>
            <a:pPr marL="228600" lvl="0" indent="-228600">
              <a:spcBef>
                <a:spcPts val="0"/>
              </a:spcBef>
              <a:buSzPts val="2000"/>
            </a:pPr>
            <a:r>
              <a:rPr lang="en-IN" sz="2000" dirty="0" smtClean="0">
                <a:latin typeface="Times New Roman" panose="02020603050405020304" pitchFamily="18" charset="0"/>
                <a:cs typeface="Times New Roman" panose="02020603050405020304" pitchFamily="18" charset="0"/>
              </a:rPr>
              <a:t>Take Vaccination only if you are healthy and medically fit. If you were not well or have suffered from any illness, fever, cold and cough. Please wait one month before taking the Vaccination or consult a doctor before taking the COVID 19 Vaccine </a:t>
            </a:r>
            <a:endParaRPr lang="en-IN" sz="2000" dirty="0">
              <a:latin typeface="Times New Roman" panose="02020603050405020304" pitchFamily="18" charset="0"/>
              <a:cs typeface="Times New Roman" panose="02020603050405020304" pitchFamily="18" charset="0"/>
            </a:endParaRPr>
          </a:p>
          <a:p>
            <a:pPr marL="228600" lvl="0" indent="-228600">
              <a:spcBef>
                <a:spcPts val="0"/>
              </a:spcBef>
              <a:buSzPts val="2000"/>
            </a:pPr>
            <a:endParaRPr lang="en-IN" sz="2000" dirty="0" smtClean="0">
              <a:latin typeface="Times New Roman" panose="02020603050405020304" pitchFamily="18" charset="0"/>
              <a:cs typeface="Times New Roman" panose="02020603050405020304" pitchFamily="18" charset="0"/>
            </a:endParaRPr>
          </a:p>
          <a:p>
            <a:pPr marL="228600" lvl="0" indent="-228600">
              <a:spcBef>
                <a:spcPts val="0"/>
              </a:spcBef>
              <a:buSzPts val="2000"/>
            </a:pPr>
            <a:r>
              <a:rPr lang="en-IN" sz="2000" dirty="0" smtClean="0">
                <a:latin typeface="Times New Roman" panose="02020603050405020304" pitchFamily="18" charset="0"/>
                <a:cs typeface="Times New Roman" panose="02020603050405020304" pitchFamily="18" charset="0"/>
              </a:rPr>
              <a:t>Do not take counter </a:t>
            </a:r>
            <a:r>
              <a:rPr lang="en-IN" sz="2000" dirty="0">
                <a:latin typeface="Times New Roman" panose="02020603050405020304" pitchFamily="18" charset="0"/>
                <a:cs typeface="Times New Roman" panose="02020603050405020304" pitchFamily="18" charset="0"/>
              </a:rPr>
              <a:t>medicine – such as ibuprofen, aspirin, or acetaminophen – before </a:t>
            </a:r>
            <a:r>
              <a:rPr lang="en-IN" sz="2000" dirty="0" smtClean="0">
                <a:latin typeface="Times New Roman" panose="02020603050405020304" pitchFamily="18" charset="0"/>
                <a:cs typeface="Times New Roman" panose="02020603050405020304" pitchFamily="18" charset="0"/>
              </a:rPr>
              <a:t>vaccination </a:t>
            </a:r>
            <a:r>
              <a:rPr lang="en-IN" sz="2000" dirty="0">
                <a:latin typeface="Times New Roman" panose="02020603050405020304" pitchFamily="18" charset="0"/>
                <a:cs typeface="Times New Roman" panose="02020603050405020304" pitchFamily="18" charset="0"/>
              </a:rPr>
              <a:t>to prevent vaccine-related side effects</a:t>
            </a:r>
            <a:r>
              <a:rPr lang="en-IN" sz="2000" dirty="0" smtClean="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lvl="0" indent="0">
              <a:spcBef>
                <a:spcPts val="0"/>
              </a:spcBef>
              <a:buSzPts val="2000"/>
              <a:buNone/>
            </a:pPr>
            <a:endParaRPr lang="en-IN" sz="2000" dirty="0">
              <a:latin typeface="Times New Roman" panose="02020603050405020304" pitchFamily="18" charset="0"/>
              <a:cs typeface="Times New Roman" panose="02020603050405020304" pitchFamily="18" charset="0"/>
            </a:endParaRPr>
          </a:p>
          <a:p>
            <a:pPr marL="228600" lvl="0" indent="-228600">
              <a:spcBef>
                <a:spcPts val="0"/>
              </a:spcBef>
              <a:buSzPts val="2000"/>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you’ve ever experienced a severe allergic reaction from any vaccine or you have any questions about the medications you are currently taking, talk to your health care provider before your </a:t>
            </a:r>
            <a:r>
              <a:rPr lang="en-IN" sz="2000" dirty="0" smtClean="0">
                <a:latin typeface="Times New Roman" panose="02020603050405020304" pitchFamily="18" charset="0"/>
                <a:cs typeface="Times New Roman" panose="02020603050405020304" pitchFamily="18" charset="0"/>
              </a:rPr>
              <a:t>appointment.</a:t>
            </a:r>
            <a:endParaRPr sz="2000" dirty="0">
              <a:latin typeface="Times New Roman" panose="02020603050405020304" pitchFamily="18" charset="0"/>
              <a:cs typeface="Times New Roman" panose="02020603050405020304" pitchFamily="18" charset="0"/>
            </a:endParaRPr>
          </a:p>
          <a:p>
            <a:pPr marL="228600" lvl="0" indent="-228600">
              <a:buSzPts val="2000"/>
            </a:pPr>
            <a:r>
              <a:rPr lang="en-IN" sz="2000" dirty="0">
                <a:latin typeface="Times New Roman" panose="02020603050405020304" pitchFamily="18" charset="0"/>
                <a:cs typeface="Times New Roman" panose="02020603050405020304" pitchFamily="18" charset="0"/>
              </a:rPr>
              <a:t>Get a </a:t>
            </a:r>
            <a:r>
              <a:rPr lang="en-IN" sz="2000" dirty="0" smtClean="0">
                <a:latin typeface="Times New Roman" panose="02020603050405020304" pitchFamily="18" charset="0"/>
                <a:cs typeface="Times New Roman" panose="02020603050405020304" pitchFamily="18" charset="0"/>
              </a:rPr>
              <a:t>good </a:t>
            </a:r>
            <a:r>
              <a:rPr lang="en-IN" sz="2000" dirty="0">
                <a:latin typeface="Times New Roman" panose="02020603050405020304" pitchFamily="18" charset="0"/>
                <a:cs typeface="Times New Roman" panose="02020603050405020304" pitchFamily="18" charset="0"/>
              </a:rPr>
              <a:t>rest and </a:t>
            </a:r>
            <a:r>
              <a:rPr lang="en-IN" sz="2000" dirty="0" smtClean="0">
                <a:latin typeface="Times New Roman" panose="02020603050405020304" pitchFamily="18" charset="0"/>
                <a:cs typeface="Times New Roman" panose="02020603050405020304" pitchFamily="18" charset="0"/>
              </a:rPr>
              <a:t>stay hydrated and eat healthy diet before </a:t>
            </a:r>
            <a:r>
              <a:rPr lang="en-IN" sz="2000" dirty="0">
                <a:latin typeface="Times New Roman" panose="02020603050405020304" pitchFamily="18" charset="0"/>
                <a:cs typeface="Times New Roman" panose="02020603050405020304" pitchFamily="18" charset="0"/>
              </a:rPr>
              <a:t>your vaccination so you </a:t>
            </a:r>
            <a:r>
              <a:rPr lang="en-IN" sz="2000" dirty="0" smtClean="0">
                <a:latin typeface="Times New Roman" panose="02020603050405020304" pitchFamily="18" charset="0"/>
                <a:cs typeface="Times New Roman" panose="02020603050405020304" pitchFamily="18" charset="0"/>
              </a:rPr>
              <a:t>do not feel any Dizziness or light headed.</a:t>
            </a:r>
          </a:p>
          <a:p>
            <a:pPr marL="228600" lvl="0" indent="-228600">
              <a:buSzPts val="2000"/>
            </a:pPr>
            <a:r>
              <a:rPr lang="en-IN" sz="2000" dirty="0" smtClean="0">
                <a:latin typeface="Times New Roman" panose="02020603050405020304" pitchFamily="18" charset="0"/>
                <a:cs typeface="Times New Roman" panose="02020603050405020304" pitchFamily="18" charset="0"/>
              </a:rPr>
              <a:t>People who were </a:t>
            </a:r>
            <a:r>
              <a:rPr lang="en-IN" sz="2000" dirty="0">
                <a:latin typeface="Times New Roman" panose="02020603050405020304" pitchFamily="18" charset="0"/>
                <a:cs typeface="Times New Roman" panose="02020603050405020304" pitchFamily="18" charset="0"/>
              </a:rPr>
              <a:t>infected with the virus or are receiving COVID treatment in the form of blood plasma therapy or monoclonal antibodies, </a:t>
            </a:r>
            <a:r>
              <a:rPr lang="en-IN" sz="2000" dirty="0" smtClean="0">
                <a:latin typeface="Times New Roman" panose="02020603050405020304" pitchFamily="18" charset="0"/>
                <a:cs typeface="Times New Roman" panose="02020603050405020304" pitchFamily="18" charset="0"/>
              </a:rPr>
              <a:t>then they must </a:t>
            </a:r>
            <a:r>
              <a:rPr lang="en-IN" sz="2000" dirty="0">
                <a:latin typeface="Times New Roman" panose="02020603050405020304" pitchFamily="18" charset="0"/>
                <a:cs typeface="Times New Roman" panose="02020603050405020304" pitchFamily="18" charset="0"/>
              </a:rPr>
              <a:t>refrain from taking the vaccine.</a:t>
            </a:r>
            <a:endParaRPr sz="2000" dirty="0">
              <a:latin typeface="Times New Roman" panose="02020603050405020304" pitchFamily="18" charset="0"/>
              <a:cs typeface="Times New Roman" panose="02020603050405020304" pitchFamily="18" charset="0"/>
            </a:endParaRPr>
          </a:p>
          <a:p>
            <a:pPr marL="228600" lvl="0" indent="-101600" algn="l" rtl="0">
              <a:lnSpc>
                <a:spcPct val="90000"/>
              </a:lnSpc>
              <a:spcBef>
                <a:spcPts val="1000"/>
              </a:spcBef>
              <a:spcAft>
                <a:spcPts val="0"/>
              </a:spcAft>
              <a:buClr>
                <a:schemeClr val="dk1"/>
              </a:buClr>
              <a:buSzPts val="2000"/>
              <a:buNone/>
            </a:pPr>
            <a:endParaRPr sz="2000" dirty="0">
              <a:latin typeface="Times New Roman" panose="02020603050405020304" pitchFamily="18" charset="0"/>
              <a:cs typeface="Times New Roman" panose="02020603050405020304" pitchFamily="18" charset="0"/>
            </a:endParaRPr>
          </a:p>
        </p:txBody>
      </p:sp>
      <p:pic>
        <p:nvPicPr>
          <p:cNvPr id="152" name="Google Shape;152;p7"/>
          <p:cNvPicPr preferRelativeResize="0"/>
          <p:nvPr/>
        </p:nvPicPr>
        <p:blipFill rotWithShape="1">
          <a:blip r:embed="rId3">
            <a:alphaModFix/>
          </a:blip>
          <a:srcRect/>
          <a:stretch/>
        </p:blipFill>
        <p:spPr>
          <a:xfrm>
            <a:off x="9971274" y="6163315"/>
            <a:ext cx="1822250" cy="517075"/>
          </a:xfrm>
          <a:prstGeom prst="rect">
            <a:avLst/>
          </a:prstGeom>
          <a:noFill/>
          <a:ln>
            <a:noFill/>
          </a:ln>
        </p:spPr>
      </p:pic>
    </p:spTree>
    <p:extLst>
      <p:ext uri="{BB962C8B-B14F-4D97-AF65-F5344CB8AC3E}">
        <p14:creationId xmlns:p14="http://schemas.microsoft.com/office/powerpoint/2010/main" val="321958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5"/>
          <p:cNvSpPr/>
          <p:nvPr/>
        </p:nvSpPr>
        <p:spPr>
          <a:xfrm>
            <a:off x="1" y="0"/>
            <a:ext cx="5614875" cy="6858000"/>
          </a:xfrm>
          <a:prstGeom prst="rect">
            <a:avLst/>
          </a:prstGeom>
          <a:gradFill>
            <a:gsLst>
              <a:gs pos="0">
                <a:srgbClr val="5A9BD5">
                  <a:alpha val="81960"/>
                </a:srgbClr>
              </a:gs>
              <a:gs pos="25000">
                <a:srgbClr val="5B9BD5">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0" name="Google Shape;130;p5"/>
          <p:cNvSpPr txBox="1">
            <a:spLocks noGrp="1"/>
          </p:cNvSpPr>
          <p:nvPr>
            <p:ph type="title"/>
          </p:nvPr>
        </p:nvSpPr>
        <p:spPr>
          <a:xfrm>
            <a:off x="6094105" y="802955"/>
            <a:ext cx="4977976" cy="14540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000"/>
              <a:buFont typeface="Calibri"/>
              <a:buNone/>
            </a:pPr>
            <a:r>
              <a:rPr lang="en-IN" sz="4000" dirty="0">
                <a:solidFill>
                  <a:srgbClr val="000000"/>
                </a:solidFill>
                <a:latin typeface="Times New Roman" panose="02020603050405020304" pitchFamily="18" charset="0"/>
                <a:cs typeface="Times New Roman" panose="02020603050405020304" pitchFamily="18" charset="0"/>
              </a:rPr>
              <a:t>Guideline For Vaccination:</a:t>
            </a:r>
            <a:endParaRPr dirty="0">
              <a:latin typeface="Times New Roman" panose="02020603050405020304" pitchFamily="18" charset="0"/>
              <a:cs typeface="Times New Roman" panose="02020603050405020304" pitchFamily="18" charset="0"/>
            </a:endParaRPr>
          </a:p>
        </p:txBody>
      </p:sp>
      <p:sp>
        <p:nvSpPr>
          <p:cNvPr id="131" name="Google Shape;131;p5"/>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Google Shape;132;p5" descr="Things to Know about the COVID-19 Pandemic | CDC"/>
          <p:cNvPicPr preferRelativeResize="0"/>
          <p:nvPr/>
        </p:nvPicPr>
        <p:blipFill rotWithShape="1">
          <a:blip r:embed="rId4">
            <a:alphaModFix/>
          </a:blip>
          <a:srcRect l="202" r="39703"/>
          <a:stretch/>
        </p:blipFill>
        <p:spPr>
          <a:xfrm>
            <a:off x="20" y="907231"/>
            <a:ext cx="4838021" cy="5063738"/>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133" name="Google Shape;133;p5"/>
          <p:cNvSpPr txBox="1">
            <a:spLocks noGrp="1"/>
          </p:cNvSpPr>
          <p:nvPr>
            <p:ph type="body" idx="1"/>
          </p:nvPr>
        </p:nvSpPr>
        <p:spPr>
          <a:xfrm>
            <a:off x="6090574" y="2421682"/>
            <a:ext cx="4977578" cy="363928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000000"/>
              </a:buClr>
              <a:buSzPts val="2000"/>
              <a:buChar char="•"/>
            </a:pPr>
            <a:r>
              <a:rPr lang="en-IN" sz="2000" dirty="0">
                <a:solidFill>
                  <a:srgbClr val="000000"/>
                </a:solidFill>
                <a:latin typeface="Times New Roman" panose="02020603050405020304" pitchFamily="18" charset="0"/>
                <a:cs typeface="Times New Roman" panose="02020603050405020304" pitchFamily="18" charset="0"/>
              </a:rPr>
              <a:t>The Centre Government has issued guidelines on the “effective implementation of the New Vaccination Strategy” </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000000"/>
              </a:buClr>
              <a:buSzPts val="2000"/>
              <a:buChar char="•"/>
            </a:pPr>
            <a:r>
              <a:rPr lang="en-IN" sz="2000" dirty="0">
                <a:solidFill>
                  <a:srgbClr val="000000"/>
                </a:solidFill>
                <a:latin typeface="Times New Roman" panose="02020603050405020304" pitchFamily="18" charset="0"/>
                <a:cs typeface="Times New Roman" panose="02020603050405020304" pitchFamily="18" charset="0"/>
              </a:rPr>
              <a:t>According to the new guideline all adults      (above 18 year) will become eligible </a:t>
            </a:r>
            <a:r>
              <a:rPr lang="en-IN" sz="2000" u="sng" dirty="0">
                <a:solidFill>
                  <a:srgbClr val="0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for a Covid-19 vaccine </a:t>
            </a:r>
            <a:r>
              <a:rPr lang="en-IN" sz="2000" dirty="0">
                <a:solidFill>
                  <a:srgbClr val="000000"/>
                </a:solidFill>
                <a:latin typeface="Times New Roman" panose="02020603050405020304" pitchFamily="18" charset="0"/>
                <a:cs typeface="Times New Roman" panose="02020603050405020304" pitchFamily="18" charset="0"/>
              </a:rPr>
              <a:t>From 1</a:t>
            </a:r>
            <a:r>
              <a:rPr lang="en-IN" sz="2000" baseline="30000" dirty="0">
                <a:solidFill>
                  <a:srgbClr val="000000"/>
                </a:solidFill>
                <a:latin typeface="Times New Roman" panose="02020603050405020304" pitchFamily="18" charset="0"/>
                <a:cs typeface="Times New Roman" panose="02020603050405020304" pitchFamily="18" charset="0"/>
              </a:rPr>
              <a:t>st</a:t>
            </a:r>
            <a:r>
              <a:rPr lang="en-IN" sz="2000" dirty="0">
                <a:solidFill>
                  <a:srgbClr val="000000"/>
                </a:solidFill>
                <a:latin typeface="Times New Roman" panose="02020603050405020304" pitchFamily="18" charset="0"/>
                <a:cs typeface="Times New Roman" panose="02020603050405020304" pitchFamily="18" charset="0"/>
              </a:rPr>
              <a:t> May 2021.</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000000"/>
              </a:buClr>
              <a:buSzPts val="2000"/>
              <a:buChar char="•"/>
            </a:pPr>
            <a:r>
              <a:rPr lang="en-IN" sz="2000" dirty="0">
                <a:solidFill>
                  <a:srgbClr val="000000"/>
                </a:solidFill>
                <a:latin typeface="Times New Roman" panose="02020603050405020304" pitchFamily="18" charset="0"/>
                <a:cs typeface="Times New Roman" panose="02020603050405020304" pitchFamily="18" charset="0"/>
              </a:rPr>
              <a:t>The vaccines are being administered free of cost at government hospitals and health </a:t>
            </a:r>
            <a:r>
              <a:rPr lang="en-IN" sz="2000" dirty="0" smtClean="0">
                <a:solidFill>
                  <a:srgbClr val="000000"/>
                </a:solidFill>
                <a:latin typeface="Times New Roman" panose="02020603050405020304" pitchFamily="18" charset="0"/>
                <a:cs typeface="Times New Roman" panose="02020603050405020304" pitchFamily="18" charset="0"/>
              </a:rPr>
              <a:t>centres.</a:t>
            </a:r>
            <a:endParaRPr sz="2000" dirty="0">
              <a:latin typeface="Times New Roman" panose="02020603050405020304" pitchFamily="18" charset="0"/>
              <a:cs typeface="Times New Roman" panose="02020603050405020304" pitchFamily="18" charset="0"/>
            </a:endParaRPr>
          </a:p>
        </p:txBody>
      </p:sp>
      <p:pic>
        <p:nvPicPr>
          <p:cNvPr id="134" name="Google Shape;134;p5"/>
          <p:cNvPicPr preferRelativeResize="0"/>
          <p:nvPr/>
        </p:nvPicPr>
        <p:blipFill rotWithShape="1">
          <a:blip r:embed="rId6">
            <a:alphaModFix/>
          </a:blip>
          <a:srcRect/>
          <a:stretch/>
        </p:blipFill>
        <p:spPr>
          <a:xfrm>
            <a:off x="9979672" y="6227012"/>
            <a:ext cx="1822250" cy="51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6"/>
          <p:cNvSpPr/>
          <p:nvPr/>
        </p:nvSpPr>
        <p:spPr>
          <a:xfrm>
            <a:off x="94488"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6"/>
          <p:cNvSpPr txBox="1">
            <a:spLocks noGrp="1"/>
          </p:cNvSpPr>
          <p:nvPr>
            <p:ph type="title"/>
          </p:nvPr>
        </p:nvSpPr>
        <p:spPr>
          <a:xfrm>
            <a:off x="838199" y="564211"/>
            <a:ext cx="4571999" cy="11650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Calibri"/>
              <a:buNone/>
            </a:pPr>
            <a:r>
              <a:rPr lang="en-IN" sz="4000" dirty="0">
                <a:latin typeface="Times New Roman" panose="02020603050405020304" pitchFamily="18" charset="0"/>
                <a:cs typeface="Times New Roman" panose="02020603050405020304" pitchFamily="18" charset="0"/>
              </a:rPr>
              <a:t>Steps to register for Vaccine </a:t>
            </a:r>
            <a:endParaRPr dirty="0">
              <a:latin typeface="Times New Roman" panose="02020603050405020304" pitchFamily="18" charset="0"/>
              <a:cs typeface="Times New Roman" panose="02020603050405020304" pitchFamily="18" charset="0"/>
            </a:endParaRPr>
          </a:p>
        </p:txBody>
      </p:sp>
      <p:sp>
        <p:nvSpPr>
          <p:cNvPr id="141" name="Google Shape;141;p6"/>
          <p:cNvSpPr txBox="1">
            <a:spLocks noGrp="1"/>
          </p:cNvSpPr>
          <p:nvPr>
            <p:ph type="body" idx="1"/>
          </p:nvPr>
        </p:nvSpPr>
        <p:spPr>
          <a:xfrm>
            <a:off x="838199" y="2055327"/>
            <a:ext cx="4571999" cy="37769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The people of the state can register and book an appointment for vaccination, anytime and anywhere, using the Co-WIN 2.0 portal or through other IT applications such as Aarogya Setu.</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Vaccine registration for all above 18 years will start from 28 April on the Co-Win platform and the Aarogya Setu app.</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Please carry a Government ID while going for vaccination.</a:t>
            </a:r>
            <a:endParaRPr sz="2000" dirty="0">
              <a:latin typeface="Times New Roman" panose="02020603050405020304" pitchFamily="18" charset="0"/>
              <a:cs typeface="Times New Roman" panose="02020603050405020304" pitchFamily="18" charset="0"/>
            </a:endParaRPr>
          </a:p>
        </p:txBody>
      </p:sp>
      <p:pic>
        <p:nvPicPr>
          <p:cNvPr id="142" name="Google Shape;142;p6" descr="AKTU makes compulsory for students to download Aarogya Setu app - Times of  India"/>
          <p:cNvPicPr preferRelativeResize="0"/>
          <p:nvPr/>
        </p:nvPicPr>
        <p:blipFill rotWithShape="1">
          <a:blip r:embed="rId3">
            <a:alphaModFix/>
          </a:blip>
          <a:srcRect l="11751" r="15080" b="2"/>
          <a:stretch/>
        </p:blipFill>
        <p:spPr>
          <a:xfrm>
            <a:off x="6190488" y="566928"/>
            <a:ext cx="5157216" cy="5286197"/>
          </a:xfrm>
          <a:prstGeom prst="rect">
            <a:avLst/>
          </a:prstGeom>
          <a:noFill/>
          <a:ln>
            <a:noFill/>
          </a:ln>
        </p:spPr>
      </p:pic>
      <p:sp>
        <p:nvSpPr>
          <p:cNvPr id="143" name="Google Shape;143;p6"/>
          <p:cNvSpPr/>
          <p:nvPr/>
        </p:nvSpPr>
        <p:spPr>
          <a:xfrm>
            <a:off x="841248" y="6112341"/>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6"/>
          <p:cNvSpPr/>
          <p:nvPr/>
        </p:nvSpPr>
        <p:spPr>
          <a:xfrm rot="5400000">
            <a:off x="3096768" y="3817404"/>
            <a:ext cx="54864" cy="457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5" name="Google Shape;145;p6"/>
          <p:cNvPicPr preferRelativeResize="0"/>
          <p:nvPr/>
        </p:nvPicPr>
        <p:blipFill rotWithShape="1">
          <a:blip r:embed="rId4">
            <a:alphaModFix/>
          </a:blip>
          <a:srcRect/>
          <a:stretch/>
        </p:blipFill>
        <p:spPr>
          <a:xfrm>
            <a:off x="10227859" y="6235777"/>
            <a:ext cx="1822250" cy="51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IN" sz="4000" dirty="0">
                <a:latin typeface="Times New Roman" panose="02020603050405020304" pitchFamily="18" charset="0"/>
                <a:cs typeface="Times New Roman" panose="02020603050405020304" pitchFamily="18" charset="0"/>
              </a:rPr>
              <a:t>Timing of your second shot: </a:t>
            </a:r>
            <a:endParaRPr sz="4000" dirty="0">
              <a:latin typeface="Times New Roman" panose="02020603050405020304" pitchFamily="18" charset="0"/>
              <a:cs typeface="Times New Roman" panose="02020603050405020304" pitchFamily="18" charset="0"/>
            </a:endParaRPr>
          </a:p>
        </p:txBody>
      </p:sp>
      <p:sp>
        <p:nvSpPr>
          <p:cNvPr id="151" name="Google Shape;15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The timing between your first and second shots is 4 week (28 days).</a:t>
            </a:r>
            <a:endParaRPr sz="2000" dirty="0">
              <a:latin typeface="Times New Roman" panose="02020603050405020304" pitchFamily="18" charset="0"/>
              <a:cs typeface="Times New Roman" panose="02020603050405020304" pitchFamily="18" charset="0"/>
            </a:endParaRPr>
          </a:p>
          <a:p>
            <a:pPr marL="228600" lvl="0" indent="-101600" algn="l" rtl="0">
              <a:lnSpc>
                <a:spcPct val="90000"/>
              </a:lnSpc>
              <a:spcBef>
                <a:spcPts val="1000"/>
              </a:spcBef>
              <a:spcAft>
                <a:spcPts val="0"/>
              </a:spcAft>
              <a:buClr>
                <a:schemeClr val="dk1"/>
              </a:buClr>
              <a:buSzPts val="2000"/>
              <a:buNone/>
            </a:pP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If you received the </a:t>
            </a:r>
            <a:r>
              <a:rPr lang="en-IN" sz="2000" u="sng" dirty="0">
                <a:solidFill>
                  <a:schemeClr val="accent1"/>
                </a:solidFill>
                <a:latin typeface="Times New Roman" panose="02020603050405020304" pitchFamily="18" charset="0"/>
                <a:cs typeface="Times New Roman" panose="02020603050405020304" pitchFamily="18" charset="0"/>
              </a:rPr>
              <a:t>Covishield</a:t>
            </a:r>
            <a:r>
              <a:rPr lang="en-IN" sz="2000" dirty="0">
                <a:latin typeface="Times New Roman" panose="02020603050405020304" pitchFamily="18" charset="0"/>
                <a:cs typeface="Times New Roman" panose="02020603050405020304" pitchFamily="18" charset="0"/>
              </a:rPr>
              <a:t> COVID-19 Vaccine and </a:t>
            </a:r>
            <a:r>
              <a:rPr lang="en-IN" sz="2000" u="sng" dirty="0">
                <a:solidFill>
                  <a:schemeClr val="accent1"/>
                </a:solidFill>
                <a:latin typeface="Times New Roman" panose="02020603050405020304" pitchFamily="18" charset="0"/>
                <a:cs typeface="Times New Roman" panose="02020603050405020304" pitchFamily="18" charset="0"/>
              </a:rPr>
              <a:t>Covaxin</a:t>
            </a:r>
            <a:r>
              <a:rPr lang="en-IN" sz="2000" dirty="0">
                <a:latin typeface="Times New Roman" panose="02020603050405020304" pitchFamily="18" charset="0"/>
                <a:cs typeface="Times New Roman" panose="02020603050405020304" pitchFamily="18" charset="0"/>
              </a:rPr>
              <a:t>COVID-19 Vaccine, you should get your second shot 4 weeks (or 28 days) after your first Shot  </a:t>
            </a:r>
            <a:endParaRPr sz="2000" dirty="0">
              <a:latin typeface="Times New Roman" panose="02020603050405020304" pitchFamily="18" charset="0"/>
              <a:cs typeface="Times New Roman" panose="02020603050405020304" pitchFamily="18" charset="0"/>
            </a:endParaRPr>
          </a:p>
          <a:p>
            <a:pPr marL="228600" lvl="0" indent="-101600" algn="l" rtl="0">
              <a:lnSpc>
                <a:spcPct val="90000"/>
              </a:lnSpc>
              <a:spcBef>
                <a:spcPts val="1000"/>
              </a:spcBef>
              <a:spcAft>
                <a:spcPts val="0"/>
              </a:spcAft>
              <a:buClr>
                <a:schemeClr val="dk1"/>
              </a:buClr>
              <a:buSzPts val="2000"/>
              <a:buNone/>
            </a:pP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000"/>
              <a:buChar char="•"/>
            </a:pPr>
            <a:r>
              <a:rPr lang="en-IN" sz="2000" dirty="0">
                <a:latin typeface="Times New Roman" panose="02020603050405020304" pitchFamily="18" charset="0"/>
                <a:cs typeface="Times New Roman" panose="02020603050405020304" pitchFamily="18" charset="0"/>
              </a:rPr>
              <a:t>You should </a:t>
            </a:r>
            <a:r>
              <a:rPr lang="en-IN" sz="2000" b="1" dirty="0">
                <a:latin typeface="Times New Roman" panose="02020603050405020304" pitchFamily="18" charset="0"/>
                <a:cs typeface="Times New Roman" panose="02020603050405020304" pitchFamily="18" charset="0"/>
              </a:rPr>
              <a:t>get your second shot as close to the recommended 4-week interval as possible</a:t>
            </a:r>
            <a:r>
              <a:rPr lang="en-IN" sz="2000" dirty="0">
                <a:latin typeface="Times New Roman" panose="02020603050405020304" pitchFamily="18" charset="0"/>
                <a:cs typeface="Times New Roman" panose="02020603050405020304" pitchFamily="18" charset="0"/>
              </a:rPr>
              <a:t>. However, your second dose may be given up to </a:t>
            </a:r>
            <a:r>
              <a:rPr lang="en-IN" sz="2000" u="sng" dirty="0">
                <a:solidFill>
                  <a:schemeClr val="hlink"/>
                </a:solidFill>
                <a:latin typeface="Times New Roman" panose="02020603050405020304" pitchFamily="18" charset="0"/>
                <a:cs typeface="Times New Roman" panose="02020603050405020304" pitchFamily="18" charset="0"/>
                <a:hlinkClick r:id="rId3"/>
              </a:rPr>
              <a:t>6 weeks (42 days) after the first dose, if necessary</a:t>
            </a:r>
            <a:r>
              <a:rPr lang="en-IN" sz="2000" dirty="0">
                <a:latin typeface="Times New Roman" panose="02020603050405020304" pitchFamily="18" charset="0"/>
                <a:cs typeface="Times New Roman" panose="02020603050405020304" pitchFamily="18" charset="0"/>
              </a:rPr>
              <a:t>. You should not get the second dose early. ​There is currently limited information on the effectiveness of receiving your second shot earlier than recommended or later than 6 weeks after the first shot.</a:t>
            </a:r>
            <a:endParaRPr sz="2000" dirty="0">
              <a:latin typeface="Times New Roman" panose="02020603050405020304" pitchFamily="18" charset="0"/>
              <a:cs typeface="Times New Roman" panose="02020603050405020304" pitchFamily="18" charset="0"/>
            </a:endParaRPr>
          </a:p>
          <a:p>
            <a:pPr marL="228600" lvl="0" indent="-101600" algn="l" rtl="0">
              <a:lnSpc>
                <a:spcPct val="90000"/>
              </a:lnSpc>
              <a:spcBef>
                <a:spcPts val="1000"/>
              </a:spcBef>
              <a:spcAft>
                <a:spcPts val="0"/>
              </a:spcAft>
              <a:buClr>
                <a:schemeClr val="dk1"/>
              </a:buClr>
              <a:buSzPts val="2000"/>
              <a:buNone/>
            </a:pPr>
            <a:endParaRPr sz="2000" dirty="0"/>
          </a:p>
        </p:txBody>
      </p:sp>
      <p:pic>
        <p:nvPicPr>
          <p:cNvPr id="152" name="Google Shape;152;p7"/>
          <p:cNvPicPr preferRelativeResize="0"/>
          <p:nvPr/>
        </p:nvPicPr>
        <p:blipFill rotWithShape="1">
          <a:blip r:embed="rId4">
            <a:alphaModFix/>
          </a:blip>
          <a:srcRect/>
          <a:stretch/>
        </p:blipFill>
        <p:spPr>
          <a:xfrm>
            <a:off x="9943979" y="6176963"/>
            <a:ext cx="1822250" cy="51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5176859" y="33863"/>
            <a:ext cx="6586491" cy="136448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Calibri"/>
              <a:buNone/>
            </a:pPr>
            <a:r>
              <a:rPr lang="en-IN" sz="4000" b="1" dirty="0">
                <a:latin typeface="Times New Roman" panose="02020603050405020304" pitchFamily="18" charset="0"/>
                <a:cs typeface="Times New Roman" panose="02020603050405020304" pitchFamily="18" charset="0"/>
              </a:rPr>
              <a:t>T</a:t>
            </a:r>
            <a:r>
              <a:rPr lang="en-IN" sz="4000" b="1" dirty="0" smtClean="0">
                <a:latin typeface="Times New Roman" panose="02020603050405020304" pitchFamily="18" charset="0"/>
                <a:cs typeface="Times New Roman" panose="02020603050405020304" pitchFamily="18" charset="0"/>
              </a:rPr>
              <a:t>he </a:t>
            </a:r>
            <a:r>
              <a:rPr lang="en-IN" sz="4000" b="1" dirty="0">
                <a:latin typeface="Times New Roman" panose="02020603050405020304" pitchFamily="18" charset="0"/>
                <a:cs typeface="Times New Roman" panose="02020603050405020304" pitchFamily="18" charset="0"/>
              </a:rPr>
              <a:t>Vaccination Process: What To </a:t>
            </a:r>
            <a:r>
              <a:rPr lang="en-IN" sz="4000" b="1" dirty="0" smtClean="0">
                <a:latin typeface="Times New Roman" panose="02020603050405020304" pitchFamily="18" charset="0"/>
                <a:cs typeface="Times New Roman" panose="02020603050405020304" pitchFamily="18" charset="0"/>
              </a:rPr>
              <a:t>Expect</a:t>
            </a:r>
            <a:endParaRPr sz="4000" dirty="0">
              <a:latin typeface="Times New Roman" panose="02020603050405020304" pitchFamily="18" charset="0"/>
              <a:cs typeface="Times New Roman" panose="02020603050405020304" pitchFamily="18" charset="0"/>
            </a:endParaRPr>
          </a:p>
        </p:txBody>
      </p:sp>
      <p:sp>
        <p:nvSpPr>
          <p:cNvPr id="158" name="Google Shape;158;p8"/>
          <p:cNvSpPr txBox="1">
            <a:spLocks noGrp="1"/>
          </p:cNvSpPr>
          <p:nvPr>
            <p:ph type="body" idx="1"/>
          </p:nvPr>
        </p:nvSpPr>
        <p:spPr>
          <a:xfrm>
            <a:off x="4669313" y="1615661"/>
            <a:ext cx="7178722" cy="378541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The vaccination site will have three rooms:</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IN" sz="2000" b="1" dirty="0">
                <a:latin typeface="Times New Roman" panose="02020603050405020304" pitchFamily="18" charset="0"/>
                <a:cs typeface="Times New Roman" panose="02020603050405020304" pitchFamily="18" charset="0"/>
              </a:rPr>
              <a:t>Waiting room:</a:t>
            </a:r>
            <a:r>
              <a:rPr lang="en-IN" sz="2000" dirty="0">
                <a:latin typeface="Times New Roman" panose="02020603050405020304" pitchFamily="18" charset="0"/>
                <a:cs typeface="Times New Roman" panose="02020603050405020304" pitchFamily="18" charset="0"/>
              </a:rPr>
              <a:t> Where one will wait before you get the vaccine</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IN" sz="2000" b="1" dirty="0">
                <a:latin typeface="Times New Roman" panose="02020603050405020304" pitchFamily="18" charset="0"/>
                <a:cs typeface="Times New Roman" panose="02020603050405020304" pitchFamily="18" charset="0"/>
              </a:rPr>
              <a:t>Vaccination room:</a:t>
            </a:r>
            <a:r>
              <a:rPr lang="en-IN" sz="2000" dirty="0">
                <a:latin typeface="Times New Roman" panose="02020603050405020304" pitchFamily="18" charset="0"/>
                <a:cs typeface="Times New Roman" panose="02020603050405020304" pitchFamily="18" charset="0"/>
              </a:rPr>
              <a:t> A place where you will be given the vaccine</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IN" sz="2000" b="1" dirty="0">
                <a:latin typeface="Times New Roman" panose="02020603050405020304" pitchFamily="18" charset="0"/>
                <a:cs typeface="Times New Roman" panose="02020603050405020304" pitchFamily="18" charset="0"/>
              </a:rPr>
              <a:t>Observation room:</a:t>
            </a:r>
            <a:r>
              <a:rPr lang="en-IN" sz="2000" dirty="0">
                <a:latin typeface="Times New Roman" panose="02020603050405020304" pitchFamily="18" charset="0"/>
                <a:cs typeface="Times New Roman" panose="02020603050405020304" pitchFamily="18" charset="0"/>
              </a:rPr>
              <a:t> An area where you will be observed for 30 minutes post receiving the vaccine</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IN" sz="2000" dirty="0">
                <a:latin typeface="Times New Roman" panose="02020603050405020304" pitchFamily="18" charset="0"/>
                <a:cs typeface="Times New Roman" panose="02020603050405020304" pitchFamily="18" charset="0"/>
              </a:rPr>
              <a:t>A five-member vaccination team will be entrusted with the process:</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IN" sz="2000" b="1" dirty="0">
                <a:latin typeface="Times New Roman" panose="02020603050405020304" pitchFamily="18" charset="0"/>
                <a:cs typeface="Times New Roman" panose="02020603050405020304" pitchFamily="18" charset="0"/>
              </a:rPr>
              <a:t>Vaccination officer 1:</a:t>
            </a:r>
            <a:r>
              <a:rPr lang="en-IN" sz="2000" dirty="0">
                <a:latin typeface="Times New Roman" panose="02020603050405020304" pitchFamily="18" charset="0"/>
                <a:cs typeface="Times New Roman" panose="02020603050405020304" pitchFamily="18" charset="0"/>
              </a:rPr>
              <a:t> For pre-checking the registration</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IN" sz="2000" b="1" dirty="0">
                <a:latin typeface="Times New Roman" panose="02020603050405020304" pitchFamily="18" charset="0"/>
                <a:cs typeface="Times New Roman" panose="02020603050405020304" pitchFamily="18" charset="0"/>
              </a:rPr>
              <a:t>Vaccination officer 2:</a:t>
            </a:r>
            <a:r>
              <a:rPr lang="en-IN" sz="2000" dirty="0">
                <a:latin typeface="Times New Roman" panose="02020603050405020304" pitchFamily="18" charset="0"/>
                <a:cs typeface="Times New Roman" panose="02020603050405020304" pitchFamily="18" charset="0"/>
              </a:rPr>
              <a:t> For authentication</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IN" sz="2000" b="1" dirty="0">
                <a:latin typeface="Times New Roman" panose="02020603050405020304" pitchFamily="18" charset="0"/>
                <a:cs typeface="Times New Roman" panose="02020603050405020304" pitchFamily="18" charset="0"/>
              </a:rPr>
              <a:t>Vaccination officer 3:</a:t>
            </a:r>
            <a:r>
              <a:rPr lang="en-IN" sz="2000" dirty="0">
                <a:latin typeface="Times New Roman" panose="02020603050405020304" pitchFamily="18" charset="0"/>
                <a:cs typeface="Times New Roman" panose="02020603050405020304" pitchFamily="18" charset="0"/>
              </a:rPr>
              <a:t> In-charge of giving vaccine. Since it is an intramuscular vaccine, a trained professional will administer the vaccine</a:t>
            </a:r>
            <a:endParaRPr sz="20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IN" sz="2000" b="1" dirty="0">
                <a:latin typeface="Times New Roman" panose="02020603050405020304" pitchFamily="18" charset="0"/>
                <a:cs typeface="Times New Roman" panose="02020603050405020304" pitchFamily="18" charset="0"/>
              </a:rPr>
              <a:t>Vaccination officer 4 and 5:</a:t>
            </a:r>
            <a:r>
              <a:rPr lang="en-IN" sz="2000" dirty="0">
                <a:latin typeface="Times New Roman" panose="02020603050405020304" pitchFamily="18" charset="0"/>
                <a:cs typeface="Times New Roman" panose="02020603050405020304" pitchFamily="18" charset="0"/>
              </a:rPr>
              <a:t> In-charge of crowd management and 30-minute observation</a:t>
            </a:r>
            <a:endParaRPr sz="2000" dirty="0">
              <a:latin typeface="Times New Roman" panose="02020603050405020304" pitchFamily="18" charset="0"/>
              <a:cs typeface="Times New Roman" panose="02020603050405020304" pitchFamily="18" charset="0"/>
            </a:endParaRPr>
          </a:p>
          <a:p>
            <a:pPr marL="228600" lvl="0" indent="-114300" algn="l" rtl="0">
              <a:lnSpc>
                <a:spcPct val="90000"/>
              </a:lnSpc>
              <a:spcBef>
                <a:spcPts val="1000"/>
              </a:spcBef>
              <a:spcAft>
                <a:spcPts val="0"/>
              </a:spcAft>
              <a:buClr>
                <a:schemeClr val="dk1"/>
              </a:buClr>
              <a:buSzPts val="1800"/>
              <a:buNone/>
            </a:pPr>
            <a:endParaRPr sz="1800" dirty="0"/>
          </a:p>
        </p:txBody>
      </p:sp>
      <p:pic>
        <p:nvPicPr>
          <p:cNvPr id="159" name="Google Shape;159;p8" descr="Coroanvirus Vaccine and Travel: UK becomes the first country to approve  COVID-19 vaccine; many Indians trying to book a UK trip | Times of India  Travel"/>
          <p:cNvPicPr preferRelativeResize="0"/>
          <p:nvPr/>
        </p:nvPicPr>
        <p:blipFill rotWithShape="1">
          <a:blip r:embed="rId3">
            <a:alphaModFix/>
          </a:blip>
          <a:srcRect l="24101" r="25203"/>
          <a:stretch/>
        </p:blipFill>
        <p:spPr>
          <a:xfrm>
            <a:off x="21" y="10"/>
            <a:ext cx="4462798" cy="6857990"/>
          </a:xfrm>
          <a:prstGeom prst="rect">
            <a:avLst/>
          </a:prstGeom>
          <a:noFill/>
          <a:ln>
            <a:noFill/>
          </a:ln>
        </p:spPr>
      </p:pic>
      <p:cxnSp>
        <p:nvCxnSpPr>
          <p:cNvPr id="160" name="Google Shape;160;p8"/>
          <p:cNvCxnSpPr/>
          <p:nvPr/>
        </p:nvCxnSpPr>
        <p:spPr>
          <a:xfrm>
            <a:off x="5103994" y="1615661"/>
            <a:ext cx="6309360" cy="0"/>
          </a:xfrm>
          <a:prstGeom prst="straightConnector1">
            <a:avLst/>
          </a:prstGeom>
          <a:noFill/>
          <a:ln w="19050" cap="flat" cmpd="sng">
            <a:solidFill>
              <a:srgbClr val="4BD8EA"/>
            </a:solidFill>
            <a:prstDash val="solid"/>
            <a:miter lim="800000"/>
            <a:headEnd type="none" w="sm" len="sm"/>
            <a:tailEnd type="none" w="sm" len="sm"/>
          </a:ln>
        </p:spPr>
      </p:cxnSp>
      <p:pic>
        <p:nvPicPr>
          <p:cNvPr id="161" name="Google Shape;161;p8"/>
          <p:cNvPicPr preferRelativeResize="0"/>
          <p:nvPr/>
        </p:nvPicPr>
        <p:blipFill rotWithShape="1">
          <a:blip r:embed="rId4">
            <a:alphaModFix/>
          </a:blip>
          <a:srcRect/>
          <a:stretch/>
        </p:blipFill>
        <p:spPr>
          <a:xfrm>
            <a:off x="10215626" y="6231743"/>
            <a:ext cx="1822250" cy="5170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524</Words>
  <Application>Microsoft Office PowerPoint</Application>
  <PresentationFormat>Widescreen</PresentationFormat>
  <Paragraphs>46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Covid-19 Vaccination </vt:lpstr>
      <vt:lpstr>What is Covid-19?</vt:lpstr>
      <vt:lpstr>How does Covid-19 spread?</vt:lpstr>
      <vt:lpstr>How to slow down Covid-19?</vt:lpstr>
      <vt:lpstr>Prepare for Your COVID-19 Vaccination: </vt:lpstr>
      <vt:lpstr>Guideline For Vaccination:</vt:lpstr>
      <vt:lpstr>Steps to register for Vaccine </vt:lpstr>
      <vt:lpstr>Timing of your second shot: </vt:lpstr>
      <vt:lpstr>The Vaccination Process: What To Expect</vt:lpstr>
      <vt:lpstr>When you are fully vaccinated?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dc:title>
  <dc:creator>Shivangi</dc:creator>
  <cp:lastModifiedBy>Shivangi</cp:lastModifiedBy>
  <cp:revision>7</cp:revision>
  <dcterms:created xsi:type="dcterms:W3CDTF">2021-04-26T11:31:52Z</dcterms:created>
  <dcterms:modified xsi:type="dcterms:W3CDTF">2021-05-05T10:34:44Z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443115</vt:lpwstr>
  </property>
  <property fmtid="{D5CDD505-2E9C-101B-9397-08002B2CF9AE}" name="NXPowerLiteSettings" pid="3">
    <vt:lpwstr>C7000400038000</vt:lpwstr>
  </property>
  <property fmtid="{D5CDD505-2E9C-101B-9397-08002B2CF9AE}" name="NXPowerLiteVersion" pid="4">
    <vt:lpwstr>S9.0.3</vt:lpwstr>
  </property>
</Properties>
</file>