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5" r:id="rId3"/>
    <p:sldId id="258" r:id="rId4"/>
    <p:sldId id="263" r:id="rId5"/>
    <p:sldId id="259" r:id="rId6"/>
    <p:sldId id="260" r:id="rId7"/>
    <p:sldId id="261" r:id="rId8"/>
    <p:sldId id="262" r:id="rId9"/>
    <p:sldId id="264" r:id="rId10"/>
    <p:sldId id="3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07488-26F3-46A1-B0D4-BB81CC0B7F80}" type="datetimeFigureOut">
              <a:rPr lang="en-IN" smtClean="0"/>
              <a:t>07-04-2021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A0FD7-26CE-4744-A38C-2366ED0ED511}" type="slidenum">
              <a:rPr lang="en-IN" smtClean="0"/>
              <a:t>‹#›</a:t>
            </a:fld>
            <a:endParaRPr lang="en-IN"/>
          </a:p>
        </p:txBody>
      </p:sp>
    </p:spTree>
    <p:extLst>
      <p:ext uri="{BB962C8B-B14F-4D97-AF65-F5344CB8AC3E}">
        <p14:creationId xmlns:p14="http://schemas.microsoft.com/office/powerpoint/2010/main" val="386641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extLst>
      <p:ext uri="{BB962C8B-B14F-4D97-AF65-F5344CB8AC3E}">
        <p14:creationId xmlns:p14="http://schemas.microsoft.com/office/powerpoint/2010/main" val="281998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20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51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0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41D1E-A9F3-4423-BB89-1AB2A4E71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117DB77-C66E-470F-8C05-91B5DBE7C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83DA455-130E-4453-88ED-6C972CCBE93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31ADDC24-6B35-4B46-887F-6B0AC62CC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D525FE-DE6D-4FAF-8A82-0DA016A4A2EB}"/>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52587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F320-6052-42B6-BB5E-22268D24C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33BFAA0-588C-413C-81B6-97C87E1CB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722363-965B-4CFA-98B0-F71A26D8337F}"/>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7EB5010D-AFB3-4334-8F73-49AC1BFA9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1DE217-E224-4E19-94B2-81DB81C466FF}"/>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83871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49996E-9814-4592-9DA0-65F3ABD3DF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6D5A091-9ED8-4320-94F7-09471462B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194213-7F0B-4DC6-8E86-A3837FB1D6A1}"/>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741D9FF9-83A5-4CD9-87B4-650AE3716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98804F6-B6DF-4F44-BE01-890223E4E440}"/>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289765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0D918-B9DD-413C-A429-7ABA3D08D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8CA694-34E3-48FF-9027-4765CC4D12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254541-5E3A-40CA-9D1D-ABBB67EE15ED}"/>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287B6795-D90D-4B1C-B01C-FE78A7920E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5048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C5EA9-9FD5-4C16-A3D5-376B20ED5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43FA14-090E-42CC-9E04-62433FE66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CC0F18-CC6E-443F-B4FB-BECD939968BB}"/>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B75D76A4-6DD1-4D30-BF43-A78085B42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B85F64D-5834-4120-B5AB-F70F3F411330}"/>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01320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62921-2585-4983-8DA4-371AFB781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F9EF4A-BB94-4450-9D65-D0F3F2483C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E0C4417-8DEE-4810-ADCD-BF9A9F2DA9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F27B83A-7F88-4877-A2E6-AF424230E48B}"/>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6" name="Footer Placeholder 5">
            <a:extLst>
              <a:ext uri="{FF2B5EF4-FFF2-40B4-BE49-F238E27FC236}">
                <a16:creationId xmlns:a16="http://schemas.microsoft.com/office/drawing/2014/main" xmlns="" id="{F0F723A8-614A-49AB-A4CB-4A953C288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5CDE92-7285-4EF4-9CFF-D25DE1EEB99F}"/>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87630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8AE4D1-08BB-44C1-91FC-AAD090D117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A0F97BE-30E7-4E58-AF30-8F3072065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B927F69-3E91-42C4-B7CF-6D06C09DFE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49A7867-81F4-410F-AF30-630993D8C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99E9576-9FA3-4D5B-830D-37E2A499B7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FECE26A-CD91-4CD2-834C-4E01CE8E48B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8" name="Footer Placeholder 7">
            <a:extLst>
              <a:ext uri="{FF2B5EF4-FFF2-40B4-BE49-F238E27FC236}">
                <a16:creationId xmlns:a16="http://schemas.microsoft.com/office/drawing/2014/main" xmlns="" id="{7BD15764-B7EE-4DC1-BF65-CE298D4E6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9B36AC1-0183-4112-B000-76162997F2C9}"/>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331186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FFDD6-642B-4EA2-A2B8-17A7CAB04F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4B0A819-37CC-4EF5-ACA7-9459E38A713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4" name="Footer Placeholder 3">
            <a:extLst>
              <a:ext uri="{FF2B5EF4-FFF2-40B4-BE49-F238E27FC236}">
                <a16:creationId xmlns:a16="http://schemas.microsoft.com/office/drawing/2014/main" xmlns="" id="{7193A5D8-73BF-424B-BEEF-BBEC0EAFA1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B82E045-62B5-47E9-A408-181ED9AC8614}"/>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1512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06BFCB-46FF-4323-82E0-B1ED91A21476}"/>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3" name="Footer Placeholder 2">
            <a:extLst>
              <a:ext uri="{FF2B5EF4-FFF2-40B4-BE49-F238E27FC236}">
                <a16:creationId xmlns:a16="http://schemas.microsoft.com/office/drawing/2014/main" xmlns="" id="{252DBDEE-3F35-4DF1-B2F7-8F008D7C0E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2D8DB5E-8D9E-4FD1-AFCE-048002C60AA3}"/>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214603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827E8-A6FC-408A-8B14-ABFF0A68D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0CDB50-DF42-45C8-A6AA-C8973D246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64EABB7-CD83-4C35-808C-2E06B3772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7A71D87-F0AD-44AA-9FC3-2A6EF2379B91}"/>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6" name="Footer Placeholder 5">
            <a:extLst>
              <a:ext uri="{FF2B5EF4-FFF2-40B4-BE49-F238E27FC236}">
                <a16:creationId xmlns:a16="http://schemas.microsoft.com/office/drawing/2014/main" xmlns="" id="{E6CB3597-CB13-437D-A7C1-666845CDE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0BA347-79CB-4238-8792-53274A9DF086}"/>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407313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F2996-FD6C-4B26-8E37-38D7861EB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52FBE7-D167-4E35-8871-BB3B3B83E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5364C56-C185-4188-AEB4-4199AEA8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85AF227-5C73-404D-B681-12080B27D81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6" name="Footer Placeholder 5">
            <a:extLst>
              <a:ext uri="{FF2B5EF4-FFF2-40B4-BE49-F238E27FC236}">
                <a16:creationId xmlns:a16="http://schemas.microsoft.com/office/drawing/2014/main" xmlns="" id="{D217DB77-F0D9-4528-95C4-5290AEFD6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9C779A2-0BBC-4B05-B946-465DE4423762}"/>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32171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09C689-CB2B-4673-8D43-92172F010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B60F294F-1E0A-426E-9FA4-8C4E67F1B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7599E0-4CBF-436A-B763-A16C8410FC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D1C0CA33-2FE4-4393-A180-AC1C8FBAA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5EB72D8-B462-49CE-BF4F-48A426252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A7F46-2621-4DC8-87AA-83318B45641E}" type="slidenum">
              <a:rPr lang="en-IN" smtClean="0"/>
              <a:t>‹#›</a:t>
            </a:fld>
            <a:endParaRPr lang="en-IN"/>
          </a:p>
        </p:txBody>
      </p:sp>
      <p:pic>
        <p:nvPicPr>
          <p:cNvPr id="8" name="Picture 7">
            <a:extLst>
              <a:ext uri="{FF2B5EF4-FFF2-40B4-BE49-F238E27FC236}">
                <a16:creationId xmlns:a16="http://schemas.microsoft.com/office/drawing/2014/main" xmlns="" id="{C0A5719B-56AB-43BA-B20A-474A7FE7A4D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74607" y="6223468"/>
            <a:ext cx="1787656" cy="507493"/>
          </a:xfrm>
          <a:prstGeom prst="rect">
            <a:avLst/>
          </a:prstGeom>
        </p:spPr>
      </p:pic>
      <p:sp>
        <p:nvSpPr>
          <p:cNvPr id="11" name="Minus Sign 10">
            <a:extLst>
              <a:ext uri="{FF2B5EF4-FFF2-40B4-BE49-F238E27FC236}">
                <a16:creationId xmlns:a16="http://schemas.microsoft.com/office/drawing/2014/main" xmlns="" id="{42CE6FAB-809E-48A8-829F-B3D3A179F7C1}"/>
              </a:ext>
            </a:extLst>
          </p:cNvPr>
          <p:cNvSpPr/>
          <p:nvPr userDrawn="1"/>
        </p:nvSpPr>
        <p:spPr>
          <a:xfrm>
            <a:off x="-614149" y="6400806"/>
            <a:ext cx="12119212" cy="92069"/>
          </a:xfrm>
          <a:prstGeom prst="mathMin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56102" y="5740400"/>
            <a:ext cx="582096" cy="991345"/>
          </a:xfrm>
          <a:prstGeom prst="rect">
            <a:avLst/>
          </a:prstGeom>
        </p:spPr>
      </p:pic>
      <p:sp>
        <p:nvSpPr>
          <p:cNvPr id="10" name="TextBox 9"/>
          <p:cNvSpPr txBox="1"/>
          <p:nvPr userDrawn="1"/>
        </p:nvSpPr>
        <p:spPr>
          <a:xfrm>
            <a:off x="5135641" y="6446840"/>
            <a:ext cx="192071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bg1">
                    <a:lumMod val="50000"/>
                  </a:schemeClr>
                </a:solidFill>
                <a:latin typeface="+mj-lt"/>
              </a:rPr>
              <a:t>ISO 9001:2015 Certified</a:t>
            </a:r>
          </a:p>
        </p:txBody>
      </p:sp>
    </p:spTree>
    <p:extLst>
      <p:ext uri="{BB962C8B-B14F-4D97-AF65-F5344CB8AC3E}">
        <p14:creationId xmlns:p14="http://schemas.microsoft.com/office/powerpoint/2010/main" val="2783892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arget="../media/image3.jpeg" Type="http://schemas.openxmlformats.org/officeDocument/2006/relationships/image"/><Relationship Id="rId2" Target="../notesSlides/notesSlide1.xml" Type="http://schemas.openxmlformats.org/officeDocument/2006/relationships/notesSlide"/><Relationship Id="rId1" Target="../slideLayouts/slideLayout4.xml" Type="http://schemas.openxmlformats.org/officeDocument/2006/relationships/slideLayout"/></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channel/UCV32YqcMLtDFo5LW6WvOlEw"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www.cielhr.com/blog" TargetMode="External"/><Relationship Id="rId2" Type="http://schemas.openxmlformats.org/officeDocument/2006/relationships/hyperlink" Target="https://www.facebook.com/CielHRIndia/" TargetMode="External"/><Relationship Id="rId1" Type="http://schemas.openxmlformats.org/officeDocument/2006/relationships/slideLayout" Target="../slideLayouts/slideLayout3.xml"/><Relationship Id="rId6" Type="http://schemas.openxmlformats.org/officeDocument/2006/relationships/hyperlink" Target="https://twitter.com/CielHRIndia" TargetMode="Externa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hyperlink" Target="http://www.cielhr.com/research" TargetMode="External"/><Relationship Id="rId4" Type="http://schemas.openxmlformats.org/officeDocument/2006/relationships/hyperlink" Target="https://www.linkedin.com/company/cielhr" TargetMode="External"/><Relationship Id="rId9" Type="http://schemas.openxmlformats.org/officeDocument/2006/relationships/image" Target="../media/image12.png"/><Relationship Id="rId14" Type="http://schemas.openxmlformats.org/officeDocument/2006/relationships/hyperlink" Target="https://www.instagram.com/cielhrind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arget="../media/image5.jpeg" Type="http://schemas.openxmlformats.org/officeDocument/2006/relationships/image"/><Relationship Id="rId2" Target="mailto:info@cielhr.com" TargetMode="External" Type="http://schemas.openxmlformats.org/officeDocument/2006/relationships/hyperlink"/><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arget="mailto:info@cielhr.com" TargetMode="External" Type="http://schemas.openxmlformats.org/officeDocument/2006/relationships/hyperlink"/><Relationship Id="rId2" Target="mailto:jll@cielhr.com" TargetMode="External" Type="http://schemas.openxmlformats.org/officeDocument/2006/relationships/hyperlink"/><Relationship Id="rId1" Target="../slideLayouts/slideLayout3.xml" Type="http://schemas.openxmlformats.org/officeDocument/2006/relationships/slideLayout"/><Relationship Id="rId5" Target="../media/image8.jpg" Type="http://schemas.openxmlformats.org/officeDocument/2006/relationships/image"/><Relationship Id="rId4" Target="../media/image7.jpe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394095" y="3772277"/>
            <a:ext cx="4553427"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0" i="0" u="none" strike="noStrike" cap="none" dirty="0">
                <a:solidFill>
                  <a:srgbClr val="0070C0"/>
                </a:solidFill>
                <a:latin typeface="Calibri"/>
                <a:ea typeface="Calibri"/>
                <a:cs typeface="Calibri"/>
                <a:sym typeface="Calibri"/>
              </a:rPr>
              <a:t>CIEL</a:t>
            </a:r>
            <a:endParaRPr lang="en-IN" dirty="0">
              <a:sym typeface="Calibri"/>
            </a:endParaRPr>
          </a:p>
          <a:p>
            <a:pPr marL="0" marR="0" lvl="0" indent="0" algn="ctr" rtl="0">
              <a:spcBef>
                <a:spcPts val="0"/>
              </a:spcBef>
              <a:spcAft>
                <a:spcPts val="0"/>
              </a:spcAft>
              <a:buNone/>
            </a:pPr>
            <a:r>
              <a:rPr lang="en-IN" sz="3200" b="0" i="0" u="none" strike="noStrike" cap="none" dirty="0">
                <a:solidFill>
                  <a:srgbClr val="0070C0"/>
                </a:solidFill>
                <a:latin typeface="Calibri"/>
                <a:ea typeface="Calibri"/>
                <a:cs typeface="Calibri"/>
                <a:sym typeface="Calibri"/>
              </a:rPr>
              <a:t>Employee Guide  </a:t>
            </a:r>
            <a:endParaRPr dirty="0"/>
          </a:p>
        </p:txBody>
      </p:sp>
      <p:sp>
        <p:nvSpPr>
          <p:cNvPr id="93" name="Google Shape;93;p1"/>
          <p:cNvSpPr txBox="1"/>
          <p:nvPr/>
        </p:nvSpPr>
        <p:spPr>
          <a:xfrm>
            <a:off x="7169845" y="1754302"/>
            <a:ext cx="5001925"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0" i="0" u="none" strike="noStrike" cap="none">
                <a:solidFill>
                  <a:srgbClr val="0070C0"/>
                </a:solidFill>
                <a:latin typeface="Calibri"/>
                <a:ea typeface="Calibri"/>
                <a:cs typeface="Calibri"/>
                <a:sym typeface="Calibri"/>
              </a:rPr>
              <a:t>Every Step of</a:t>
            </a:r>
            <a:endParaRPr/>
          </a:p>
          <a:p>
            <a:pPr marL="0" marR="0" lvl="0" indent="0" algn="ctr" rtl="0">
              <a:spcBef>
                <a:spcPts val="0"/>
              </a:spcBef>
              <a:spcAft>
                <a:spcPts val="0"/>
              </a:spcAft>
              <a:buNone/>
            </a:pPr>
            <a:r>
              <a:rPr lang="en-IN" sz="4400" b="0" i="0" u="none" strike="noStrike" cap="none">
                <a:solidFill>
                  <a:srgbClr val="7F7F7F"/>
                </a:solidFill>
                <a:latin typeface="Calibri"/>
                <a:ea typeface="Calibri"/>
                <a:cs typeface="Calibri"/>
                <a:sym typeface="Calibri"/>
              </a:rPr>
              <a:t>the Way</a:t>
            </a:r>
            <a:endParaRPr sz="2800" b="0" i="0" u="none" strike="noStrike" cap="none">
              <a:solidFill>
                <a:srgbClr val="7F7F7F"/>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493061" y="1552210"/>
            <a:ext cx="6718329" cy="3297285"/>
          </a:xfrm>
          <a:prstGeom prst="rect">
            <a:avLst/>
          </a:prstGeom>
          <a:noFill/>
          <a:ln>
            <a:noFill/>
          </a:ln>
        </p:spPr>
      </p:pic>
    </p:spTree>
    <p:extLst>
      <p:ext uri="{BB962C8B-B14F-4D97-AF65-F5344CB8AC3E}">
        <p14:creationId xmlns:p14="http://schemas.microsoft.com/office/powerpoint/2010/main" val="357943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716" y="1015596"/>
            <a:ext cx="10515600" cy="2852737"/>
          </a:xfrm>
        </p:spPr>
        <p:txBody>
          <a:bodyPr/>
          <a:lstStyle/>
          <a:p>
            <a:pPr algn="r"/>
            <a:r>
              <a:rPr lang="en-IN" dirty="0">
                <a:solidFill>
                  <a:schemeClr val="bg1">
                    <a:lumMod val="50000"/>
                  </a:schemeClr>
                </a:solidFill>
              </a:rPr>
              <a:t>#</a:t>
            </a:r>
            <a:r>
              <a:rPr lang="en-IN" dirty="0" err="1" smtClean="0"/>
              <a:t>GetTheBestOutofUs</a:t>
            </a:r>
            <a:endParaRPr lang="en-IN" dirty="0"/>
          </a:p>
        </p:txBody>
      </p:sp>
      <p:pic>
        <p:nvPicPr>
          <p:cNvPr id="4" name="Picture 3">
            <a:hlinkClick r:id="rId2"/>
            <a:extLst>
              <a:ext uri="{FF2B5EF4-FFF2-40B4-BE49-F238E27FC236}">
                <a16:creationId xmlns:a16="http://schemas.microsoft.com/office/drawing/2014/main" xmlns="" id="{7928C832-3BA4-4DB6-80EB-A9CB31332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9067" y="5479511"/>
            <a:ext cx="497837" cy="497837"/>
          </a:xfrm>
          <a:prstGeom prst="rect">
            <a:avLst/>
          </a:prstGeom>
        </p:spPr>
      </p:pic>
      <p:pic>
        <p:nvPicPr>
          <p:cNvPr id="6" name="Picture 5">
            <a:hlinkClick r:id="rId4"/>
            <a:extLst>
              <a:ext uri="{FF2B5EF4-FFF2-40B4-BE49-F238E27FC236}">
                <a16:creationId xmlns:a16="http://schemas.microsoft.com/office/drawing/2014/main" xmlns="" id="{C3E168EA-2DC5-42B8-9642-C52DDD8B64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9855" y="5479511"/>
            <a:ext cx="497837" cy="497837"/>
          </a:xfrm>
          <a:prstGeom prst="rect">
            <a:avLst/>
          </a:prstGeom>
        </p:spPr>
      </p:pic>
      <p:pic>
        <p:nvPicPr>
          <p:cNvPr id="10" name="Picture 9">
            <a:hlinkClick r:id="rId6"/>
            <a:extLst>
              <a:ext uri="{FF2B5EF4-FFF2-40B4-BE49-F238E27FC236}">
                <a16:creationId xmlns:a16="http://schemas.microsoft.com/office/drawing/2014/main" xmlns="" id="{D11AC17B-5A67-4B69-9F7E-64D6EED665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6535" y="5474879"/>
            <a:ext cx="483689" cy="483689"/>
          </a:xfrm>
          <a:prstGeom prst="rect">
            <a:avLst/>
          </a:prstGeom>
        </p:spPr>
      </p:pic>
      <p:pic>
        <p:nvPicPr>
          <p:cNvPr id="12" name="Picture 11">
            <a:hlinkClick r:id="rId8"/>
            <a:extLst>
              <a:ext uri="{FF2B5EF4-FFF2-40B4-BE49-F238E27FC236}">
                <a16:creationId xmlns:a16="http://schemas.microsoft.com/office/drawing/2014/main" xmlns="" id="{5758AD01-8499-428C-9522-21EF851362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63217" y="5432239"/>
            <a:ext cx="532388" cy="532388"/>
          </a:xfrm>
          <a:prstGeom prst="rect">
            <a:avLst/>
          </a:prstGeom>
        </p:spPr>
      </p:pic>
      <p:pic>
        <p:nvPicPr>
          <p:cNvPr id="14" name="Picture 13">
            <a:hlinkClick r:id="rId10"/>
            <a:extLst>
              <a:ext uri="{FF2B5EF4-FFF2-40B4-BE49-F238E27FC236}">
                <a16:creationId xmlns:a16="http://schemas.microsoft.com/office/drawing/2014/main" xmlns="" id="{44775B4D-E1EF-4182-B0FD-C21C1018BD8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0517" y="5484463"/>
            <a:ext cx="1249263" cy="480164"/>
          </a:xfrm>
          <a:prstGeom prst="rect">
            <a:avLst/>
          </a:prstGeom>
        </p:spPr>
      </p:pic>
      <p:pic>
        <p:nvPicPr>
          <p:cNvPr id="16" name="Picture 15">
            <a:hlinkClick r:id="rId12"/>
            <a:extLst>
              <a:ext uri="{FF2B5EF4-FFF2-40B4-BE49-F238E27FC236}">
                <a16:creationId xmlns:a16="http://schemas.microsoft.com/office/drawing/2014/main" xmlns="" id="{F72B0EDC-3978-44FC-9777-82AA7DE3B00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38623" y="5479511"/>
            <a:ext cx="532389" cy="532389"/>
          </a:xfrm>
          <a:prstGeom prst="rect">
            <a:avLst/>
          </a:prstGeom>
        </p:spPr>
      </p:pic>
      <p:sp>
        <p:nvSpPr>
          <p:cNvPr id="18" name="TextBox 17">
            <a:extLst>
              <a:ext uri="{FF2B5EF4-FFF2-40B4-BE49-F238E27FC236}">
                <a16:creationId xmlns:a16="http://schemas.microsoft.com/office/drawing/2014/main" xmlns="" id="{DC88B285-A7BF-4748-90DD-8E1D4C88A25C}"/>
              </a:ext>
            </a:extLst>
          </p:cNvPr>
          <p:cNvSpPr txBox="1"/>
          <p:nvPr/>
        </p:nvSpPr>
        <p:spPr>
          <a:xfrm>
            <a:off x="875846" y="6033641"/>
            <a:ext cx="1698604" cy="261610"/>
          </a:xfrm>
          <a:prstGeom prst="rect">
            <a:avLst/>
          </a:prstGeom>
          <a:noFill/>
        </p:spPr>
        <p:txBody>
          <a:bodyPr wrap="square" rtlCol="0">
            <a:spAutoFit/>
          </a:bodyPr>
          <a:lstStyle/>
          <a:p>
            <a:pPr algn="ctr"/>
            <a:r>
              <a:rPr lang="en-IN" sz="1100" dirty="0">
                <a:solidFill>
                  <a:schemeClr val="bg1">
                    <a:lumMod val="50000"/>
                  </a:schemeClr>
                </a:solidFill>
              </a:rPr>
              <a:t>www.cielhr.com/research</a:t>
            </a:r>
          </a:p>
        </p:txBody>
      </p:sp>
      <p:sp>
        <p:nvSpPr>
          <p:cNvPr id="19" name="TextBox 18">
            <a:extLst>
              <a:ext uri="{FF2B5EF4-FFF2-40B4-BE49-F238E27FC236}">
                <a16:creationId xmlns:a16="http://schemas.microsoft.com/office/drawing/2014/main" xmlns="" id="{35C04082-AAF8-4287-A56C-B1DBDA3D14FD}"/>
              </a:ext>
            </a:extLst>
          </p:cNvPr>
          <p:cNvSpPr txBox="1"/>
          <p:nvPr/>
        </p:nvSpPr>
        <p:spPr>
          <a:xfrm>
            <a:off x="3649300" y="6010396"/>
            <a:ext cx="1698604" cy="261610"/>
          </a:xfrm>
          <a:prstGeom prst="rect">
            <a:avLst/>
          </a:prstGeom>
          <a:noFill/>
        </p:spPr>
        <p:txBody>
          <a:bodyPr wrap="square" rtlCol="0">
            <a:spAutoFit/>
          </a:bodyPr>
          <a:lstStyle/>
          <a:p>
            <a:pPr algn="ctr"/>
            <a:r>
              <a:rPr lang="en-IN" sz="1100" dirty="0">
                <a:solidFill>
                  <a:schemeClr val="bg1">
                    <a:lumMod val="50000"/>
                  </a:schemeClr>
                </a:solidFill>
              </a:rPr>
              <a:t>/company/</a:t>
            </a:r>
            <a:r>
              <a:rPr lang="en-IN" sz="1100" dirty="0" err="1">
                <a:solidFill>
                  <a:schemeClr val="bg1">
                    <a:lumMod val="50000"/>
                  </a:schemeClr>
                </a:solidFill>
              </a:rPr>
              <a:t>cielhr</a:t>
            </a:r>
            <a:endParaRPr lang="en-IN" sz="1100" dirty="0">
              <a:solidFill>
                <a:schemeClr val="bg1">
                  <a:lumMod val="50000"/>
                </a:schemeClr>
              </a:solidFill>
            </a:endParaRPr>
          </a:p>
        </p:txBody>
      </p:sp>
      <p:sp>
        <p:nvSpPr>
          <p:cNvPr id="21" name="TextBox 20">
            <a:extLst>
              <a:ext uri="{FF2B5EF4-FFF2-40B4-BE49-F238E27FC236}">
                <a16:creationId xmlns:a16="http://schemas.microsoft.com/office/drawing/2014/main" xmlns="" id="{3C031540-5EB0-42BF-90C3-2662B7144488}"/>
              </a:ext>
            </a:extLst>
          </p:cNvPr>
          <p:cNvSpPr txBox="1"/>
          <p:nvPr/>
        </p:nvSpPr>
        <p:spPr>
          <a:xfrm>
            <a:off x="4766800" y="6014758"/>
            <a:ext cx="1698604" cy="261610"/>
          </a:xfrm>
          <a:prstGeom prst="rect">
            <a:avLst/>
          </a:prstGeom>
          <a:noFill/>
        </p:spPr>
        <p:txBody>
          <a:bodyPr wrap="square" rtlCol="0">
            <a:spAutoFit/>
          </a:bodyPr>
          <a:lstStyle/>
          <a:p>
            <a:pPr algn="ctr"/>
            <a:r>
              <a:rPr lang="en-IN" sz="1100" dirty="0">
                <a:solidFill>
                  <a:schemeClr val="bg1">
                    <a:lumMod val="50000"/>
                  </a:schemeClr>
                </a:solidFill>
              </a:rPr>
              <a:t>@</a:t>
            </a:r>
            <a:r>
              <a:rPr lang="en-IN" sz="1100" dirty="0" err="1">
                <a:solidFill>
                  <a:schemeClr val="bg1">
                    <a:lumMod val="50000"/>
                  </a:schemeClr>
                </a:solidFill>
              </a:rPr>
              <a:t>CielHRIndia</a:t>
            </a:r>
            <a:endParaRPr lang="en-IN" sz="1100" dirty="0">
              <a:solidFill>
                <a:schemeClr val="bg1">
                  <a:lumMod val="50000"/>
                </a:schemeClr>
              </a:solidFill>
            </a:endParaRPr>
          </a:p>
        </p:txBody>
      </p:sp>
      <p:sp>
        <p:nvSpPr>
          <p:cNvPr id="22" name="TextBox 21">
            <a:extLst>
              <a:ext uri="{FF2B5EF4-FFF2-40B4-BE49-F238E27FC236}">
                <a16:creationId xmlns:a16="http://schemas.microsoft.com/office/drawing/2014/main" xmlns="" id="{784CC8CE-0C2D-4A22-B434-997F4A1668A7}"/>
              </a:ext>
            </a:extLst>
          </p:cNvPr>
          <p:cNvSpPr txBox="1"/>
          <p:nvPr/>
        </p:nvSpPr>
        <p:spPr>
          <a:xfrm>
            <a:off x="6018683" y="6019120"/>
            <a:ext cx="1698604" cy="261610"/>
          </a:xfrm>
          <a:prstGeom prst="rect">
            <a:avLst/>
          </a:prstGeom>
          <a:noFill/>
        </p:spPr>
        <p:txBody>
          <a:bodyPr wrap="square" rtlCol="0">
            <a:spAutoFit/>
          </a:bodyPr>
          <a:lstStyle/>
          <a:p>
            <a:pPr algn="ctr"/>
            <a:r>
              <a:rPr lang="en-IN" sz="1100" dirty="0">
                <a:solidFill>
                  <a:schemeClr val="bg1">
                    <a:lumMod val="50000"/>
                  </a:schemeClr>
                </a:solidFill>
              </a:rPr>
              <a:t>@</a:t>
            </a:r>
            <a:r>
              <a:rPr lang="en-IN" sz="1100" dirty="0" err="1">
                <a:solidFill>
                  <a:schemeClr val="bg1">
                    <a:lumMod val="50000"/>
                  </a:schemeClr>
                </a:solidFill>
              </a:rPr>
              <a:t>CielHRIndia</a:t>
            </a:r>
            <a:endParaRPr lang="en-IN" sz="1100" dirty="0">
              <a:solidFill>
                <a:schemeClr val="bg1">
                  <a:lumMod val="50000"/>
                </a:schemeClr>
              </a:solidFill>
            </a:endParaRPr>
          </a:p>
        </p:txBody>
      </p:sp>
      <p:sp>
        <p:nvSpPr>
          <p:cNvPr id="23" name="TextBox 22">
            <a:extLst>
              <a:ext uri="{FF2B5EF4-FFF2-40B4-BE49-F238E27FC236}">
                <a16:creationId xmlns:a16="http://schemas.microsoft.com/office/drawing/2014/main" xmlns="" id="{645B532A-1D22-4505-A8D0-DB40B13FD111}"/>
              </a:ext>
            </a:extLst>
          </p:cNvPr>
          <p:cNvSpPr txBox="1"/>
          <p:nvPr/>
        </p:nvSpPr>
        <p:spPr>
          <a:xfrm>
            <a:off x="8441985" y="6010396"/>
            <a:ext cx="1574851" cy="338554"/>
          </a:xfrm>
          <a:prstGeom prst="rect">
            <a:avLst/>
          </a:prstGeom>
          <a:noFill/>
        </p:spPr>
        <p:txBody>
          <a:bodyPr wrap="square" rtlCol="0">
            <a:spAutoFit/>
          </a:bodyPr>
          <a:lstStyle/>
          <a:p>
            <a:pPr algn="ctr"/>
            <a:r>
              <a:rPr lang="en-IN" sz="800" dirty="0">
                <a:solidFill>
                  <a:schemeClr val="bg1">
                    <a:lumMod val="50000"/>
                  </a:schemeClr>
                </a:solidFill>
              </a:rPr>
              <a:t>https://www.youtube.com/c/CIELHRThoughtLeadership</a:t>
            </a:r>
          </a:p>
        </p:txBody>
      </p:sp>
      <p:sp>
        <p:nvSpPr>
          <p:cNvPr id="24" name="TextBox 23">
            <a:extLst>
              <a:ext uri="{FF2B5EF4-FFF2-40B4-BE49-F238E27FC236}">
                <a16:creationId xmlns:a16="http://schemas.microsoft.com/office/drawing/2014/main" xmlns="" id="{A65DEE1C-E91A-4092-9788-9B36B9F9F46E}"/>
              </a:ext>
            </a:extLst>
          </p:cNvPr>
          <p:cNvSpPr txBox="1"/>
          <p:nvPr/>
        </p:nvSpPr>
        <p:spPr>
          <a:xfrm>
            <a:off x="2397417" y="6033641"/>
            <a:ext cx="1698604" cy="261610"/>
          </a:xfrm>
          <a:prstGeom prst="rect">
            <a:avLst/>
          </a:prstGeom>
          <a:noFill/>
        </p:spPr>
        <p:txBody>
          <a:bodyPr wrap="square" rtlCol="0">
            <a:spAutoFit/>
          </a:bodyPr>
          <a:lstStyle/>
          <a:p>
            <a:pPr algn="ctr"/>
            <a:r>
              <a:rPr lang="en-IN" sz="1100" dirty="0">
                <a:solidFill>
                  <a:schemeClr val="bg1">
                    <a:lumMod val="50000"/>
                  </a:schemeClr>
                </a:solidFill>
              </a:rPr>
              <a:t>www.cielhr.com/blog</a:t>
            </a:r>
          </a:p>
        </p:txBody>
      </p:sp>
      <p:pic>
        <p:nvPicPr>
          <p:cNvPr id="5" name="Picture 4">
            <a:hlinkClick r:id="rId14"/>
            <a:extLst>
              <a:ext uri="{FF2B5EF4-FFF2-40B4-BE49-F238E27FC236}">
                <a16:creationId xmlns:a16="http://schemas.microsoft.com/office/drawing/2014/main" xmlns="" id="{A41AFBBF-DBAE-48FC-B062-18977993EF8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05747" y="5484463"/>
            <a:ext cx="468630" cy="468630"/>
          </a:xfrm>
          <a:prstGeom prst="rect">
            <a:avLst/>
          </a:prstGeom>
        </p:spPr>
      </p:pic>
      <p:sp>
        <p:nvSpPr>
          <p:cNvPr id="20" name="TextBox 19">
            <a:extLst>
              <a:ext uri="{FF2B5EF4-FFF2-40B4-BE49-F238E27FC236}">
                <a16:creationId xmlns:a16="http://schemas.microsoft.com/office/drawing/2014/main" xmlns="" id="{07024A19-F892-4EB1-B0F9-7FBDCD114C28}"/>
              </a:ext>
            </a:extLst>
          </p:cNvPr>
          <p:cNvSpPr txBox="1"/>
          <p:nvPr/>
        </p:nvSpPr>
        <p:spPr>
          <a:xfrm>
            <a:off x="7185497" y="5996511"/>
            <a:ext cx="1698604" cy="261610"/>
          </a:xfrm>
          <a:prstGeom prst="rect">
            <a:avLst/>
          </a:prstGeom>
          <a:noFill/>
        </p:spPr>
        <p:txBody>
          <a:bodyPr wrap="square" rtlCol="0">
            <a:spAutoFit/>
          </a:bodyPr>
          <a:lstStyle/>
          <a:p>
            <a:pPr algn="ctr"/>
            <a:r>
              <a:rPr lang="en-IN" sz="1100" dirty="0">
                <a:solidFill>
                  <a:schemeClr val="bg1">
                    <a:lumMod val="50000"/>
                  </a:schemeClr>
                </a:solidFill>
              </a:rPr>
              <a:t>@</a:t>
            </a:r>
            <a:r>
              <a:rPr lang="en-IN" sz="1100" dirty="0" err="1">
                <a:solidFill>
                  <a:schemeClr val="bg1">
                    <a:lumMod val="50000"/>
                  </a:schemeClr>
                </a:solidFill>
              </a:rPr>
              <a:t>CielHRIndia</a:t>
            </a:r>
            <a:endParaRPr lang="en-IN" sz="1100" dirty="0">
              <a:solidFill>
                <a:schemeClr val="bg1">
                  <a:lumMod val="50000"/>
                </a:schemeClr>
              </a:solidFill>
            </a:endParaRPr>
          </a:p>
        </p:txBody>
      </p:sp>
    </p:spTree>
    <p:extLst>
      <p:ext uri="{BB962C8B-B14F-4D97-AF65-F5344CB8AC3E}">
        <p14:creationId xmlns:p14="http://schemas.microsoft.com/office/powerpoint/2010/main" val="133703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7279" y="1286815"/>
            <a:ext cx="9550400" cy="4978400"/>
          </a:xfrm>
          <a:prstGeom prst="rect">
            <a:avLst/>
          </a:prstGeom>
        </p:spPr>
        <p:txBody>
          <a:bodyPr>
            <a:noAutofit/>
          </a:bodyPr>
          <a:lstStyle>
            <a:lvl1pPr algn="l" rtl="0" eaLnBrk="1" latinLnBrk="0" hangingPunct="1">
              <a:spcBef>
                <a:spcPct val="0"/>
              </a:spcBef>
              <a:buNone/>
              <a:defRPr sz="4200" kern="1200">
                <a:solidFill>
                  <a:schemeClr val="tx2"/>
                </a:solidFill>
                <a:latin typeface="+mj-lt"/>
                <a:ea typeface="+mj-ea"/>
                <a:cs typeface="+mj-cs"/>
              </a:defRPr>
            </a:lvl1pPr>
            <a:extLst/>
          </a:lstStyle>
          <a:p>
            <a:pPr>
              <a:lnSpc>
                <a:spcPts val="12800"/>
              </a:lnSpc>
            </a:pPr>
            <a:r>
              <a:rPr lang="en-IN" sz="10000" dirty="0">
                <a:solidFill>
                  <a:srgbClr val="0070C0"/>
                </a:solidFill>
                <a:latin typeface="Calibri" pitchFamily="34" charset="0"/>
              </a:rPr>
              <a:t>Code of Conduct </a:t>
            </a:r>
            <a:r>
              <a:rPr lang="en-IN" sz="10000" dirty="0">
                <a:solidFill>
                  <a:schemeClr val="bg1">
                    <a:lumMod val="50000"/>
                  </a:schemeClr>
                </a:solidFill>
                <a:latin typeface="Calibri" pitchFamily="34" charset="0"/>
              </a:rPr>
              <a:t>for your Work Life</a:t>
            </a:r>
          </a:p>
        </p:txBody>
      </p:sp>
    </p:spTree>
    <p:extLst>
      <p:ext uri="{BB962C8B-B14F-4D97-AF65-F5344CB8AC3E}">
        <p14:creationId xmlns:p14="http://schemas.microsoft.com/office/powerpoint/2010/main" val="190761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confidenti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1923" y="2144445"/>
            <a:ext cx="4562875"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7578" y="440366"/>
            <a:ext cx="9550400" cy="913070"/>
          </a:xfrm>
          <a:prstGeom prst="rect">
            <a:avLst/>
          </a:prstGeom>
          <a:noFill/>
        </p:spPr>
        <p:txBody>
          <a:bodyPr wrap="square" rtlCol="0">
            <a:spAutoFit/>
          </a:bodyPr>
          <a:lstStyle/>
          <a:p>
            <a:pPr>
              <a:lnSpc>
                <a:spcPts val="6400"/>
              </a:lnSpc>
            </a:pPr>
            <a:r>
              <a:rPr lang="en-IN" sz="4800" dirty="0">
                <a:solidFill>
                  <a:srgbClr val="0070C0"/>
                </a:solidFill>
                <a:latin typeface="Calibri "/>
                <a:cs typeface="Calibri Light" panose="020F0302020204030204" pitchFamily="34" charset="0"/>
              </a:rPr>
              <a:t>Maintain </a:t>
            </a:r>
            <a:r>
              <a:rPr lang="en-IN" sz="4800" dirty="0">
                <a:solidFill>
                  <a:schemeClr val="bg1">
                    <a:lumMod val="50000"/>
                  </a:schemeClr>
                </a:solidFill>
                <a:latin typeface="Calibri "/>
                <a:cs typeface="Calibri Light" panose="020F0302020204030204" pitchFamily="34" charset="0"/>
              </a:rPr>
              <a:t>Confidentiality</a:t>
            </a:r>
          </a:p>
        </p:txBody>
      </p:sp>
      <p:sp>
        <p:nvSpPr>
          <p:cNvPr id="3" name="TextBox 2"/>
          <p:cNvSpPr txBox="1"/>
          <p:nvPr/>
        </p:nvSpPr>
        <p:spPr>
          <a:xfrm>
            <a:off x="257578" y="1353436"/>
            <a:ext cx="7518400" cy="4093428"/>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During the course of deputation, you will come to know of a lot of information and gather knowledge pertaining to client’s business. Such confidential information can be related to their customers, business models, intelligent property, passwords etc.</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You MUST NOT disclose such information to anyone. You MUST NOT leave such confidential information which are openly accessible to the others. </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You can share the information which is ONLY available publicly.</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You MUST report immediately if you come to know of any breach of confidentiality any time during your employment with CIEL.</a:t>
            </a:r>
          </a:p>
        </p:txBody>
      </p:sp>
    </p:spTree>
    <p:extLst>
      <p:ext uri="{BB962C8B-B14F-4D97-AF65-F5344CB8AC3E}">
        <p14:creationId xmlns:p14="http://schemas.microsoft.com/office/powerpoint/2010/main" val="261194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412789"/>
            <a:ext cx="9550400" cy="924548"/>
          </a:xfrm>
          <a:prstGeom prst="rect">
            <a:avLst/>
          </a:prstGeom>
          <a:noFill/>
        </p:spPr>
        <p:txBody>
          <a:bodyPr wrap="square" rtlCol="0">
            <a:spAutoFit/>
          </a:bodyPr>
          <a:lstStyle/>
          <a:p>
            <a:pPr>
              <a:lnSpc>
                <a:spcPts val="6400"/>
              </a:lnSpc>
            </a:pPr>
            <a:r>
              <a:rPr lang="en-IN" sz="6400" dirty="0">
                <a:solidFill>
                  <a:srgbClr val="0070C0"/>
                </a:solidFill>
                <a:latin typeface="Calibri Light" panose="020F0302020204030204" pitchFamily="34" charset="0"/>
                <a:cs typeface="Calibri Light" panose="020F0302020204030204" pitchFamily="34" charset="0"/>
              </a:rPr>
              <a:t>Prevent Sexual </a:t>
            </a:r>
            <a:r>
              <a:rPr lang="en-IN" sz="6400" dirty="0">
                <a:solidFill>
                  <a:schemeClr val="bg1">
                    <a:lumMod val="50000"/>
                  </a:schemeClr>
                </a:solidFill>
                <a:latin typeface="Calibri Light" panose="020F0302020204030204" pitchFamily="34" charset="0"/>
                <a:cs typeface="Calibri Light" panose="020F0302020204030204" pitchFamily="34" charset="0"/>
              </a:rPr>
              <a:t>Harassment</a:t>
            </a:r>
          </a:p>
        </p:txBody>
      </p:sp>
      <p:sp>
        <p:nvSpPr>
          <p:cNvPr id="3" name="TextBox 2"/>
          <p:cNvSpPr txBox="1"/>
          <p:nvPr/>
        </p:nvSpPr>
        <p:spPr>
          <a:xfrm>
            <a:off x="309092" y="1291109"/>
            <a:ext cx="7907265" cy="4402167"/>
          </a:xfrm>
          <a:prstGeom prst="rect">
            <a:avLst/>
          </a:prstGeom>
          <a:noFill/>
        </p:spPr>
        <p:txBody>
          <a:bodyPr wrap="square" rtlCol="0">
            <a:spAutoFit/>
          </a:bodyPr>
          <a:lstStyle/>
          <a:p>
            <a:r>
              <a:rPr lang="en-IN" sz="1867" dirty="0">
                <a:latin typeface="Calibri" panose="020F0502020204030204" pitchFamily="34" charset="0"/>
                <a:cs typeface="Calibri" panose="020F0502020204030204" pitchFamily="34" charset="0"/>
              </a:rPr>
              <a:t>CIEL is committed to provide a workplace that is not only safe for all but also ensures dignity, promotes fairness and facilitates growth for its employees. In case of any grievance, CIEL takes it seriously to resolve it.</a:t>
            </a:r>
          </a:p>
          <a:p>
            <a:endParaRPr lang="en-IN" sz="1867" dirty="0">
              <a:latin typeface="Calibri" panose="020F0502020204030204" pitchFamily="34" charset="0"/>
              <a:cs typeface="Calibri" panose="020F0502020204030204" pitchFamily="34" charset="0"/>
            </a:endParaRPr>
          </a:p>
          <a:p>
            <a:r>
              <a:rPr lang="en-IN" sz="1867" dirty="0">
                <a:latin typeface="Calibri" panose="020F0502020204030204" pitchFamily="34" charset="0"/>
                <a:cs typeface="Calibri" panose="020F0502020204030204" pitchFamily="34" charset="0"/>
              </a:rPr>
              <a:t>You must recognize situations where you experience unwelcome behaviour which is of sexual nature, bring it up to CIEL. This can be verbal (</a:t>
            </a:r>
            <a:r>
              <a:rPr lang="en-IN" sz="1867" i="1" dirty="0">
                <a:latin typeface="Calibri" panose="020F0502020204030204" pitchFamily="34" charset="0"/>
                <a:cs typeface="Calibri" panose="020F0502020204030204" pitchFamily="34" charset="0"/>
              </a:rPr>
              <a:t>tone and content of communication</a:t>
            </a:r>
            <a:r>
              <a:rPr lang="en-IN" sz="1867" dirty="0">
                <a:latin typeface="Calibri" panose="020F0502020204030204" pitchFamily="34" charset="0"/>
                <a:cs typeface="Calibri" panose="020F0502020204030204" pitchFamily="34" charset="0"/>
              </a:rPr>
              <a:t>), non-verbal (</a:t>
            </a:r>
            <a:r>
              <a:rPr lang="en-IN" sz="1867" i="1" dirty="0">
                <a:latin typeface="Calibri" panose="020F0502020204030204" pitchFamily="34" charset="0"/>
                <a:cs typeface="Calibri" panose="020F0502020204030204" pitchFamily="34" charset="0"/>
              </a:rPr>
              <a:t>sexual gestures</a:t>
            </a:r>
            <a:r>
              <a:rPr lang="en-IN" sz="1867" dirty="0">
                <a:latin typeface="Calibri" panose="020F0502020204030204" pitchFamily="34" charset="0"/>
                <a:cs typeface="Calibri" panose="020F0502020204030204" pitchFamily="34" charset="0"/>
              </a:rPr>
              <a:t>) or physical (</a:t>
            </a:r>
            <a:r>
              <a:rPr lang="en-IN" sz="1867" i="1" dirty="0">
                <a:latin typeface="Calibri" panose="020F0502020204030204" pitchFamily="34" charset="0"/>
                <a:cs typeface="Calibri" panose="020F0502020204030204" pitchFamily="34" charset="0"/>
              </a:rPr>
              <a:t>inappropriate physical contact</a:t>
            </a:r>
            <a:r>
              <a:rPr lang="en-IN" sz="1867" dirty="0">
                <a:latin typeface="Calibri" panose="020F0502020204030204" pitchFamily="34" charset="0"/>
                <a:cs typeface="Calibri" panose="020F0502020204030204" pitchFamily="34" charset="0"/>
              </a:rPr>
              <a:t>).</a:t>
            </a:r>
          </a:p>
          <a:p>
            <a:endParaRPr lang="en-IN" sz="1867" dirty="0">
              <a:latin typeface="Calibri" panose="020F0502020204030204" pitchFamily="34" charset="0"/>
              <a:cs typeface="Calibri" panose="020F0502020204030204" pitchFamily="34" charset="0"/>
            </a:endParaRPr>
          </a:p>
          <a:p>
            <a:r>
              <a:rPr lang="en-IN" sz="1867" dirty="0">
                <a:latin typeface="Calibri" panose="020F0502020204030204" pitchFamily="34" charset="0"/>
                <a:cs typeface="Calibri" panose="020F0502020204030204" pitchFamily="34" charset="0"/>
              </a:rPr>
              <a:t>Check if the behaviour that you experience is offensive for most others, is unacceptable for your friend, partner, sibling or child.</a:t>
            </a:r>
          </a:p>
          <a:p>
            <a:endParaRPr lang="en-IN" sz="1867" dirty="0">
              <a:latin typeface="Calibri" panose="020F0502020204030204" pitchFamily="34" charset="0"/>
              <a:cs typeface="Calibri" panose="020F0502020204030204" pitchFamily="34" charset="0"/>
            </a:endParaRPr>
          </a:p>
          <a:p>
            <a:r>
              <a:rPr lang="en-IN" sz="1867" dirty="0">
                <a:latin typeface="Calibri" panose="020F0502020204030204" pitchFamily="34" charset="0"/>
                <a:cs typeface="Calibri" panose="020F0502020204030204" pitchFamily="34" charset="0"/>
              </a:rPr>
              <a:t>If it is unacceptable to most others, you MUST bring it up with CIEL’s Complaints Committee (CCC) : </a:t>
            </a:r>
            <a:r>
              <a:rPr lang="en-IN" sz="1867" dirty="0">
                <a:latin typeface="Calibri" panose="020F0502020204030204" pitchFamily="34" charset="0"/>
                <a:cs typeface="Calibri" panose="020F0502020204030204" pitchFamily="34" charset="0"/>
                <a:hlinkClick r:id="rId2"/>
              </a:rPr>
              <a:t>info@cielhr.com</a:t>
            </a:r>
            <a:r>
              <a:rPr lang="en-IN" sz="1867" dirty="0">
                <a:latin typeface="Calibri" panose="020F0502020204030204" pitchFamily="34" charset="0"/>
                <a:cs typeface="Calibri" panose="020F0502020204030204" pitchFamily="34" charset="0"/>
              </a:rPr>
              <a:t> CCC conducts an inquiry and takes appropriate action.</a:t>
            </a:r>
          </a:p>
        </p:txBody>
      </p:sp>
      <p:pic>
        <p:nvPicPr>
          <p:cNvPr id="4" name="Picture 3"/>
          <p:cNvPicPr>
            <a:picLocks noChangeAspect="1"/>
          </p:cNvPicPr>
          <p:nvPr/>
        </p:nvPicPr>
        <p:blipFill>
          <a:blip r:embed="rId3"/>
          <a:stretch>
            <a:fillRect/>
          </a:stretch>
        </p:blipFill>
        <p:spPr>
          <a:xfrm>
            <a:off x="8129854" y="1600201"/>
            <a:ext cx="4024715" cy="4093076"/>
          </a:xfrm>
          <a:prstGeom prst="rect">
            <a:avLst/>
          </a:prstGeom>
        </p:spPr>
      </p:pic>
    </p:spTree>
    <p:extLst>
      <p:ext uri="{BB962C8B-B14F-4D97-AF65-F5344CB8AC3E}">
        <p14:creationId xmlns:p14="http://schemas.microsoft.com/office/powerpoint/2010/main" val="132010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304800" y="1296849"/>
            <a:ext cx="8911603" cy="492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tabLst>
                <a:tab pos="-114300" algn="l"/>
                <a:tab pos="285750" algn="l"/>
                <a:tab pos="400050" algn="l"/>
                <a:tab pos="514350" algn="l"/>
                <a:tab pos="571500" algn="l"/>
              </a:tabLst>
              <a:defRPr>
                <a:solidFill>
                  <a:schemeClr val="tx1"/>
                </a:solidFill>
                <a:latin typeface="Arial" panose="020B0604020202020204" pitchFamily="34" charset="0"/>
              </a:defRPr>
            </a:lvl1pPr>
            <a:lvl2pPr>
              <a:tabLst>
                <a:tab pos="-114300" algn="l"/>
                <a:tab pos="285750" algn="l"/>
                <a:tab pos="400050" algn="l"/>
                <a:tab pos="514350" algn="l"/>
                <a:tab pos="571500" algn="l"/>
              </a:tabLst>
              <a:defRPr>
                <a:solidFill>
                  <a:schemeClr val="tx1"/>
                </a:solidFill>
                <a:latin typeface="Arial" panose="020B0604020202020204" pitchFamily="34" charset="0"/>
              </a:defRPr>
            </a:lvl2pPr>
            <a:lvl3pPr>
              <a:tabLst>
                <a:tab pos="-114300" algn="l"/>
                <a:tab pos="285750" algn="l"/>
                <a:tab pos="400050" algn="l"/>
                <a:tab pos="514350" algn="l"/>
                <a:tab pos="571500" algn="l"/>
              </a:tabLst>
              <a:defRPr>
                <a:solidFill>
                  <a:schemeClr val="tx1"/>
                </a:solidFill>
                <a:latin typeface="Arial" panose="020B0604020202020204" pitchFamily="34" charset="0"/>
              </a:defRPr>
            </a:lvl3pPr>
            <a:lvl4pPr>
              <a:tabLst>
                <a:tab pos="-114300" algn="l"/>
                <a:tab pos="285750" algn="l"/>
                <a:tab pos="400050" algn="l"/>
                <a:tab pos="514350" algn="l"/>
                <a:tab pos="571500" algn="l"/>
              </a:tabLst>
              <a:defRPr>
                <a:solidFill>
                  <a:schemeClr val="tx1"/>
                </a:solidFill>
                <a:latin typeface="Arial" panose="020B0604020202020204" pitchFamily="34" charset="0"/>
              </a:defRPr>
            </a:lvl4pPr>
            <a:lvl5pPr>
              <a:tabLst>
                <a:tab pos="-114300" algn="l"/>
                <a:tab pos="285750" algn="l"/>
                <a:tab pos="400050" algn="l"/>
                <a:tab pos="514350" algn="l"/>
                <a:tab pos="571500" algn="l"/>
              </a:tabLst>
              <a:defRPr>
                <a:solidFill>
                  <a:schemeClr val="tx1"/>
                </a:solidFill>
                <a:latin typeface="Arial" panose="020B0604020202020204" pitchFamily="34" charset="0"/>
              </a:defRPr>
            </a:lvl5pPr>
            <a:lvl6pPr fontAlgn="base">
              <a:spcBef>
                <a:spcPct val="0"/>
              </a:spcBef>
              <a:spcAft>
                <a:spcPct val="0"/>
              </a:spcAft>
              <a:tabLst>
                <a:tab pos="-114300" algn="l"/>
                <a:tab pos="285750" algn="l"/>
                <a:tab pos="400050" algn="l"/>
                <a:tab pos="514350" algn="l"/>
                <a:tab pos="571500" algn="l"/>
              </a:tabLst>
              <a:defRPr>
                <a:solidFill>
                  <a:schemeClr val="tx1"/>
                </a:solidFill>
                <a:latin typeface="Arial" panose="020B0604020202020204" pitchFamily="34" charset="0"/>
              </a:defRPr>
            </a:lvl6pPr>
            <a:lvl7pPr fontAlgn="base">
              <a:spcBef>
                <a:spcPct val="0"/>
              </a:spcBef>
              <a:spcAft>
                <a:spcPct val="0"/>
              </a:spcAft>
              <a:tabLst>
                <a:tab pos="-114300" algn="l"/>
                <a:tab pos="285750" algn="l"/>
                <a:tab pos="400050" algn="l"/>
                <a:tab pos="514350" algn="l"/>
                <a:tab pos="571500" algn="l"/>
              </a:tabLst>
              <a:defRPr>
                <a:solidFill>
                  <a:schemeClr val="tx1"/>
                </a:solidFill>
                <a:latin typeface="Arial" panose="020B0604020202020204" pitchFamily="34" charset="0"/>
              </a:defRPr>
            </a:lvl7pPr>
            <a:lvl8pPr fontAlgn="base">
              <a:spcBef>
                <a:spcPct val="0"/>
              </a:spcBef>
              <a:spcAft>
                <a:spcPct val="0"/>
              </a:spcAft>
              <a:tabLst>
                <a:tab pos="-114300" algn="l"/>
                <a:tab pos="285750" algn="l"/>
                <a:tab pos="400050" algn="l"/>
                <a:tab pos="514350" algn="l"/>
                <a:tab pos="571500" algn="l"/>
              </a:tabLst>
              <a:defRPr>
                <a:solidFill>
                  <a:schemeClr val="tx1"/>
                </a:solidFill>
                <a:latin typeface="Arial" panose="020B0604020202020204" pitchFamily="34" charset="0"/>
              </a:defRPr>
            </a:lvl8pPr>
            <a:lvl9pPr fontAlgn="base">
              <a:spcBef>
                <a:spcPct val="0"/>
              </a:spcBef>
              <a:spcAft>
                <a:spcPct val="0"/>
              </a:spcAft>
              <a:tabLst>
                <a:tab pos="-114300" algn="l"/>
                <a:tab pos="285750" algn="l"/>
                <a:tab pos="400050" algn="l"/>
                <a:tab pos="514350" algn="l"/>
                <a:tab pos="571500" algn="l"/>
              </a:tabLst>
              <a:defRPr>
                <a:solidFill>
                  <a:schemeClr val="tx1"/>
                </a:solidFill>
                <a:latin typeface="Arial" panose="020B0604020202020204" pitchFamily="34" charset="0"/>
              </a:defRPr>
            </a:lvl9pPr>
          </a:lstStyle>
          <a:p>
            <a:pPr marL="361942" indent="-361942" algn="just">
              <a:spcBef>
                <a:spcPts val="800"/>
              </a:spcBef>
              <a:buFont typeface="Arial" panose="020B0604020202020204" pitchFamily="34" charset="0"/>
              <a:buChar char="•"/>
              <a:defRPr/>
            </a:pPr>
            <a:r>
              <a:rPr lang="en-US" altLang="en-US" sz="1800" dirty="0">
                <a:latin typeface="Calibri" panose="020F0502020204030204" pitchFamily="34" charset="0"/>
                <a:cs typeface="Calibri" panose="020F0502020204030204" pitchFamily="34" charset="0"/>
              </a:rPr>
              <a:t>You follow the working hours and holidays as followed at your place of work as per the advice of your Line Manager.</a:t>
            </a:r>
          </a:p>
          <a:p>
            <a:pPr marL="361942" indent="-361942" algn="just">
              <a:spcBef>
                <a:spcPts val="800"/>
              </a:spcBef>
              <a:buFont typeface="Arial" panose="020B0604020202020204" pitchFamily="34" charset="0"/>
              <a:buChar char="•"/>
              <a:defRPr/>
            </a:pPr>
            <a:r>
              <a:rPr lang="en-US" altLang="en-US" sz="1800" b="1" dirty="0">
                <a:latin typeface="Calibri" panose="020F0502020204030204" pitchFamily="34" charset="0"/>
                <a:cs typeface="Calibri" panose="020F0502020204030204" pitchFamily="34" charset="0"/>
              </a:rPr>
              <a:t>You are entitled to 24 days of leave in a year i.e., Jan – Dec.(Every Month 2 Allotment) ( 14 days SL &amp; CL, 10 days PL)</a:t>
            </a:r>
          </a:p>
          <a:p>
            <a:pPr marL="361942" indent="-361942" algn="just">
              <a:spcBef>
                <a:spcPts val="800"/>
              </a:spcBef>
              <a:buFont typeface="Arial" panose="020B0604020202020204" pitchFamily="34" charset="0"/>
              <a:buChar char="•"/>
              <a:defRPr/>
            </a:pPr>
            <a:r>
              <a:rPr lang="en-US" altLang="en-US" sz="1800" dirty="0">
                <a:latin typeface="Calibri" panose="020F0502020204030204" pitchFamily="34" charset="0"/>
                <a:cs typeface="Calibri" panose="020F0502020204030204" pitchFamily="34" charset="0"/>
              </a:rPr>
              <a:t>Each leave is approved by your manager before you proceed on leave. In cases of exigencies including illness, you are required to inform your line manager about the leave and seek his permission.</a:t>
            </a:r>
            <a:r>
              <a:rPr lang="en-SG" sz="1800" dirty="0"/>
              <a:t> </a:t>
            </a:r>
          </a:p>
          <a:p>
            <a:pPr marL="361942" indent="-361942" algn="just">
              <a:spcBef>
                <a:spcPts val="800"/>
              </a:spcBef>
              <a:buFont typeface="Arial" panose="020B0604020202020204" pitchFamily="34" charset="0"/>
              <a:buChar char="•"/>
              <a:defRPr/>
            </a:pPr>
            <a:r>
              <a:rPr lang="en-SG" sz="1800" dirty="0">
                <a:latin typeface="Calibri" panose="020F0502020204030204" pitchFamily="34" charset="0"/>
                <a:cs typeface="Calibri" panose="020F0502020204030204" pitchFamily="34" charset="0"/>
              </a:rPr>
              <a:t>Privilege leaves should be applied for at least 10 days in advance and should be sanctioned before the employee proceeds on leave</a:t>
            </a:r>
          </a:p>
          <a:p>
            <a:pPr marL="361942" indent="-361942" algn="just">
              <a:spcBef>
                <a:spcPts val="800"/>
              </a:spcBef>
              <a:buFont typeface="Arial" panose="020B0604020202020204" pitchFamily="34" charset="0"/>
              <a:buChar char="•"/>
              <a:defRPr/>
            </a:pPr>
            <a:r>
              <a:rPr lang="en-SG" altLang="en-US" sz="1800" b="1" dirty="0">
                <a:latin typeface="Calibri" panose="020F0502020204030204" pitchFamily="34" charset="0"/>
                <a:cs typeface="Calibri" panose="020F0502020204030204" pitchFamily="34" charset="0"/>
              </a:rPr>
              <a:t>Un-availed SL &amp; CL will be lapsed on 20</a:t>
            </a:r>
            <a:r>
              <a:rPr lang="en-SG" altLang="en-US" sz="1800" b="1" baseline="30000" dirty="0">
                <a:latin typeface="Calibri" panose="020F0502020204030204" pitchFamily="34" charset="0"/>
                <a:cs typeface="Calibri" panose="020F0502020204030204" pitchFamily="34" charset="0"/>
              </a:rPr>
              <a:t>th</a:t>
            </a:r>
            <a:r>
              <a:rPr lang="en-SG" altLang="en-US" sz="1800" b="1" dirty="0">
                <a:latin typeface="Calibri" panose="020F0502020204030204" pitchFamily="34" charset="0"/>
                <a:cs typeface="Calibri" panose="020F0502020204030204" pitchFamily="34" charset="0"/>
              </a:rPr>
              <a:t> Dec, un-availed PL (max 10 days) will be carried forward till 31</a:t>
            </a:r>
            <a:r>
              <a:rPr lang="en-SG" altLang="en-US" sz="1800" b="1" baseline="30000" dirty="0">
                <a:latin typeface="Calibri" panose="020F0502020204030204" pitchFamily="34" charset="0"/>
                <a:cs typeface="Calibri" panose="020F0502020204030204" pitchFamily="34" charset="0"/>
              </a:rPr>
              <a:t>st</a:t>
            </a:r>
            <a:r>
              <a:rPr lang="en-SG" altLang="en-US" sz="1800" b="1" dirty="0">
                <a:latin typeface="Calibri" panose="020F0502020204030204" pitchFamily="34" charset="0"/>
                <a:cs typeface="Calibri" panose="020F0502020204030204" pitchFamily="34" charset="0"/>
              </a:rPr>
              <a:t> March.</a:t>
            </a:r>
            <a:endParaRPr lang="en-US" altLang="en-US" sz="1800" b="1" dirty="0">
              <a:latin typeface="Calibri" panose="020F0502020204030204" pitchFamily="34" charset="0"/>
              <a:cs typeface="Calibri" panose="020F0502020204030204" pitchFamily="34" charset="0"/>
            </a:endParaRPr>
          </a:p>
          <a:p>
            <a:pPr marL="361942" indent="-361942" algn="just">
              <a:spcBef>
                <a:spcPts val="800"/>
              </a:spcBef>
              <a:buFont typeface="Arial" panose="020B0604020202020204" pitchFamily="34" charset="0"/>
              <a:buChar char="•"/>
              <a:defRPr/>
            </a:pPr>
            <a:r>
              <a:rPr lang="en-US" altLang="en-US" sz="1800" dirty="0">
                <a:latin typeface="Calibri" panose="020F0502020204030204" pitchFamily="34" charset="0"/>
                <a:cs typeface="Calibri" panose="020F0502020204030204" pitchFamily="34" charset="0"/>
              </a:rPr>
              <a:t>Leave without intimation or approval will </a:t>
            </a:r>
            <a:r>
              <a:rPr lang="en-US" altLang="en-US" sz="1800" b="1" dirty="0">
                <a:latin typeface="Calibri" panose="020F0502020204030204" pitchFamily="34" charset="0"/>
                <a:cs typeface="Calibri" panose="020F0502020204030204" pitchFamily="34" charset="0"/>
              </a:rPr>
              <a:t>not only</a:t>
            </a:r>
            <a:r>
              <a:rPr lang="en-US" altLang="en-US" sz="1800" dirty="0">
                <a:latin typeface="Calibri" panose="020F0502020204030204" pitchFamily="34" charset="0"/>
                <a:cs typeface="Calibri" panose="020F0502020204030204" pitchFamily="34" charset="0"/>
              </a:rPr>
              <a:t> be a loss of pay </a:t>
            </a:r>
            <a:r>
              <a:rPr lang="en-US" altLang="en-US" sz="1800" b="1" dirty="0">
                <a:latin typeface="Calibri" panose="020F0502020204030204" pitchFamily="34" charset="0"/>
                <a:cs typeface="Calibri" panose="020F0502020204030204" pitchFamily="34" charset="0"/>
              </a:rPr>
              <a:t>but also</a:t>
            </a:r>
            <a:r>
              <a:rPr lang="en-US" altLang="en-US" sz="1800" dirty="0">
                <a:latin typeface="Calibri" panose="020F0502020204030204" pitchFamily="34" charset="0"/>
                <a:cs typeface="Calibri" panose="020F0502020204030204" pitchFamily="34" charset="0"/>
              </a:rPr>
              <a:t> leaves a mark on your performance. CIEL might initiate </a:t>
            </a:r>
            <a:r>
              <a:rPr lang="en-US" altLang="en-US" sz="1800" b="1" dirty="0">
                <a:latin typeface="Calibri" panose="020F0502020204030204" pitchFamily="34" charset="0"/>
                <a:cs typeface="Calibri" panose="020F0502020204030204" pitchFamily="34" charset="0"/>
              </a:rPr>
              <a:t>disciplinary action</a:t>
            </a:r>
            <a:r>
              <a:rPr lang="en-US" altLang="en-US" sz="1800" dirty="0">
                <a:latin typeface="Calibri" panose="020F0502020204030204" pitchFamily="34" charset="0"/>
                <a:cs typeface="Calibri" panose="020F0502020204030204" pitchFamily="34" charset="0"/>
              </a:rPr>
              <a:t> in such cases.</a:t>
            </a:r>
          </a:p>
          <a:p>
            <a:pPr marL="361942" indent="-361942" algn="just">
              <a:spcBef>
                <a:spcPts val="800"/>
              </a:spcBef>
              <a:buFont typeface="Arial" panose="020B0604020202020204" pitchFamily="34" charset="0"/>
              <a:buChar char="•"/>
              <a:defRPr/>
            </a:pPr>
            <a:r>
              <a:rPr lang="en-US" altLang="en-US" sz="1800" dirty="0">
                <a:latin typeface="Calibri" panose="020F0502020204030204" pitchFamily="34" charset="0"/>
                <a:cs typeface="Calibri" panose="020F0502020204030204" pitchFamily="34" charset="0"/>
              </a:rPr>
              <a:t>In order to minimize the disruption at work, CIEL and clients discourage frequent leaves, even if one wants to be on loss of pay. </a:t>
            </a:r>
          </a:p>
        </p:txBody>
      </p:sp>
      <p:sp>
        <p:nvSpPr>
          <p:cNvPr id="8" name="TextBox 7"/>
          <p:cNvSpPr txBox="1"/>
          <p:nvPr/>
        </p:nvSpPr>
        <p:spPr>
          <a:xfrm>
            <a:off x="304800" y="229191"/>
            <a:ext cx="11582400" cy="951543"/>
          </a:xfrm>
          <a:prstGeom prst="rect">
            <a:avLst/>
          </a:prstGeom>
          <a:noFill/>
        </p:spPr>
        <p:txBody>
          <a:bodyPr wrap="square" rtlCol="0">
            <a:spAutoFit/>
          </a:bodyPr>
          <a:lstStyle/>
          <a:p>
            <a:pPr>
              <a:lnSpc>
                <a:spcPts val="6667"/>
              </a:lnSpc>
            </a:pPr>
            <a:r>
              <a:rPr lang="en-IN" sz="4800" b="1" dirty="0">
                <a:solidFill>
                  <a:srgbClr val="0070C0"/>
                </a:solidFill>
                <a:latin typeface="Calibri" pitchFamily="34" charset="0"/>
              </a:rPr>
              <a:t>Working hours, Holidays and </a:t>
            </a:r>
            <a:r>
              <a:rPr lang="en-IN" sz="4800" b="1" dirty="0">
                <a:latin typeface="Calibri" pitchFamily="34" charset="0"/>
              </a:rPr>
              <a:t>Leaves</a:t>
            </a:r>
            <a:endParaRPr lang="en-IN" sz="4800" b="1" dirty="0">
              <a:solidFill>
                <a:srgbClr val="0070C0"/>
              </a:solidFill>
              <a:latin typeface="Calibri" pitchFamily="34" charset="0"/>
            </a:endParaRPr>
          </a:p>
        </p:txBody>
      </p:sp>
      <p:pic>
        <p:nvPicPr>
          <p:cNvPr id="1026" name="Picture 2" descr="Image result for leaves and holida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9603" y="2575402"/>
            <a:ext cx="2772396" cy="207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p:nvPr/>
        </p:nvSpPr>
        <p:spPr>
          <a:xfrm>
            <a:off x="372960" y="220681"/>
            <a:ext cx="9550400" cy="1274155"/>
          </a:xfrm>
          <a:prstGeom prst="rect">
            <a:avLst/>
          </a:prstGeom>
          <a:noFill/>
          <a:ln>
            <a:noFill/>
          </a:ln>
        </p:spPr>
        <p:txBody>
          <a:bodyPr spcFirstLastPara="1" wrap="square" lIns="91425" tIns="45700" rIns="91425" bIns="45700" anchor="t" anchorCtr="0">
            <a:spAutoFit/>
          </a:bodyPr>
          <a:lstStyle/>
          <a:p>
            <a:pPr marL="0" marR="0" lvl="0" indent="0" algn="l" rtl="0">
              <a:lnSpc>
                <a:spcPct val="160000"/>
              </a:lnSpc>
              <a:spcBef>
                <a:spcPts val="0"/>
              </a:spcBef>
              <a:spcAft>
                <a:spcPts val="0"/>
              </a:spcAft>
              <a:buNone/>
            </a:pPr>
            <a:r>
              <a:rPr lang="en-IN" sz="4800" b="1" i="0" u="none" strike="noStrike" cap="none" dirty="0">
                <a:solidFill>
                  <a:srgbClr val="0070C0"/>
                </a:solidFill>
                <a:latin typeface="Calibri"/>
                <a:ea typeface="Calibri"/>
                <a:cs typeface="Calibri"/>
                <a:sym typeface="Calibri"/>
              </a:rPr>
              <a:t>EXIT POLICY</a:t>
            </a:r>
            <a:endParaRPr sz="4800" b="1" i="0" u="none" strike="noStrike" cap="none" dirty="0">
              <a:solidFill>
                <a:srgbClr val="7F7F7F"/>
              </a:solidFill>
              <a:latin typeface="Calibri"/>
              <a:ea typeface="Calibri"/>
              <a:cs typeface="Calibri"/>
              <a:sym typeface="Calibri"/>
            </a:endParaRPr>
          </a:p>
        </p:txBody>
      </p:sp>
      <p:sp>
        <p:nvSpPr>
          <p:cNvPr id="120" name="Google Shape;120;p5"/>
          <p:cNvSpPr txBox="1"/>
          <p:nvPr/>
        </p:nvSpPr>
        <p:spPr>
          <a:xfrm>
            <a:off x="783772" y="1284285"/>
            <a:ext cx="10457868" cy="4948109"/>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b="1" i="0" u="none" strike="noStrike" cap="none" dirty="0">
                <a:solidFill>
                  <a:schemeClr val="dk1"/>
                </a:solidFill>
                <a:latin typeface="Calibri "/>
                <a:ea typeface="Calibri"/>
                <a:cs typeface="Calibri"/>
                <a:sym typeface="Calibri"/>
              </a:rPr>
              <a:t>Policy Statement- Normal Exits</a:t>
            </a:r>
            <a:endParaRPr sz="1800" dirty="0">
              <a:latin typeface="Calibri "/>
            </a:endParaRPr>
          </a:p>
          <a:p>
            <a:pPr marL="342900" marR="0" lvl="0" indent="-342900" algn="l" rtl="0">
              <a:lnSpc>
                <a:spcPct val="107000"/>
              </a:lnSpc>
              <a:spcBef>
                <a:spcPts val="80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Employee has to serve the notice period as per their offer letter. </a:t>
            </a:r>
            <a:endParaRPr sz="1800" dirty="0">
              <a:latin typeface="Calibri "/>
            </a:endParaRPr>
          </a:p>
          <a:p>
            <a:pPr marL="342900" marR="0" lvl="0" indent="-342900" algn="l" rtl="0">
              <a:lnSpc>
                <a:spcPct val="107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In case of unfulfillment of the notice (as per the offer letter terms) Employee has to give the reason of exit to manager which should be acknowledged and approved by the concerned Manager.</a:t>
            </a:r>
            <a:endParaRPr sz="1800" dirty="0">
              <a:latin typeface="Calibri "/>
            </a:endParaRPr>
          </a:p>
          <a:p>
            <a:pPr marL="342900" marR="0" lvl="0" indent="-342900" algn="l" rtl="0">
              <a:lnSpc>
                <a:spcPct val="107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 Any exit from CIEL has to be according to the CIEL HR Policy or any specific CLIENT requirement approved by the CLIENT earlier and if included in the Offer Letter.</a:t>
            </a:r>
            <a:endParaRPr sz="1800" dirty="0">
              <a:latin typeface="Calibri "/>
            </a:endParaRPr>
          </a:p>
          <a:p>
            <a:pPr marL="342900" marR="0" lvl="0" indent="-342900" algn="l" rtl="0">
              <a:lnSpc>
                <a:spcPct val="107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In case the approval is not given by the concerned manager for valid reasons, exit cannot be processed.</a:t>
            </a:r>
            <a:endParaRPr sz="1800" dirty="0">
              <a:latin typeface="Calibri "/>
            </a:endParaRPr>
          </a:p>
          <a:p>
            <a:pPr marL="0" marR="0" lvl="0" indent="0" algn="l" rtl="0">
              <a:lnSpc>
                <a:spcPct val="107000"/>
              </a:lnSpc>
              <a:spcBef>
                <a:spcPts val="800"/>
              </a:spcBef>
              <a:spcAft>
                <a:spcPts val="0"/>
              </a:spcAft>
              <a:buNone/>
            </a:pPr>
            <a:r>
              <a:rPr lang="en-IN" sz="1800" b="0" i="0" u="none" strike="noStrike" cap="none" dirty="0">
                <a:solidFill>
                  <a:schemeClr val="dk1"/>
                </a:solidFill>
                <a:latin typeface="Calibri "/>
                <a:ea typeface="Calibri"/>
                <a:cs typeface="Calibri"/>
                <a:sym typeface="Calibri"/>
              </a:rPr>
              <a:t> </a:t>
            </a:r>
            <a:endParaRPr sz="1800" dirty="0">
              <a:latin typeface="Calibri "/>
            </a:endParaRPr>
          </a:p>
          <a:p>
            <a:pPr marL="0" marR="0" lvl="0" indent="0" algn="l" rtl="0">
              <a:lnSpc>
                <a:spcPct val="107000"/>
              </a:lnSpc>
              <a:spcBef>
                <a:spcPts val="800"/>
              </a:spcBef>
              <a:spcAft>
                <a:spcPts val="0"/>
              </a:spcAft>
              <a:buNone/>
            </a:pPr>
            <a:r>
              <a:rPr lang="en-IN" sz="1800" b="1" i="0" u="none" strike="noStrike" cap="none" dirty="0">
                <a:solidFill>
                  <a:schemeClr val="dk1"/>
                </a:solidFill>
                <a:latin typeface="Calibri "/>
                <a:ea typeface="Calibri"/>
                <a:cs typeface="Calibri"/>
                <a:sym typeface="Calibri"/>
              </a:rPr>
              <a:t>Policy Statement- Medical Emergency Exit</a:t>
            </a:r>
            <a:endParaRPr sz="1800" dirty="0">
              <a:latin typeface="Calibri "/>
            </a:endParaRPr>
          </a:p>
          <a:p>
            <a:pPr marL="342900" marR="0" lvl="0" indent="-342900" algn="l" rtl="0">
              <a:lnSpc>
                <a:spcPct val="107000"/>
              </a:lnSpc>
              <a:spcBef>
                <a:spcPts val="80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Employee has to produce/submit the medical certificate to the company.</a:t>
            </a:r>
            <a:endParaRPr sz="1800" dirty="0">
              <a:latin typeface="Calibri "/>
            </a:endParaRPr>
          </a:p>
          <a:p>
            <a:pPr marL="342900" marR="0" lvl="0" indent="-342900" algn="l" rtl="0">
              <a:lnSpc>
                <a:spcPct val="107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Exit should be acknowledged and approved by the manager in written and to be submitted to CIEL.</a:t>
            </a:r>
            <a:endParaRPr sz="1800" dirty="0">
              <a:latin typeface="Calibri "/>
            </a:endParaRPr>
          </a:p>
          <a:p>
            <a:pPr marL="342900" marR="0" lvl="0" indent="-342900" algn="l" rtl="0">
              <a:lnSpc>
                <a:spcPct val="107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Calibri "/>
                <a:ea typeface="Calibri"/>
                <a:cs typeface="Calibri"/>
                <a:sym typeface="Calibri"/>
              </a:rPr>
              <a:t>In case the approval is not given by the concerned manager for valid reasons, exit cannot be processed.</a:t>
            </a:r>
            <a:endParaRPr sz="1800" dirty="0">
              <a:latin typeface="Calibri "/>
            </a:endParaRPr>
          </a:p>
        </p:txBody>
      </p:sp>
    </p:spTree>
    <p:extLst>
      <p:ext uri="{BB962C8B-B14F-4D97-AF65-F5344CB8AC3E}">
        <p14:creationId xmlns:p14="http://schemas.microsoft.com/office/powerpoint/2010/main" val="80280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p:nvPr/>
        </p:nvSpPr>
        <p:spPr>
          <a:xfrm>
            <a:off x="685088" y="405744"/>
            <a:ext cx="9550400" cy="1274155"/>
          </a:xfrm>
          <a:prstGeom prst="rect">
            <a:avLst/>
          </a:prstGeom>
          <a:noFill/>
          <a:ln>
            <a:noFill/>
          </a:ln>
        </p:spPr>
        <p:txBody>
          <a:bodyPr spcFirstLastPara="1" wrap="square" lIns="91425" tIns="45700" rIns="91425" bIns="45700" anchor="t" anchorCtr="0">
            <a:spAutoFit/>
          </a:bodyPr>
          <a:lstStyle/>
          <a:p>
            <a:pPr marL="0" marR="0" lvl="0" indent="0" algn="l" rtl="0">
              <a:lnSpc>
                <a:spcPct val="160000"/>
              </a:lnSpc>
              <a:spcBef>
                <a:spcPts val="0"/>
              </a:spcBef>
              <a:spcAft>
                <a:spcPts val="0"/>
              </a:spcAft>
              <a:buNone/>
            </a:pPr>
            <a:r>
              <a:rPr lang="en-IN" sz="4800" b="1" i="0" u="none" strike="noStrike" cap="none" dirty="0">
                <a:solidFill>
                  <a:srgbClr val="0070C0"/>
                </a:solidFill>
                <a:latin typeface="Calibri"/>
                <a:ea typeface="Calibri"/>
                <a:cs typeface="Calibri"/>
                <a:sym typeface="Calibri"/>
              </a:rPr>
              <a:t>EXIT POLICY</a:t>
            </a:r>
            <a:endParaRPr sz="4800" b="1" i="0" u="none" strike="noStrike" cap="none" dirty="0">
              <a:solidFill>
                <a:srgbClr val="7F7F7F"/>
              </a:solidFill>
              <a:latin typeface="Calibri"/>
              <a:ea typeface="Calibri"/>
              <a:cs typeface="Calibri"/>
              <a:sym typeface="Calibri"/>
            </a:endParaRPr>
          </a:p>
        </p:txBody>
      </p:sp>
      <p:sp>
        <p:nvSpPr>
          <p:cNvPr id="126" name="Google Shape;126;p6"/>
          <p:cNvSpPr txBox="1"/>
          <p:nvPr/>
        </p:nvSpPr>
        <p:spPr>
          <a:xfrm>
            <a:off x="840962" y="1360585"/>
            <a:ext cx="10058400" cy="4070689"/>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b="0" i="0" u="none" strike="noStrike" cap="none" dirty="0">
                <a:solidFill>
                  <a:schemeClr val="dk1"/>
                </a:solidFill>
                <a:latin typeface="Calibri"/>
                <a:ea typeface="Calibri"/>
                <a:cs typeface="Calibri"/>
                <a:sym typeface="Calibri"/>
              </a:rPr>
              <a:t> </a:t>
            </a:r>
            <a:endParaRPr dirty="0"/>
          </a:p>
          <a:p>
            <a:pPr marL="0" marR="0" lvl="0" indent="0" algn="l" rtl="0">
              <a:lnSpc>
                <a:spcPct val="107000"/>
              </a:lnSpc>
              <a:spcBef>
                <a:spcPts val="800"/>
              </a:spcBef>
              <a:spcAft>
                <a:spcPts val="0"/>
              </a:spcAft>
              <a:buNone/>
            </a:pPr>
            <a:r>
              <a:rPr lang="en-IN" sz="2000" b="1" i="0" u="none" strike="noStrike" cap="none" dirty="0">
                <a:solidFill>
                  <a:schemeClr val="dk1"/>
                </a:solidFill>
                <a:latin typeface="Calibri"/>
                <a:ea typeface="Calibri"/>
                <a:cs typeface="Calibri"/>
                <a:sym typeface="Calibri"/>
              </a:rPr>
              <a:t>Policy Statement- Absconding Exit</a:t>
            </a:r>
            <a:endParaRPr sz="2000" dirty="0"/>
          </a:p>
          <a:p>
            <a:pPr marL="342900" marR="0" lvl="0" indent="-342900" algn="l" rtl="0">
              <a:lnSpc>
                <a:spcPct val="107000"/>
              </a:lnSpc>
              <a:spcBef>
                <a:spcPts val="800"/>
              </a:spcBef>
              <a:spcAft>
                <a:spcPts val="0"/>
              </a:spcAft>
              <a:buClr>
                <a:schemeClr val="dk1"/>
              </a:buClr>
              <a:buSzPts val="1800"/>
              <a:buFont typeface="Noto Sans Symbols"/>
              <a:buChar char="∙"/>
            </a:pPr>
            <a:r>
              <a:rPr lang="en-IN" sz="2000" b="0" i="0" u="none" strike="noStrike" cap="none" dirty="0">
                <a:solidFill>
                  <a:schemeClr val="dk1"/>
                </a:solidFill>
                <a:latin typeface="Calibri"/>
                <a:ea typeface="Calibri"/>
                <a:cs typeface="Calibri"/>
                <a:sym typeface="Calibri"/>
              </a:rPr>
              <a:t>Any un approved leaves taken on emergency basis has to be informed to CIEL HR on immediate basis. Beyond three days of leave without information, the same will be treated as absconding cases. </a:t>
            </a:r>
            <a:endParaRPr sz="2000" dirty="0"/>
          </a:p>
          <a:p>
            <a:pPr marL="342900" marR="0" lvl="0" indent="-342900" algn="l" rtl="0">
              <a:lnSpc>
                <a:spcPct val="107000"/>
              </a:lnSpc>
              <a:spcBef>
                <a:spcPts val="0"/>
              </a:spcBef>
              <a:spcAft>
                <a:spcPts val="0"/>
              </a:spcAft>
              <a:buClr>
                <a:schemeClr val="dk1"/>
              </a:buClr>
              <a:buSzPts val="1800"/>
              <a:buFont typeface="Noto Sans Symbols"/>
              <a:buChar char="∙"/>
            </a:pPr>
            <a:r>
              <a:rPr lang="en-IN" sz="2000" b="0" i="0" u="none" strike="noStrike" cap="none" dirty="0">
                <a:solidFill>
                  <a:schemeClr val="dk1"/>
                </a:solidFill>
                <a:latin typeface="Calibri"/>
                <a:ea typeface="Calibri"/>
                <a:cs typeface="Calibri"/>
                <a:sym typeface="Calibri"/>
              </a:rPr>
              <a:t>Failure to inform CIEL will lead to issuing of showcase notice.</a:t>
            </a:r>
            <a:endParaRPr sz="2000" dirty="0"/>
          </a:p>
          <a:p>
            <a:pPr marL="342900" marR="0" lvl="0" indent="-342900" algn="l" rtl="0">
              <a:lnSpc>
                <a:spcPct val="107000"/>
              </a:lnSpc>
              <a:spcBef>
                <a:spcPts val="0"/>
              </a:spcBef>
              <a:spcAft>
                <a:spcPts val="0"/>
              </a:spcAft>
              <a:buClr>
                <a:schemeClr val="dk1"/>
              </a:buClr>
              <a:buSzPts val="1800"/>
              <a:buFont typeface="Noto Sans Symbols"/>
              <a:buChar char="∙"/>
            </a:pPr>
            <a:r>
              <a:rPr lang="en-IN" sz="2000" b="0" i="0" u="none" strike="noStrike" cap="none" dirty="0">
                <a:solidFill>
                  <a:schemeClr val="dk1"/>
                </a:solidFill>
                <a:latin typeface="Calibri"/>
                <a:ea typeface="Calibri"/>
                <a:cs typeface="Calibri"/>
                <a:sym typeface="Calibri"/>
              </a:rPr>
              <a:t>In case of failure to respond to the notice, CIEL will initiate termination notice including taking legal action against the employee.</a:t>
            </a:r>
            <a:endParaRPr sz="2000" dirty="0"/>
          </a:p>
          <a:p>
            <a:pPr marL="266700" marR="0" lvl="0" indent="0" algn="l" rtl="0">
              <a:lnSpc>
                <a:spcPct val="107000"/>
              </a:lnSpc>
              <a:spcBef>
                <a:spcPts val="800"/>
              </a:spcBef>
              <a:spcAft>
                <a:spcPts val="0"/>
              </a:spcAft>
              <a:buNone/>
            </a:pPr>
            <a:r>
              <a:rPr lang="en-IN" sz="2000" b="0" i="0" u="none" strike="noStrike" cap="none" dirty="0">
                <a:solidFill>
                  <a:schemeClr val="dk1"/>
                </a:solidFill>
                <a:latin typeface="Calibri"/>
                <a:ea typeface="Calibri"/>
                <a:cs typeface="Calibri"/>
                <a:sym typeface="Calibri"/>
              </a:rPr>
              <a:t>Note- If there is no response for the above notices, employee’s Full and Final Settlement deducting all pending payments including notice pay will be recovered. </a:t>
            </a:r>
            <a:endParaRPr sz="2000" dirty="0"/>
          </a:p>
          <a:p>
            <a:pPr marL="0" marR="0" lvl="0" indent="0" algn="l" rtl="0">
              <a:spcBef>
                <a:spcPts val="80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284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p:nvPr/>
        </p:nvSpPr>
        <p:spPr>
          <a:xfrm>
            <a:off x="836488" y="2090172"/>
            <a:ext cx="9144000" cy="267765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CIEL provides insurance for hospitalization and death by accidents for employees. </a:t>
            </a:r>
            <a:endParaRPr dirty="0"/>
          </a:p>
          <a:p>
            <a:pPr marL="342900" marR="0" lvl="0" indent="-190500" algn="just"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Coverage 1.5 Lac GMC and 3 Lac GPA</a:t>
            </a:r>
            <a:endParaRPr dirty="0"/>
          </a:p>
          <a:p>
            <a:pPr marL="342900" marR="0" lvl="0" indent="-342900" algn="just" rtl="0">
              <a:spcBef>
                <a:spcPts val="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Self + Spouse + 2 children (parents can be covered if not married)</a:t>
            </a:r>
            <a:endParaRPr sz="2400"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Currently the policy is under National Insurance.</a:t>
            </a:r>
            <a:endParaRPr dirty="0"/>
          </a:p>
          <a:p>
            <a:pPr marL="342900" marR="0" lvl="0" indent="-190500" algn="just"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
        <p:nvSpPr>
          <p:cNvPr id="132" name="Google Shape;132;p7"/>
          <p:cNvSpPr txBox="1"/>
          <p:nvPr/>
        </p:nvSpPr>
        <p:spPr>
          <a:xfrm>
            <a:off x="304800" y="792291"/>
            <a:ext cx="11582400" cy="872162"/>
          </a:xfrm>
          <a:prstGeom prst="rect">
            <a:avLst/>
          </a:prstGeom>
          <a:noFill/>
          <a:ln>
            <a:noFill/>
          </a:ln>
        </p:spPr>
        <p:txBody>
          <a:bodyPr spcFirstLastPara="1" wrap="square" lIns="91425" tIns="45700" rIns="91425" bIns="45700" anchor="t" anchorCtr="0">
            <a:spAutoFit/>
          </a:bodyPr>
          <a:lstStyle/>
          <a:p>
            <a:pPr marL="0" marR="0" lvl="0" indent="0" algn="l" rtl="0">
              <a:lnSpc>
                <a:spcPct val="166674"/>
              </a:lnSpc>
              <a:spcBef>
                <a:spcPts val="0"/>
              </a:spcBef>
              <a:spcAft>
                <a:spcPts val="0"/>
              </a:spcAft>
              <a:buNone/>
            </a:pPr>
            <a:r>
              <a:rPr lang="en-IN" sz="4000" b="1">
                <a:solidFill>
                  <a:srgbClr val="0070C0"/>
                </a:solidFill>
                <a:latin typeface="Calibri"/>
                <a:ea typeface="Calibri"/>
                <a:cs typeface="Calibri"/>
                <a:sym typeface="Calibri"/>
              </a:rPr>
              <a:t>Insurance </a:t>
            </a:r>
            <a:endParaRPr/>
          </a:p>
        </p:txBody>
      </p:sp>
    </p:spTree>
    <p:extLst>
      <p:ext uri="{BB962C8B-B14F-4D97-AF65-F5344CB8AC3E}">
        <p14:creationId xmlns:p14="http://schemas.microsoft.com/office/powerpoint/2010/main" val="40249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1977" y="840346"/>
            <a:ext cx="10160000" cy="990600"/>
          </a:xfrm>
        </p:spPr>
        <p:txBody>
          <a:bodyPr>
            <a:normAutofit/>
          </a:bodyPr>
          <a:lstStyle/>
          <a:p>
            <a:r>
              <a:rPr lang="en-IN" b="1" dirty="0">
                <a:latin typeface="Calibri" panose="020F0502020204030204" pitchFamily="34" charset="0"/>
                <a:cs typeface="Calibri" panose="020F0502020204030204" pitchFamily="34" charset="0"/>
              </a:rPr>
              <a:t>HR Inspired by Science</a:t>
            </a:r>
          </a:p>
        </p:txBody>
      </p:sp>
      <p:sp>
        <p:nvSpPr>
          <p:cNvPr id="5" name="Rectangle 4"/>
          <p:cNvSpPr>
            <a:spLocks noChangeArrowheads="1"/>
          </p:cNvSpPr>
          <p:nvPr/>
        </p:nvSpPr>
        <p:spPr bwMode="auto">
          <a:xfrm>
            <a:off x="304800" y="2421585"/>
            <a:ext cx="8940800" cy="2266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lgn="just">
              <a:spcBef>
                <a:spcPts val="800"/>
              </a:spcBef>
              <a:defRPr/>
            </a:pPr>
            <a:r>
              <a:rPr lang="en-US" altLang="en-US" sz="2133" dirty="0">
                <a:solidFill>
                  <a:srgbClr val="000066"/>
                </a:solidFill>
                <a:latin typeface="Calibri" panose="020F0502020204030204" pitchFamily="34" charset="0"/>
                <a:cs typeface="Calibri" panose="020F0502020204030204" pitchFamily="34" charset="0"/>
              </a:rPr>
              <a:t>While all attempts have been made to give you an overview of all the policies that will help you through your employment in CIEL, you may have further questions.</a:t>
            </a:r>
          </a:p>
          <a:p>
            <a:pPr algn="just">
              <a:spcBef>
                <a:spcPts val="800"/>
              </a:spcBef>
              <a:buFont typeface="+mj-lt"/>
              <a:buAutoNum type="arabicParenR"/>
              <a:defRPr/>
            </a:pPr>
            <a:r>
              <a:rPr lang="en-US" altLang="en-US" sz="2133" dirty="0">
                <a:solidFill>
                  <a:srgbClr val="000066"/>
                </a:solidFill>
                <a:latin typeface="Calibri" panose="020F0502020204030204" pitchFamily="34" charset="0"/>
                <a:cs typeface="Calibri" panose="020F0502020204030204" pitchFamily="34" charset="0"/>
              </a:rPr>
              <a:t>Please feel free to reach us at: </a:t>
            </a:r>
            <a:r>
              <a:rPr lang="en-IN" sz="2133" dirty="0">
                <a:latin typeface="Calibri" panose="020F0502020204030204" pitchFamily="34" charset="0"/>
                <a:cs typeface="Calibri" panose="020F0502020204030204" pitchFamily="34" charset="0"/>
              </a:rPr>
              <a:t>+91 7816000111, or </a:t>
            </a:r>
            <a:r>
              <a:rPr lang="en-IN" sz="2133" dirty="0">
                <a:latin typeface="Calibri" panose="020F0502020204030204" pitchFamily="34" charset="0"/>
                <a:cs typeface="Calibri" panose="020F0502020204030204" pitchFamily="34" charset="0"/>
                <a:hlinkClick r:id="rId2"/>
              </a:rPr>
              <a:t>jll@cielhr.com</a:t>
            </a:r>
            <a:r>
              <a:rPr lang="en-IN" sz="2133" dirty="0">
                <a:latin typeface="Calibri" panose="020F0502020204030204" pitchFamily="34" charset="0"/>
                <a:cs typeface="Calibri" panose="020F0502020204030204" pitchFamily="34" charset="0"/>
              </a:rPr>
              <a:t> </a:t>
            </a:r>
            <a:r>
              <a:rPr lang="en-US" altLang="en-US" sz="2133" dirty="0">
                <a:solidFill>
                  <a:srgbClr val="000066"/>
                </a:solidFill>
                <a:latin typeface="Calibri" panose="020F0502020204030204" pitchFamily="34" charset="0"/>
                <a:cs typeface="Calibri" panose="020F0502020204030204" pitchFamily="34" charset="0"/>
              </a:rPr>
              <a:t>If you need to reach higher levels, please get in touch with flexi@cielhr.com </a:t>
            </a:r>
          </a:p>
          <a:p>
            <a:pPr algn="just">
              <a:spcBef>
                <a:spcPts val="800"/>
              </a:spcBef>
              <a:buFont typeface="+mj-lt"/>
              <a:buAutoNum type="arabicParenR"/>
              <a:defRPr/>
            </a:pPr>
            <a:r>
              <a:rPr lang="en-US" altLang="en-US" sz="2133" dirty="0">
                <a:solidFill>
                  <a:srgbClr val="000066"/>
                </a:solidFill>
                <a:latin typeface="Calibri" panose="020F0502020204030204" pitchFamily="34" charset="0"/>
                <a:cs typeface="Calibri" panose="020F0502020204030204" pitchFamily="34" charset="0"/>
              </a:rPr>
              <a:t>Still need a higher level of escalation, please write to </a:t>
            </a:r>
            <a:r>
              <a:rPr lang="en-US" altLang="en-US" sz="2133" dirty="0">
                <a:solidFill>
                  <a:srgbClr val="000066"/>
                </a:solidFill>
                <a:latin typeface="Calibri" panose="020F0502020204030204" pitchFamily="34" charset="0"/>
                <a:cs typeface="Calibri" panose="020F0502020204030204" pitchFamily="34" charset="0"/>
                <a:hlinkClick r:id="rId3"/>
              </a:rPr>
              <a:t>info@cielhr.com</a:t>
            </a:r>
            <a:endParaRPr lang="en-US" altLang="en-US" sz="2133" dirty="0">
              <a:solidFill>
                <a:srgbClr val="000066"/>
              </a:solidFill>
              <a:latin typeface="Calibri" panose="020F0502020204030204" pitchFamily="34" charset="0"/>
              <a:cs typeface="Calibri" panose="020F0502020204030204" pitchFamily="34" charset="0"/>
            </a:endParaRPr>
          </a:p>
        </p:txBody>
      </p:sp>
      <p:pic>
        <p:nvPicPr>
          <p:cNvPr id="6" name="Picture 6"/>
          <p:cNvPicPr>
            <a:picLocks noChangeAspect="1" noChangeArrowheads="1"/>
          </p:cNvPicPr>
          <p:nvPr/>
        </p:nvPicPr>
        <p:blipFill>
          <a:blip r:embed="rId4" cstate="print"/>
          <a:srcRect/>
          <a:stretch>
            <a:fillRect/>
          </a:stretch>
        </p:blipFill>
        <p:spPr bwMode="auto">
          <a:xfrm>
            <a:off x="9387268" y="2421585"/>
            <a:ext cx="2540000" cy="3201379"/>
          </a:xfrm>
          <a:prstGeom prst="rect">
            <a:avLst/>
          </a:prstGeom>
          <a:noFill/>
          <a:ln w="9525">
            <a:noFill/>
            <a:miter lim="800000"/>
            <a:headEnd/>
            <a:tailEnd/>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5888" y="76201"/>
            <a:ext cx="1898681" cy="543439"/>
          </a:xfrm>
          <a:prstGeom prst="rect">
            <a:avLst/>
          </a:prstGeom>
        </p:spPr>
      </p:pic>
    </p:spTree>
    <p:extLst>
      <p:ext uri="{BB962C8B-B14F-4D97-AF65-F5344CB8AC3E}">
        <p14:creationId xmlns:p14="http://schemas.microsoft.com/office/powerpoint/2010/main" val="58059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710</Words>
  <Application>Microsoft Office PowerPoint</Application>
  <PresentationFormat>Widescreen</PresentationFormat>
  <Paragraphs>66</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vt:lpstr>
      <vt:lpstr>Calibri Light</vt:lpstr>
      <vt:lpstr>Noto Sans Symbols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HR Inspired by Science</vt:lpstr>
      <vt:lpstr>#GetTheBestOutofUs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Offerings</dc:title>
  <dc:creator>Saikat</dc:creator>
  <cp:lastModifiedBy>Shivangi</cp:lastModifiedBy>
  <cp:revision>4</cp:revision>
  <dcterms:created xsi:type="dcterms:W3CDTF">2021-04-07T08:37:51Z</dcterms:created>
  <dcterms:modified xsi:type="dcterms:W3CDTF">2021-04-07T11:06:18Z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181431</vt:lpwstr>
  </property>
  <property fmtid="{D5CDD505-2E9C-101B-9397-08002B2CF9AE}" name="NXPowerLiteSettings" pid="3">
    <vt:lpwstr>C7000400038000</vt:lpwstr>
  </property>
  <property fmtid="{D5CDD505-2E9C-101B-9397-08002B2CF9AE}" name="NXPowerLiteVersion" pid="4">
    <vt:lpwstr>S9.0.3</vt:lpwstr>
  </property>
</Properties>
</file>