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SATHISH%20UCHIHA\Downloads\LOKESH%20employee_data%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[LOKESH employee_data (1).xlsx]Sheet2!PivotTable2</c:name>
    <c:fmtId val="-1"/>
  </c:pivotSource>
  <c:chart>
    <c:autoTitleDeleted val="1"/>
    <c:plotArea>
      <c:layout/>
      <c:barChart>
        <c:barDir val="col"/>
        <c:grouping val="clustered"/>
        <c:varyColors val="0"/>
        <c:ser>
          <c:idx val="0"/>
          <c:order val="0"/>
          <c:tx>
            <c:strRef>
              <c:f>'[LOKESH employee_data (1).xlsx]Sheet2'!$B$3:$B$4</c:f>
              <c:strCache>
                <c:ptCount val="1"/>
                <c:pt idx="0">
                  <c:v>Zone A</c:v>
                </c:pt>
              </c:strCache>
            </c:strRef>
          </c:tx>
          <c:spPr>
            <a:solidFill>
              <a:schemeClr val="accent1"/>
            </a:solidFill>
            <a:ln>
              <a:noFill/>
            </a:ln>
            <a:effectLst/>
          </c:spPr>
          <c:invertIfNegative val="0"/>
          <c:dLbls>
            <c:delete val="1"/>
          </c:dLbls>
          <c:cat>
            <c:strRef>
              <c:f>'[LOKESH employee_data (1).xlsx]Sheet2'!$A$5:$A$8</c:f>
              <c:strCache>
                <c:ptCount val="3"/>
                <c:pt idx="0">
                  <c:v>Contract</c:v>
                </c:pt>
                <c:pt idx="1">
                  <c:v>Full-Time</c:v>
                </c:pt>
                <c:pt idx="2">
                  <c:v>Part-Time</c:v>
                </c:pt>
              </c:strCache>
            </c:strRef>
          </c:cat>
          <c:val>
            <c:numRef>
              <c:f>'[LOKESH employee_data (1).xlsx]Sheet2'!$B$5:$B$8</c:f>
              <c:numCache>
                <c:formatCode>General</c:formatCode>
                <c:ptCount val="3"/>
                <c:pt idx="0">
                  <c:v>1015</c:v>
                </c:pt>
                <c:pt idx="1">
                  <c:v>1116</c:v>
                </c:pt>
                <c:pt idx="2">
                  <c:v>1051</c:v>
                </c:pt>
              </c:numCache>
            </c:numRef>
          </c:val>
        </c:ser>
        <c:ser>
          <c:idx val="1"/>
          <c:order val="1"/>
          <c:tx>
            <c:strRef>
              <c:f>'[LOKESH employee_data (1).xlsx]Sheet2'!$C$3:$C$4</c:f>
              <c:strCache>
                <c:ptCount val="1"/>
                <c:pt idx="0">
                  <c:v>Zone B</c:v>
                </c:pt>
              </c:strCache>
            </c:strRef>
          </c:tx>
          <c:spPr>
            <a:solidFill>
              <a:schemeClr val="accent2"/>
            </a:solidFill>
            <a:ln>
              <a:noFill/>
            </a:ln>
            <a:effectLst/>
          </c:spPr>
          <c:invertIfNegative val="0"/>
          <c:dLbls>
            <c:delete val="1"/>
          </c:dLbls>
          <c:cat>
            <c:strRef>
              <c:f>'[LOKESH employee_data (1).xlsx]Sheet2'!$A$5:$A$8</c:f>
              <c:strCache>
                <c:ptCount val="3"/>
                <c:pt idx="0">
                  <c:v>Contract</c:v>
                </c:pt>
                <c:pt idx="1">
                  <c:v>Full-Time</c:v>
                </c:pt>
                <c:pt idx="2">
                  <c:v>Part-Time</c:v>
                </c:pt>
              </c:strCache>
            </c:strRef>
          </c:cat>
          <c:val>
            <c:numRef>
              <c:f>'[LOKESH employee_data (1).xlsx]Sheet2'!$C$5:$C$8</c:f>
              <c:numCache>
                <c:formatCode>General</c:formatCode>
                <c:ptCount val="3"/>
                <c:pt idx="0">
                  <c:v>1016</c:v>
                </c:pt>
                <c:pt idx="1">
                  <c:v>956</c:v>
                </c:pt>
                <c:pt idx="2">
                  <c:v>938</c:v>
                </c:pt>
              </c:numCache>
            </c:numRef>
          </c:val>
        </c:ser>
        <c:ser>
          <c:idx val="2"/>
          <c:order val="2"/>
          <c:tx>
            <c:strRef>
              <c:f>'[LOKESH employee_data (1).xlsx]Sheet2'!$D$3:$D$4</c:f>
              <c:strCache>
                <c:ptCount val="1"/>
                <c:pt idx="0">
                  <c:v>Zone C</c:v>
                </c:pt>
              </c:strCache>
            </c:strRef>
          </c:tx>
          <c:spPr>
            <a:solidFill>
              <a:schemeClr val="accent3"/>
            </a:solidFill>
            <a:ln>
              <a:noFill/>
            </a:ln>
            <a:effectLst/>
          </c:spPr>
          <c:invertIfNegative val="0"/>
          <c:dLbls>
            <c:delete val="1"/>
          </c:dLbls>
          <c:cat>
            <c:strRef>
              <c:f>'[LOKESH employee_data (1).xlsx]Sheet2'!$A$5:$A$8</c:f>
              <c:strCache>
                <c:ptCount val="3"/>
                <c:pt idx="0">
                  <c:v>Contract</c:v>
                </c:pt>
                <c:pt idx="1">
                  <c:v>Full-Time</c:v>
                </c:pt>
                <c:pt idx="2">
                  <c:v>Part-Time</c:v>
                </c:pt>
              </c:strCache>
            </c:strRef>
          </c:cat>
          <c:val>
            <c:numRef>
              <c:f>'[LOKESH employee_data (1).xlsx]Sheet2'!$D$5:$D$8</c:f>
              <c:numCache>
                <c:formatCode>General</c:formatCode>
                <c:ptCount val="3"/>
                <c:pt idx="0">
                  <c:v>986</c:v>
                </c:pt>
                <c:pt idx="1">
                  <c:v>986</c:v>
                </c:pt>
                <c:pt idx="2">
                  <c:v>843</c:v>
                </c:pt>
              </c:numCache>
            </c:numRef>
          </c:val>
        </c:ser>
        <c:dLbls>
          <c:showLegendKey val="0"/>
          <c:showVal val="0"/>
          <c:showCatName val="0"/>
          <c:showSerName val="0"/>
          <c:showPercent val="0"/>
          <c:showBubbleSize val="0"/>
        </c:dLbls>
        <c:gapWidth val="246"/>
        <c:overlap val="-28"/>
        <c:axId val="518499907"/>
        <c:axId val="885497490"/>
      </c:barChart>
      <c:catAx>
        <c:axId val="51849990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85497490"/>
        <c:crosses val="autoZero"/>
        <c:auto val="1"/>
        <c:lblAlgn val="ctr"/>
        <c:lblOffset val="100"/>
        <c:noMultiLvlLbl val="0"/>
      </c:catAx>
      <c:valAx>
        <c:axId val="885497490"/>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18499907"/>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a:solidFill>
                  <a:schemeClr val="tx1"/>
                </a:solidFill>
                <a:effectLst>
                  <a:outerShdw blurRad="38100" dist="19050" dir="2700000" algn="tl" rotWithShape="0">
                    <a:schemeClr val="dk1">
                      <a:alpha val="40000"/>
                    </a:schemeClr>
                  </a:outerShdw>
                </a:effectLst>
              </a:rPr>
              <a:t>STUDENT NAME: ARULMOZHI P</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REGISTER NO: 122204381</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DEPARTMENT: B.COM (CS)</a:t>
            </a:r>
            <a:endParaRPr lang="en-US" sz="2400" dirty="0">
              <a:solidFill>
                <a:schemeClr val="tx1"/>
              </a:solidFill>
              <a:effectLst>
                <a:outerShdw blurRad="38100" dist="19050" dir="2700000" algn="tl" rotWithShape="0">
                  <a:schemeClr val="dk1">
                    <a:alpha val="40000"/>
                  </a:schemeClr>
                </a:outerShdw>
              </a:effectLst>
            </a:endParaRPr>
          </a:p>
          <a:p>
            <a:pPr algn="l"/>
            <a:r>
              <a:rPr lang="en-US" sz="2400" dirty="0">
                <a:solidFill>
                  <a:schemeClr val="tx1"/>
                </a:solidFill>
                <a:effectLst>
                  <a:outerShdw blurRad="38100" dist="19050" dir="2700000" algn="tl" rotWithShape="0">
                    <a:schemeClr val="dk1">
                      <a:alpha val="40000"/>
                    </a:schemeClr>
                  </a:outerShdw>
                </a:effectLst>
              </a:rPr>
              <a:t>COLLEGE GOVT ARTS AND SCIECE COLLEGE PERUMBAKKAM. </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           </a:t>
            </a:r>
            <a:endParaRPr lang="en-US" sz="2400" dirty="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1078230" y="1174750"/>
            <a:ext cx="4059555" cy="556260"/>
          </a:xfrm>
          <a:prstGeom prst="rect">
            <a:avLst/>
          </a:prstGeom>
          <a:noFill/>
        </p:spPr>
        <p:txBody>
          <a:bodyPr wrap="square" rtlCol="0">
            <a:noAutofit/>
          </a:bodyPr>
          <a:p>
            <a:r>
              <a:rPr lang="en-US" sz="3200" b="1"/>
              <a:t>Modeling involves </a:t>
            </a:r>
            <a:endParaRPr lang="en-US" sz="3200" b="1"/>
          </a:p>
        </p:txBody>
      </p:sp>
      <p:sp>
        <p:nvSpPr>
          <p:cNvPr id="3" name="Text Box 2"/>
          <p:cNvSpPr txBox="1"/>
          <p:nvPr/>
        </p:nvSpPr>
        <p:spPr>
          <a:xfrm>
            <a:off x="3919220" y="1676400"/>
            <a:ext cx="4083685" cy="802640"/>
          </a:xfrm>
          <a:prstGeom prst="rect">
            <a:avLst/>
          </a:prstGeom>
          <a:noFill/>
        </p:spPr>
        <p:txBody>
          <a:bodyPr wrap="square" rtlCol="0">
            <a:noAutofit/>
          </a:bodyPr>
          <a:p>
            <a:pPr marL="342900" indent="-342900">
              <a:buFont typeface="Wingdings" panose="05000000000000000000" charset="0"/>
              <a:buChar char="ü"/>
            </a:pPr>
            <a:r>
              <a:rPr lang="en-US" sz="2400"/>
              <a:t>Making a repesentation of something.</a:t>
            </a:r>
            <a:endParaRPr lang="en-US" sz="2400"/>
          </a:p>
        </p:txBody>
      </p:sp>
      <p:sp>
        <p:nvSpPr>
          <p:cNvPr id="4" name="Text Box 3"/>
          <p:cNvSpPr txBox="1"/>
          <p:nvPr/>
        </p:nvSpPr>
        <p:spPr>
          <a:xfrm>
            <a:off x="3886200" y="2502535"/>
            <a:ext cx="4072890" cy="1174750"/>
          </a:xfrm>
          <a:prstGeom prst="rect">
            <a:avLst/>
          </a:prstGeom>
          <a:noFill/>
        </p:spPr>
        <p:txBody>
          <a:bodyPr wrap="square" rtlCol="0">
            <a:noAutofit/>
          </a:bodyPr>
          <a:p>
            <a:pPr marL="342900" indent="-342900">
              <a:buFont typeface="Wingdings" panose="05000000000000000000" charset="0"/>
              <a:buChar char="ü"/>
            </a:pPr>
            <a:r>
              <a:rPr lang="en-US" sz="2400"/>
              <a:t>Creating a tiny,functioning volcano is an example of modaling.</a:t>
            </a:r>
            <a:endParaRPr lang="en-US" sz="2400"/>
          </a:p>
        </p:txBody>
      </p:sp>
      <p:sp>
        <p:nvSpPr>
          <p:cNvPr id="7" name="Text Box 6"/>
          <p:cNvSpPr txBox="1"/>
          <p:nvPr/>
        </p:nvSpPr>
        <p:spPr>
          <a:xfrm>
            <a:off x="967740" y="3642995"/>
            <a:ext cx="4064000" cy="583565"/>
          </a:xfrm>
          <a:prstGeom prst="rect">
            <a:avLst/>
          </a:prstGeom>
          <a:noFill/>
        </p:spPr>
        <p:txBody>
          <a:bodyPr wrap="square" rtlCol="0">
            <a:spAutoFit/>
          </a:bodyPr>
          <a:p>
            <a:r>
              <a:rPr lang="en-US" sz="3200" b="1"/>
              <a:t>Teachers use modeling </a:t>
            </a:r>
            <a:endParaRPr lang="en-US" sz="3200" b="1"/>
          </a:p>
        </p:txBody>
      </p:sp>
      <p:sp>
        <p:nvSpPr>
          <p:cNvPr id="10" name="Text Box 9"/>
          <p:cNvSpPr txBox="1"/>
          <p:nvPr/>
        </p:nvSpPr>
        <p:spPr>
          <a:xfrm>
            <a:off x="3934460" y="4137660"/>
            <a:ext cx="4064000" cy="1568450"/>
          </a:xfrm>
          <a:prstGeom prst="rect">
            <a:avLst/>
          </a:prstGeom>
          <a:noFill/>
        </p:spPr>
        <p:txBody>
          <a:bodyPr wrap="square" rtlCol="0">
            <a:spAutoFit/>
          </a:bodyPr>
          <a:p>
            <a:pPr marL="342900" indent="-342900">
              <a:buFont typeface="Wingdings" panose="05000000000000000000" charset="0"/>
              <a:buChar char="ü"/>
            </a:pPr>
            <a:r>
              <a:rPr lang="en-US" sz="2400"/>
              <a:t>When they have a class election that represent a larger one,like a presidential election.</a:t>
            </a:r>
            <a:endParaRPr lang="en-US" sz="2400"/>
          </a:p>
        </p:txBody>
      </p:sp>
      <p:sp>
        <p:nvSpPr>
          <p:cNvPr id="11" name="Text Box 10"/>
          <p:cNvSpPr txBox="1"/>
          <p:nvPr/>
        </p:nvSpPr>
        <p:spPr>
          <a:xfrm>
            <a:off x="3876675" y="5614035"/>
            <a:ext cx="4064000" cy="829945"/>
          </a:xfrm>
          <a:prstGeom prst="rect">
            <a:avLst/>
          </a:prstGeom>
          <a:noFill/>
        </p:spPr>
        <p:txBody>
          <a:bodyPr wrap="square" rtlCol="0">
            <a:spAutoFit/>
          </a:bodyPr>
          <a:p>
            <a:pPr marL="342900" indent="-342900">
              <a:buFont typeface="Wingdings" panose="05000000000000000000" charset="0"/>
              <a:buChar char="ü"/>
            </a:pPr>
            <a:r>
              <a:rPr lang="en-US" sz="2400"/>
              <a:t>All you need to know about beauty modelling .</a:t>
            </a:r>
            <a:endParaRPr lang="en-US" sz="2400"/>
          </a:p>
        </p:txBody>
      </p:sp>
      <p:sp>
        <p:nvSpPr>
          <p:cNvPr id="12" name="Text Box 11"/>
          <p:cNvSpPr txBox="1"/>
          <p:nvPr/>
        </p:nvSpPr>
        <p:spPr>
          <a:xfrm>
            <a:off x="3694430" y="5350510"/>
            <a:ext cx="4064000" cy="368300"/>
          </a:xfrm>
          <a:prstGeom prst="rect">
            <a:avLst/>
          </a:prstGeom>
          <a:noFill/>
        </p:spPr>
        <p:txBody>
          <a:bodyPr wrap="square" rtlCol="0">
            <a:spAutoFit/>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 Box 7"/>
          <p:cNvSpPr txBox="1"/>
          <p:nvPr/>
        </p:nvSpPr>
        <p:spPr>
          <a:xfrm>
            <a:off x="1600200" y="1346835"/>
            <a:ext cx="7202805" cy="5298440"/>
          </a:xfrm>
          <a:prstGeom prst="rect">
            <a:avLst/>
          </a:prstGeom>
          <a:noFill/>
        </p:spPr>
        <p:txBody>
          <a:bodyPr wrap="square" rtlCol="0">
            <a:noAutofit/>
          </a:bodyPr>
          <a:p>
            <a:r>
              <a:rPr lang="en-US"/>
              <a:t>     </a:t>
            </a:r>
            <a:endParaRPr lang="en-US" sz="2400"/>
          </a:p>
        </p:txBody>
      </p:sp>
      <p:graphicFrame>
        <p:nvGraphicFramePr>
          <p:cNvPr id="2" name="Chart 1"/>
          <p:cNvGraphicFramePr/>
          <p:nvPr/>
        </p:nvGraphicFramePr>
        <p:xfrm>
          <a:off x="2819400" y="2133283"/>
          <a:ext cx="4688840" cy="285686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117" y="7619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 Box 4"/>
          <p:cNvSpPr txBox="1"/>
          <p:nvPr/>
        </p:nvSpPr>
        <p:spPr>
          <a:xfrm>
            <a:off x="762000" y="914400"/>
            <a:ext cx="8245475" cy="5233670"/>
          </a:xfrm>
          <a:prstGeom prst="rect">
            <a:avLst/>
          </a:prstGeom>
          <a:noFill/>
        </p:spPr>
        <p:txBody>
          <a:bodyPr wrap="square" rtlCol="0">
            <a:noAutofit/>
          </a:bodyPr>
          <a:p>
            <a:r>
              <a:rPr lang="en-US" sz="2400"/>
              <a:t>             * SUMMARISE </a:t>
            </a:r>
            <a:endParaRPr lang="en-US" sz="2400"/>
          </a:p>
          <a:p>
            <a:r>
              <a:rPr lang="en-US" sz="2400"/>
              <a:t>             * MAKE A RECOMMENDARION </a:t>
            </a:r>
            <a:endParaRPr lang="en-US" sz="2400"/>
          </a:p>
          <a:p>
            <a:r>
              <a:rPr lang="en-US" sz="2400"/>
              <a:t>             * RROVIDE FUTURE DIRECTIONS</a:t>
            </a:r>
            <a:endParaRPr lang="en-US" sz="2400"/>
          </a:p>
          <a:p>
            <a:r>
              <a:rPr lang="en-US" sz="2400"/>
              <a:t>             * USE VISUAL AIDS </a:t>
            </a:r>
            <a:endParaRPr lang="en-US" sz="2400"/>
          </a:p>
          <a:p>
            <a:r>
              <a:rPr lang="en-US" sz="2400"/>
              <a:t>             * AVOID SAMPL STATEMENTS </a:t>
            </a:r>
            <a:endParaRPr lang="en-US" sz="2400"/>
          </a:p>
          <a:p>
            <a:r>
              <a:rPr lang="en-US" sz="2400"/>
              <a:t>             * THANK YOU AUDIENCE  </a:t>
            </a:r>
            <a:endParaRPr lang="en-US" sz="2400"/>
          </a:p>
          <a:p>
            <a:endParaRPr lang="en-US" sz="2400"/>
          </a:p>
          <a:p>
            <a:r>
              <a:rPr lang="en-US" sz="2400"/>
              <a:t>      In this, article we explain why presentation conclusions are important list ways to end one, give tips for effective closing and provide famous examples of powerful closing remarks.  </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314325" y="1930400"/>
            <a:ext cx="4064000" cy="127635"/>
          </a:xfrm>
          <a:prstGeom prst="rect">
            <a:avLst/>
          </a:prstGeom>
          <a:noFill/>
        </p:spPr>
        <p:txBody>
          <a:bodyPr wrap="square" rtlCol="0">
            <a:spAutoFit/>
          </a:bodyPr>
          <a:p>
            <a:pPr indent="0" algn="just">
              <a:lnSpc>
                <a:spcPct val="10000"/>
              </a:lnSpc>
              <a:buNone/>
            </a:pPr>
            <a:r>
              <a:rPr lang="en-US" sz="2400" b="1"/>
              <a:t>WHAT IS NOT A </a:t>
            </a:r>
            <a:r>
              <a:rPr lang="en-US" sz="2400" b="1">
                <a:solidFill>
                  <a:schemeClr val="tx1"/>
                </a:solidFill>
              </a:rPr>
              <a:t>PROBLEM ?</a:t>
            </a:r>
            <a:endParaRPr lang="en-US" sz="2400" b="1">
              <a:solidFill>
                <a:schemeClr val="tx1"/>
              </a:solidFill>
            </a:endParaRPr>
          </a:p>
        </p:txBody>
      </p:sp>
      <p:sp>
        <p:nvSpPr>
          <p:cNvPr id="11" name="Text Box 10"/>
          <p:cNvSpPr txBox="1"/>
          <p:nvPr/>
        </p:nvSpPr>
        <p:spPr>
          <a:xfrm>
            <a:off x="1607820" y="2434590"/>
            <a:ext cx="4064000" cy="460375"/>
          </a:xfrm>
          <a:prstGeom prst="rect">
            <a:avLst/>
          </a:prstGeom>
          <a:noFill/>
        </p:spPr>
        <p:txBody>
          <a:bodyPr wrap="square" rtlCol="0">
            <a:spAutoFit/>
          </a:bodyPr>
          <a:p>
            <a:pPr marL="342900" indent="-342900">
              <a:buFont typeface="Wingdings" panose="05000000000000000000" charset="0"/>
              <a:buChar char="v"/>
            </a:pPr>
            <a:r>
              <a:rPr lang="en-US" sz="2400"/>
              <a:t>Lack of study in this area</a:t>
            </a:r>
            <a:endParaRPr lang="en-US" sz="2400"/>
          </a:p>
        </p:txBody>
      </p:sp>
      <p:sp>
        <p:nvSpPr>
          <p:cNvPr id="16" name="Text Box 15"/>
          <p:cNvSpPr txBox="1"/>
          <p:nvPr/>
        </p:nvSpPr>
        <p:spPr>
          <a:xfrm>
            <a:off x="1628775" y="3089275"/>
            <a:ext cx="4064000" cy="1198880"/>
          </a:xfrm>
          <a:prstGeom prst="rect">
            <a:avLst/>
          </a:prstGeom>
          <a:noFill/>
        </p:spPr>
        <p:txBody>
          <a:bodyPr wrap="square" rtlCol="0">
            <a:spAutoFit/>
          </a:bodyPr>
          <a:p>
            <a:pPr marL="285750" indent="-285750">
              <a:buFont typeface="Wingdings" panose="05000000000000000000" charset="0"/>
              <a:buChar char="v"/>
            </a:pPr>
            <a:r>
              <a:rPr lang="en-US" sz="2400"/>
              <a:t>Studies were carried out elsewhere but not done locally</a:t>
            </a:r>
            <a:endParaRPr lang="en-US" sz="2400"/>
          </a:p>
        </p:txBody>
      </p:sp>
      <p:sp>
        <p:nvSpPr>
          <p:cNvPr id="17" name="Text Box 16"/>
          <p:cNvSpPr txBox="1"/>
          <p:nvPr/>
        </p:nvSpPr>
        <p:spPr>
          <a:xfrm>
            <a:off x="1548130" y="4405630"/>
            <a:ext cx="4087495" cy="1602105"/>
          </a:xfrm>
          <a:prstGeom prst="rect">
            <a:avLst/>
          </a:prstGeom>
          <a:noFill/>
        </p:spPr>
        <p:txBody>
          <a:bodyPr wrap="square" rtlCol="0">
            <a:noAutofit/>
          </a:bodyPr>
          <a:p>
            <a:pPr marL="342900" indent="-342900">
              <a:buFont typeface="Wingdings" panose="05000000000000000000" charset="0"/>
              <a:buChar char="v"/>
            </a:pPr>
            <a:r>
              <a:rPr lang="en-US" sz="2400"/>
              <a:t>Studies were carried out using a particular type of sample but mine will use a different type of sample </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838200" y="1828800"/>
            <a:ext cx="8225790" cy="4790440"/>
          </a:xfrm>
          <a:prstGeom prst="rect">
            <a:avLst/>
          </a:prstGeom>
          <a:noFill/>
        </p:spPr>
        <p:txBody>
          <a:bodyPr wrap="square" rtlCol="0">
            <a:noAutofit/>
          </a:bodyPr>
          <a:lstStyle/>
          <a:p>
            <a:r>
              <a:rPr lang="en-US" altLang="en-IN" sz="2400" dirty="0">
                <a:latin typeface="Times New Roman" panose="02020603050405020304" pitchFamily="18" charset="0"/>
                <a:cs typeface="Times New Roman" panose="02020603050405020304" pitchFamily="18" charset="0"/>
              </a:rPr>
              <a:t>         * A overview is a refrence point that can be used throughout the projects lifecycle.  It can also be used as an introduction to project proposaal, which contains more detailed information about the project schedule and budget. </a:t>
            </a:r>
            <a:endParaRPr lang="en-US" altLang="en-IN" sz="2400" dirty="0">
              <a:latin typeface="Times New Roman" panose="02020603050405020304" pitchFamily="18" charset="0"/>
              <a:cs typeface="Times New Roman" panose="02020603050405020304" pitchFamily="18" charset="0"/>
            </a:endParaRPr>
          </a:p>
          <a:p>
            <a:endParaRPr lang="en-US" altLang="en-IN" sz="2400" dirty="0">
              <a:latin typeface="Times New Roman" panose="02020603050405020304" pitchFamily="18" charset="0"/>
              <a:cs typeface="Times New Roman" panose="02020603050405020304" pitchFamily="18" charset="0"/>
            </a:endParaRPr>
          </a:p>
          <a:p>
            <a:r>
              <a:rPr lang="en-US" altLang="en-IN" sz="2400" dirty="0">
                <a:latin typeface="Times New Roman" panose="02020603050405020304" pitchFamily="18" charset="0"/>
                <a:cs typeface="Times New Roman" panose="02020603050405020304" pitchFamily="18" charset="0"/>
              </a:rPr>
              <a:t>          * When writting a project overview, it’s important to communicate with you team and get their feedback.</a:t>
            </a:r>
            <a:endParaRPr lang="en-US" altLang="en-IN" sz="2400" dirty="0">
              <a:latin typeface="Times New Roman" panose="02020603050405020304" pitchFamily="18" charset="0"/>
              <a:cs typeface="Times New Roman" panose="02020603050405020304" pitchFamily="18" charset="0"/>
            </a:endParaRPr>
          </a:p>
          <a:p>
            <a:endParaRPr lang="en-US" altLang="en-IN" sz="2400" dirty="0">
              <a:latin typeface="Times New Roman" panose="02020603050405020304" pitchFamily="18" charset="0"/>
              <a:cs typeface="Times New Roman" panose="02020603050405020304" pitchFamily="18" charset="0"/>
            </a:endParaRPr>
          </a:p>
          <a:p>
            <a:r>
              <a:rPr lang="en-US" altLang="en-IN" sz="2400" dirty="0">
                <a:latin typeface="Times New Roman" panose="02020603050405020304" pitchFamily="18" charset="0"/>
                <a:cs typeface="Times New Roman" panose="02020603050405020304" pitchFamily="18" charset="0"/>
              </a:rPr>
              <a:t>          * A project overview ia  a document that summarizes  a project keys details in a concise easy-to-under-stand way.</a:t>
            </a:r>
            <a:endParaRPr lang="en-US" altLang="en-IN" sz="2400" dirty="0">
              <a:latin typeface="Times New Roman" panose="02020603050405020304" pitchFamily="18" charset="0"/>
              <a:cs typeface="Times New Roman" panose="02020603050405020304" pitchFamily="18" charset="0"/>
            </a:endParaRPr>
          </a:p>
          <a:p>
            <a:endParaRPr lang="en-US" altLang="en-IN" sz="2400" dirty="0">
              <a:latin typeface="Times New Roman" panose="02020603050405020304" pitchFamily="18" charset="0"/>
              <a:cs typeface="Times New Roman" panose="02020603050405020304" pitchFamily="18" charset="0"/>
            </a:endParaRPr>
          </a:p>
          <a:p>
            <a:r>
              <a:rPr lang="en-US" altLang="en-IN" sz="2400" dirty="0">
                <a:latin typeface="Times New Roman" panose="02020603050405020304" pitchFamily="18" charset="0"/>
                <a:cs typeface="Times New Roman" panose="02020603050405020304" pitchFamily="18" charset="0"/>
              </a:rPr>
              <a:t>          * Its a foundational  document  that helps you  communcate the projects . </a:t>
            </a:r>
            <a:endParaRPr lang="en-US" alt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919480" y="1775460"/>
            <a:ext cx="4064000" cy="460375"/>
          </a:xfrm>
          <a:prstGeom prst="rect">
            <a:avLst/>
          </a:prstGeom>
          <a:noFill/>
        </p:spPr>
        <p:txBody>
          <a:bodyPr wrap="square" rtlCol="0">
            <a:spAutoFit/>
          </a:bodyPr>
          <a:p>
            <a:r>
              <a:rPr lang="en-US" sz="2400" b="1"/>
              <a:t>Types of end users</a:t>
            </a:r>
            <a:endParaRPr lang="en-US" sz="2400" b="1"/>
          </a:p>
        </p:txBody>
      </p:sp>
      <p:sp>
        <p:nvSpPr>
          <p:cNvPr id="9" name="Text Box 8"/>
          <p:cNvSpPr txBox="1"/>
          <p:nvPr/>
        </p:nvSpPr>
        <p:spPr>
          <a:xfrm>
            <a:off x="2643505" y="2413000"/>
            <a:ext cx="4064000" cy="460375"/>
          </a:xfrm>
          <a:prstGeom prst="rect">
            <a:avLst/>
          </a:prstGeom>
          <a:noFill/>
        </p:spPr>
        <p:txBody>
          <a:bodyPr wrap="square" rtlCol="0">
            <a:spAutoFit/>
          </a:bodyPr>
          <a:p>
            <a:pPr marL="342900" indent="-342900">
              <a:buFont typeface="Wingdings" panose="05000000000000000000" charset="0"/>
              <a:buChar char="Ø"/>
            </a:pPr>
            <a:r>
              <a:rPr lang="en-US" sz="2400"/>
              <a:t>Nonprogramming end users </a:t>
            </a:r>
            <a:endParaRPr lang="en-US" sz="2400"/>
          </a:p>
        </p:txBody>
      </p:sp>
      <p:sp>
        <p:nvSpPr>
          <p:cNvPr id="10" name="Text Box 9"/>
          <p:cNvSpPr txBox="1"/>
          <p:nvPr/>
        </p:nvSpPr>
        <p:spPr>
          <a:xfrm>
            <a:off x="2639060" y="2835275"/>
            <a:ext cx="4079875" cy="461010"/>
          </a:xfrm>
          <a:prstGeom prst="rect">
            <a:avLst/>
          </a:prstGeom>
          <a:noFill/>
        </p:spPr>
        <p:txBody>
          <a:bodyPr wrap="square" rtlCol="0">
            <a:noAutofit/>
          </a:bodyPr>
          <a:p>
            <a:pPr marL="342900" indent="-342900">
              <a:buFont typeface="Wingdings" panose="05000000000000000000" charset="0"/>
              <a:buChar char="Ø"/>
            </a:pPr>
            <a:r>
              <a:rPr lang="en-US" sz="2400"/>
              <a:t>Comm and level end users</a:t>
            </a:r>
            <a:endParaRPr lang="en-US" sz="2400"/>
          </a:p>
        </p:txBody>
      </p:sp>
      <p:sp>
        <p:nvSpPr>
          <p:cNvPr id="11" name="Text Box 10"/>
          <p:cNvSpPr txBox="1"/>
          <p:nvPr/>
        </p:nvSpPr>
        <p:spPr>
          <a:xfrm>
            <a:off x="2616200" y="3224530"/>
            <a:ext cx="4064000" cy="829945"/>
          </a:xfrm>
          <a:prstGeom prst="rect">
            <a:avLst/>
          </a:prstGeom>
          <a:noFill/>
        </p:spPr>
        <p:txBody>
          <a:bodyPr wrap="square" rtlCol="0">
            <a:spAutoFit/>
          </a:bodyPr>
          <a:p>
            <a:pPr marL="342900" indent="-342900">
              <a:buFont typeface="Wingdings" panose="05000000000000000000" charset="0"/>
              <a:buChar char="Ø"/>
            </a:pPr>
            <a:r>
              <a:rPr lang="en-US" sz="2400"/>
              <a:t>Programming level end users</a:t>
            </a:r>
            <a:endParaRPr lang="en-US" sz="2400"/>
          </a:p>
        </p:txBody>
      </p:sp>
      <p:sp>
        <p:nvSpPr>
          <p:cNvPr id="12" name="Text Box 11"/>
          <p:cNvSpPr txBox="1"/>
          <p:nvPr/>
        </p:nvSpPr>
        <p:spPr>
          <a:xfrm>
            <a:off x="2620645" y="3961765"/>
            <a:ext cx="4064000" cy="829945"/>
          </a:xfrm>
          <a:prstGeom prst="rect">
            <a:avLst/>
          </a:prstGeom>
          <a:noFill/>
        </p:spPr>
        <p:txBody>
          <a:bodyPr wrap="square" rtlCol="0">
            <a:spAutoFit/>
          </a:bodyPr>
          <a:p>
            <a:pPr marL="342900" indent="-342900">
              <a:buFont typeface="Wingdings" panose="05000000000000000000" charset="0"/>
              <a:buChar char="Ø"/>
            </a:pPr>
            <a:r>
              <a:rPr lang="en-US" sz="2400"/>
              <a:t>Functional support personnel</a:t>
            </a:r>
            <a:endParaRPr lang="en-US" sz="2400"/>
          </a:p>
        </p:txBody>
      </p:sp>
      <p:sp>
        <p:nvSpPr>
          <p:cNvPr id="14" name="Text Box 13"/>
          <p:cNvSpPr txBox="1"/>
          <p:nvPr/>
        </p:nvSpPr>
        <p:spPr>
          <a:xfrm>
            <a:off x="2590800" y="4740275"/>
            <a:ext cx="4013200" cy="822960"/>
          </a:xfrm>
          <a:prstGeom prst="rect">
            <a:avLst/>
          </a:prstGeom>
          <a:noFill/>
        </p:spPr>
        <p:txBody>
          <a:bodyPr wrap="square" rtlCol="0">
            <a:noAutofit/>
          </a:bodyPr>
          <a:p>
            <a:pPr marL="342900" indent="-342900">
              <a:buFont typeface="Wingdings" panose="05000000000000000000" charset="0"/>
              <a:buChar char="Ø"/>
            </a:pPr>
            <a:r>
              <a:rPr lang="en-US" sz="2400"/>
              <a:t>End user computing support personnel</a:t>
            </a:r>
            <a:endParaRPr lang="en-US" sz="2400"/>
          </a:p>
        </p:txBody>
      </p:sp>
      <p:sp>
        <p:nvSpPr>
          <p:cNvPr id="16" name="Text Box 15"/>
          <p:cNvSpPr txBox="1"/>
          <p:nvPr/>
        </p:nvSpPr>
        <p:spPr>
          <a:xfrm>
            <a:off x="2565400" y="5488940"/>
            <a:ext cx="4064000" cy="1198880"/>
          </a:xfrm>
          <a:prstGeom prst="rect">
            <a:avLst/>
          </a:prstGeom>
          <a:noFill/>
        </p:spPr>
        <p:txBody>
          <a:bodyPr wrap="square" rtlCol="0">
            <a:spAutoFit/>
          </a:bodyPr>
          <a:p>
            <a:pPr marL="342900" indent="-342900">
              <a:buFont typeface="Wingdings" panose="05000000000000000000" charset="0"/>
              <a:buChar char="Ø"/>
            </a:pPr>
            <a:r>
              <a:rPr lang="en-US" sz="2400"/>
              <a:t>Data processing programmers in end user languages</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2771775" y="1632585"/>
            <a:ext cx="4064000" cy="755650"/>
          </a:xfrm>
          <a:prstGeom prst="rect">
            <a:avLst/>
          </a:prstGeom>
          <a:noFill/>
        </p:spPr>
        <p:txBody>
          <a:bodyPr wrap="square" rtlCol="0" anchor="b" anchorCtr="0">
            <a:spAutoFit/>
          </a:bodyPr>
          <a:p>
            <a:pPr>
              <a:lnSpc>
                <a:spcPct val="90000"/>
              </a:lnSpc>
            </a:pPr>
            <a:r>
              <a:rPr lang="en-US" sz="2400" b="1"/>
              <a:t>Elements of a value   proposition?</a:t>
            </a:r>
            <a:endParaRPr lang="en-US" sz="2400" b="1"/>
          </a:p>
        </p:txBody>
      </p:sp>
      <p:sp>
        <p:nvSpPr>
          <p:cNvPr id="11" name="Text Box 10"/>
          <p:cNvSpPr txBox="1"/>
          <p:nvPr/>
        </p:nvSpPr>
        <p:spPr>
          <a:xfrm>
            <a:off x="3977640" y="2438400"/>
            <a:ext cx="4028440" cy="1219835"/>
          </a:xfrm>
          <a:prstGeom prst="rect">
            <a:avLst/>
          </a:prstGeom>
          <a:noFill/>
        </p:spPr>
        <p:txBody>
          <a:bodyPr wrap="square" rtlCol="0">
            <a:noAutofit/>
          </a:bodyPr>
          <a:p>
            <a:pPr marL="342900" indent="-342900">
              <a:buFont typeface="Wingdings" panose="05000000000000000000" charset="0"/>
              <a:buChar char="§"/>
            </a:pPr>
            <a:r>
              <a:rPr lang="en-US" sz="2400"/>
              <a:t>Target audience whose problems will be solved by your product or service</a:t>
            </a:r>
            <a:endParaRPr lang="en-US" sz="2400"/>
          </a:p>
        </p:txBody>
      </p:sp>
      <p:sp>
        <p:nvSpPr>
          <p:cNvPr id="12" name="Text Box 11"/>
          <p:cNvSpPr txBox="1"/>
          <p:nvPr/>
        </p:nvSpPr>
        <p:spPr>
          <a:xfrm>
            <a:off x="3978275" y="3456940"/>
            <a:ext cx="4034790" cy="1250315"/>
          </a:xfrm>
          <a:prstGeom prst="rect">
            <a:avLst/>
          </a:prstGeom>
          <a:noFill/>
        </p:spPr>
        <p:txBody>
          <a:bodyPr wrap="square" rtlCol="0">
            <a:noAutofit/>
          </a:bodyPr>
          <a:p>
            <a:pPr marL="342900" indent="-342900">
              <a:buFont typeface="Wingdings" panose="05000000000000000000" charset="0"/>
              <a:buChar char="§"/>
            </a:pPr>
            <a:r>
              <a:rPr lang="en-US" sz="2400"/>
              <a:t>Benefits and features how are they different from your competitors</a:t>
            </a:r>
            <a:endParaRPr lang="en-US" sz="2400"/>
          </a:p>
        </p:txBody>
      </p:sp>
      <p:sp>
        <p:nvSpPr>
          <p:cNvPr id="13" name="Text Box 12"/>
          <p:cNvSpPr txBox="1"/>
          <p:nvPr/>
        </p:nvSpPr>
        <p:spPr>
          <a:xfrm>
            <a:off x="3979545" y="4432935"/>
            <a:ext cx="4064000" cy="829945"/>
          </a:xfrm>
          <a:prstGeom prst="rect">
            <a:avLst/>
          </a:prstGeom>
          <a:noFill/>
        </p:spPr>
        <p:txBody>
          <a:bodyPr wrap="square" rtlCol="0">
            <a:spAutoFit/>
          </a:bodyPr>
          <a:p>
            <a:pPr marL="342900" indent="-342900">
              <a:buFont typeface="Wingdings" panose="05000000000000000000" charset="0"/>
              <a:buChar char="§"/>
            </a:pPr>
            <a:r>
              <a:rPr lang="en-US" sz="2400"/>
              <a:t>productor service what is your brand promise</a:t>
            </a:r>
            <a:endParaRPr lang="en-US" sz="2400"/>
          </a:p>
        </p:txBody>
      </p:sp>
      <p:sp>
        <p:nvSpPr>
          <p:cNvPr id="10" name="Text Box 9"/>
          <p:cNvSpPr txBox="1"/>
          <p:nvPr/>
        </p:nvSpPr>
        <p:spPr>
          <a:xfrm>
            <a:off x="3438525" y="5181600"/>
            <a:ext cx="6096000" cy="829945"/>
          </a:xfrm>
          <a:prstGeom prst="rect">
            <a:avLst/>
          </a:prstGeom>
          <a:noFill/>
        </p:spPr>
        <p:txBody>
          <a:bodyPr wrap="square" rtlCol="0">
            <a:spAutoFit/>
          </a:bodyPr>
          <a:p>
            <a:pPr marL="342900" indent="-342900">
              <a:buFont typeface="Wingdings" panose="05000000000000000000" charset="0"/>
              <a:buChar char="§"/>
            </a:pPr>
            <a:r>
              <a:rPr lang="en-US" sz="2400">
                <a:sym typeface="+mn-ea"/>
              </a:rPr>
              <a:t>Excellent execution can you deliver on your value proposition.</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IN" dirty="0"/>
              <a:t>Dataset Description</a:t>
            </a:r>
            <a:endParaRPr lang="en-IN" dirty="0"/>
          </a:p>
        </p:txBody>
      </p:sp>
      <p:sp>
        <p:nvSpPr>
          <p:cNvPr id="3" name="Text Box 2"/>
          <p:cNvSpPr txBox="1"/>
          <p:nvPr/>
        </p:nvSpPr>
        <p:spPr>
          <a:xfrm>
            <a:off x="864870" y="1477645"/>
            <a:ext cx="4064000" cy="460375"/>
          </a:xfrm>
          <a:prstGeom prst="rect">
            <a:avLst/>
          </a:prstGeom>
          <a:noFill/>
        </p:spPr>
        <p:txBody>
          <a:bodyPr wrap="square" rtlCol="0">
            <a:spAutoFit/>
          </a:bodyPr>
          <a:p>
            <a:r>
              <a:rPr lang="en-US" sz="2400" b="1"/>
              <a:t>DATASET?</a:t>
            </a:r>
            <a:endParaRPr lang="en-US" sz="2400" b="1"/>
          </a:p>
        </p:txBody>
      </p:sp>
      <p:sp>
        <p:nvSpPr>
          <p:cNvPr id="4" name="Text Box 3"/>
          <p:cNvSpPr txBox="1"/>
          <p:nvPr/>
        </p:nvSpPr>
        <p:spPr>
          <a:xfrm>
            <a:off x="2096135" y="1758315"/>
            <a:ext cx="4072890" cy="1501775"/>
          </a:xfrm>
          <a:prstGeom prst="rect">
            <a:avLst/>
          </a:prstGeom>
          <a:noFill/>
        </p:spPr>
        <p:txBody>
          <a:bodyPr wrap="square" lIns="179705" tIns="179705" rIns="539750" bIns="215900" rtlCol="0">
            <a:noAutofit/>
          </a:bodyPr>
          <a:p>
            <a:pPr marL="342900" lvl="0" indent="-342900" algn="ctr">
              <a:buFont typeface="Wingdings" panose="05000000000000000000" charset="0"/>
              <a:buChar char="q"/>
            </a:pPr>
            <a:r>
              <a:rPr lang="en-US" sz="2400"/>
              <a:t>A dataset is a collection of organized data that can be used. </a:t>
            </a:r>
            <a:endParaRPr lang="en-US" sz="2400"/>
          </a:p>
        </p:txBody>
      </p:sp>
      <p:sp>
        <p:nvSpPr>
          <p:cNvPr id="5" name="Text Box 4"/>
          <p:cNvSpPr txBox="1"/>
          <p:nvPr/>
        </p:nvSpPr>
        <p:spPr>
          <a:xfrm>
            <a:off x="2244725" y="2987675"/>
            <a:ext cx="4064000" cy="829945"/>
          </a:xfrm>
          <a:prstGeom prst="rect">
            <a:avLst/>
          </a:prstGeom>
          <a:noFill/>
        </p:spPr>
        <p:txBody>
          <a:bodyPr wrap="square" rtlCol="0">
            <a:spAutoFit/>
          </a:bodyPr>
          <a:p>
            <a:pPr marL="342900" indent="-342900">
              <a:buFont typeface="Wingdings" panose="05000000000000000000" charset="0"/>
              <a:buChar char="q"/>
            </a:pPr>
            <a:r>
              <a:rPr lang="en-US" sz="2400"/>
              <a:t>Analysiss,processing,or other purposes.</a:t>
            </a:r>
            <a:endParaRPr lang="en-US" sz="2400"/>
          </a:p>
        </p:txBody>
      </p:sp>
      <p:sp>
        <p:nvSpPr>
          <p:cNvPr id="6" name="Text Box 5"/>
          <p:cNvSpPr txBox="1"/>
          <p:nvPr/>
        </p:nvSpPr>
        <p:spPr>
          <a:xfrm>
            <a:off x="2249170" y="3820795"/>
            <a:ext cx="4064000" cy="829945"/>
          </a:xfrm>
          <a:prstGeom prst="rect">
            <a:avLst/>
          </a:prstGeom>
          <a:noFill/>
        </p:spPr>
        <p:txBody>
          <a:bodyPr wrap="square" rtlCol="0">
            <a:spAutoFit/>
          </a:bodyPr>
          <a:p>
            <a:pPr marL="342900" indent="-342900">
              <a:buFont typeface="Wingdings" panose="05000000000000000000" charset="0"/>
              <a:buChar char="q"/>
            </a:pPr>
            <a:r>
              <a:rPr lang="en-US" sz="2400"/>
              <a:t>Datasets can contain many different types of data,</a:t>
            </a:r>
            <a:endParaRPr lang="en-US" sz="2400"/>
          </a:p>
        </p:txBody>
      </p:sp>
      <p:sp>
        <p:nvSpPr>
          <p:cNvPr id="7" name="Text Box 6"/>
          <p:cNvSpPr txBox="1"/>
          <p:nvPr/>
        </p:nvSpPr>
        <p:spPr>
          <a:xfrm>
            <a:off x="848995" y="4540250"/>
            <a:ext cx="4058285" cy="490220"/>
          </a:xfrm>
          <a:prstGeom prst="rect">
            <a:avLst/>
          </a:prstGeom>
          <a:noFill/>
        </p:spPr>
        <p:txBody>
          <a:bodyPr wrap="square" rtlCol="0">
            <a:noAutofit/>
          </a:bodyPr>
          <a:p>
            <a:pPr algn="l"/>
            <a:r>
              <a:rPr lang="en-US" sz="2400" b="1"/>
              <a:t>INCLUDING</a:t>
            </a:r>
            <a:r>
              <a:rPr lang="en-US"/>
              <a:t>;</a:t>
            </a:r>
            <a:endParaRPr lang="en-US"/>
          </a:p>
        </p:txBody>
      </p:sp>
      <p:sp>
        <p:nvSpPr>
          <p:cNvPr id="8" name="Text Box 7"/>
          <p:cNvSpPr txBox="1"/>
          <p:nvPr/>
        </p:nvSpPr>
        <p:spPr>
          <a:xfrm>
            <a:off x="2240915" y="5100955"/>
            <a:ext cx="4040505" cy="1590040"/>
          </a:xfrm>
          <a:prstGeom prst="rect">
            <a:avLst/>
          </a:prstGeom>
          <a:noFill/>
        </p:spPr>
        <p:txBody>
          <a:bodyPr wrap="square" rtlCol="0">
            <a:noAutofit/>
          </a:bodyPr>
          <a:p>
            <a:pPr marL="342900" indent="-342900">
              <a:buFont typeface="Wingdings" panose="05000000000000000000" charset="0"/>
              <a:buChar char="q"/>
            </a:pPr>
            <a:r>
              <a:rPr lang="en-US" sz="2400"/>
              <a:t>Numerical values,text,images,audio recordings,and basic descriptions </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590800" y="1676400"/>
            <a:ext cx="6711950" cy="3467735"/>
          </a:xfrm>
          <a:prstGeom prst="rect">
            <a:avLst/>
          </a:prstGeom>
          <a:noFill/>
        </p:spPr>
        <p:txBody>
          <a:bodyPr wrap="square" rtlCol="0">
            <a:no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  in</a:t>
            </a:r>
            <a:r>
              <a:rPr lang="en-US" sz="2800" dirty="0">
                <a:solidFill>
                  <a:srgbClr val="0D0D0D"/>
                </a:solidFill>
                <a:effectLst/>
                <a:latin typeface="Times New Roman" panose="02020603050405020304" pitchFamily="18" charset="0"/>
                <a:cs typeface="Times New Roman" panose="02020603050405020304" pitchFamily="18" charset="0"/>
                <a:sym typeface="+mn-ea"/>
              </a:rPr>
              <a:t>week-over -week (wow) anallysis shows how a given var</a:t>
            </a:r>
            <a:r>
              <a:rPr lang="en-US" sz="2800" b="0" i="0" dirty="0">
                <a:solidFill>
                  <a:srgbClr val="0D0D0D"/>
                </a:solidFill>
                <a:effectLst/>
                <a:latin typeface="Times New Roman" panose="02020603050405020304" pitchFamily="18" charset="0"/>
                <a:cs typeface="Times New Roman" panose="02020603050405020304" pitchFamily="18" charset="0"/>
              </a:rPr>
              <a:t>creases or decreases from one week to the next. </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   For xample, a 4% wow sales growth ould imply that the current week sales, increased by 4% percent when compared with the previous week sales. </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2996</Words>
  <Application>WPS Presentation</Application>
  <PresentationFormat>Widescreen</PresentationFormat>
  <Paragraphs>146</Paragraphs>
  <Slides>12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Trebuchet MS</vt:lpstr>
      <vt:lpstr>Times New Roman</vt:lpstr>
      <vt:lpstr>Roboto</vt:lpstr>
      <vt:lpstr>Wingdings</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SATHISH UCHIHA</cp:lastModifiedBy>
  <cp:revision>16</cp:revision>
  <dcterms:created xsi:type="dcterms:W3CDTF">2024-03-29T15:07:00Z</dcterms:created>
  <dcterms:modified xsi:type="dcterms:W3CDTF">2024-09-06T07:59:36Z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2024-03-29T22:00:00Z</vt:filetime>
  </property>
  <property fmtid="{D5CDD505-2E9C-101B-9397-08002B2CF9AE}" pid="4" name="ICV">
    <vt:lpwstr>A705738487864DF3AD6E6C96CF602765_13</vt:lpwstr>
  </property>
  <property fmtid="{D5CDD505-2E9C-101B-9397-08002B2CF9AE}" pid="5" name="KSOProductBuildVer">
    <vt:lpwstr>1033-12.2.0.13472</vt:lpwstr>
  </property>
</Properties>
</file>