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23" r:id="rId2"/>
    <p:sldId id="324" r:id="rId3"/>
    <p:sldId id="325" r:id="rId4"/>
    <p:sldId id="312" r:id="rId5"/>
    <p:sldId id="326" r:id="rId6"/>
    <p:sldId id="327" r:id="rId7"/>
    <p:sldId id="328" r:id="rId8"/>
    <p:sldId id="313" r:id="rId9"/>
    <p:sldId id="314" r:id="rId10"/>
    <p:sldId id="315" r:id="rId11"/>
    <p:sldId id="329" r:id="rId12"/>
    <p:sldId id="316" r:id="rId13"/>
    <p:sldId id="317" r:id="rId14"/>
    <p:sldId id="318" r:id="rId15"/>
    <p:sldId id="319" r:id="rId16"/>
    <p:sldId id="330" r:id="rId17"/>
    <p:sldId id="33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3" autoAdjust="0"/>
    <p:restoredTop sz="94660"/>
  </p:normalViewPr>
  <p:slideViewPr>
    <p:cSldViewPr snapToGrid="0">
      <p:cViewPr varScale="1">
        <p:scale>
          <a:sx n="74" d="100"/>
          <a:sy n="74"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6/28/2021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6/28/2021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6/28/2021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6/28/2021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6/28/2021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6/28/2021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6/28/2021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6/28/2021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6/28/2021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6/28/2021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6/28/2021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6/28/2021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6/28/2021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6/28/2021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pic>
        <p:nvPicPr>
          <p:cNvPr id="1026" name="Picture 2" descr="ARM MCU, Advanced Connectivity and Encryption, STM32 Family STM32F4 Series  Microcontroll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388" y="398072"/>
            <a:ext cx="4910980" cy="46106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4"/>
          <a:srcRect l="11985" t="27794" r="12110" b="24970"/>
          <a:stretch/>
        </p:blipFill>
        <p:spPr>
          <a:xfrm>
            <a:off x="708339" y="3631377"/>
            <a:ext cx="3103808" cy="2549557"/>
          </a:xfrm>
          <a:prstGeom prst="rect">
            <a:avLst/>
          </a:prstGeom>
          <a:ln>
            <a:noFill/>
          </a:ln>
          <a:effectLst>
            <a:softEdge rad="112500"/>
          </a:effectLst>
        </p:spPr>
      </p:pic>
      <p:pic>
        <p:nvPicPr>
          <p:cNvPr id="1028" name="Picture 4" descr="ARM STM32 Development Board at Rs 350/unit | एआरएम 7 डेवलपमेंट बोर्ड -  Bombay Electronics, Mumbai | ID: 1451051335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613" t="18450" r="8710" b="16808"/>
          <a:stretch/>
        </p:blipFill>
        <p:spPr bwMode="auto">
          <a:xfrm>
            <a:off x="7924655" y="3464824"/>
            <a:ext cx="4002156" cy="29552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051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15155" y="54564"/>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STM32F103C8 Pin Configuration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86" y="666497"/>
            <a:ext cx="10708696" cy="6191504"/>
          </a:xfrm>
          <a:prstGeom prst="rect">
            <a:avLst/>
          </a:prstGeom>
        </p:spPr>
      </p:pic>
    </p:spTree>
    <p:extLst>
      <p:ext uri="{BB962C8B-B14F-4D97-AF65-F5344CB8AC3E}">
        <p14:creationId xmlns:p14="http://schemas.microsoft.com/office/powerpoint/2010/main" val="1580671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smtClean="0">
                <a:solidFill>
                  <a:schemeClr val="accent1"/>
                </a:solidFill>
              </a:rPr>
              <a:t>STM32F103C8 ARCHITECTURE </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4145250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980" y="84148"/>
            <a:ext cx="8886423" cy="6774798"/>
          </a:xfrm>
          <a:prstGeom prst="rect">
            <a:avLst/>
          </a:prstGeom>
          <a:ln>
            <a:noFill/>
          </a:ln>
          <a:effectLst>
            <a:softEdge rad="112500"/>
          </a:effectLst>
        </p:spPr>
      </p:pic>
    </p:spTree>
    <p:extLst>
      <p:ext uri="{BB962C8B-B14F-4D97-AF65-F5344CB8AC3E}">
        <p14:creationId xmlns:p14="http://schemas.microsoft.com/office/powerpoint/2010/main" val="1446680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System Architecture</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165464"/>
            <a:ext cx="11013140" cy="2289858"/>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System Architecture consists of Buses, and General purpose DMA (Direct Memory Access), Internal SRAM, Internal Flash Memory which some of them consider as masters and others consider as slaves.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The below shown figure is the bus </a:t>
            </a:r>
            <a:r>
              <a:rPr lang="en-US" sz="2000" dirty="0"/>
              <a:t>Architecture </a:t>
            </a:r>
            <a:r>
              <a:rPr lang="en-US" sz="2000" dirty="0" smtClean="0"/>
              <a:t>of </a:t>
            </a:r>
            <a:r>
              <a:rPr lang="en-US" sz="2000" dirty="0"/>
              <a:t>STM32 family microcontrollers.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The </a:t>
            </a:r>
            <a:r>
              <a:rPr lang="en-US" sz="2000" dirty="0"/>
              <a:t>access between Core system bus and DMA bus are controlled by </a:t>
            </a:r>
            <a:r>
              <a:rPr lang="en-US" sz="2000" dirty="0" smtClean="0"/>
              <a:t>Bus Matrix</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a:t>There are four master parts and three slave parts in the architecture</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855" t="20592"/>
          <a:stretch/>
        </p:blipFill>
        <p:spPr>
          <a:xfrm>
            <a:off x="2653048" y="3667749"/>
            <a:ext cx="6440979" cy="2443028"/>
          </a:xfrm>
          <a:prstGeom prst="rect">
            <a:avLst/>
          </a:prstGeom>
        </p:spPr>
      </p:pic>
    </p:spTree>
    <p:extLst>
      <p:ext uri="{BB962C8B-B14F-4D97-AF65-F5344CB8AC3E}">
        <p14:creationId xmlns:p14="http://schemas.microsoft.com/office/powerpoint/2010/main" val="4215509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34221" y="4373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Masters</a:t>
            </a:r>
          </a:p>
        </p:txBody>
      </p:sp>
      <p:sp>
        <p:nvSpPr>
          <p:cNvPr id="6" name="TextBox 5"/>
          <p:cNvSpPr txBox="1"/>
          <p:nvPr/>
        </p:nvSpPr>
        <p:spPr>
          <a:xfrm>
            <a:off x="851142" y="1672399"/>
            <a:ext cx="11013140" cy="2579168"/>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solidFill>
                  <a:srgbClr val="FF0000"/>
                </a:solidFill>
              </a:rPr>
              <a:t>I-bus (Cortex-M3 </a:t>
            </a:r>
            <a:r>
              <a:rPr lang="en-US" sz="2000" dirty="0" err="1">
                <a:solidFill>
                  <a:srgbClr val="FF0000"/>
                </a:solidFill>
              </a:rPr>
              <a:t>ICode</a:t>
            </a:r>
            <a:r>
              <a:rPr lang="en-US" sz="2000" dirty="0">
                <a:solidFill>
                  <a:srgbClr val="FF0000"/>
                </a:solidFill>
              </a:rPr>
              <a:t> bus): </a:t>
            </a:r>
            <a:r>
              <a:rPr lang="en-US" sz="2000" dirty="0"/>
              <a:t>It connects the Cortex M3 core to the Flash </a:t>
            </a:r>
            <a:r>
              <a:rPr lang="en-US" sz="2000" dirty="0" smtClean="0"/>
              <a:t>memory instruction </a:t>
            </a:r>
            <a:r>
              <a:rPr lang="en-US" sz="2000" dirty="0"/>
              <a:t>in order to do </a:t>
            </a:r>
            <a:r>
              <a:rPr lang="en-US" sz="2000" dirty="0" err="1"/>
              <a:t>prefeching</a:t>
            </a:r>
            <a:r>
              <a:rPr lang="en-US" sz="2000" dirty="0"/>
              <a:t>.</a:t>
            </a:r>
          </a:p>
          <a:p>
            <a:pPr marL="384048" lvl="0" indent="-384048" algn="just">
              <a:lnSpc>
                <a:spcPct val="94000"/>
              </a:lnSpc>
              <a:spcBef>
                <a:spcPts val="1000"/>
              </a:spcBef>
              <a:spcAft>
                <a:spcPts val="200"/>
              </a:spcAft>
              <a:buFont typeface="Wingdings" panose="05000000000000000000" pitchFamily="2" charset="2"/>
              <a:buChar char="v"/>
            </a:pPr>
            <a:r>
              <a:rPr lang="en-US" sz="2000" dirty="0">
                <a:solidFill>
                  <a:srgbClr val="FF0000"/>
                </a:solidFill>
              </a:rPr>
              <a:t>D-bus (</a:t>
            </a:r>
            <a:r>
              <a:rPr lang="en-US" sz="2000" dirty="0" err="1">
                <a:solidFill>
                  <a:srgbClr val="FF0000"/>
                </a:solidFill>
              </a:rPr>
              <a:t>DCode</a:t>
            </a:r>
            <a:r>
              <a:rPr lang="en-US" sz="2000" dirty="0">
                <a:solidFill>
                  <a:srgbClr val="FF0000"/>
                </a:solidFill>
              </a:rPr>
              <a:t> bus): </a:t>
            </a:r>
            <a:r>
              <a:rPr lang="en-US" sz="2000" dirty="0"/>
              <a:t>It connects the Cortex-M3 core to the Flash memory Data interface.</a:t>
            </a:r>
          </a:p>
          <a:p>
            <a:pPr marL="384048" lvl="0" indent="-384048" algn="just">
              <a:lnSpc>
                <a:spcPct val="94000"/>
              </a:lnSpc>
              <a:spcBef>
                <a:spcPts val="1000"/>
              </a:spcBef>
              <a:spcAft>
                <a:spcPts val="200"/>
              </a:spcAft>
              <a:buFont typeface="Wingdings" panose="05000000000000000000" pitchFamily="2" charset="2"/>
              <a:buChar char="v"/>
            </a:pPr>
            <a:r>
              <a:rPr lang="en-US" sz="2000" dirty="0">
                <a:solidFill>
                  <a:srgbClr val="FF0000"/>
                </a:solidFill>
              </a:rPr>
              <a:t>S-bus (System bus): </a:t>
            </a:r>
            <a:r>
              <a:rPr lang="en-US" sz="2000" dirty="0"/>
              <a:t>It connects the Cortex-M3 core peripheral bus to a </a:t>
            </a:r>
            <a:r>
              <a:rPr lang="en-US" sz="2000" dirty="0" smtClean="0"/>
              <a:t>Bus Matrix </a:t>
            </a:r>
            <a:r>
              <a:rPr lang="en-US" sz="2000" dirty="0"/>
              <a:t>in order </a:t>
            </a:r>
            <a:r>
              <a:rPr lang="en-US" sz="2000" dirty="0" smtClean="0"/>
              <a:t>to control </a:t>
            </a:r>
            <a:r>
              <a:rPr lang="en-US" sz="2000" dirty="0"/>
              <a:t>the arbitration between the DMA and Core.</a:t>
            </a:r>
          </a:p>
          <a:p>
            <a:pPr marL="384048" lvl="0" indent="-384048" algn="just">
              <a:lnSpc>
                <a:spcPct val="94000"/>
              </a:lnSpc>
              <a:spcBef>
                <a:spcPts val="1000"/>
              </a:spcBef>
              <a:spcAft>
                <a:spcPts val="200"/>
              </a:spcAft>
              <a:buFont typeface="Wingdings" panose="05000000000000000000" pitchFamily="2" charset="2"/>
              <a:buChar char="v"/>
            </a:pPr>
            <a:r>
              <a:rPr lang="en-US" sz="2000" dirty="0">
                <a:solidFill>
                  <a:srgbClr val="FF0000"/>
                </a:solidFill>
              </a:rPr>
              <a:t>GP-DMA bus (General Purpose DMA): </a:t>
            </a:r>
            <a:r>
              <a:rPr lang="en-US" sz="2000" dirty="0"/>
              <a:t>It connects CPU(Central Processing Unit) and </a:t>
            </a:r>
            <a:r>
              <a:rPr lang="en-US" sz="2000" dirty="0" smtClean="0"/>
              <a:t>DMA to </a:t>
            </a:r>
            <a:r>
              <a:rPr lang="en-US" sz="2000" dirty="0"/>
              <a:t>the Flash memory, SRAM and Peripherals through </a:t>
            </a:r>
            <a:r>
              <a:rPr lang="en-US" sz="2000" dirty="0" smtClean="0"/>
              <a:t>Bus Matrix </a:t>
            </a:r>
            <a:r>
              <a:rPr lang="en-US" sz="2000" dirty="0"/>
              <a:t>in order to </a:t>
            </a:r>
            <a:r>
              <a:rPr lang="en-US" sz="2000" dirty="0" smtClean="0"/>
              <a:t>make communication </a:t>
            </a:r>
            <a:r>
              <a:rPr lang="en-US" sz="2000" dirty="0"/>
              <a:t>between them.</a:t>
            </a:r>
          </a:p>
        </p:txBody>
      </p:sp>
    </p:spTree>
    <p:extLst>
      <p:ext uri="{BB962C8B-B14F-4D97-AF65-F5344CB8AC3E}">
        <p14:creationId xmlns:p14="http://schemas.microsoft.com/office/powerpoint/2010/main" val="1141190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98072"/>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Slaves</a:t>
            </a:r>
          </a:p>
        </p:txBody>
      </p:sp>
      <p:sp>
        <p:nvSpPr>
          <p:cNvPr id="6" name="TextBox 5"/>
          <p:cNvSpPr txBox="1"/>
          <p:nvPr/>
        </p:nvSpPr>
        <p:spPr>
          <a:xfrm>
            <a:off x="979931" y="1736793"/>
            <a:ext cx="11013140" cy="2289858"/>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Internal SRAM</a:t>
            </a:r>
          </a:p>
          <a:p>
            <a:pPr marL="384048" lvl="0" indent="-384048" algn="just">
              <a:lnSpc>
                <a:spcPct val="94000"/>
              </a:lnSpc>
              <a:spcBef>
                <a:spcPts val="1000"/>
              </a:spcBef>
              <a:spcAft>
                <a:spcPts val="200"/>
              </a:spcAft>
              <a:buFont typeface="Wingdings" panose="05000000000000000000" pitchFamily="2" charset="2"/>
              <a:buChar char="v"/>
            </a:pPr>
            <a:r>
              <a:rPr lang="en-US" sz="2000" dirty="0"/>
              <a:t>Internal Flash Memory</a:t>
            </a:r>
          </a:p>
          <a:p>
            <a:pPr marL="384048" lvl="0" indent="-384048" algn="just">
              <a:lnSpc>
                <a:spcPct val="94000"/>
              </a:lnSpc>
              <a:spcBef>
                <a:spcPts val="1000"/>
              </a:spcBef>
              <a:spcAft>
                <a:spcPts val="200"/>
              </a:spcAft>
              <a:buFont typeface="Wingdings" panose="05000000000000000000" pitchFamily="2" charset="2"/>
              <a:buChar char="v"/>
            </a:pPr>
            <a:r>
              <a:rPr lang="en-US" sz="2000" dirty="0"/>
              <a:t>AHB (Advanced High Performance Bus) to APB (Advanced Peripheral Bus) bridge: </a:t>
            </a:r>
            <a:endParaRPr lang="en-US" sz="2000" dirty="0" smtClean="0"/>
          </a:p>
          <a:p>
            <a:pPr lvl="0">
              <a:lnSpc>
                <a:spcPct val="94000"/>
              </a:lnSpc>
              <a:spcBef>
                <a:spcPts val="1000"/>
              </a:spcBef>
              <a:spcAft>
                <a:spcPts val="200"/>
              </a:spcAft>
            </a:pPr>
            <a:r>
              <a:rPr lang="en-US" sz="2000" dirty="0"/>
              <a:t>	</a:t>
            </a:r>
            <a:r>
              <a:rPr lang="en-US" sz="2000" dirty="0" smtClean="0"/>
              <a:t>This bridge </a:t>
            </a:r>
            <a:r>
              <a:rPr lang="en-US" sz="2000" dirty="0"/>
              <a:t>divides AHP bus into two buses, APB1 and APB2. APB1 is for peripheral which </a:t>
            </a:r>
            <a:r>
              <a:rPr lang="en-US" sz="2000" dirty="0" smtClean="0"/>
              <a:t>	their frequency </a:t>
            </a:r>
            <a:r>
              <a:rPr lang="en-US" sz="2000" dirty="0"/>
              <a:t>is 36 MHz and APB2 is for peripherals which they operate with 72 </a:t>
            </a:r>
            <a:r>
              <a:rPr lang="en-US" sz="2000" dirty="0" smtClean="0"/>
              <a:t>MHz 	frequency</a:t>
            </a:r>
            <a:r>
              <a:rPr lang="en-US" sz="2000" dirty="0"/>
              <a:t>. </a:t>
            </a:r>
          </a:p>
        </p:txBody>
      </p:sp>
    </p:spTree>
    <p:extLst>
      <p:ext uri="{BB962C8B-B14F-4D97-AF65-F5344CB8AC3E}">
        <p14:creationId xmlns:p14="http://schemas.microsoft.com/office/powerpoint/2010/main" val="1426356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ARM Cortex-M3</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646641"/>
            <a:ext cx="11013140" cy="3619452"/>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ARM Cortex-M3 core is the microcontroller CPU and is one of the most </a:t>
            </a:r>
            <a:r>
              <a:rPr lang="en-US" sz="2000" dirty="0" smtClean="0"/>
              <a:t>significant parts </a:t>
            </a:r>
            <a:r>
              <a:rPr lang="en-US" sz="2000" dirty="0"/>
              <a:t>of the microcontroller.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This </a:t>
            </a:r>
            <a:r>
              <a:rPr lang="en-US" sz="2000" dirty="0"/>
              <a:t>core is the last version of ARM processors which is </a:t>
            </a:r>
            <a:r>
              <a:rPr lang="en-US" sz="2000" dirty="0" smtClean="0"/>
              <a:t>applied for </a:t>
            </a:r>
            <a:r>
              <a:rPr lang="en-US" sz="2000" dirty="0"/>
              <a:t>embedded system.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It </a:t>
            </a:r>
            <a:r>
              <a:rPr lang="en-US" sz="2000" dirty="0"/>
              <a:t>has well </a:t>
            </a:r>
            <a:r>
              <a:rPr lang="en-US" sz="2000" dirty="0" smtClean="0"/>
              <a:t>specifications :</a:t>
            </a:r>
          </a:p>
          <a:p>
            <a:pPr marL="800100" lvl="1" indent="-342900" algn="just">
              <a:lnSpc>
                <a:spcPct val="94000"/>
              </a:lnSpc>
              <a:spcBef>
                <a:spcPts val="1000"/>
              </a:spcBef>
              <a:spcAft>
                <a:spcPts val="200"/>
              </a:spcAft>
              <a:buFont typeface="Wingdings" panose="05000000000000000000" pitchFamily="2" charset="2"/>
              <a:buChar char="§"/>
            </a:pPr>
            <a:r>
              <a:rPr lang="en-US" sz="2000" dirty="0" smtClean="0"/>
              <a:t>72 </a:t>
            </a:r>
            <a:r>
              <a:rPr lang="en-US" sz="2000" dirty="0"/>
              <a:t>MHz maximum </a:t>
            </a:r>
            <a:r>
              <a:rPr lang="en-US" sz="2000" dirty="0" smtClean="0"/>
              <a:t>frequency</a:t>
            </a:r>
          </a:p>
          <a:p>
            <a:pPr marL="800100" lvl="1" indent="-342900" algn="just">
              <a:lnSpc>
                <a:spcPct val="94000"/>
              </a:lnSpc>
              <a:spcBef>
                <a:spcPts val="1000"/>
              </a:spcBef>
              <a:spcAft>
                <a:spcPts val="200"/>
              </a:spcAft>
              <a:buFont typeface="Wingdings" panose="05000000000000000000" pitchFamily="2" charset="2"/>
              <a:buChar char="§"/>
            </a:pPr>
            <a:r>
              <a:rPr lang="en-US" sz="2000" dirty="0" smtClean="0"/>
              <a:t>90DIMPS </a:t>
            </a:r>
            <a:r>
              <a:rPr lang="en-US" sz="2000" dirty="0"/>
              <a:t>(Distributed Integrated message Processing System) with 1.25 </a:t>
            </a:r>
            <a:r>
              <a:rPr lang="en-US" sz="2000" dirty="0" smtClean="0"/>
              <a:t>DIMPS/MHz,</a:t>
            </a:r>
          </a:p>
          <a:p>
            <a:pPr marL="800100" lvl="1" indent="-342900" algn="just">
              <a:lnSpc>
                <a:spcPct val="94000"/>
              </a:lnSpc>
              <a:spcBef>
                <a:spcPts val="1000"/>
              </a:spcBef>
              <a:spcAft>
                <a:spcPts val="200"/>
              </a:spcAft>
              <a:buFont typeface="Wingdings" panose="05000000000000000000" pitchFamily="2" charset="2"/>
              <a:buChar char="§"/>
            </a:pPr>
            <a:r>
              <a:rPr lang="en-US" sz="2000" dirty="0" smtClean="0"/>
              <a:t>performance </a:t>
            </a:r>
            <a:r>
              <a:rPr lang="en-US" sz="2000" dirty="0"/>
              <a:t>at zero state memory access, Single-cycle multiplication and hardware </a:t>
            </a:r>
            <a:r>
              <a:rPr lang="en-US" sz="2000" dirty="0" smtClean="0"/>
              <a:t>division,</a:t>
            </a:r>
          </a:p>
          <a:p>
            <a:pPr marL="800100" lvl="1" indent="-342900" algn="just">
              <a:lnSpc>
                <a:spcPct val="94000"/>
              </a:lnSpc>
              <a:spcBef>
                <a:spcPts val="1000"/>
              </a:spcBef>
              <a:spcAft>
                <a:spcPts val="200"/>
              </a:spcAft>
              <a:buFont typeface="Wingdings" panose="05000000000000000000" pitchFamily="2" charset="2"/>
              <a:buChar char="§"/>
            </a:pPr>
            <a:r>
              <a:rPr lang="en-US" sz="2000" dirty="0" smtClean="0"/>
              <a:t>Nested </a:t>
            </a:r>
            <a:r>
              <a:rPr lang="en-US" sz="2000" dirty="0"/>
              <a:t>interrupt controller (</a:t>
            </a:r>
            <a:r>
              <a:rPr lang="en-US" sz="2000" dirty="0" smtClean="0"/>
              <a:t>mask able </a:t>
            </a:r>
            <a:r>
              <a:rPr lang="en-US" sz="2000" dirty="0"/>
              <a:t>interrupt 43 channels, Interrupt processing), </a:t>
            </a:r>
            <a:r>
              <a:rPr lang="en-US" sz="2000" dirty="0" smtClean="0"/>
              <a:t>Low power </a:t>
            </a:r>
            <a:r>
              <a:rPr lang="en-US" sz="2000" dirty="0"/>
              <a:t>consumption, Low-price, Low-gate count, etc.</a:t>
            </a:r>
          </a:p>
        </p:txBody>
      </p:sp>
    </p:spTree>
    <p:extLst>
      <p:ext uri="{BB962C8B-B14F-4D97-AF65-F5344CB8AC3E}">
        <p14:creationId xmlns:p14="http://schemas.microsoft.com/office/powerpoint/2010/main" val="252416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Memory system </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38263" y="1698157"/>
            <a:ext cx="11013140" cy="2289858"/>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Memory system of this microcontroller consists of two parts which they are </a:t>
            </a:r>
            <a:r>
              <a:rPr lang="en-US" sz="2000" dirty="0" smtClean="0"/>
              <a:t>Flash memory </a:t>
            </a:r>
            <a:r>
              <a:rPr lang="en-US" sz="2000" dirty="0"/>
              <a:t>and SRAM (Static Random Access Memory) memory.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Flash </a:t>
            </a:r>
            <a:r>
              <a:rPr lang="en-US" sz="2000" dirty="0"/>
              <a:t>memory is for </a:t>
            </a:r>
            <a:r>
              <a:rPr lang="en-US" sz="2000" dirty="0" smtClean="0"/>
              <a:t>storing data </a:t>
            </a:r>
            <a:r>
              <a:rPr lang="en-US" sz="2000" dirty="0"/>
              <a:t>and program and its capacity is up to 128 Kbytes.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SRAM </a:t>
            </a:r>
            <a:r>
              <a:rPr lang="en-US" sz="2000" dirty="0"/>
              <a:t>memory is to read/write </a:t>
            </a:r>
            <a:r>
              <a:rPr lang="en-US" sz="2000" dirty="0" smtClean="0"/>
              <a:t>at CPU </a:t>
            </a:r>
            <a:r>
              <a:rPr lang="en-US" sz="2000" dirty="0"/>
              <a:t>with zero wait state in order to store data for processing by USB and its capacity is </a:t>
            </a:r>
            <a:r>
              <a:rPr lang="en-US" sz="2000" dirty="0" smtClean="0"/>
              <a:t>up to </a:t>
            </a:r>
            <a:r>
              <a:rPr lang="en-US" sz="2000" dirty="0"/>
              <a:t>20 Kbytes.</a:t>
            </a:r>
          </a:p>
          <a:p>
            <a:pPr marL="384048" lvl="0" indent="-384048" algn="just">
              <a:lnSpc>
                <a:spcPct val="94000"/>
              </a:lnSpc>
              <a:spcBef>
                <a:spcPts val="1000"/>
              </a:spcBef>
              <a:spcAft>
                <a:spcPts val="200"/>
              </a:spcAft>
              <a:buFont typeface="Wingdings" panose="05000000000000000000" pitchFamily="2" charset="2"/>
              <a:buChar char="v"/>
            </a:pPr>
            <a:endParaRPr lang="en-US" sz="2000" dirty="0"/>
          </a:p>
        </p:txBody>
      </p:sp>
    </p:spTree>
    <p:extLst>
      <p:ext uri="{BB962C8B-B14F-4D97-AF65-F5344CB8AC3E}">
        <p14:creationId xmlns:p14="http://schemas.microsoft.com/office/powerpoint/2010/main" val="753122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smtClean="0">
                <a:solidFill>
                  <a:schemeClr val="accent1"/>
                </a:solidFill>
              </a:rPr>
              <a:t>STM32 </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698948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What is STM32 ?</a:t>
            </a:r>
          </a:p>
        </p:txBody>
      </p:sp>
      <p:sp>
        <p:nvSpPr>
          <p:cNvPr id="6" name="TextBox 5"/>
          <p:cNvSpPr txBox="1"/>
          <p:nvPr/>
        </p:nvSpPr>
        <p:spPr>
          <a:xfrm>
            <a:off x="801660" y="1185704"/>
            <a:ext cx="11013140" cy="5170646"/>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The STM32 series are some of the most popular microcontrollers used in a wide variety of products. They also have an excellent support base from multiple microcontroller development forums</a:t>
            </a:r>
            <a:r>
              <a:rPr lang="en-US" sz="2000" dirty="0" smtClean="0"/>
              <a:t>.</a:t>
            </a:r>
            <a:endParaRPr lang="en-US" sz="2000" dirty="0"/>
          </a:p>
          <a:p>
            <a:pPr marL="384048" lvl="0" indent="-384048" algn="just">
              <a:spcBef>
                <a:spcPts val="1000"/>
              </a:spcBef>
              <a:spcAft>
                <a:spcPts val="200"/>
              </a:spcAft>
              <a:buFont typeface="Wingdings" panose="05000000000000000000" pitchFamily="2" charset="2"/>
              <a:buChar char="v"/>
            </a:pPr>
            <a:r>
              <a:rPr lang="en-US" sz="2000" dirty="0"/>
              <a:t>This family of microcontrollers from STMicroelectronics is based on the ARM Cortex-M 32-bit processor core</a:t>
            </a:r>
            <a:r>
              <a:rPr lang="en-US" sz="2000" dirty="0" smtClean="0"/>
              <a:t>.</a:t>
            </a:r>
            <a:endParaRPr lang="en-US" sz="2000" dirty="0"/>
          </a:p>
          <a:p>
            <a:pPr marL="384048" lvl="0" indent="-384048" algn="just">
              <a:spcBef>
                <a:spcPts val="1000"/>
              </a:spcBef>
              <a:spcAft>
                <a:spcPts val="200"/>
              </a:spcAft>
              <a:buFont typeface="Wingdings" panose="05000000000000000000" pitchFamily="2" charset="2"/>
              <a:buChar char="v"/>
            </a:pPr>
            <a:r>
              <a:rPr lang="en-US" sz="2000" dirty="0"/>
              <a:t>STM32 microcontrollers offer a large number of serial and parallel communication peripherals which can be interfaced with all kinds of electronic components including sensors, displays, cameras, motors, etc. All STM32 variants come with internal Flash memory and RAM</a:t>
            </a:r>
            <a:r>
              <a:rPr lang="en-US" sz="2000" dirty="0" smtClean="0"/>
              <a:t>.</a:t>
            </a:r>
            <a:endParaRPr lang="en-US" sz="2000" dirty="0"/>
          </a:p>
          <a:p>
            <a:pPr marL="384048" lvl="0" indent="-384048" algn="just">
              <a:spcBef>
                <a:spcPts val="1000"/>
              </a:spcBef>
              <a:spcAft>
                <a:spcPts val="200"/>
              </a:spcAft>
              <a:buFont typeface="Wingdings" panose="05000000000000000000" pitchFamily="2" charset="2"/>
              <a:buChar char="v"/>
            </a:pPr>
            <a:r>
              <a:rPr lang="en-US" sz="2000" dirty="0" smtClean="0"/>
              <a:t>The more advanced models are available with Floating Point Units (FPU) for applications with serious numerical processing requirements. These more advanced models blur the line between a microcontroller and a microprocessor.</a:t>
            </a:r>
          </a:p>
          <a:p>
            <a:pPr marL="384048" lvl="0" indent="-384048" algn="just">
              <a:spcBef>
                <a:spcPts val="1000"/>
              </a:spcBef>
              <a:spcAft>
                <a:spcPts val="200"/>
              </a:spcAft>
              <a:buFont typeface="Wingdings" panose="05000000000000000000" pitchFamily="2" charset="2"/>
              <a:buChar char="v"/>
            </a:pPr>
            <a:r>
              <a:rPr lang="en-US" sz="2000" dirty="0"/>
              <a:t>The STM32 family consists of 14 series of microcontrollers: H7, F7, F4, F3, F2, F1, F0, G4, G0, L5, L4, L4+ L1, L0. Each STM32 microcontroller series is based upon either a Cortex-M7F, Cortex-M4F, Cortex-M33, Cortex-M3, Cortex-M0+, or Cortex-M0 ARM processor core.</a:t>
            </a:r>
            <a:endParaRPr lang="en-US" sz="2000" dirty="0" smtClean="0"/>
          </a:p>
          <a:p>
            <a:pPr lvl="0" algn="just">
              <a:spcBef>
                <a:spcPts val="1000"/>
              </a:spcBef>
              <a:spcAft>
                <a:spcPts val="200"/>
              </a:spcAft>
            </a:pPr>
            <a:endParaRPr lang="en-US" sz="2000" dirty="0"/>
          </a:p>
        </p:txBody>
      </p:sp>
    </p:spTree>
    <p:extLst>
      <p:ext uri="{BB962C8B-B14F-4D97-AF65-F5344CB8AC3E}">
        <p14:creationId xmlns:p14="http://schemas.microsoft.com/office/powerpoint/2010/main" val="597261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63010" y="556080"/>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STM32 F1 series</a:t>
            </a:r>
          </a:p>
        </p:txBody>
      </p:sp>
      <p:sp>
        <p:nvSpPr>
          <p:cNvPr id="6" name="TextBox 5"/>
          <p:cNvSpPr txBox="1"/>
          <p:nvPr/>
        </p:nvSpPr>
        <p:spPr>
          <a:xfrm>
            <a:off x="1182051" y="1767678"/>
            <a:ext cx="10274172" cy="4062651"/>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The STM32 F1-series was the first group of STM32 microcontrollers based on the ARM Cortex-M3 core and considered their mainstream ARM microcontrollers</a:t>
            </a:r>
            <a:r>
              <a:rPr lang="en-US" sz="2000" dirty="0" smtClean="0"/>
              <a:t>.</a:t>
            </a:r>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 </a:t>
            </a:r>
            <a:r>
              <a:rPr lang="en-US" sz="2000" dirty="0"/>
              <a:t>The F1-series has evolved over time by increasing CPU speed, size of internal memory, variety of peripherals.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There </a:t>
            </a:r>
            <a:r>
              <a:rPr lang="en-US" sz="2000" dirty="0"/>
              <a:t>are five F1 lines: </a:t>
            </a:r>
            <a:endParaRPr lang="en-US" sz="2000" dirty="0" smtClean="0"/>
          </a:p>
          <a:p>
            <a:pPr marL="3086100" lvl="6" indent="-342900" algn="just">
              <a:lnSpc>
                <a:spcPct val="94000"/>
              </a:lnSpc>
              <a:spcBef>
                <a:spcPts val="1000"/>
              </a:spcBef>
              <a:spcAft>
                <a:spcPts val="200"/>
              </a:spcAft>
              <a:buFont typeface="Arial" panose="020B0604020202020204" pitchFamily="34" charset="0"/>
              <a:buChar char="•"/>
            </a:pPr>
            <a:r>
              <a:rPr lang="en-US" sz="2000" dirty="0"/>
              <a:t> </a:t>
            </a:r>
            <a:r>
              <a:rPr lang="en-US" sz="2000" dirty="0" smtClean="0"/>
              <a:t>STM32F107</a:t>
            </a:r>
          </a:p>
          <a:p>
            <a:pPr marL="3086100" lvl="6" indent="-342900" algn="just">
              <a:lnSpc>
                <a:spcPct val="94000"/>
              </a:lnSpc>
              <a:spcBef>
                <a:spcPts val="1000"/>
              </a:spcBef>
              <a:spcAft>
                <a:spcPts val="200"/>
              </a:spcAft>
              <a:buFont typeface="Arial" panose="020B0604020202020204" pitchFamily="34" charset="0"/>
              <a:buChar char="•"/>
            </a:pPr>
            <a:r>
              <a:rPr lang="en-US" sz="2000" dirty="0"/>
              <a:t> </a:t>
            </a:r>
            <a:r>
              <a:rPr lang="en-US" sz="2000" dirty="0" smtClean="0"/>
              <a:t>STM32F105</a:t>
            </a:r>
            <a:endParaRPr lang="en-US" sz="2000" dirty="0" smtClean="0"/>
          </a:p>
          <a:p>
            <a:pPr marL="3086100" lvl="6" indent="-342900" algn="just">
              <a:lnSpc>
                <a:spcPct val="94000"/>
              </a:lnSpc>
              <a:spcBef>
                <a:spcPts val="1000"/>
              </a:spcBef>
              <a:spcAft>
                <a:spcPts val="200"/>
              </a:spcAft>
              <a:buFont typeface="Arial" panose="020B0604020202020204" pitchFamily="34" charset="0"/>
              <a:buChar char="•"/>
            </a:pPr>
            <a:r>
              <a:rPr lang="en-US" sz="2000" dirty="0" smtClean="0"/>
              <a:t> STM32F103</a:t>
            </a:r>
          </a:p>
          <a:p>
            <a:pPr marL="3086100" lvl="6" indent="-342900" algn="just">
              <a:lnSpc>
                <a:spcPct val="94000"/>
              </a:lnSpc>
              <a:spcBef>
                <a:spcPts val="1000"/>
              </a:spcBef>
              <a:spcAft>
                <a:spcPts val="200"/>
              </a:spcAft>
              <a:buFont typeface="Arial" panose="020B0604020202020204" pitchFamily="34" charset="0"/>
              <a:buChar char="•"/>
            </a:pPr>
            <a:r>
              <a:rPr lang="en-US" sz="2000" dirty="0" smtClean="0"/>
              <a:t> STM32F102</a:t>
            </a:r>
          </a:p>
          <a:p>
            <a:pPr marL="3086100" lvl="6" indent="-342900" algn="just">
              <a:lnSpc>
                <a:spcPct val="94000"/>
              </a:lnSpc>
              <a:spcBef>
                <a:spcPts val="1000"/>
              </a:spcBef>
              <a:spcAft>
                <a:spcPts val="200"/>
              </a:spcAft>
              <a:buFont typeface="Arial" panose="020B0604020202020204" pitchFamily="34" charset="0"/>
              <a:buChar char="•"/>
            </a:pPr>
            <a:r>
              <a:rPr lang="en-US" sz="2000" dirty="0" smtClean="0"/>
              <a:t> </a:t>
            </a:r>
            <a:r>
              <a:rPr lang="en-US" sz="2000" dirty="0" smtClean="0"/>
              <a:t>STM32F101</a:t>
            </a:r>
            <a:endParaRPr lang="en-US" sz="2000" dirty="0" smtClean="0"/>
          </a:p>
        </p:txBody>
      </p:sp>
    </p:spTree>
    <p:extLst>
      <p:ext uri="{BB962C8B-B14F-4D97-AF65-F5344CB8AC3E}">
        <p14:creationId xmlns:p14="http://schemas.microsoft.com/office/powerpoint/2010/main" val="1202735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Family Group Of STM32F103</a:t>
            </a:r>
          </a:p>
        </p:txBody>
      </p:sp>
      <p:sp>
        <p:nvSpPr>
          <p:cNvPr id="6" name="TextBox 5"/>
          <p:cNvSpPr txBox="1"/>
          <p:nvPr/>
        </p:nvSpPr>
        <p:spPr>
          <a:xfrm>
            <a:off x="851143" y="1478713"/>
            <a:ext cx="11013140" cy="4351961"/>
          </a:xfrm>
          <a:prstGeom prst="rect">
            <a:avLst/>
          </a:prstGeom>
          <a:noFill/>
        </p:spPr>
        <p:txBody>
          <a:bodyPr wrap="square" rtlCol="0">
            <a:spAutoFit/>
          </a:bodyPr>
          <a:lstStyle/>
          <a:p>
            <a:pPr marL="457200" lvl="0" indent="-457200" algn="just">
              <a:lnSpc>
                <a:spcPct val="94000"/>
              </a:lnSpc>
              <a:spcBef>
                <a:spcPts val="1000"/>
              </a:spcBef>
              <a:spcAft>
                <a:spcPts val="200"/>
              </a:spcAft>
              <a:buFont typeface="Wingdings" panose="05000000000000000000" pitchFamily="2" charset="2"/>
              <a:buChar char="v"/>
            </a:pPr>
            <a:r>
              <a:rPr lang="en-US" sz="2000" dirty="0"/>
              <a:t>The STM32F103xx family microcontrollers are divided into three groups:</a:t>
            </a:r>
          </a:p>
          <a:p>
            <a:pPr marL="841248" lvl="1" indent="-384048" algn="just">
              <a:lnSpc>
                <a:spcPct val="94000"/>
              </a:lnSpc>
              <a:spcBef>
                <a:spcPts val="1000"/>
              </a:spcBef>
              <a:spcAft>
                <a:spcPts val="200"/>
              </a:spcAft>
              <a:buFont typeface="Wingdings" panose="05000000000000000000" pitchFamily="2" charset="2"/>
              <a:buChar char="§"/>
            </a:pPr>
            <a:r>
              <a:rPr lang="en-US" sz="2000" dirty="0" smtClean="0"/>
              <a:t> </a:t>
            </a:r>
            <a:r>
              <a:rPr lang="en-US" sz="2000" dirty="0"/>
              <a:t>Low-density: The STM32F103x4 and STM32F103x6 are Low-density devices.</a:t>
            </a:r>
          </a:p>
          <a:p>
            <a:pPr marL="841248" lvl="1" indent="-384048" algn="just">
              <a:lnSpc>
                <a:spcPct val="94000"/>
              </a:lnSpc>
              <a:spcBef>
                <a:spcPts val="1000"/>
              </a:spcBef>
              <a:spcAft>
                <a:spcPts val="200"/>
              </a:spcAft>
              <a:buFont typeface="Wingdings" panose="05000000000000000000" pitchFamily="2" charset="2"/>
              <a:buChar char="§"/>
            </a:pPr>
            <a:r>
              <a:rPr lang="en-US" sz="2000" dirty="0" smtClean="0"/>
              <a:t> </a:t>
            </a:r>
            <a:r>
              <a:rPr lang="en-US" sz="2000" dirty="0"/>
              <a:t>Medium-density: The STM32F103x8 and STM32F103xB are </a:t>
            </a:r>
            <a:r>
              <a:rPr lang="en-US" sz="2000" dirty="0" smtClean="0"/>
              <a:t>Medium-density devices.</a:t>
            </a:r>
          </a:p>
          <a:p>
            <a:pPr marL="841248" lvl="1" indent="-384048" algn="just">
              <a:lnSpc>
                <a:spcPct val="94000"/>
              </a:lnSpc>
              <a:spcBef>
                <a:spcPts val="1000"/>
              </a:spcBef>
              <a:spcAft>
                <a:spcPts val="200"/>
              </a:spcAft>
              <a:buFont typeface="Wingdings" panose="05000000000000000000" pitchFamily="2" charset="2"/>
              <a:buChar char="§"/>
            </a:pPr>
            <a:r>
              <a:rPr lang="en-US" sz="2000" dirty="0" smtClean="0"/>
              <a:t>High-density</a:t>
            </a:r>
            <a:r>
              <a:rPr lang="en-US" sz="2000" dirty="0"/>
              <a:t>: The STM32F103xC, STM32F103xD and STM32F103xE are </a:t>
            </a:r>
            <a:r>
              <a:rPr lang="en-US" sz="2000" dirty="0" smtClean="0"/>
              <a:t>High-density devices.</a:t>
            </a:r>
          </a:p>
          <a:p>
            <a:pPr lvl="0" algn="just">
              <a:lnSpc>
                <a:spcPct val="94000"/>
              </a:lnSpc>
              <a:spcBef>
                <a:spcPts val="1000"/>
              </a:spcBef>
              <a:spcAft>
                <a:spcPts val="200"/>
              </a:spcAft>
            </a:pPr>
            <a:endParaRPr lang="en-US" sz="2000" dirty="0"/>
          </a:p>
          <a:p>
            <a:pPr marL="342900" lvl="0" indent="-342900" algn="just">
              <a:lnSpc>
                <a:spcPct val="94000"/>
              </a:lnSpc>
              <a:spcBef>
                <a:spcPts val="1000"/>
              </a:spcBef>
              <a:spcAft>
                <a:spcPts val="200"/>
              </a:spcAft>
              <a:buFont typeface="Wingdings" panose="05000000000000000000" pitchFamily="2" charset="2"/>
              <a:buChar char="v"/>
            </a:pPr>
            <a:r>
              <a:rPr lang="en-US" sz="2000" dirty="0"/>
              <a:t>These three groups are made according to the feature of the microcontroller STM32F103xx family members. </a:t>
            </a:r>
            <a:endParaRPr lang="en-US" sz="2000" dirty="0" smtClean="0"/>
          </a:p>
          <a:p>
            <a:pPr marL="342900" lvl="0" indent="-342900" algn="just">
              <a:lnSpc>
                <a:spcPct val="94000"/>
              </a:lnSpc>
              <a:spcBef>
                <a:spcPts val="1000"/>
              </a:spcBef>
              <a:spcAft>
                <a:spcPts val="200"/>
              </a:spcAft>
              <a:buFont typeface="Wingdings" panose="05000000000000000000" pitchFamily="2" charset="2"/>
              <a:buChar char="v"/>
            </a:pPr>
            <a:r>
              <a:rPr lang="en-US" sz="2000" dirty="0" smtClean="0"/>
              <a:t>Low-density </a:t>
            </a:r>
            <a:r>
              <a:rPr lang="en-US" sz="2000" dirty="0"/>
              <a:t>microcontrollers have lower Flash memory and RAM (Random Access Memory), less timer and peripherals in compare to the other two groups. </a:t>
            </a:r>
            <a:endParaRPr lang="en-US" sz="2000" dirty="0" smtClean="0"/>
          </a:p>
          <a:p>
            <a:pPr marL="342900" lvl="0" indent="-342900" algn="just">
              <a:lnSpc>
                <a:spcPct val="94000"/>
              </a:lnSpc>
              <a:spcBef>
                <a:spcPts val="1000"/>
              </a:spcBef>
              <a:spcAft>
                <a:spcPts val="200"/>
              </a:spcAft>
              <a:buFont typeface="Wingdings" panose="05000000000000000000" pitchFamily="2" charset="2"/>
              <a:buChar char="v"/>
            </a:pPr>
            <a:r>
              <a:rPr lang="en-US" sz="2000" dirty="0" smtClean="0"/>
              <a:t>Medium density </a:t>
            </a:r>
            <a:r>
              <a:rPr lang="en-US" sz="2000" dirty="0"/>
              <a:t>and High-density consist of higher Flash memory, RAM capacities and also have more additional peripherals.</a:t>
            </a:r>
          </a:p>
        </p:txBody>
      </p:sp>
    </p:spTree>
    <p:extLst>
      <p:ext uri="{BB962C8B-B14F-4D97-AF65-F5344CB8AC3E}">
        <p14:creationId xmlns:p14="http://schemas.microsoft.com/office/powerpoint/2010/main" val="3079997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44068" y="54038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Low-density</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825040"/>
            <a:ext cx="11013140" cy="2886944"/>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Low-density families include 16 KB to 32 KB Flash memory and 6 KB to 10 KB RAM capacities.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They </a:t>
            </a:r>
            <a:r>
              <a:rPr lang="en-US" sz="2000" dirty="0"/>
              <a:t>consist of 1 × CAN, 1 × USB, 1 × PWM timer, 1 × I²C, 1 × SPI and 2 × ADCs, 2 × USARTs, and 2 × 16-bits timers</a:t>
            </a:r>
            <a:r>
              <a:rPr lang="en-US" sz="2000" dirty="0" smtClean="0"/>
              <a:t>.</a:t>
            </a:r>
          </a:p>
          <a:p>
            <a:pPr marL="384048" lvl="0" indent="-384048" algn="just">
              <a:lnSpc>
                <a:spcPct val="94000"/>
              </a:lnSpc>
              <a:spcBef>
                <a:spcPts val="1000"/>
              </a:spcBef>
              <a:spcAft>
                <a:spcPts val="200"/>
              </a:spcAft>
              <a:buFont typeface="Wingdings" panose="05000000000000000000" pitchFamily="2" charset="2"/>
              <a:buChar char="v"/>
            </a:pPr>
            <a:r>
              <a:rPr lang="en-US" sz="2000" dirty="0"/>
              <a:t>The differences between Low-density families are regarding the number of their </a:t>
            </a:r>
            <a:r>
              <a:rPr lang="en-US" sz="2000" dirty="0" err="1"/>
              <a:t>pinout</a:t>
            </a:r>
            <a:r>
              <a:rPr lang="en-US" sz="2000" dirty="0"/>
              <a:t> packages.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There </a:t>
            </a:r>
            <a:r>
              <a:rPr lang="en-US" sz="2000" dirty="0"/>
              <a:t>are three kinds of </a:t>
            </a:r>
            <a:r>
              <a:rPr lang="en-US" sz="2000" dirty="0" err="1"/>
              <a:t>pinout</a:t>
            </a:r>
            <a:r>
              <a:rPr lang="en-US" sz="2000" dirty="0"/>
              <a:t> packages which they made up 36, 48 and 64 pins.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Their </a:t>
            </a:r>
            <a:r>
              <a:rPr lang="en-US" sz="2000" dirty="0"/>
              <a:t>Flash memory is improved from 64 KB to 128 KB and RAM capacity is 20 KB</a:t>
            </a:r>
            <a:r>
              <a:rPr lang="en-US" sz="2000" dirty="0" smtClean="0"/>
              <a:t>.</a:t>
            </a:r>
          </a:p>
          <a:p>
            <a:pPr marL="384048" lvl="0" indent="-384048" algn="just">
              <a:lnSpc>
                <a:spcPct val="94000"/>
              </a:lnSpc>
              <a:spcBef>
                <a:spcPts val="1000"/>
              </a:spcBef>
              <a:spcAft>
                <a:spcPts val="200"/>
              </a:spcAft>
              <a:buFont typeface="Wingdings" panose="05000000000000000000" pitchFamily="2" charset="2"/>
              <a:buChar char="v"/>
            </a:pPr>
            <a:endParaRPr lang="en-US" sz="2000" dirty="0"/>
          </a:p>
        </p:txBody>
      </p:sp>
    </p:spTree>
    <p:extLst>
      <p:ext uri="{BB962C8B-B14F-4D97-AF65-F5344CB8AC3E}">
        <p14:creationId xmlns:p14="http://schemas.microsoft.com/office/powerpoint/2010/main" val="1091861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Medium-density</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367604"/>
            <a:ext cx="11013140" cy="2000548"/>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Medium-density families have more properties in compare to Low-density families. </a:t>
            </a:r>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The </a:t>
            </a:r>
            <a:r>
              <a:rPr lang="en-US" sz="2000" dirty="0"/>
              <a:t>number of peripherals and </a:t>
            </a:r>
            <a:r>
              <a:rPr lang="en-US" sz="2000" dirty="0" err="1"/>
              <a:t>pinouts</a:t>
            </a:r>
            <a:r>
              <a:rPr lang="en-US" sz="2000" dirty="0"/>
              <a:t> of them are improved.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They </a:t>
            </a:r>
            <a:r>
              <a:rPr lang="en-US" sz="2000" dirty="0"/>
              <a:t>have 1 × CAN, 1 × USB, 1 × PWM timer, 2 × I²C, 2 × SPI, 2 × ADCs, 3 × USARTs, and 3 × 16-bits timers.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They </a:t>
            </a:r>
            <a:r>
              <a:rPr lang="en-US" sz="2000" dirty="0"/>
              <a:t>also have three kinds of </a:t>
            </a:r>
            <a:r>
              <a:rPr lang="en-US" sz="2000" dirty="0" err="1"/>
              <a:t>pinout</a:t>
            </a:r>
            <a:r>
              <a:rPr lang="en-US" sz="2000" dirty="0"/>
              <a:t> packages that consist of 48, 64 and 100 pins</a:t>
            </a:r>
          </a:p>
        </p:txBody>
      </p:sp>
      <p:sp>
        <p:nvSpPr>
          <p:cNvPr id="7" name="TextBox 6"/>
          <p:cNvSpPr txBox="1"/>
          <p:nvPr/>
        </p:nvSpPr>
        <p:spPr>
          <a:xfrm>
            <a:off x="979931" y="4160520"/>
            <a:ext cx="11013140" cy="1403461"/>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High-density families are completed more than others and have more peripherals</a:t>
            </a:r>
            <a:r>
              <a:rPr lang="en-US" sz="2000" dirty="0" smtClean="0"/>
              <a:t>.</a:t>
            </a:r>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 </a:t>
            </a:r>
            <a:r>
              <a:rPr lang="en-US" sz="2000" dirty="0"/>
              <a:t>They made up these peripherals, such as 1 × CAN, 1 × USB, 1 × PWM timer, 2 × I²Ss (SPI), 2 × I²C, 3 × SPI, 2 × ADCs, 1 × DAC, 5 × USARTs, 2 × basic timers, 4 × 16-bits timers, 1 × SDIO (Secure Digital Input Output), and 1 ×FSMC (Flexible Static Memory Controller).</a:t>
            </a:r>
          </a:p>
        </p:txBody>
      </p:sp>
      <p:sp>
        <p:nvSpPr>
          <p:cNvPr id="8" name="Title 4"/>
          <p:cNvSpPr txBox="1">
            <a:spLocks/>
          </p:cNvSpPr>
          <p:nvPr/>
        </p:nvSpPr>
        <p:spPr>
          <a:xfrm>
            <a:off x="421341" y="3457328"/>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High-density</a:t>
            </a:r>
          </a:p>
        </p:txBody>
      </p:sp>
    </p:spTree>
    <p:extLst>
      <p:ext uri="{BB962C8B-B14F-4D97-AF65-F5344CB8AC3E}">
        <p14:creationId xmlns:p14="http://schemas.microsoft.com/office/powerpoint/2010/main" val="493373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98615" y="666496"/>
            <a:ext cx="8902962" cy="49007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STM32F103C8 Features</a:t>
            </a:r>
            <a:endParaRPr lang="en-US" sz="2800" b="1" dirty="0">
              <a:solidFill>
                <a:schemeClr val="accent1">
                  <a:lumMod val="75000"/>
                </a:schemeClr>
              </a:solidFill>
              <a:latin typeface="Facto Bold" panose="00000800000000000000" pitchFamily="50" charset="0"/>
            </a:endParaRPr>
          </a:p>
        </p:txBody>
      </p:sp>
      <p:sp>
        <p:nvSpPr>
          <p:cNvPr id="6" name="TextBox 5"/>
          <p:cNvSpPr txBox="1"/>
          <p:nvPr/>
        </p:nvSpPr>
        <p:spPr>
          <a:xfrm>
            <a:off x="847859" y="1287888"/>
            <a:ext cx="10496282" cy="6093976"/>
          </a:xfrm>
          <a:prstGeom prst="rect">
            <a:avLst/>
          </a:prstGeom>
          <a:noFill/>
        </p:spPr>
        <p:txBody>
          <a:bodyPr wrap="square" numCol="2" rtlCol="0">
            <a:spAutoFit/>
          </a:bodyPr>
          <a:lstStyle/>
          <a:p>
            <a:pPr lvl="1">
              <a:lnSpc>
                <a:spcPct val="150000"/>
              </a:lnSpc>
            </a:pPr>
            <a:endParaRPr lang="en-IN" sz="2000" dirty="0"/>
          </a:p>
          <a:p>
            <a:pPr marL="800100" lvl="1" indent="-342900">
              <a:lnSpc>
                <a:spcPct val="150000"/>
              </a:lnSpc>
              <a:buFont typeface="Wingdings" panose="05000000000000000000" pitchFamily="2" charset="2"/>
              <a:buChar char="v"/>
            </a:pPr>
            <a:r>
              <a:rPr lang="en-IN" sz="2000" dirty="0"/>
              <a:t>ARM Cortex M3 32-bit 72 MHz</a:t>
            </a:r>
          </a:p>
          <a:p>
            <a:pPr marL="800100" lvl="1" indent="-342900">
              <a:lnSpc>
                <a:spcPct val="150000"/>
              </a:lnSpc>
              <a:buFont typeface="Wingdings" panose="05000000000000000000" pitchFamily="2" charset="2"/>
              <a:buChar char="v"/>
            </a:pPr>
            <a:r>
              <a:rPr lang="en-IN" sz="2000" dirty="0"/>
              <a:t>64 KB Flash</a:t>
            </a:r>
          </a:p>
          <a:p>
            <a:pPr marL="800100" lvl="1" indent="-342900">
              <a:lnSpc>
                <a:spcPct val="150000"/>
              </a:lnSpc>
              <a:buFont typeface="Wingdings" panose="05000000000000000000" pitchFamily="2" charset="2"/>
              <a:buChar char="v"/>
            </a:pPr>
            <a:r>
              <a:rPr lang="en-IN" sz="2000" dirty="0"/>
              <a:t>20 KB RAM</a:t>
            </a:r>
          </a:p>
          <a:p>
            <a:pPr marL="800100" lvl="1" indent="-342900">
              <a:lnSpc>
                <a:spcPct val="150000"/>
              </a:lnSpc>
              <a:buFont typeface="Wingdings" panose="05000000000000000000" pitchFamily="2" charset="2"/>
              <a:buChar char="v"/>
            </a:pPr>
            <a:r>
              <a:rPr lang="en-IN" sz="2000" dirty="0"/>
              <a:t>2.0 – 3.6V I/O Pin</a:t>
            </a:r>
          </a:p>
          <a:p>
            <a:pPr marL="800100" lvl="1" indent="-342900">
              <a:lnSpc>
                <a:spcPct val="150000"/>
              </a:lnSpc>
              <a:buFont typeface="Wingdings" panose="05000000000000000000" pitchFamily="2" charset="2"/>
              <a:buChar char="v"/>
            </a:pPr>
            <a:r>
              <a:rPr lang="en-IN" sz="2000" dirty="0"/>
              <a:t>LED on PIN PC13</a:t>
            </a:r>
          </a:p>
          <a:p>
            <a:pPr marL="800100" lvl="1" indent="-342900">
              <a:lnSpc>
                <a:spcPct val="150000"/>
              </a:lnSpc>
              <a:buFont typeface="Wingdings" panose="05000000000000000000" pitchFamily="2" charset="2"/>
              <a:buChar char="v"/>
            </a:pPr>
            <a:r>
              <a:rPr lang="en-IN" sz="2000" dirty="0"/>
              <a:t>32 </a:t>
            </a:r>
            <a:r>
              <a:rPr lang="en-IN" sz="2000" dirty="0" err="1"/>
              <a:t>Khz</a:t>
            </a:r>
            <a:r>
              <a:rPr lang="en-IN" sz="2000" dirty="0"/>
              <a:t> Real time clock </a:t>
            </a:r>
            <a:r>
              <a:rPr lang="en-IN" sz="2000" dirty="0" smtClean="0"/>
              <a:t>crystal</a:t>
            </a:r>
          </a:p>
          <a:p>
            <a:pPr lvl="1">
              <a:lnSpc>
                <a:spcPct val="150000"/>
              </a:lnSpc>
            </a:pPr>
            <a:endParaRPr lang="en-US" sz="2000" dirty="0"/>
          </a:p>
          <a:p>
            <a:pPr lvl="1">
              <a:lnSpc>
                <a:spcPct val="150000"/>
              </a:lnSpc>
            </a:pPr>
            <a:endParaRPr lang="en-US" sz="2000" dirty="0" smtClean="0"/>
          </a:p>
          <a:p>
            <a:pPr lvl="1">
              <a:lnSpc>
                <a:spcPct val="150000"/>
              </a:lnSpc>
            </a:pPr>
            <a:endParaRPr lang="en-US" sz="2000" dirty="0"/>
          </a:p>
          <a:p>
            <a:pPr lvl="1">
              <a:lnSpc>
                <a:spcPct val="150000"/>
              </a:lnSpc>
            </a:pPr>
            <a:endParaRPr lang="en-US" sz="2000" dirty="0" smtClean="0"/>
          </a:p>
          <a:p>
            <a:pPr lvl="1">
              <a:lnSpc>
                <a:spcPct val="150000"/>
              </a:lnSpc>
            </a:pPr>
            <a:endParaRPr lang="en-US" sz="2000" dirty="0"/>
          </a:p>
          <a:p>
            <a:pPr lvl="1">
              <a:lnSpc>
                <a:spcPct val="150000"/>
              </a:lnSpc>
            </a:pPr>
            <a:endParaRPr lang="en-US" sz="2000" dirty="0" smtClean="0"/>
          </a:p>
          <a:p>
            <a:pPr lvl="1">
              <a:lnSpc>
                <a:spcPct val="150000"/>
              </a:lnSpc>
            </a:pPr>
            <a:endParaRPr lang="en-IN" sz="2000" dirty="0"/>
          </a:p>
          <a:p>
            <a:pPr marL="800100" lvl="1" indent="-342900">
              <a:lnSpc>
                <a:spcPct val="150000"/>
              </a:lnSpc>
              <a:buFont typeface="Wingdings" panose="05000000000000000000" pitchFamily="2" charset="2"/>
              <a:buChar char="v"/>
            </a:pPr>
            <a:r>
              <a:rPr lang="en-IN" sz="2000" dirty="0"/>
              <a:t>On board 3.3V voltage regulator</a:t>
            </a:r>
          </a:p>
          <a:p>
            <a:pPr marL="800100" lvl="1" indent="-342900">
              <a:lnSpc>
                <a:spcPct val="150000"/>
              </a:lnSpc>
              <a:buFont typeface="Wingdings" panose="05000000000000000000" pitchFamily="2" charset="2"/>
              <a:buChar char="v"/>
            </a:pPr>
            <a:r>
              <a:rPr lang="en-IN" sz="2000" dirty="0"/>
              <a:t>Internal RTC clock</a:t>
            </a:r>
          </a:p>
          <a:p>
            <a:pPr marL="800100" lvl="1" indent="-342900">
              <a:lnSpc>
                <a:spcPct val="150000"/>
              </a:lnSpc>
              <a:buFont typeface="Wingdings" panose="05000000000000000000" pitchFamily="2" charset="2"/>
              <a:buChar char="v"/>
            </a:pPr>
            <a:r>
              <a:rPr lang="en-IN" sz="2000" dirty="0"/>
              <a:t>Jump links on Boot0 and Boot1</a:t>
            </a:r>
          </a:p>
          <a:p>
            <a:pPr marL="800100" lvl="1" indent="-342900">
              <a:lnSpc>
                <a:spcPct val="150000"/>
              </a:lnSpc>
              <a:buFont typeface="Wingdings" panose="05000000000000000000" pitchFamily="2" charset="2"/>
              <a:buChar char="v"/>
            </a:pPr>
            <a:r>
              <a:rPr lang="en-IN" sz="2000" dirty="0"/>
              <a:t>Micro USB connector for power and data</a:t>
            </a:r>
          </a:p>
          <a:p>
            <a:pPr marL="800100" lvl="1" indent="-342900">
              <a:lnSpc>
                <a:spcPct val="150000"/>
              </a:lnSpc>
              <a:buFont typeface="Wingdings" panose="05000000000000000000" pitchFamily="2" charset="2"/>
              <a:buChar char="v"/>
            </a:pPr>
            <a:r>
              <a:rPr lang="en-IN" sz="2000" dirty="0"/>
              <a:t>ST-Link header on the top of the board</a:t>
            </a:r>
          </a:p>
          <a:p>
            <a:pPr marL="800100" lvl="1" indent="-342900">
              <a:lnSpc>
                <a:spcPct val="150000"/>
              </a:lnSpc>
              <a:buFont typeface="Wingdings" panose="05000000000000000000" pitchFamily="2" charset="2"/>
              <a:buChar char="v"/>
            </a:pPr>
            <a:r>
              <a:rPr lang="en-IN" sz="2000" dirty="0"/>
              <a:t>Reset </a:t>
            </a:r>
            <a:r>
              <a:rPr lang="en-IN" sz="2000" dirty="0" smtClean="0"/>
              <a:t>button</a:t>
            </a:r>
          </a:p>
          <a:p>
            <a:endParaRPr lang="en-US" sz="2000" b="1" dirty="0" smtClean="0"/>
          </a:p>
          <a:p>
            <a:endParaRPr lang="en-US" sz="2000" b="1" dirty="0" smtClean="0"/>
          </a:p>
          <a:p>
            <a:endParaRPr lang="en-US" sz="2000" b="1" dirty="0"/>
          </a:p>
          <a:p>
            <a:endParaRPr lang="en-IN" sz="2000" b="1" dirty="0" smtClean="0"/>
          </a:p>
          <a:p>
            <a:endParaRPr lang="en-IN" sz="2000" dirty="0"/>
          </a:p>
        </p:txBody>
      </p:sp>
    </p:spTree>
    <p:extLst>
      <p:ext uri="{BB962C8B-B14F-4D97-AF65-F5344CB8AC3E}">
        <p14:creationId xmlns:p14="http://schemas.microsoft.com/office/powerpoint/2010/main" val="3834456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95584" y="360530"/>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STM32F103C8 Specifications</a:t>
            </a:r>
          </a:p>
        </p:txBody>
      </p:sp>
      <p:sp>
        <p:nvSpPr>
          <p:cNvPr id="6" name="TextBox 5"/>
          <p:cNvSpPr txBox="1"/>
          <p:nvPr/>
        </p:nvSpPr>
        <p:spPr>
          <a:xfrm>
            <a:off x="1855694" y="1517852"/>
            <a:ext cx="11013140" cy="2862322"/>
          </a:xfrm>
          <a:prstGeom prst="rect">
            <a:avLst/>
          </a:prstGeom>
          <a:noFill/>
        </p:spPr>
        <p:txBody>
          <a:bodyPr wrap="square" rtlCol="0">
            <a:spAutoFit/>
          </a:bodyPr>
          <a:lstStyle/>
          <a:p>
            <a:pPr marL="342900" indent="-342900">
              <a:buFont typeface="Wingdings" panose="05000000000000000000" pitchFamily="2" charset="2"/>
              <a:buChar char="v"/>
            </a:pPr>
            <a:endParaRPr lang="en-IN" sz="2000" dirty="0"/>
          </a:p>
          <a:p>
            <a:pPr marL="342900" indent="-342900">
              <a:buFont typeface="Wingdings" panose="05000000000000000000" pitchFamily="2" charset="2"/>
              <a:buChar char="v"/>
            </a:pPr>
            <a:r>
              <a:rPr lang="en-IN" sz="2000" dirty="0"/>
              <a:t>Core: Cortex-M3 32-bit</a:t>
            </a:r>
          </a:p>
          <a:p>
            <a:pPr marL="342900" indent="-342900">
              <a:buFont typeface="Wingdings" panose="05000000000000000000" pitchFamily="2" charset="2"/>
              <a:buChar char="v"/>
            </a:pPr>
            <a:r>
              <a:rPr lang="en-IN" sz="2000" dirty="0"/>
              <a:t>Operating frequency: 72MHz</a:t>
            </a:r>
          </a:p>
          <a:p>
            <a:pPr marL="342900" indent="-342900">
              <a:buFont typeface="Wingdings" panose="05000000000000000000" pitchFamily="2" charset="2"/>
              <a:buChar char="v"/>
            </a:pPr>
            <a:r>
              <a:rPr lang="en-IN" sz="2000" dirty="0"/>
              <a:t>Storage resources: 64K Byte Flash, 20KByte SRAM</a:t>
            </a:r>
          </a:p>
          <a:p>
            <a:pPr marL="342900" indent="-342900">
              <a:buFont typeface="Wingdings" panose="05000000000000000000" pitchFamily="2" charset="2"/>
              <a:buChar char="v"/>
            </a:pPr>
            <a:r>
              <a:rPr lang="en-IN" sz="2000" dirty="0"/>
              <a:t>Interface Resources: 2x SPI, 3x USART, 2x I2C, 1x CAN, 37x I / O ports</a:t>
            </a:r>
          </a:p>
          <a:p>
            <a:pPr marL="342900" indent="-342900">
              <a:buFont typeface="Wingdings" panose="05000000000000000000" pitchFamily="2" charset="2"/>
              <a:buChar char="v"/>
            </a:pPr>
            <a:r>
              <a:rPr lang="en-IN" sz="2000" dirty="0" err="1"/>
              <a:t>Analog</a:t>
            </a:r>
            <a:r>
              <a:rPr lang="en-IN" sz="2000" dirty="0"/>
              <a:t>-to-digital conversion: ADC (12-bit / 16-channel)</a:t>
            </a:r>
          </a:p>
          <a:p>
            <a:pPr marL="342900" indent="-342900">
              <a:buFont typeface="Wingdings" panose="05000000000000000000" pitchFamily="2" charset="2"/>
              <a:buChar char="v"/>
            </a:pPr>
            <a:r>
              <a:rPr lang="en-IN" sz="2000" dirty="0"/>
              <a:t>PWM: 16-bit/15 channel</a:t>
            </a:r>
          </a:p>
          <a:p>
            <a:pPr marL="342900" indent="-342900">
              <a:buFont typeface="Wingdings" panose="05000000000000000000" pitchFamily="2" charset="2"/>
              <a:buChar char="v"/>
            </a:pPr>
            <a:r>
              <a:rPr lang="en-IN" sz="2000" dirty="0"/>
              <a:t>Timers: 3 general timers and 1 advanced timer</a:t>
            </a:r>
          </a:p>
          <a:p>
            <a:pPr marL="342900" indent="-342900">
              <a:buFont typeface="Wingdings" panose="05000000000000000000" pitchFamily="2" charset="2"/>
              <a:buChar char="v"/>
            </a:pPr>
            <a:r>
              <a:rPr lang="en-IN" sz="2000" dirty="0"/>
              <a:t>Debug Download: Support JTAG / SWD debug interface to download, support for IAP</a:t>
            </a:r>
          </a:p>
        </p:txBody>
      </p:sp>
    </p:spTree>
    <p:extLst>
      <p:ext uri="{BB962C8B-B14F-4D97-AF65-F5344CB8AC3E}">
        <p14:creationId xmlns:p14="http://schemas.microsoft.com/office/powerpoint/2010/main" val="2107249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11639</TotalTime>
  <Words>1165</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Facto Bold</vt:lpstr>
      <vt:lpstr>Wingdings</vt:lpstr>
      <vt:lpstr>Office Theme</vt:lpstr>
      <vt:lpstr>PowerPoint Presentation</vt:lpstr>
      <vt:lpstr>STM32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STM32F103C8 ARCHITECTURE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RAJA</cp:lastModifiedBy>
  <cp:revision>359</cp:revision>
  <dcterms:created xsi:type="dcterms:W3CDTF">2021-04-01T12:19:09Z</dcterms:created>
  <dcterms:modified xsi:type="dcterms:W3CDTF">2021-06-28T02:24:25Z</dcterms:modified>
</cp:coreProperties>
</file>