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31" r:id="rId3"/>
    <p:sldId id="339" r:id="rId4"/>
    <p:sldId id="333" r:id="rId5"/>
    <p:sldId id="341" r:id="rId6"/>
    <p:sldId id="342" r:id="rId7"/>
    <p:sldId id="343" r:id="rId8"/>
    <p:sldId id="349" r:id="rId9"/>
    <p:sldId id="350" r:id="rId10"/>
    <p:sldId id="351" r:id="rId11"/>
    <p:sldId id="352" r:id="rId12"/>
    <p:sldId id="353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>
        <p:scale>
          <a:sx n="96" d="100"/>
          <a:sy n="96" d="100"/>
        </p:scale>
        <p:origin x="-9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Interfacing </a:t>
            </a:r>
            <a:r>
              <a:rPr lang="en-US" b="1" dirty="0" smtClean="0">
                <a:solidFill>
                  <a:schemeClr val="accent1"/>
                </a:solidFill>
              </a:rPr>
              <a:t>Keypad </a:t>
            </a:r>
            <a:r>
              <a:rPr lang="en-US" b="1" dirty="0">
                <a:solidFill>
                  <a:schemeClr val="accent1"/>
                </a:solidFill>
              </a:rPr>
              <a:t>with PIC16F877A Microcontroller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53591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unsigned char </a:t>
            </a:r>
            <a:r>
              <a:rPr lang="en-US" sz="1600" dirty="0" err="1">
                <a:latin typeface="Consolas" pitchFamily="49" charset="0"/>
              </a:rPr>
              <a:t>keyScan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//column1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(PA,P4,1);//C1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(PA,P5,0);//C2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(PA,P6,0);//C3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'1';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'4';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'7';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'*';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409" y="666496"/>
            <a:ext cx="11605591" cy="58227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4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//column2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(PA,P4,0);//C1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(PA,P5,1);//C2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(PA,P6,0);//C3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'2';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'5';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'8';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'0';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470" y="398072"/>
            <a:ext cx="11615530" cy="74311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//column3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(PA,P4,0);//C1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(PA,P5,0);//C2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(PA,P6,1);//C3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'3';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'6';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'9';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'#';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return 'n';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1" y="0"/>
            <a:ext cx="11005930" cy="73450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LCD_Command</a:t>
            </a:r>
            <a:r>
              <a:rPr lang="en-US" sz="1000" dirty="0">
                <a:latin typeface="Consolas" pitchFamily="49" charset="0"/>
              </a:rPr>
              <a:t>(unsigned char 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unsigned char </a:t>
            </a:r>
            <a:r>
              <a:rPr lang="en-US" sz="1000" dirty="0" err="1">
                <a:latin typeface="Consolas" pitchFamily="49" charset="0"/>
              </a:rPr>
              <a:t>i,val</a:t>
            </a:r>
            <a:r>
              <a:rPr lang="en-US" sz="1000" dirty="0">
                <a:latin typeface="Consolas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//RS for 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mode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(PB,P3,0</a:t>
            </a:r>
            <a:r>
              <a:rPr lang="en-US" sz="1000" dirty="0" smtClean="0">
                <a:latin typeface="Consolas" pitchFamily="49" charset="0"/>
              </a:rPr>
              <a:t>);</a:t>
            </a:r>
            <a:endParaRPr lang="en-US" sz="1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//RW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//Command send to LCD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for(i=0;i&lt;8;i++)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hex to bin conversion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val</a:t>
            </a:r>
            <a:r>
              <a:rPr lang="en-US" sz="1000" dirty="0">
                <a:latin typeface="Consolas" pitchFamily="49" charset="0"/>
              </a:rPr>
              <a:t>[i]= (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&gt;&gt;i)&amp;1;	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(PA,P8,val[0]);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(PA,P9,val[1]);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(PA,P10,val[2]);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(PA,P11,val[3]);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(PA,P12,val[4]);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(PA,P15,val[5]);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(PB,P3,val[6]);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(PB,P4,val[7]);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delay(10);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off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LCD_Char</a:t>
            </a:r>
            <a:r>
              <a:rPr lang="en-US" sz="1000" dirty="0">
                <a:latin typeface="Consolas" pitchFamily="49" charset="0"/>
              </a:rPr>
              <a:t>(unsigned char data)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unsigned char </a:t>
            </a:r>
            <a:r>
              <a:rPr lang="en-US" sz="1000" dirty="0" err="1">
                <a:latin typeface="Consolas" pitchFamily="49" charset="0"/>
              </a:rPr>
              <a:t>i,val</a:t>
            </a:r>
            <a:r>
              <a:rPr lang="en-US" sz="1000" dirty="0">
                <a:latin typeface="Consolas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//RS for data mode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//RW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//Command send to LCD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for(i=0;i&lt;8;i++)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hex to bin conversion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val</a:t>
            </a:r>
            <a:r>
              <a:rPr lang="en-US" sz="1000" dirty="0">
                <a:latin typeface="Consolas" pitchFamily="49" charset="0"/>
              </a:rPr>
              <a:t>[i]= (data&gt;&gt;i)&amp;1;	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(PA,P8,val[0]);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(PA,P9,val[1]);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(PA,P10,val[2]);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(PA,P11,val[3]);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(PA,P12,val[4]);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(PA,P15,val[5]);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(PB,P3,val[6]);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(PB,P4,val[7]);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delay(10);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off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89452"/>
            <a:ext cx="11065565" cy="684806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</a:rPr>
              <a:t>LCD_String</a:t>
            </a:r>
            <a:r>
              <a:rPr lang="en-US" sz="1400" dirty="0">
                <a:latin typeface="Consolas" pitchFamily="49" charset="0"/>
              </a:rPr>
              <a:t>(unsigned char * data)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while(*data)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(*data++);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</a:rPr>
              <a:t>LCD_Init</a:t>
            </a:r>
            <a:r>
              <a:rPr lang="en-US" sz="14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LCD_Command</a:t>
            </a:r>
            <a:r>
              <a:rPr lang="en-US" sz="1400" dirty="0">
                <a:latin typeface="Consolas" pitchFamily="49" charset="0"/>
              </a:rPr>
              <a:t>(0xc0);//LCD ON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LCD_Command</a:t>
            </a:r>
            <a:r>
              <a:rPr lang="en-US" sz="1400" dirty="0">
                <a:latin typeface="Consolas" pitchFamily="49" charset="0"/>
              </a:rPr>
              <a:t>(0x80);	//Set Cursor to Row0,Colun0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unsigned char key;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keypad_Init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('0</a:t>
            </a:r>
            <a:r>
              <a:rPr lang="en-US" sz="1400" dirty="0" smtClean="0">
                <a:latin typeface="Consolas" pitchFamily="49" charset="0"/>
              </a:rPr>
              <a:t>');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while(1)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key=</a:t>
            </a:r>
            <a:r>
              <a:rPr lang="en-US" sz="1400" dirty="0" err="1">
                <a:latin typeface="Consolas" pitchFamily="49" charset="0"/>
              </a:rPr>
              <a:t>keyScan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if(key!='n')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return 0;	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How Keypads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516502"/>
            <a:ext cx="11323370" cy="25791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buttons on a keypad are arranged in rows and columns. A 3X4 keypad has 4 rows and 3 columns, and a 4X4 keypad has 4 rows and 4 </a:t>
            </a:r>
            <a:r>
              <a:rPr lang="en-US" sz="2000" dirty="0" smtClean="0"/>
              <a:t>columns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Beneath each key is a membrane switch. Each switch in a row is connected to the other switches in the </a:t>
            </a:r>
            <a:r>
              <a:rPr lang="en-US" sz="2000" dirty="0" smtClean="0"/>
              <a:t>column by </a:t>
            </a:r>
            <a:r>
              <a:rPr lang="en-US" sz="2000" dirty="0"/>
              <a:t>a conductive trace underneath the pad.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switch in a column is connected the same way – one side of the switch is connected to all of the other switches in that column by a conductive trace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row and column is brought out to a single pin, for a total of 8 pins on a 4X4 </a:t>
            </a:r>
            <a:r>
              <a:rPr lang="en-US" sz="2000" dirty="0" smtClean="0"/>
              <a:t>keypad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71" y="398072"/>
            <a:ext cx="5133644" cy="5916314"/>
          </a:xfrm>
          <a:prstGeom prst="rect">
            <a:avLst/>
          </a:prstGeom>
        </p:spPr>
      </p:pic>
      <p:pic>
        <p:nvPicPr>
          <p:cNvPr id="1026" name="Picture 2" descr="How to Set Up a Keypad on an Arduino - Back Side of Keyp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15" y="398072"/>
            <a:ext cx="4906851" cy="57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277" y="666496"/>
            <a:ext cx="11323370" cy="11141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Pressing a button closes the switch between a column and a row trace, allowing current to flow between a column pin and a row pin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schematic for a 4X4 keypad shows how the rows and columns are connected</a:t>
            </a:r>
          </a:p>
        </p:txBody>
      </p:sp>
      <p:pic>
        <p:nvPicPr>
          <p:cNvPr id="2050" name="Picture 2" descr="Arduino Keypad Tutorial - 4X4 Keypad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98" y="2233411"/>
            <a:ext cx="4532335" cy="36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8239040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Connect the keypad to the PIC16F877A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pin layout for most membrane keypads will look like this:</a:t>
            </a:r>
          </a:p>
        </p:txBody>
      </p:sp>
      <p:pic>
        <p:nvPicPr>
          <p:cNvPr id="7170" name="Picture 2" descr="Arduino Keypad Tutorial - 4X4 and 3X4 Keypad Pi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73" y="1665248"/>
            <a:ext cx="4773500" cy="45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3896" y="214562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Interfacing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lcd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 and keypad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143000"/>
            <a:ext cx="8334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12964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3x4 keypad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226" y="619046"/>
            <a:ext cx="12020030" cy="98601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#include "stm32f10x.h"                  // Device header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gpio.h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void delay( unsigned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time</a:t>
            </a:r>
            <a:r>
              <a:rPr lang="en-US" sz="1100" dirty="0" smtClean="0">
                <a:latin typeface="Consolas" panose="020B0609020204030204" pitchFamily="49" charset="0"/>
              </a:rPr>
              <a:t>){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unsigned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i,j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for(i=0;i&lt;</a:t>
            </a:r>
            <a:r>
              <a:rPr lang="en-US" sz="1100" dirty="0" err="1">
                <a:latin typeface="Consolas" panose="020B0609020204030204" pitchFamily="49" charset="0"/>
              </a:rPr>
              <a:t>time;i</a:t>
            </a:r>
            <a:r>
              <a:rPr lang="en-US" sz="1100" dirty="0" smtClean="0"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for(j=0;j&lt;0x2AFF;j++);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 smtClean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GPIO_Init</a:t>
            </a:r>
            <a:r>
              <a:rPr lang="en-US" sz="1100" dirty="0">
                <a:latin typeface="Consolas" panose="020B0609020204030204" pitchFamily="49" charset="0"/>
              </a:rPr>
              <a:t>(void</a:t>
            </a:r>
            <a:r>
              <a:rPr lang="en-US" sz="1100" dirty="0" smtClean="0">
                <a:latin typeface="Consolas" panose="020B0609020204030204" pitchFamily="49" charset="0"/>
              </a:rPr>
              <a:t>){</a:t>
            </a: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unsigned char i=0;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/*</a:t>
            </a:r>
            <a:r>
              <a:rPr lang="en-US" sz="1100" dirty="0" err="1">
                <a:latin typeface="Consolas" panose="020B0609020204030204" pitchFamily="49" charset="0"/>
              </a:rPr>
              <a:t>Clk</a:t>
            </a:r>
            <a:r>
              <a:rPr lang="en-US" sz="1100" dirty="0">
                <a:latin typeface="Consolas" panose="020B0609020204030204" pitchFamily="49" charset="0"/>
              </a:rPr>
              <a:t> Enable for PORTA and PORTB */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PORTA_CLOCK_ENABLE();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PORTB_CLOCK_ENABLE();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/*Data Pins for LCD */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GPIO_Config</a:t>
            </a:r>
            <a:r>
              <a:rPr lang="en-US" sz="1100" dirty="0">
                <a:latin typeface="Consolas" panose="020B0609020204030204" pitchFamily="49" charset="0"/>
              </a:rPr>
              <a:t> pa[6],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[5];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P9;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P12;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P15;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P3;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P4;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322" y="129648"/>
            <a:ext cx="11754678" cy="58891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/*Control Pins for LCD */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P6;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P7;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//PORTA </a:t>
            </a:r>
            <a:r>
              <a:rPr lang="en-US" sz="1600" dirty="0" err="1">
                <a:latin typeface="Consolas" pitchFamily="49" charset="0"/>
              </a:rPr>
              <a:t>Config</a:t>
            </a: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for(i=0;i&lt;6;i++)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</a:rPr>
              <a:t>GPIO_Config_Pin</a:t>
            </a:r>
            <a:r>
              <a:rPr lang="en-US" sz="1600" dirty="0">
                <a:latin typeface="Consolas" pitchFamily="49" charset="0"/>
              </a:rPr>
              <a:t>(&amp;pa[i]);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//PORTB </a:t>
            </a:r>
            <a:r>
              <a:rPr lang="en-US" sz="1600" dirty="0" err="1">
                <a:latin typeface="Consolas" pitchFamily="49" charset="0"/>
              </a:rPr>
              <a:t>Config</a:t>
            </a: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for(i=0;i&lt;5;i++)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</a:rPr>
              <a:t>GPIO_Config_Pin</a:t>
            </a:r>
            <a:r>
              <a:rPr lang="en-US" sz="1600" dirty="0">
                <a:latin typeface="Consolas" pitchFamily="49" charset="0"/>
              </a:rPr>
              <a:t>(&amp;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[i]);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226" y="238540"/>
            <a:ext cx="11575774" cy="65320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/>
              <a:t>void </a:t>
            </a:r>
            <a:r>
              <a:rPr lang="en-US" sz="1000" dirty="0" err="1"/>
              <a:t>keypad_Init</a:t>
            </a:r>
            <a:r>
              <a:rPr lang="en-US" sz="1000" dirty="0"/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unsigned char i=0;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PORTA_CLOCK_ENABLE();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//GPIO pins for Keypad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</a:t>
            </a:r>
            <a:r>
              <a:rPr lang="en-US" sz="1000" dirty="0" err="1"/>
              <a:t>GPIO_Config</a:t>
            </a:r>
            <a:r>
              <a:rPr lang="en-US" sz="1000" dirty="0"/>
              <a:t> pa[7];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//PA0,PA1,PA2 and PA3 rows pins as input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CurrentPin</a:t>
            </a:r>
            <a:r>
              <a:rPr lang="en-US" sz="1000" dirty="0"/>
              <a:t> = P0;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CurrentPin</a:t>
            </a:r>
            <a:r>
              <a:rPr lang="en-US" sz="1000" dirty="0"/>
              <a:t> = P1;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CurrentPin</a:t>
            </a:r>
            <a:r>
              <a:rPr lang="en-US" sz="1000" dirty="0"/>
              <a:t> = P2;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CurrentPin</a:t>
            </a:r>
            <a:r>
              <a:rPr lang="en-US" sz="1000" dirty="0"/>
              <a:t> = P3;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//PA4,PA5 and PA6 column pins as output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CurrentPin</a:t>
            </a:r>
            <a:r>
              <a:rPr lang="en-US" sz="1000" dirty="0"/>
              <a:t> = P4;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CurrentPin</a:t>
            </a:r>
            <a:r>
              <a:rPr lang="en-US" sz="1000" dirty="0"/>
              <a:t> = P5;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CurrentPin</a:t>
            </a:r>
            <a:r>
              <a:rPr lang="en-US" sz="1000" dirty="0"/>
              <a:t> = P6;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//PORTA </a:t>
            </a:r>
            <a:r>
              <a:rPr lang="en-US" sz="1000" dirty="0" err="1"/>
              <a:t>Config</a:t>
            </a:r>
            <a:endParaRPr lang="en-US" sz="1000" dirty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for(i=0;i&lt;7;i++)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</a:t>
            </a:r>
            <a:r>
              <a:rPr lang="en-US" sz="1000" dirty="0" err="1"/>
              <a:t>GPIO_Config_Pin</a:t>
            </a:r>
            <a:r>
              <a:rPr lang="en-US" sz="1000" dirty="0"/>
              <a:t>(&amp;pa[i]);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11818</TotalTime>
  <Words>191</Words>
  <Application>Microsoft Office PowerPoint</Application>
  <PresentationFormat>Custom</PresentationFormat>
  <Paragraphs>314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Interfacing Keypad with PIC16F877A Microcontroller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394</cp:revision>
  <dcterms:created xsi:type="dcterms:W3CDTF">2021-04-01T12:19:09Z</dcterms:created>
  <dcterms:modified xsi:type="dcterms:W3CDTF">2021-07-09T12:27:38Z</dcterms:modified>
</cp:coreProperties>
</file>