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4" r:id="rId2"/>
    <p:sldId id="327" r:id="rId3"/>
    <p:sldId id="336" r:id="rId4"/>
    <p:sldId id="328" r:id="rId5"/>
    <p:sldId id="329" r:id="rId6"/>
    <p:sldId id="330" r:id="rId7"/>
    <p:sldId id="331" r:id="rId8"/>
    <p:sldId id="332" r:id="rId9"/>
    <p:sldId id="333" r:id="rId10"/>
    <p:sldId id="334" r:id="rId11"/>
    <p:sldId id="335" r:id="rId12"/>
    <p:sldId id="337" r:id="rId13"/>
    <p:sldId id="338" r:id="rId14"/>
    <p:sldId id="339" r:id="rId15"/>
    <p:sldId id="340" r:id="rId16"/>
    <p:sldId id="3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93" d="100"/>
          <a:sy n="93"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14-Jul-21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14-Jul-21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14-Jul-21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14-Jul-21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14-Jul-21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14-Jul-21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14-Jul-21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14-Jul-21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14-Jul-21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14-Jul-21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14-Jul-21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14-Jul-21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14-Jul-21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14-Jul-21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ADC in STM32</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Voltage Table For 3-bit SAR</a:t>
            </a:r>
          </a:p>
        </p:txBody>
      </p:sp>
      <p:graphicFrame>
        <p:nvGraphicFramePr>
          <p:cNvPr id="8" name="Content Placeholder 3"/>
          <p:cNvGraphicFramePr>
            <a:graphicFrameLocks/>
          </p:cNvGraphicFramePr>
          <p:nvPr>
            <p:extLst>
              <p:ext uri="{D42A27DB-BD31-4B8C-83A1-F6EECF244321}">
                <p14:modId xmlns:p14="http://schemas.microsoft.com/office/powerpoint/2010/main" val="746067464"/>
              </p:ext>
            </p:extLst>
          </p:nvPr>
        </p:nvGraphicFramePr>
        <p:xfrm>
          <a:off x="1648495" y="1649725"/>
          <a:ext cx="8634969" cy="3939705"/>
        </p:xfrm>
        <a:graphic>
          <a:graphicData uri="http://schemas.openxmlformats.org/drawingml/2006/table">
            <a:tbl>
              <a:tblPr firstRow="1" bandRow="1">
                <a:tableStyleId>{5C22544A-7EE6-4342-B048-85BDC9FD1C3A}</a:tableStyleId>
              </a:tblPr>
              <a:tblGrid>
                <a:gridCol w="2878323"/>
                <a:gridCol w="2878323"/>
                <a:gridCol w="2878323"/>
              </a:tblGrid>
              <a:tr h="437745">
                <a:tc>
                  <a:txBody>
                    <a:bodyPr/>
                    <a:lstStyle/>
                    <a:p>
                      <a:r>
                        <a:rPr lang="en-US" sz="2100" dirty="0" smtClean="0"/>
                        <a:t>SAMPLING</a:t>
                      </a:r>
                      <a:endParaRPr lang="en-US" sz="2100" dirty="0"/>
                    </a:p>
                  </a:txBody>
                  <a:tcPr marL="107937" marR="107937" marT="53969" marB="53969"/>
                </a:tc>
                <a:tc>
                  <a:txBody>
                    <a:bodyPr/>
                    <a:lstStyle/>
                    <a:p>
                      <a:r>
                        <a:rPr lang="en-US" sz="2100" dirty="0" smtClean="0"/>
                        <a:t>BINARY NUMBER</a:t>
                      </a:r>
                      <a:endParaRPr lang="en-US" sz="2100" dirty="0"/>
                    </a:p>
                  </a:txBody>
                  <a:tcPr marL="107937" marR="107937" marT="53969" marB="53969"/>
                </a:tc>
                <a:tc>
                  <a:txBody>
                    <a:bodyPr/>
                    <a:lstStyle/>
                    <a:p>
                      <a:r>
                        <a:rPr lang="en-US" sz="2100" dirty="0" smtClean="0"/>
                        <a:t>VOLTAGE</a:t>
                      </a:r>
                      <a:endParaRPr lang="en-US" sz="2100" dirty="0"/>
                    </a:p>
                  </a:txBody>
                  <a:tcPr marL="107937" marR="107937" marT="53969" marB="53969"/>
                </a:tc>
              </a:tr>
              <a:tr h="437745">
                <a:tc>
                  <a:txBody>
                    <a:bodyPr/>
                    <a:lstStyle/>
                    <a:p>
                      <a:r>
                        <a:rPr lang="en-US" sz="2100" dirty="0" smtClean="0"/>
                        <a:t>0</a:t>
                      </a:r>
                      <a:endParaRPr lang="en-US" sz="2100" dirty="0"/>
                    </a:p>
                  </a:txBody>
                  <a:tcPr marL="107937" marR="107937" marT="53969" marB="53969"/>
                </a:tc>
                <a:tc>
                  <a:txBody>
                    <a:bodyPr/>
                    <a:lstStyle/>
                    <a:p>
                      <a:r>
                        <a:rPr lang="en-US" sz="2100" dirty="0" smtClean="0"/>
                        <a:t>000</a:t>
                      </a:r>
                      <a:endParaRPr lang="en-US" sz="2100" dirty="0"/>
                    </a:p>
                  </a:txBody>
                  <a:tcPr marL="107937" marR="107937" marT="53969" marB="53969"/>
                </a:tc>
                <a:tc>
                  <a:txBody>
                    <a:bodyPr/>
                    <a:lstStyle/>
                    <a:p>
                      <a:r>
                        <a:rPr lang="en-US" sz="2100" dirty="0" smtClean="0"/>
                        <a:t>0V</a:t>
                      </a:r>
                      <a:endParaRPr lang="en-US" sz="2100" dirty="0"/>
                    </a:p>
                  </a:txBody>
                  <a:tcPr marL="107937" marR="107937" marT="53969" marB="53969"/>
                </a:tc>
              </a:tr>
              <a:tr h="437745">
                <a:tc>
                  <a:txBody>
                    <a:bodyPr/>
                    <a:lstStyle/>
                    <a:p>
                      <a:r>
                        <a:rPr lang="en-US" sz="2100" dirty="0" smtClean="0"/>
                        <a:t>1</a:t>
                      </a:r>
                      <a:endParaRPr lang="en-US" sz="2100" dirty="0"/>
                    </a:p>
                  </a:txBody>
                  <a:tcPr marL="107937" marR="107937" marT="53969" marB="53969"/>
                </a:tc>
                <a:tc>
                  <a:txBody>
                    <a:bodyPr/>
                    <a:lstStyle/>
                    <a:p>
                      <a:r>
                        <a:rPr lang="en-US" sz="2100" dirty="0" smtClean="0"/>
                        <a:t>001</a:t>
                      </a:r>
                      <a:endParaRPr lang="en-US" sz="2100" dirty="0"/>
                    </a:p>
                  </a:txBody>
                  <a:tcPr marL="107937" marR="107937" marT="53969" marB="53969"/>
                </a:tc>
                <a:tc>
                  <a:txBody>
                    <a:bodyPr/>
                    <a:lstStyle/>
                    <a:p>
                      <a:r>
                        <a:rPr lang="en-US" sz="2100" dirty="0" smtClean="0"/>
                        <a:t>0.7V</a:t>
                      </a:r>
                      <a:endParaRPr lang="en-US" sz="2100" dirty="0"/>
                    </a:p>
                  </a:txBody>
                  <a:tcPr marL="107937" marR="107937" marT="53969" marB="53969"/>
                </a:tc>
              </a:tr>
              <a:tr h="437745">
                <a:tc>
                  <a:txBody>
                    <a:bodyPr/>
                    <a:lstStyle/>
                    <a:p>
                      <a:r>
                        <a:rPr lang="en-US" sz="2100" dirty="0" smtClean="0"/>
                        <a:t>2</a:t>
                      </a:r>
                      <a:endParaRPr lang="en-US" sz="2100" dirty="0"/>
                    </a:p>
                  </a:txBody>
                  <a:tcPr marL="107937" marR="107937" marT="53969" marB="53969"/>
                </a:tc>
                <a:tc>
                  <a:txBody>
                    <a:bodyPr/>
                    <a:lstStyle/>
                    <a:p>
                      <a:r>
                        <a:rPr lang="en-US" sz="2100" dirty="0" smtClean="0"/>
                        <a:t>010</a:t>
                      </a:r>
                      <a:endParaRPr lang="en-US" sz="2100" dirty="0"/>
                    </a:p>
                  </a:txBody>
                  <a:tcPr marL="107937" marR="107937" marT="53969" marB="53969"/>
                </a:tc>
                <a:tc>
                  <a:txBody>
                    <a:bodyPr/>
                    <a:lstStyle/>
                    <a:p>
                      <a:r>
                        <a:rPr lang="en-US" sz="2100" dirty="0" smtClean="0"/>
                        <a:t>1.4V</a:t>
                      </a:r>
                      <a:endParaRPr lang="en-US" sz="2100" dirty="0"/>
                    </a:p>
                  </a:txBody>
                  <a:tcPr marL="107937" marR="107937" marT="53969" marB="53969"/>
                </a:tc>
              </a:tr>
              <a:tr h="437745">
                <a:tc>
                  <a:txBody>
                    <a:bodyPr/>
                    <a:lstStyle/>
                    <a:p>
                      <a:r>
                        <a:rPr lang="en-US" sz="2100" dirty="0" smtClean="0"/>
                        <a:t>3</a:t>
                      </a:r>
                      <a:endParaRPr lang="en-US" sz="2100" dirty="0"/>
                    </a:p>
                  </a:txBody>
                  <a:tcPr marL="107937" marR="107937" marT="53969" marB="53969"/>
                </a:tc>
                <a:tc>
                  <a:txBody>
                    <a:bodyPr/>
                    <a:lstStyle/>
                    <a:p>
                      <a:r>
                        <a:rPr lang="en-US" sz="2100" dirty="0" smtClean="0"/>
                        <a:t>011</a:t>
                      </a:r>
                      <a:endParaRPr lang="en-US" sz="2100" dirty="0"/>
                    </a:p>
                  </a:txBody>
                  <a:tcPr marL="107937" marR="107937" marT="53969" marB="53969"/>
                </a:tc>
                <a:tc>
                  <a:txBody>
                    <a:bodyPr/>
                    <a:lstStyle/>
                    <a:p>
                      <a:r>
                        <a:rPr lang="en-US" sz="2100" dirty="0" smtClean="0"/>
                        <a:t>2.1V</a:t>
                      </a:r>
                      <a:endParaRPr lang="en-US" sz="2100" dirty="0"/>
                    </a:p>
                  </a:txBody>
                  <a:tcPr marL="107937" marR="107937" marT="53969" marB="53969"/>
                </a:tc>
              </a:tr>
              <a:tr h="437745">
                <a:tc>
                  <a:txBody>
                    <a:bodyPr/>
                    <a:lstStyle/>
                    <a:p>
                      <a:r>
                        <a:rPr lang="en-US" sz="2100" dirty="0" smtClean="0"/>
                        <a:t>4</a:t>
                      </a:r>
                      <a:endParaRPr lang="en-US" sz="2100" dirty="0"/>
                    </a:p>
                  </a:txBody>
                  <a:tcPr marL="107937" marR="107937" marT="53969" marB="53969"/>
                </a:tc>
                <a:tc>
                  <a:txBody>
                    <a:bodyPr/>
                    <a:lstStyle/>
                    <a:p>
                      <a:r>
                        <a:rPr lang="en-US" sz="2100" dirty="0" smtClean="0"/>
                        <a:t>100</a:t>
                      </a:r>
                      <a:endParaRPr lang="en-US" sz="2100" dirty="0"/>
                    </a:p>
                  </a:txBody>
                  <a:tcPr marL="107937" marR="107937" marT="53969" marB="53969"/>
                </a:tc>
                <a:tc>
                  <a:txBody>
                    <a:bodyPr/>
                    <a:lstStyle/>
                    <a:p>
                      <a:r>
                        <a:rPr lang="en-US" sz="2100" dirty="0" smtClean="0"/>
                        <a:t>2.8V</a:t>
                      </a:r>
                      <a:endParaRPr lang="en-US" sz="2100" dirty="0"/>
                    </a:p>
                  </a:txBody>
                  <a:tcPr marL="107937" marR="107937" marT="53969" marB="53969"/>
                </a:tc>
              </a:tr>
              <a:tr h="437745">
                <a:tc>
                  <a:txBody>
                    <a:bodyPr/>
                    <a:lstStyle/>
                    <a:p>
                      <a:r>
                        <a:rPr lang="en-US" sz="2100" dirty="0" smtClean="0"/>
                        <a:t>5</a:t>
                      </a:r>
                      <a:endParaRPr lang="en-US" sz="2100" dirty="0"/>
                    </a:p>
                  </a:txBody>
                  <a:tcPr marL="107937" marR="107937" marT="53969" marB="53969"/>
                </a:tc>
                <a:tc>
                  <a:txBody>
                    <a:bodyPr/>
                    <a:lstStyle/>
                    <a:p>
                      <a:r>
                        <a:rPr lang="en-US" sz="2100" dirty="0" smtClean="0"/>
                        <a:t>101</a:t>
                      </a:r>
                      <a:endParaRPr lang="en-US" sz="2100" dirty="0"/>
                    </a:p>
                  </a:txBody>
                  <a:tcPr marL="107937" marR="107937" marT="53969" marB="53969"/>
                </a:tc>
                <a:tc>
                  <a:txBody>
                    <a:bodyPr/>
                    <a:lstStyle/>
                    <a:p>
                      <a:r>
                        <a:rPr lang="en-US" sz="2100" dirty="0" smtClean="0"/>
                        <a:t>3.5V</a:t>
                      </a:r>
                      <a:endParaRPr lang="en-US" sz="2100" dirty="0"/>
                    </a:p>
                  </a:txBody>
                  <a:tcPr marL="107937" marR="107937" marT="53969" marB="53969"/>
                </a:tc>
              </a:tr>
              <a:tr h="437745">
                <a:tc>
                  <a:txBody>
                    <a:bodyPr/>
                    <a:lstStyle/>
                    <a:p>
                      <a:r>
                        <a:rPr lang="en-US" sz="2100" dirty="0" smtClean="0"/>
                        <a:t>6</a:t>
                      </a:r>
                      <a:endParaRPr lang="en-US" sz="2100" dirty="0"/>
                    </a:p>
                  </a:txBody>
                  <a:tcPr marL="107937" marR="107937" marT="53969" marB="53969"/>
                </a:tc>
                <a:tc>
                  <a:txBody>
                    <a:bodyPr/>
                    <a:lstStyle/>
                    <a:p>
                      <a:r>
                        <a:rPr lang="en-US" sz="2100" dirty="0" smtClean="0"/>
                        <a:t>110</a:t>
                      </a:r>
                      <a:endParaRPr lang="en-US" sz="2100" dirty="0"/>
                    </a:p>
                  </a:txBody>
                  <a:tcPr marL="107937" marR="107937" marT="53969" marB="53969"/>
                </a:tc>
                <a:tc>
                  <a:txBody>
                    <a:bodyPr/>
                    <a:lstStyle/>
                    <a:p>
                      <a:r>
                        <a:rPr lang="en-US" sz="2100" dirty="0" smtClean="0"/>
                        <a:t>4.1V</a:t>
                      </a:r>
                      <a:endParaRPr lang="en-US" sz="2100" dirty="0"/>
                    </a:p>
                  </a:txBody>
                  <a:tcPr marL="107937" marR="107937" marT="53969" marB="53969"/>
                </a:tc>
              </a:tr>
              <a:tr h="437745">
                <a:tc>
                  <a:txBody>
                    <a:bodyPr/>
                    <a:lstStyle/>
                    <a:p>
                      <a:r>
                        <a:rPr lang="en-US" sz="2100" dirty="0" smtClean="0"/>
                        <a:t>7</a:t>
                      </a:r>
                      <a:endParaRPr lang="en-US" sz="2100" dirty="0"/>
                    </a:p>
                  </a:txBody>
                  <a:tcPr marL="107937" marR="107937" marT="53969" marB="53969"/>
                </a:tc>
                <a:tc>
                  <a:txBody>
                    <a:bodyPr/>
                    <a:lstStyle/>
                    <a:p>
                      <a:r>
                        <a:rPr lang="en-US" sz="2100" dirty="0" smtClean="0"/>
                        <a:t>111</a:t>
                      </a:r>
                      <a:endParaRPr lang="en-US" sz="2100" dirty="0"/>
                    </a:p>
                  </a:txBody>
                  <a:tcPr marL="107937" marR="107937" marT="53969" marB="53969"/>
                </a:tc>
                <a:tc>
                  <a:txBody>
                    <a:bodyPr/>
                    <a:lstStyle/>
                    <a:p>
                      <a:r>
                        <a:rPr lang="en-US" sz="2100" dirty="0" smtClean="0"/>
                        <a:t>4.9V</a:t>
                      </a:r>
                      <a:endParaRPr lang="en-US" sz="2100" dirty="0"/>
                    </a:p>
                  </a:txBody>
                  <a:tcPr marL="107937" marR="107937" marT="53969" marB="53969"/>
                </a:tc>
              </a:tr>
            </a:tbl>
          </a:graphicData>
        </a:graphic>
      </p:graphicFrame>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in STM32</a:t>
            </a:r>
          </a:p>
        </p:txBody>
      </p:sp>
      <p:sp>
        <p:nvSpPr>
          <p:cNvPr id="6" name="TextBox 5"/>
          <p:cNvSpPr txBox="1"/>
          <p:nvPr/>
        </p:nvSpPr>
        <p:spPr>
          <a:xfrm>
            <a:off x="801660" y="1185704"/>
            <a:ext cx="11013140" cy="4555093"/>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The STM32 has </a:t>
            </a:r>
            <a:r>
              <a:rPr lang="en-US" sz="2000" b="1" dirty="0" smtClean="0"/>
              <a:t>12-bit of ADC Resolution</a:t>
            </a:r>
            <a:r>
              <a:rPr lang="en-US" sz="2000" dirty="0" smtClean="0"/>
              <a:t> and  </a:t>
            </a:r>
            <a:r>
              <a:rPr lang="en-US" sz="2000" dirty="0"/>
              <a:t>is a successive approximation analog-to-digital converter.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has up to </a:t>
            </a:r>
            <a:r>
              <a:rPr lang="en-US" sz="2000" b="1" dirty="0" smtClean="0"/>
              <a:t>18 multiplexed </a:t>
            </a:r>
            <a:r>
              <a:rPr lang="en-US" sz="2000" b="1" dirty="0"/>
              <a:t>channels </a:t>
            </a:r>
            <a:r>
              <a:rPr lang="en-US" sz="2000" dirty="0"/>
              <a:t>allowing it measure signals from sixteen external and two </a:t>
            </a:r>
            <a:r>
              <a:rPr lang="en-US" sz="2000" dirty="0" smtClean="0"/>
              <a:t>internal sources</a:t>
            </a:r>
            <a:r>
              <a:rPr lang="en-US" sz="2000" dirty="0"/>
              <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A/D </a:t>
            </a:r>
            <a:r>
              <a:rPr lang="en-US" sz="2000" dirty="0"/>
              <a:t>conversion of the various channels can be performed in </a:t>
            </a:r>
            <a:r>
              <a:rPr lang="en-US" sz="2000" b="1" dirty="0"/>
              <a:t>single, </a:t>
            </a:r>
            <a:r>
              <a:rPr lang="en-US" sz="2000" b="1" dirty="0" smtClean="0"/>
              <a:t>continuous</a:t>
            </a:r>
            <a:r>
              <a:rPr lang="en-US" sz="2000" dirty="0" smtClean="0"/>
              <a:t>, scan or </a:t>
            </a:r>
            <a:r>
              <a:rPr lang="en-US" sz="2000" b="1" dirty="0" smtClean="0"/>
              <a:t>discontinuous </a:t>
            </a:r>
            <a:r>
              <a:rPr lang="en-US" sz="2000" b="1" dirty="0"/>
              <a:t>mode</a:t>
            </a:r>
            <a:r>
              <a:rPr lang="en-US" sz="2000" dirty="0"/>
              <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result of the ADC is stored in a left-aligned or </a:t>
            </a:r>
            <a:r>
              <a:rPr lang="en-US" sz="2000" dirty="0" smtClean="0"/>
              <a:t>right-aligned </a:t>
            </a:r>
            <a:r>
              <a:rPr lang="en-US" sz="2000" b="1" dirty="0" smtClean="0"/>
              <a:t>16-bit </a:t>
            </a:r>
            <a:r>
              <a:rPr lang="en-US" sz="2000" b="1" dirty="0"/>
              <a:t>data register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analog watchdog feature allows the application to detect if the input voltage goes</a:t>
            </a:r>
            <a:br>
              <a:rPr lang="en-US" sz="2000" dirty="0"/>
            </a:br>
            <a:r>
              <a:rPr lang="en-US" sz="2000" dirty="0"/>
              <a:t>outside the user-defined high or low thresholds</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ADC input clock is generated from the PCLK2 clock divided by a </a:t>
            </a:r>
            <a:r>
              <a:rPr lang="en-US" sz="2000" dirty="0" err="1"/>
              <a:t>prescaler</a:t>
            </a:r>
            <a:r>
              <a:rPr lang="en-US" sz="2000" dirty="0"/>
              <a:t> and it must</a:t>
            </a:r>
            <a:br>
              <a:rPr lang="en-US" sz="2000" dirty="0"/>
            </a:br>
            <a:r>
              <a:rPr lang="en-US" sz="2000" dirty="0"/>
              <a:t>not exceed 14 </a:t>
            </a:r>
            <a:r>
              <a:rPr lang="en-US" sz="2000" dirty="0" smtClean="0"/>
              <a:t>MHz</a:t>
            </a:r>
            <a:r>
              <a:rPr lang="en-US" sz="2000" dirty="0"/>
              <a:t/>
            </a:r>
            <a:br>
              <a:rPr lang="en-US" sz="2000" dirty="0"/>
            </a:br>
            <a:endParaRPr lang="en-US" sz="2000" dirty="0"/>
          </a:p>
        </p:txBody>
      </p:sp>
    </p:spTree>
    <p:extLst>
      <p:ext uri="{BB962C8B-B14F-4D97-AF65-F5344CB8AC3E}">
        <p14:creationId xmlns:p14="http://schemas.microsoft.com/office/powerpoint/2010/main" val="908864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88767"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506" y="20198"/>
            <a:ext cx="5287370" cy="6837802"/>
          </a:xfrm>
          <a:prstGeom prst="rect">
            <a:avLst/>
          </a:prstGeom>
        </p:spPr>
      </p:pic>
    </p:spTree>
    <p:extLst>
      <p:ext uri="{BB962C8B-B14F-4D97-AF65-F5344CB8AC3E}">
        <p14:creationId xmlns:p14="http://schemas.microsoft.com/office/powerpoint/2010/main" val="544391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For ADC</a:t>
            </a:r>
          </a:p>
        </p:txBody>
      </p:sp>
      <p:sp>
        <p:nvSpPr>
          <p:cNvPr id="6" name="TextBox 5"/>
          <p:cNvSpPr txBox="1"/>
          <p:nvPr/>
        </p:nvSpPr>
        <p:spPr>
          <a:xfrm>
            <a:off x="878933" y="1507675"/>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a:t>
            </a:r>
            <a:r>
              <a:rPr lang="en-US" sz="2000" dirty="0">
                <a:solidFill>
                  <a:srgbClr val="FF0000"/>
                </a:solidFill>
              </a:rPr>
              <a:t>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control register 2 (</a:t>
            </a:r>
            <a:r>
              <a:rPr lang="en-US" sz="2000" dirty="0">
                <a:solidFill>
                  <a:srgbClr val="FF0000"/>
                </a:solidFill>
              </a:rPr>
              <a:t>ADC_CR2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sample time register 2 (</a:t>
            </a:r>
            <a:r>
              <a:rPr lang="en-US" sz="2000" dirty="0">
                <a:solidFill>
                  <a:srgbClr val="FF0000"/>
                </a:solidFill>
              </a:rPr>
              <a:t>ADC_SMPR2</a:t>
            </a:r>
            <a:r>
              <a:rPr lang="en-US" sz="2000" dirty="0" smtClean="0"/>
              <a:t>)</a:t>
            </a:r>
          </a:p>
          <a:p>
            <a:pPr marL="384048" lvl="0" indent="-384048">
              <a:spcBef>
                <a:spcPts val="1000"/>
              </a:spcBef>
              <a:spcAft>
                <a:spcPts val="200"/>
              </a:spcAft>
              <a:buFont typeface="Wingdings" panose="05000000000000000000" pitchFamily="2" charset="2"/>
              <a:buChar char="v"/>
            </a:pPr>
            <a:r>
              <a:rPr lang="pt-BR" sz="2000" dirty="0"/>
              <a:t>ADC regular sequence register 1 (</a:t>
            </a:r>
            <a:r>
              <a:rPr lang="pt-BR" sz="2000" dirty="0">
                <a:solidFill>
                  <a:srgbClr val="FF0000"/>
                </a:solidFill>
              </a:rPr>
              <a:t>ADC_SQR1</a:t>
            </a:r>
            <a:r>
              <a:rPr lang="pt-BR" sz="2000" dirty="0" smtClean="0"/>
              <a:t>)</a:t>
            </a:r>
          </a:p>
          <a:p>
            <a:pPr marL="384048" lvl="0" indent="-384048">
              <a:spcBef>
                <a:spcPts val="1000"/>
              </a:spcBef>
              <a:spcAft>
                <a:spcPts val="200"/>
              </a:spcAft>
              <a:buFont typeface="Wingdings" panose="05000000000000000000" pitchFamily="2" charset="2"/>
              <a:buChar char="v"/>
            </a:pPr>
            <a:r>
              <a:rPr lang="pt-BR" sz="2000" dirty="0"/>
              <a:t>ADC regular sequence register 3 (</a:t>
            </a:r>
            <a:r>
              <a:rPr lang="pt-BR" sz="2000" dirty="0">
                <a:solidFill>
                  <a:srgbClr val="FF0000"/>
                </a:solidFill>
              </a:rPr>
              <a:t>ADC_SQR3</a:t>
            </a:r>
            <a:r>
              <a:rPr lang="pt-BR" sz="2000" dirty="0" smtClean="0"/>
              <a:t>)</a:t>
            </a:r>
          </a:p>
          <a:p>
            <a:pPr marL="384048" lvl="0" indent="-384048">
              <a:spcBef>
                <a:spcPts val="1000"/>
              </a:spcBef>
              <a:spcAft>
                <a:spcPts val="200"/>
              </a:spcAft>
              <a:buFont typeface="Wingdings" panose="05000000000000000000" pitchFamily="2" charset="2"/>
              <a:buChar char="v"/>
            </a:pPr>
            <a:r>
              <a:rPr lang="en-US" sz="2000" dirty="0"/>
              <a:t>ADC status register (</a:t>
            </a:r>
            <a:r>
              <a:rPr lang="en-US" sz="2000" dirty="0">
                <a:solidFill>
                  <a:srgbClr val="FF0000"/>
                </a:solidFill>
              </a:rPr>
              <a:t>ADC_SR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regular data register (</a:t>
            </a:r>
            <a:r>
              <a:rPr lang="en-US" sz="2000" dirty="0">
                <a:solidFill>
                  <a:srgbClr val="FF0000"/>
                </a:solidFill>
              </a:rPr>
              <a:t>ADC_DR</a:t>
            </a:r>
            <a:r>
              <a:rPr lang="en-US" sz="2000" dirty="0"/>
              <a:t>)</a:t>
            </a:r>
          </a:p>
        </p:txBody>
      </p:sp>
    </p:spTree>
    <p:extLst>
      <p:ext uri="{BB962C8B-B14F-4D97-AF65-F5344CB8AC3E}">
        <p14:creationId xmlns:p14="http://schemas.microsoft.com/office/powerpoint/2010/main" val="3147653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interface</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697" y="1673349"/>
            <a:ext cx="4229100" cy="3819525"/>
          </a:xfrm>
          <a:prstGeom prst="rect">
            <a:avLst/>
          </a:prstGeom>
        </p:spPr>
      </p:pic>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Program</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431515" y="955497"/>
            <a:ext cx="11760485" cy="5671334"/>
          </a:xfrm>
          <a:prstGeom prst="rect">
            <a:avLst/>
          </a:prstGeom>
          <a:noFill/>
        </p:spPr>
        <p:txBody>
          <a:bodyPr wrap="square" numCol="2" rtlCol="0">
            <a:spAutoFit/>
          </a:bodyPr>
          <a:lstStyle/>
          <a:p>
            <a:pPr lvl="0">
              <a:spcBef>
                <a:spcPts val="1000"/>
              </a:spcBef>
              <a:spcAft>
                <a:spcPts val="200"/>
              </a:spcAft>
            </a:pPr>
            <a:r>
              <a:rPr lang="en-US" sz="1600" dirty="0">
                <a:latin typeface="Consolas" pitchFamily="49" charset="0"/>
              </a:rPr>
              <a:t>#include "stm32f10x.h"         </a:t>
            </a:r>
            <a:r>
              <a:rPr lang="en-US" sz="1600" dirty="0" smtClean="0">
                <a:latin typeface="Consolas" pitchFamily="49" charset="0"/>
              </a:rPr>
              <a:t> </a:t>
            </a:r>
            <a:r>
              <a:rPr lang="en-US" sz="1600" dirty="0">
                <a:latin typeface="Consolas" pitchFamily="49" charset="0"/>
              </a:rPr>
              <a:t>// Device </a:t>
            </a:r>
            <a:r>
              <a:rPr lang="en-US" sz="1600" dirty="0" smtClean="0">
                <a:latin typeface="Consolas" pitchFamily="49" charset="0"/>
              </a:rPr>
              <a:t>header</a:t>
            </a:r>
            <a:endParaRPr lang="en-US" sz="1600" dirty="0">
              <a:latin typeface="Consolas" pitchFamily="49" charset="0"/>
            </a:endParaRPr>
          </a:p>
          <a:p>
            <a:pPr lvl="0">
              <a:spcBef>
                <a:spcPts val="1000"/>
              </a:spcBef>
              <a:spcAft>
                <a:spcPts val="200"/>
              </a:spcAft>
            </a:pPr>
            <a:r>
              <a:rPr lang="en-US" sz="1600" dirty="0">
                <a:latin typeface="Consolas" pitchFamily="49" charset="0"/>
              </a:rPr>
              <a:t>void </a:t>
            </a:r>
            <a:r>
              <a:rPr lang="en-US" sz="1600" dirty="0" err="1">
                <a:latin typeface="Consolas" pitchFamily="49" charset="0"/>
              </a:rPr>
              <a:t>gpio_init</a:t>
            </a:r>
            <a:r>
              <a:rPr lang="en-US" sz="1600" dirty="0">
                <a:latin typeface="Consolas" pitchFamily="49" charset="0"/>
              </a:rPr>
              <a:t>(void);</a:t>
            </a:r>
          </a:p>
          <a:p>
            <a:pPr lvl="0">
              <a:spcBef>
                <a:spcPts val="1000"/>
              </a:spcBef>
              <a:spcAft>
                <a:spcPts val="200"/>
              </a:spcAft>
            </a:pPr>
            <a:r>
              <a:rPr lang="en-US" sz="1600" dirty="0">
                <a:latin typeface="Consolas" pitchFamily="49" charset="0"/>
              </a:rPr>
              <a:t>void </a:t>
            </a:r>
            <a:r>
              <a:rPr lang="en-US" sz="1600" dirty="0" err="1">
                <a:latin typeface="Consolas" pitchFamily="49" charset="0"/>
              </a:rPr>
              <a:t>adc_init</a:t>
            </a:r>
            <a:r>
              <a:rPr lang="en-US" sz="1600" dirty="0">
                <a:latin typeface="Consolas" pitchFamily="49" charset="0"/>
              </a:rPr>
              <a:t>(void);	</a:t>
            </a:r>
          </a:p>
          <a:p>
            <a:pPr lvl="0">
              <a:spcBef>
                <a:spcPts val="1000"/>
              </a:spcBef>
              <a:spcAft>
                <a:spcPts val="200"/>
              </a:spcAft>
            </a:pPr>
            <a:r>
              <a:rPr lang="en-US" sz="1600" dirty="0">
                <a:latin typeface="Consolas" pitchFamily="49" charset="0"/>
              </a:rPr>
              <a:t>unsigned short </a:t>
            </a:r>
            <a:r>
              <a:rPr lang="en-US" sz="1600" dirty="0" err="1">
                <a:latin typeface="Consolas" pitchFamily="49" charset="0"/>
              </a:rPr>
              <a:t>int</a:t>
            </a:r>
            <a:r>
              <a:rPr lang="en-US" sz="1600" dirty="0">
                <a:latin typeface="Consolas" pitchFamily="49" charset="0"/>
              </a:rPr>
              <a:t> </a:t>
            </a:r>
            <a:r>
              <a:rPr lang="en-US" sz="1600" dirty="0" err="1">
                <a:latin typeface="Consolas" pitchFamily="49" charset="0"/>
              </a:rPr>
              <a:t>adc_value</a:t>
            </a:r>
            <a:r>
              <a:rPr lang="en-US" sz="1600" dirty="0">
                <a:latin typeface="Consolas" pitchFamily="49" charset="0"/>
              </a:rPr>
              <a:t>(void);</a:t>
            </a:r>
          </a:p>
          <a:p>
            <a:pPr lvl="0">
              <a:spcBef>
                <a:spcPts val="1000"/>
              </a:spcBef>
              <a:spcAft>
                <a:spcPts val="200"/>
              </a:spcAft>
            </a:pPr>
            <a:r>
              <a:rPr lang="en-US" sz="1600" dirty="0">
                <a:latin typeface="Consolas" pitchFamily="49" charset="0"/>
              </a:rPr>
              <a:t>unsigned short </a:t>
            </a:r>
            <a:r>
              <a:rPr lang="en-US" sz="1600" dirty="0" err="1">
                <a:latin typeface="Consolas" pitchFamily="49" charset="0"/>
              </a:rPr>
              <a:t>int</a:t>
            </a:r>
            <a:r>
              <a:rPr lang="en-US" sz="1600" dirty="0">
                <a:latin typeface="Consolas" pitchFamily="49" charset="0"/>
              </a:rPr>
              <a:t> </a:t>
            </a:r>
            <a:r>
              <a:rPr lang="en-US" sz="1600" dirty="0" err="1">
                <a:latin typeface="Consolas" pitchFamily="49" charset="0"/>
              </a:rPr>
              <a:t>adc_val</a:t>
            </a:r>
            <a:r>
              <a:rPr lang="en-US" sz="1600" dirty="0">
                <a:latin typeface="Consolas" pitchFamily="49" charset="0"/>
              </a:rPr>
              <a:t>=0</a:t>
            </a:r>
            <a:r>
              <a:rPr lang="en-US" sz="1600" dirty="0" smtClean="0">
                <a:latin typeface="Consolas" pitchFamily="49" charset="0"/>
              </a:rPr>
              <a:t>;</a:t>
            </a:r>
            <a:endParaRPr lang="en-US" sz="1600" dirty="0">
              <a:latin typeface="Consolas" pitchFamily="49" charset="0"/>
            </a:endParaRPr>
          </a:p>
          <a:p>
            <a:pPr lvl="0">
              <a:spcBef>
                <a:spcPts val="1000"/>
              </a:spcBef>
              <a:spcAft>
                <a:spcPts val="200"/>
              </a:spcAft>
            </a:pPr>
            <a:r>
              <a:rPr lang="en-US" sz="1600" dirty="0" err="1">
                <a:latin typeface="Consolas" pitchFamily="49" charset="0"/>
              </a:rPr>
              <a:t>int</a:t>
            </a:r>
            <a:r>
              <a:rPr lang="en-US" sz="1600" dirty="0">
                <a:latin typeface="Consolas" pitchFamily="49" charset="0"/>
              </a:rPr>
              <a:t> main()</a:t>
            </a:r>
          </a:p>
          <a:p>
            <a:pPr lvl="0">
              <a:spcBef>
                <a:spcPts val="1000"/>
              </a:spcBef>
              <a:spcAft>
                <a:spcPts val="200"/>
              </a:spcAft>
            </a:pPr>
            <a:r>
              <a:rPr lang="en-US" sz="1600" dirty="0">
                <a:latin typeface="Consolas" pitchFamily="49" charset="0"/>
              </a:rPr>
              <a:t>{	</a:t>
            </a:r>
          </a:p>
          <a:p>
            <a:pPr lvl="0">
              <a:spcBef>
                <a:spcPts val="1000"/>
              </a:spcBef>
              <a:spcAft>
                <a:spcPts val="200"/>
              </a:spcAft>
            </a:pPr>
            <a:r>
              <a:rPr lang="en-US" sz="1600" dirty="0">
                <a:latin typeface="Consolas" pitchFamily="49" charset="0"/>
              </a:rPr>
              <a:t>	</a:t>
            </a:r>
            <a:r>
              <a:rPr lang="en-US" sz="1600" dirty="0" err="1">
                <a:latin typeface="Consolas" pitchFamily="49" charset="0"/>
              </a:rPr>
              <a:t>gpio_init</a:t>
            </a:r>
            <a:r>
              <a:rPr lang="en-US" sz="1600" dirty="0">
                <a:latin typeface="Consolas" pitchFamily="49" charset="0"/>
              </a:rPr>
              <a:t>();	</a:t>
            </a:r>
          </a:p>
          <a:p>
            <a:pPr lvl="0">
              <a:spcBef>
                <a:spcPts val="1000"/>
              </a:spcBef>
              <a:spcAft>
                <a:spcPts val="200"/>
              </a:spcAft>
            </a:pPr>
            <a:r>
              <a:rPr lang="en-US" sz="1600" dirty="0">
                <a:latin typeface="Consolas" pitchFamily="49" charset="0"/>
              </a:rPr>
              <a:t>	</a:t>
            </a:r>
            <a:r>
              <a:rPr lang="en-US" sz="1600" dirty="0" err="1">
                <a:latin typeface="Consolas" pitchFamily="49" charset="0"/>
              </a:rPr>
              <a:t>adc_init</a:t>
            </a:r>
            <a:r>
              <a:rPr lang="en-US" sz="1600" dirty="0">
                <a:latin typeface="Consolas" pitchFamily="49" charset="0"/>
              </a:rPr>
              <a:t>();</a:t>
            </a:r>
          </a:p>
          <a:p>
            <a:pPr lvl="0">
              <a:spcBef>
                <a:spcPts val="1000"/>
              </a:spcBef>
              <a:spcAft>
                <a:spcPts val="200"/>
              </a:spcAft>
            </a:pPr>
            <a:r>
              <a:rPr lang="en-US" sz="1600" dirty="0">
                <a:latin typeface="Consolas" pitchFamily="49" charset="0"/>
              </a:rPr>
              <a:t>	while(1)</a:t>
            </a:r>
          </a:p>
          <a:p>
            <a:pPr lvl="0">
              <a:spcBef>
                <a:spcPts val="1000"/>
              </a:spcBef>
              <a:spcAft>
                <a:spcPts val="200"/>
              </a:spcAft>
            </a:pPr>
            <a:r>
              <a:rPr lang="en-US" sz="1600" dirty="0">
                <a:latin typeface="Consolas" pitchFamily="49" charset="0"/>
              </a:rPr>
              <a:t>	{</a:t>
            </a:r>
          </a:p>
          <a:p>
            <a:pPr lvl="0">
              <a:spcBef>
                <a:spcPts val="1000"/>
              </a:spcBef>
              <a:spcAft>
                <a:spcPts val="200"/>
              </a:spcAft>
            </a:pPr>
            <a:r>
              <a:rPr lang="en-US" sz="1600" dirty="0">
                <a:latin typeface="Consolas" pitchFamily="49" charset="0"/>
              </a:rPr>
              <a:t>		</a:t>
            </a:r>
            <a:r>
              <a:rPr lang="en-US" sz="1600" dirty="0" err="1">
                <a:latin typeface="Consolas" pitchFamily="49" charset="0"/>
              </a:rPr>
              <a:t>adc_val</a:t>
            </a:r>
            <a:r>
              <a:rPr lang="en-US" sz="1600" dirty="0">
                <a:latin typeface="Consolas" pitchFamily="49" charset="0"/>
              </a:rPr>
              <a:t>=</a:t>
            </a:r>
            <a:r>
              <a:rPr lang="en-US" sz="1600" dirty="0" err="1">
                <a:latin typeface="Consolas" pitchFamily="49" charset="0"/>
              </a:rPr>
              <a:t>adc_value</a:t>
            </a:r>
            <a:r>
              <a:rPr lang="en-US" sz="1600" dirty="0">
                <a:latin typeface="Consolas" pitchFamily="49" charset="0"/>
              </a:rPr>
              <a:t>();</a:t>
            </a:r>
          </a:p>
          <a:p>
            <a:pPr lvl="0">
              <a:spcBef>
                <a:spcPts val="1000"/>
              </a:spcBef>
              <a:spcAft>
                <a:spcPts val="200"/>
              </a:spcAft>
            </a:pPr>
            <a:r>
              <a:rPr lang="en-US" sz="1600" dirty="0">
                <a:latin typeface="Consolas" pitchFamily="49" charset="0"/>
              </a:rPr>
              <a:t>	}	</a:t>
            </a:r>
          </a:p>
          <a:p>
            <a:pPr lvl="0">
              <a:spcBef>
                <a:spcPts val="1000"/>
              </a:spcBef>
              <a:spcAft>
                <a:spcPts val="200"/>
              </a:spcAft>
            </a:pPr>
            <a:r>
              <a:rPr lang="en-US" sz="1600" dirty="0">
                <a:latin typeface="Consolas" pitchFamily="49" charset="0"/>
              </a:rPr>
              <a:t>	return 0;</a:t>
            </a:r>
          </a:p>
          <a:p>
            <a:pPr lvl="0">
              <a:spcBef>
                <a:spcPts val="1000"/>
              </a:spcBef>
              <a:spcAft>
                <a:spcPts val="200"/>
              </a:spcAft>
            </a:pPr>
            <a:r>
              <a:rPr lang="en-US" sz="1600" dirty="0">
                <a:latin typeface="Consolas" pitchFamily="49" charset="0"/>
              </a:rPr>
              <a:t>}</a:t>
            </a:r>
          </a:p>
          <a:p>
            <a:pPr lvl="0">
              <a:spcBef>
                <a:spcPts val="1000"/>
              </a:spcBef>
              <a:spcAft>
                <a:spcPts val="200"/>
              </a:spcAft>
            </a:pPr>
            <a:r>
              <a:rPr lang="en-US" sz="1600" dirty="0">
                <a:latin typeface="Consolas" pitchFamily="49" charset="0"/>
              </a:rPr>
              <a:t>void </a:t>
            </a:r>
            <a:r>
              <a:rPr lang="en-US" sz="1600" dirty="0" err="1">
                <a:latin typeface="Consolas" pitchFamily="49" charset="0"/>
              </a:rPr>
              <a:t>gpio_init</a:t>
            </a:r>
            <a:r>
              <a:rPr lang="en-US" sz="1600" dirty="0">
                <a:latin typeface="Consolas" pitchFamily="49" charset="0"/>
              </a:rPr>
              <a:t>()</a:t>
            </a:r>
          </a:p>
          <a:p>
            <a:pPr lvl="0">
              <a:spcBef>
                <a:spcPts val="1000"/>
              </a:spcBef>
              <a:spcAft>
                <a:spcPts val="200"/>
              </a:spcAft>
            </a:pPr>
            <a:r>
              <a:rPr lang="en-US" sz="1600" dirty="0">
                <a:latin typeface="Consolas" pitchFamily="49" charset="0"/>
              </a:rPr>
              <a:t>{</a:t>
            </a:r>
          </a:p>
          <a:p>
            <a:pPr lvl="0">
              <a:spcBef>
                <a:spcPts val="1000"/>
              </a:spcBef>
              <a:spcAft>
                <a:spcPts val="200"/>
              </a:spcAft>
            </a:pPr>
            <a:r>
              <a:rPr lang="en-US" sz="1600" dirty="0">
                <a:latin typeface="Consolas" pitchFamily="49" charset="0"/>
              </a:rPr>
              <a:t>		//</a:t>
            </a:r>
            <a:r>
              <a:rPr lang="en-US" sz="1600" dirty="0" err="1">
                <a:latin typeface="Consolas" pitchFamily="49" charset="0"/>
              </a:rPr>
              <a:t>porta</a:t>
            </a:r>
            <a:r>
              <a:rPr lang="en-US" sz="1600" dirty="0">
                <a:latin typeface="Consolas" pitchFamily="49" charset="0"/>
              </a:rPr>
              <a:t> </a:t>
            </a:r>
            <a:r>
              <a:rPr lang="en-US" sz="1600" dirty="0" err="1">
                <a:latin typeface="Consolas" pitchFamily="49" charset="0"/>
              </a:rPr>
              <a:t>clk</a:t>
            </a:r>
            <a:r>
              <a:rPr lang="en-US" sz="1600" dirty="0">
                <a:latin typeface="Consolas" pitchFamily="49" charset="0"/>
              </a:rPr>
              <a:t> enable,PA0 adc0 channel,PA1 adc1</a:t>
            </a:r>
          </a:p>
          <a:p>
            <a:pPr lvl="0">
              <a:spcBef>
                <a:spcPts val="1000"/>
              </a:spcBef>
              <a:spcAft>
                <a:spcPts val="200"/>
              </a:spcAft>
            </a:pPr>
            <a:r>
              <a:rPr lang="en-US" sz="1600" dirty="0">
                <a:latin typeface="Consolas" pitchFamily="49" charset="0"/>
              </a:rPr>
              <a:t>		RCC-&gt;APB2ENR = (1&lt;&lt;2);	</a:t>
            </a:r>
          </a:p>
          <a:p>
            <a:pPr lvl="0">
              <a:spcBef>
                <a:spcPts val="1000"/>
              </a:spcBef>
              <a:spcAft>
                <a:spcPts val="200"/>
              </a:spcAft>
            </a:pPr>
            <a:r>
              <a:rPr lang="en-US" sz="1600" dirty="0">
                <a:latin typeface="Consolas" pitchFamily="49" charset="0"/>
              </a:rPr>
              <a:t>		RCC-&gt;APB2ENR |=(1&lt;&lt;0);//</a:t>
            </a:r>
            <a:r>
              <a:rPr lang="en-US" sz="1600" dirty="0" err="1">
                <a:latin typeface="Consolas" pitchFamily="49" charset="0"/>
              </a:rPr>
              <a:t>afio</a:t>
            </a:r>
            <a:r>
              <a:rPr lang="en-US" sz="1600" dirty="0">
                <a:latin typeface="Consolas" pitchFamily="49" charset="0"/>
              </a:rPr>
              <a:t> </a:t>
            </a:r>
            <a:r>
              <a:rPr lang="en-US" sz="1600" dirty="0" err="1">
                <a:latin typeface="Consolas" pitchFamily="49" charset="0"/>
              </a:rPr>
              <a:t>clk</a:t>
            </a:r>
            <a:r>
              <a:rPr lang="en-US" sz="1600" dirty="0">
                <a:latin typeface="Consolas" pitchFamily="49" charset="0"/>
              </a:rPr>
              <a:t> enable	</a:t>
            </a:r>
          </a:p>
          <a:p>
            <a:pPr lvl="0">
              <a:spcBef>
                <a:spcPts val="1000"/>
              </a:spcBef>
              <a:spcAft>
                <a:spcPts val="200"/>
              </a:spcAft>
            </a:pPr>
            <a:r>
              <a:rPr lang="en-US" sz="1600" dirty="0">
                <a:latin typeface="Consolas" pitchFamily="49" charset="0"/>
              </a:rPr>
              <a:t>		//</a:t>
            </a:r>
            <a:r>
              <a:rPr lang="en-US" sz="1600" dirty="0" err="1">
                <a:latin typeface="Consolas" pitchFamily="49" charset="0"/>
              </a:rPr>
              <a:t>input,analog</a:t>
            </a:r>
            <a:r>
              <a:rPr lang="en-US" sz="1600" dirty="0">
                <a:latin typeface="Consolas" pitchFamily="49" charset="0"/>
              </a:rPr>
              <a:t> mode</a:t>
            </a:r>
          </a:p>
          <a:p>
            <a:pPr lvl="0">
              <a:spcBef>
                <a:spcPts val="1000"/>
              </a:spcBef>
              <a:spcAft>
                <a:spcPts val="200"/>
              </a:spcAft>
            </a:pPr>
            <a:r>
              <a:rPr lang="en-US" sz="1600" dirty="0">
                <a:latin typeface="Consolas" pitchFamily="49" charset="0"/>
              </a:rPr>
              <a:t>		GPIOA-&gt;CRL =0x00000000;	</a:t>
            </a:r>
          </a:p>
          <a:p>
            <a:pPr lvl="0">
              <a:spcBef>
                <a:spcPts val="1000"/>
              </a:spcBef>
              <a:spcAft>
                <a:spcPts val="200"/>
              </a:spcAft>
            </a:pPr>
            <a:r>
              <a:rPr lang="en-US" sz="1600" dirty="0">
                <a:latin typeface="Consolas" pitchFamily="49" charset="0"/>
              </a:rPr>
              <a:t>}</a:t>
            </a:r>
            <a:endParaRPr lang="en-US" sz="1600" dirty="0">
              <a:latin typeface="Consolas" pitchFamily="49" charset="0"/>
            </a:endParaRPr>
          </a:p>
        </p:txBody>
      </p:sp>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Azetech Solution, Coimbatore</a:t>
            </a:r>
            <a:endParaRPr lang="en-US" dirty="0"/>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400692" y="226031"/>
            <a:ext cx="11592378" cy="6133672"/>
          </a:xfrm>
          <a:prstGeom prst="rect">
            <a:avLst/>
          </a:prstGeom>
          <a:noFill/>
        </p:spPr>
        <p:txBody>
          <a:bodyPr wrap="square" numCol="2" rtlCol="0">
            <a:spAutoFit/>
          </a:bodyPr>
          <a:lstStyle/>
          <a:p>
            <a:pPr lvl="0">
              <a:spcBef>
                <a:spcPts val="1000"/>
              </a:spcBef>
              <a:spcAft>
                <a:spcPts val="200"/>
              </a:spcAft>
            </a:pPr>
            <a:r>
              <a:rPr lang="en-US" sz="1200" dirty="0">
                <a:latin typeface="Consolas" pitchFamily="49" charset="0"/>
              </a:rPr>
              <a:t>void </a:t>
            </a:r>
            <a:r>
              <a:rPr lang="en-US" sz="1200" dirty="0" err="1">
                <a:latin typeface="Consolas" pitchFamily="49" charset="0"/>
              </a:rPr>
              <a:t>adc_init</a:t>
            </a:r>
            <a:r>
              <a:rPr lang="en-US" sz="1200" dirty="0">
                <a:latin typeface="Consolas" pitchFamily="49" charset="0"/>
              </a:rPr>
              <a:t>()</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RCC-&gt;APB2ENR |= (1&lt;&lt;9);//adc1 </a:t>
            </a:r>
            <a:r>
              <a:rPr lang="en-US" sz="1200" dirty="0" err="1">
                <a:latin typeface="Consolas" pitchFamily="49" charset="0"/>
              </a:rPr>
              <a:t>clk</a:t>
            </a:r>
            <a:r>
              <a:rPr lang="en-US" sz="1200" dirty="0">
                <a:latin typeface="Consolas" pitchFamily="49" charset="0"/>
              </a:rPr>
              <a:t> enable	</a:t>
            </a:r>
          </a:p>
          <a:p>
            <a:pPr lvl="0">
              <a:spcBef>
                <a:spcPts val="1000"/>
              </a:spcBef>
              <a:spcAft>
                <a:spcPts val="200"/>
              </a:spcAft>
            </a:pPr>
            <a:r>
              <a:rPr lang="en-US" sz="1200" dirty="0">
                <a:latin typeface="Consolas" pitchFamily="49" charset="0"/>
              </a:rPr>
              <a:t>		/*ADC should on before </a:t>
            </a:r>
            <a:r>
              <a:rPr lang="en-US" sz="1200" dirty="0" err="1">
                <a:latin typeface="Consolas" pitchFamily="49" charset="0"/>
              </a:rPr>
              <a:t>config</a:t>
            </a:r>
            <a:r>
              <a:rPr lang="en-US" sz="1200" dirty="0">
                <a:latin typeface="Consolas" pitchFamily="49" charset="0"/>
              </a:rPr>
              <a:t> other </a:t>
            </a:r>
            <a:r>
              <a:rPr lang="en-US" sz="1200" dirty="0" smtClean="0">
                <a:latin typeface="Consolas" pitchFamily="49" charset="0"/>
              </a:rPr>
              <a:t>			</a:t>
            </a:r>
            <a:r>
              <a:rPr lang="en-US" sz="1200" dirty="0" err="1" smtClean="0">
                <a:latin typeface="Consolas" pitchFamily="49" charset="0"/>
              </a:rPr>
              <a:t>registeres</a:t>
            </a:r>
            <a:r>
              <a:rPr lang="en-US" sz="1200" dirty="0">
                <a:latin typeface="Consolas" pitchFamily="49" charset="0"/>
              </a:rPr>
              <a:t>*/</a:t>
            </a:r>
          </a:p>
          <a:p>
            <a:pPr lvl="0">
              <a:spcBef>
                <a:spcPts val="1000"/>
              </a:spcBef>
              <a:spcAft>
                <a:spcPts val="200"/>
              </a:spcAft>
            </a:pPr>
            <a:r>
              <a:rPr lang="en-US" sz="1200" dirty="0">
                <a:latin typeface="Consolas" pitchFamily="49" charset="0"/>
              </a:rPr>
              <a:t>		ADC1-&gt;CR2 |=(1&lt;&lt;0);//ADCON			</a:t>
            </a:r>
          </a:p>
          <a:p>
            <a:pPr lvl="0">
              <a:spcBef>
                <a:spcPts val="1000"/>
              </a:spcBef>
              <a:spcAft>
                <a:spcPts val="200"/>
              </a:spcAft>
            </a:pPr>
            <a:r>
              <a:rPr lang="en-US" sz="1200" dirty="0">
                <a:latin typeface="Consolas" pitchFamily="49" charset="0"/>
              </a:rPr>
              <a:t>		ADC1-&gt;CR2 |=(1&lt;&lt;1);//continuous </a:t>
            </a:r>
            <a:r>
              <a:rPr lang="en-US" sz="1200" dirty="0" err="1">
                <a:latin typeface="Consolas" pitchFamily="49" charset="0"/>
              </a:rPr>
              <a:t>convertion</a:t>
            </a:r>
            <a:r>
              <a:rPr lang="en-US" sz="1200" dirty="0">
                <a:latin typeface="Consolas" pitchFamily="49" charset="0"/>
              </a:rPr>
              <a:t>			//+sample time </a:t>
            </a:r>
            <a:r>
              <a:rPr lang="en-US" sz="1200" dirty="0" err="1">
                <a:latin typeface="Consolas" pitchFamily="49" charset="0"/>
              </a:rPr>
              <a:t>reg</a:t>
            </a:r>
            <a:r>
              <a:rPr lang="en-US" sz="1200" dirty="0">
                <a:latin typeface="Consolas" pitchFamily="49" charset="0"/>
              </a:rPr>
              <a:t> 1.5 cycle	</a:t>
            </a:r>
          </a:p>
          <a:p>
            <a:pPr lvl="0">
              <a:spcBef>
                <a:spcPts val="1000"/>
              </a:spcBef>
              <a:spcAft>
                <a:spcPts val="200"/>
              </a:spcAft>
            </a:pPr>
            <a:r>
              <a:rPr lang="en-US" sz="1200" dirty="0">
                <a:latin typeface="Consolas" pitchFamily="49" charset="0"/>
              </a:rPr>
              <a:t>		ADC1-&gt;SMPR2 &amp;= ~(0x7&lt;&lt;0); </a:t>
            </a:r>
          </a:p>
          <a:p>
            <a:pPr lvl="0">
              <a:spcBef>
                <a:spcPts val="1000"/>
              </a:spcBef>
              <a:spcAft>
                <a:spcPts val="200"/>
              </a:spcAft>
            </a:pPr>
            <a:r>
              <a:rPr lang="en-US" sz="1200" dirty="0">
                <a:latin typeface="Consolas" pitchFamily="49" charset="0"/>
              </a:rPr>
              <a:t>		ADC1-&gt;SMPR2 |= (1&lt;&lt;0);//</a:t>
            </a:r>
            <a:r>
              <a:rPr lang="en-US" sz="1200" dirty="0" err="1">
                <a:latin typeface="Consolas" pitchFamily="49" charset="0"/>
              </a:rPr>
              <a:t>chanel</a:t>
            </a:r>
            <a:r>
              <a:rPr lang="en-US" sz="1200" dirty="0">
                <a:latin typeface="Consolas" pitchFamily="49" charset="0"/>
              </a:rPr>
              <a:t> 0 output enable		</a:t>
            </a:r>
          </a:p>
          <a:p>
            <a:pPr lvl="0">
              <a:spcBef>
                <a:spcPts val="1000"/>
              </a:spcBef>
              <a:spcAft>
                <a:spcPts val="200"/>
              </a:spcAft>
            </a:pPr>
            <a:r>
              <a:rPr lang="en-US" sz="1200" dirty="0">
                <a:latin typeface="Consolas" pitchFamily="49" charset="0"/>
              </a:rPr>
              <a:t>		/*Set Single conversion length*/</a:t>
            </a:r>
          </a:p>
          <a:p>
            <a:pPr lvl="0">
              <a:spcBef>
                <a:spcPts val="1000"/>
              </a:spcBef>
              <a:spcAft>
                <a:spcPts val="200"/>
              </a:spcAft>
            </a:pPr>
            <a:r>
              <a:rPr lang="en-US" sz="1200" dirty="0">
                <a:latin typeface="Consolas" pitchFamily="49" charset="0"/>
              </a:rPr>
              <a:t>		ADC1-&gt;SQR1 &amp;= ~(0xf&lt;&lt;20); //single conversion	</a:t>
            </a:r>
          </a:p>
          <a:p>
            <a:pPr lvl="0">
              <a:spcBef>
                <a:spcPts val="1000"/>
              </a:spcBef>
              <a:spcAft>
                <a:spcPts val="200"/>
              </a:spcAft>
            </a:pPr>
            <a:r>
              <a:rPr lang="en-US" sz="1200" dirty="0">
                <a:latin typeface="Consolas" pitchFamily="49" charset="0"/>
              </a:rPr>
              <a:t>		//ADC regular sequence register 3</a:t>
            </a:r>
            <a:r>
              <a:rPr lang="en-US" sz="1200" dirty="0" smtClean="0">
                <a:latin typeface="Consolas" pitchFamily="49" charset="0"/>
              </a:rPr>
              <a:t>,</a:t>
            </a:r>
          </a:p>
          <a:p>
            <a:pPr lvl="0">
              <a:spcBef>
                <a:spcPts val="1000"/>
              </a:spcBef>
              <a:spcAft>
                <a:spcPts val="200"/>
              </a:spcAft>
            </a:pPr>
            <a:r>
              <a:rPr lang="en-US" sz="1200" dirty="0">
                <a:latin typeface="Consolas" pitchFamily="49" charset="0"/>
              </a:rPr>
              <a:t>	</a:t>
            </a:r>
            <a:r>
              <a:rPr lang="en-US" sz="1200" dirty="0" smtClean="0">
                <a:latin typeface="Consolas" pitchFamily="49" charset="0"/>
              </a:rPr>
              <a:t>	//ADC_SQR,0 </a:t>
            </a:r>
            <a:r>
              <a:rPr lang="en-US" sz="1200" dirty="0">
                <a:latin typeface="Consolas" pitchFamily="49" charset="0"/>
              </a:rPr>
              <a:t>channel	</a:t>
            </a:r>
          </a:p>
          <a:p>
            <a:pPr lvl="0">
              <a:spcBef>
                <a:spcPts val="1000"/>
              </a:spcBef>
              <a:spcAft>
                <a:spcPts val="200"/>
              </a:spcAft>
            </a:pPr>
            <a:r>
              <a:rPr lang="en-US" sz="1200" dirty="0">
                <a:latin typeface="Consolas" pitchFamily="49" charset="0"/>
              </a:rPr>
              <a:t>		ADC1-&gt;SQR3 &amp;= ~(0x1f&lt;&lt;0); </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smtClean="0">
                <a:latin typeface="Consolas" pitchFamily="49" charset="0"/>
              </a:rPr>
              <a:t>}</a:t>
            </a:r>
          </a:p>
          <a:p>
            <a:pPr lvl="0">
              <a:spcBef>
                <a:spcPts val="1000"/>
              </a:spcBef>
              <a:spcAft>
                <a:spcPts val="200"/>
              </a:spcAft>
            </a:pPr>
            <a:endParaRPr lang="en-US" sz="1100" dirty="0">
              <a:latin typeface="Consolas" pitchFamily="49" charset="0"/>
            </a:endParaRPr>
          </a:p>
          <a:p>
            <a:pPr lvl="0">
              <a:spcBef>
                <a:spcPts val="1000"/>
              </a:spcBef>
              <a:spcAft>
                <a:spcPts val="200"/>
              </a:spcAft>
            </a:pPr>
            <a:endParaRPr lang="en-US" sz="1100" dirty="0">
              <a:latin typeface="Consolas" pitchFamily="49" charset="0"/>
            </a:endParaRPr>
          </a:p>
          <a:p>
            <a:pPr lvl="0">
              <a:spcBef>
                <a:spcPts val="1000"/>
              </a:spcBef>
              <a:spcAft>
                <a:spcPts val="200"/>
              </a:spcAft>
            </a:pPr>
            <a:r>
              <a:rPr lang="en-US" sz="1100" dirty="0">
                <a:latin typeface="Consolas" pitchFamily="49" charset="0"/>
              </a:rPr>
              <a:t>unsigned short </a:t>
            </a:r>
            <a:r>
              <a:rPr lang="en-US" sz="1100" dirty="0" err="1">
                <a:latin typeface="Consolas" pitchFamily="49" charset="0"/>
              </a:rPr>
              <a:t>int</a:t>
            </a:r>
            <a:r>
              <a:rPr lang="en-US" sz="1100" dirty="0">
                <a:latin typeface="Consolas" pitchFamily="49" charset="0"/>
              </a:rPr>
              <a:t> </a:t>
            </a:r>
            <a:r>
              <a:rPr lang="en-US" sz="1100" dirty="0" err="1">
                <a:latin typeface="Consolas" pitchFamily="49" charset="0"/>
              </a:rPr>
              <a:t>adc_value</a:t>
            </a:r>
            <a:r>
              <a:rPr lang="en-US" sz="1100" dirty="0">
                <a:latin typeface="Consolas" pitchFamily="49" charset="0"/>
              </a:rPr>
              <a:t>()</a:t>
            </a:r>
          </a:p>
          <a:p>
            <a:pPr lvl="0">
              <a:spcBef>
                <a:spcPts val="1000"/>
              </a:spcBef>
              <a:spcAft>
                <a:spcPts val="200"/>
              </a:spcAft>
            </a:pPr>
            <a:r>
              <a:rPr lang="en-US" sz="1100" dirty="0">
                <a:latin typeface="Consolas" pitchFamily="49" charset="0"/>
              </a:rPr>
              <a:t>{</a:t>
            </a:r>
          </a:p>
          <a:p>
            <a:pPr lvl="0">
              <a:spcBef>
                <a:spcPts val="1000"/>
              </a:spcBef>
              <a:spcAft>
                <a:spcPts val="200"/>
              </a:spcAft>
            </a:pPr>
            <a:r>
              <a:rPr lang="en-US" sz="1100" dirty="0">
                <a:latin typeface="Consolas" pitchFamily="49" charset="0"/>
              </a:rPr>
              <a:t>		/*start conversion*/</a:t>
            </a:r>
          </a:p>
          <a:p>
            <a:pPr lvl="0">
              <a:spcBef>
                <a:spcPts val="1000"/>
              </a:spcBef>
              <a:spcAft>
                <a:spcPts val="200"/>
              </a:spcAft>
            </a:pPr>
            <a:r>
              <a:rPr lang="en-US" sz="1100" dirty="0">
                <a:latin typeface="Consolas" pitchFamily="49" charset="0"/>
              </a:rPr>
              <a:t>		ADC1-&gt;CR2 |=(1&lt;&lt;0);//ADCON and start conversion</a:t>
            </a:r>
          </a:p>
          <a:p>
            <a:pPr lvl="0">
              <a:spcBef>
                <a:spcPts val="1000"/>
              </a:spcBef>
              <a:spcAft>
                <a:spcPts val="200"/>
              </a:spcAft>
            </a:pPr>
            <a:r>
              <a:rPr lang="en-US" sz="1100" dirty="0">
                <a:latin typeface="Consolas" pitchFamily="49" charset="0"/>
              </a:rPr>
              <a:t>		while(!(ADC1-&gt;SR &amp; (1&lt;&lt;1))); //EOC</a:t>
            </a:r>
          </a:p>
          <a:p>
            <a:pPr lvl="0">
              <a:spcBef>
                <a:spcPts val="1000"/>
              </a:spcBef>
              <a:spcAft>
                <a:spcPts val="200"/>
              </a:spcAft>
            </a:pPr>
            <a:r>
              <a:rPr lang="en-US" sz="1100" dirty="0">
                <a:latin typeface="Consolas" pitchFamily="49" charset="0"/>
              </a:rPr>
              <a:t>		return (unsigned short </a:t>
            </a:r>
            <a:r>
              <a:rPr lang="en-US" sz="1100" dirty="0" err="1">
                <a:latin typeface="Consolas" pitchFamily="49" charset="0"/>
              </a:rPr>
              <a:t>int</a:t>
            </a:r>
            <a:r>
              <a:rPr lang="en-US" sz="1100" dirty="0">
                <a:latin typeface="Consolas" pitchFamily="49" charset="0"/>
              </a:rPr>
              <a:t>)ADC1-&gt;DR; //result</a:t>
            </a:r>
          </a:p>
          <a:p>
            <a:pPr lvl="0">
              <a:spcBef>
                <a:spcPts val="1000"/>
              </a:spcBef>
              <a:spcAft>
                <a:spcPts val="200"/>
              </a:spcAft>
            </a:pPr>
            <a:r>
              <a:rPr lang="en-US" sz="1100" dirty="0">
                <a:latin typeface="Consolas" pitchFamily="49" charset="0"/>
              </a:rPr>
              <a:t>}</a:t>
            </a:r>
          </a:p>
          <a:p>
            <a:pPr lvl="0">
              <a:spcBef>
                <a:spcPts val="1000"/>
              </a:spcBef>
              <a:spcAft>
                <a:spcPts val="200"/>
              </a:spcAft>
            </a:pPr>
            <a:endParaRPr lang="en-US" sz="1100" dirty="0">
              <a:latin typeface="Consolas" pitchFamily="49" charset="0"/>
            </a:endParaRPr>
          </a:p>
          <a:p>
            <a:pPr lvl="0">
              <a:spcBef>
                <a:spcPts val="1000"/>
              </a:spcBef>
              <a:spcAft>
                <a:spcPts val="200"/>
              </a:spcAft>
            </a:pPr>
            <a:endParaRPr lang="en-US" sz="1100" dirty="0">
              <a:latin typeface="Consolas" pitchFamily="49" charset="0"/>
            </a:endParaRPr>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an </a:t>
            </a:r>
            <a:r>
              <a:rPr lang="en-US" sz="2800" b="1" dirty="0" smtClean="0">
                <a:solidFill>
                  <a:schemeClr val="accent1">
                    <a:lumMod val="75000"/>
                  </a:schemeClr>
                </a:solidFill>
                <a:latin typeface="Facto Bold" panose="00000800000000000000" pitchFamily="50" charset="0"/>
              </a:rPr>
              <a:t>ADC</a:t>
            </a:r>
          </a:p>
        </p:txBody>
      </p:sp>
      <p:sp>
        <p:nvSpPr>
          <p:cNvPr id="6" name="TextBox 5"/>
          <p:cNvSpPr txBox="1"/>
          <p:nvPr/>
        </p:nvSpPr>
        <p:spPr>
          <a:xfrm>
            <a:off x="801660" y="1089990"/>
            <a:ext cx="11013140" cy="5016758"/>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smtClean="0"/>
              <a:t>An analog to digital converter is a circuit that converts a continuous voltage value (analog) to a binary value (digital) that can be understood by a digital device which could then be used for digital computation.</a:t>
            </a:r>
          </a:p>
          <a:p>
            <a:pPr marL="384048" lvl="0" indent="-384048" algn="just">
              <a:spcBef>
                <a:spcPts val="1000"/>
              </a:spcBef>
              <a:spcAft>
                <a:spcPts val="200"/>
              </a:spcAft>
              <a:buFont typeface="Wingdings" panose="05000000000000000000" pitchFamily="2" charset="2"/>
              <a:buChar char="v"/>
            </a:pPr>
            <a:r>
              <a:rPr lang="en-US" sz="2000" dirty="0" smtClean="0"/>
              <a:t> These ADC circuits can be found as an individual ADC ICs by themselves or embedded into a microcontroller. They’re called ADCs for short.</a:t>
            </a:r>
          </a:p>
          <a:p>
            <a:pPr marL="384048" lvl="0" indent="-384048" algn="just">
              <a:spcBef>
                <a:spcPts val="1000"/>
              </a:spcBef>
              <a:spcAft>
                <a:spcPts val="200"/>
              </a:spcAft>
              <a:buFont typeface="Wingdings" panose="05000000000000000000" pitchFamily="2" charset="2"/>
              <a:buChar char="v"/>
            </a:pPr>
            <a:r>
              <a:rPr lang="en-US" sz="2000" dirty="0"/>
              <a:t>Usually, transducers are also used to convert the input analog variables in the form of currents or voltages. Basically, the digital numbers used here are binary </a:t>
            </a:r>
            <a:r>
              <a:rPr lang="en-US" sz="2000" dirty="0" err="1"/>
              <a:t>i,e</a:t>
            </a:r>
            <a:r>
              <a:rPr lang="en-US" sz="2000" dirty="0"/>
              <a:t> ‘0’ and ‘1’.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‘0’ indicates the ‘off’ state and ‘1’ represents the ‘on’ </a:t>
            </a:r>
            <a:r>
              <a:rPr lang="en-US" sz="2000" dirty="0" smtClean="0"/>
              <a:t>state. Hence </a:t>
            </a:r>
            <a:r>
              <a:rPr lang="en-US" sz="2000" dirty="0"/>
              <a:t>all the analog values are converted into digital binary values by an ADC.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For </a:t>
            </a:r>
            <a:r>
              <a:rPr lang="en-US" sz="2000" dirty="0"/>
              <a:t>example, if we have to install an alarm in our house or at some facility, whose function is to set off in case of fire or overheating. Our whole alarm system will be electronic but the temperature sensor will give analog values at the output after sensing the temperature. Therefore to convert the varying values of temperature in digital or discrete values, we have to use an analog to digital converter.</a:t>
            </a:r>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ADC Applications</a:t>
            </a:r>
          </a:p>
        </p:txBody>
      </p:sp>
      <p:sp>
        <p:nvSpPr>
          <p:cNvPr id="6" name="TextBox 5"/>
          <p:cNvSpPr txBox="1"/>
          <p:nvPr/>
        </p:nvSpPr>
        <p:spPr>
          <a:xfrm>
            <a:off x="801660" y="1185704"/>
            <a:ext cx="11013140" cy="3785652"/>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smtClean="0"/>
              <a:t>Either </a:t>
            </a:r>
            <a:r>
              <a:rPr lang="en-US" sz="2000" dirty="0"/>
              <a:t>we notice or not, we are using hundred to thousands of ADCs and DACs in our daily life. Some of the popular applications are</a:t>
            </a:r>
            <a:r>
              <a:rPr lang="en-US" sz="2000" dirty="0" smtClean="0"/>
              <a:t>:</a:t>
            </a:r>
            <a:endParaRPr lang="en-US" sz="2000" dirty="0"/>
          </a:p>
          <a:p>
            <a:pPr marL="1298448" lvl="2" indent="-384048" algn="just">
              <a:spcBef>
                <a:spcPts val="1000"/>
              </a:spcBef>
              <a:spcAft>
                <a:spcPts val="200"/>
              </a:spcAft>
              <a:buFont typeface="Wingdings" panose="05000000000000000000" pitchFamily="2" charset="2"/>
              <a:buChar char="§"/>
            </a:pPr>
            <a:r>
              <a:rPr lang="en-US" sz="2000" dirty="0"/>
              <a:t>Audio applications: For example, when listening to music on your mobile phone, music is stored in your mobile phone memory in digital form and a speaker accepts an electrical signal which is an analog signal. Therefore, we need an ADC to convert a digital bit-stream of music into an analog signal to play the music that we can hear through a mobile speaker. Hence, our mobile phone contains many ADCs for Audio and many other applications</a:t>
            </a:r>
            <a:r>
              <a:rPr lang="en-US" sz="2000" dirty="0" smtClean="0"/>
              <a:t>.</a:t>
            </a:r>
          </a:p>
          <a:p>
            <a:pPr marL="1298448" lvl="2" indent="-384048" algn="just">
              <a:spcBef>
                <a:spcPts val="1000"/>
              </a:spcBef>
              <a:spcAft>
                <a:spcPts val="200"/>
              </a:spcAft>
              <a:buFont typeface="Wingdings" panose="05000000000000000000" pitchFamily="2" charset="2"/>
              <a:buChar char="§"/>
            </a:pPr>
            <a:r>
              <a:rPr lang="en-US" sz="2000" dirty="0"/>
              <a:t>Call Receiver and Transmitter on mobile phone</a:t>
            </a:r>
          </a:p>
          <a:p>
            <a:pPr marL="1298448" lvl="2" indent="-384048" algn="just">
              <a:spcBef>
                <a:spcPts val="1000"/>
              </a:spcBef>
              <a:spcAft>
                <a:spcPts val="200"/>
              </a:spcAft>
              <a:buFont typeface="Wingdings" panose="05000000000000000000" pitchFamily="2" charset="2"/>
              <a:buChar char="§"/>
            </a:pPr>
            <a:r>
              <a:rPr lang="en-US" sz="2000" dirty="0"/>
              <a:t>Video Streaming</a:t>
            </a:r>
          </a:p>
          <a:p>
            <a:pPr marL="1298448" lvl="2" indent="-384048" algn="just">
              <a:spcBef>
                <a:spcPts val="1000"/>
              </a:spcBef>
              <a:spcAft>
                <a:spcPts val="200"/>
              </a:spcAft>
              <a:buFont typeface="Wingdings" panose="05000000000000000000" pitchFamily="2" charset="2"/>
              <a:buChar char="§"/>
            </a:pPr>
            <a:r>
              <a:rPr lang="en-US" sz="2000" dirty="0"/>
              <a:t>Data </a:t>
            </a:r>
            <a:r>
              <a:rPr lang="en-US" sz="2000" dirty="0" smtClean="0"/>
              <a:t>Acquisition</a:t>
            </a:r>
            <a:endParaRPr lang="en-US" sz="2000" dirty="0"/>
          </a:p>
        </p:txBody>
      </p:sp>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 Conversion </a:t>
            </a:r>
            <a:r>
              <a:rPr lang="en-US" sz="2800" b="1" dirty="0" smtClean="0">
                <a:solidFill>
                  <a:schemeClr val="accent1">
                    <a:lumMod val="75000"/>
                  </a:schemeClr>
                </a:solidFill>
                <a:latin typeface="Facto Bold" panose="00000800000000000000" pitchFamily="50" charset="0"/>
              </a:rPr>
              <a:t>Process</a:t>
            </a:r>
          </a:p>
        </p:txBody>
      </p:sp>
      <p:sp>
        <p:nvSpPr>
          <p:cNvPr id="6" name="TextBox 5"/>
          <p:cNvSpPr txBox="1"/>
          <p:nvPr/>
        </p:nvSpPr>
        <p:spPr>
          <a:xfrm>
            <a:off x="801660" y="1185704"/>
            <a:ext cx="11013140" cy="1256754"/>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Mainly there are two steps for the analog to digital conversion</a:t>
            </a:r>
            <a:r>
              <a:rPr lang="en-US" sz="2000" dirty="0" smtClean="0"/>
              <a:t>:</a:t>
            </a:r>
          </a:p>
          <a:p>
            <a:pPr marL="2114550" lvl="4" indent="-285750">
              <a:buFont typeface="Wingdings" panose="05000000000000000000" pitchFamily="2" charset="2"/>
              <a:buChar char="§"/>
            </a:pPr>
            <a:r>
              <a:rPr lang="en-US" dirty="0"/>
              <a:t>S/H: Sampling and holding</a:t>
            </a:r>
          </a:p>
          <a:p>
            <a:pPr marL="2114550" lvl="4" indent="-285750">
              <a:buFont typeface="Wingdings" panose="05000000000000000000" pitchFamily="2" charset="2"/>
              <a:buChar char="§"/>
            </a:pPr>
            <a:r>
              <a:rPr lang="en-US" dirty="0"/>
              <a:t>Q/E: Quantizing and </a:t>
            </a:r>
            <a:r>
              <a:rPr lang="en-US" dirty="0" smtClean="0"/>
              <a:t>Encoding</a:t>
            </a:r>
            <a:endParaRPr lang="en-US" sz="2000" dirty="0"/>
          </a:p>
          <a:p>
            <a:endParaRPr lang="en-US" dirty="0"/>
          </a:p>
        </p:txBody>
      </p:sp>
      <p:pic>
        <p:nvPicPr>
          <p:cNvPr id="1026" name="Picture 2" descr="ADC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558" y="2961665"/>
            <a:ext cx="7084286" cy="265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Sampling and Holding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14539" y="1021695"/>
            <a:ext cx="11013140" cy="3016210"/>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An analog signal continuously changes with time, in order to measure the signal we have to keep it steady for a short duration so that it can be sampled.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We </a:t>
            </a:r>
            <a:r>
              <a:rPr lang="en-US" sz="2000" dirty="0"/>
              <a:t>could measure the signal repeatedly and very fast, and then find out the right time scale. or we could measure the signal at different timings and then average it. Or preferably we can hold the signal for a specific duration and then digitize the signal and sample the value.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This </a:t>
            </a:r>
            <a:r>
              <a:rPr lang="en-US" sz="2000" dirty="0"/>
              <a:t>is done by a sample and hold circuit. For, at least the time required for digitization, it keeps the value stable.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Figure  </a:t>
            </a:r>
            <a:r>
              <a:rPr lang="en-US" sz="2000" dirty="0"/>
              <a:t>shows the circuit for sampling and holding of a signal.</a:t>
            </a:r>
          </a:p>
        </p:txBody>
      </p:sp>
      <p:pic>
        <p:nvPicPr>
          <p:cNvPr id="2050" name="Picture 2" descr="Sampling and holding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451" y="4219212"/>
            <a:ext cx="339090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Quantizing and Encoding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3631763"/>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On the output of (S/H), a certain voltage level is present. We assign a numerical value to it.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nearest value, in correspondence with the amplitude of sampling and holding signal, is searched. And this value cannot be just any value, it should be from a limited set of possible values</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smtClean="0"/>
              <a:t> </a:t>
            </a:r>
            <a:r>
              <a:rPr lang="en-US" sz="2000" dirty="0"/>
              <a:t>It depends on the range of the </a:t>
            </a:r>
            <a:r>
              <a:rPr lang="en-US" sz="2000" dirty="0" err="1"/>
              <a:t>quantizer</a:t>
            </a:r>
            <a:r>
              <a:rPr lang="en-US" sz="2000" dirty="0"/>
              <a:t> and the range in given in a power of 2 </a:t>
            </a:r>
            <a:r>
              <a:rPr lang="en-US" sz="2000" dirty="0" err="1"/>
              <a:t>i,e</a:t>
            </a:r>
            <a:r>
              <a:rPr lang="en-US" sz="2000" dirty="0"/>
              <a:t> 2n (28 = 256, 210=1024 </a:t>
            </a:r>
            <a:r>
              <a:rPr lang="en-US" sz="2000" dirty="0" err="1"/>
              <a:t>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After identifying the closest value, a numerical value is assigned to it and it is encoded in the form of a binary number.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binary encoded numbers generated by </a:t>
            </a:r>
            <a:r>
              <a:rPr lang="en-US" sz="2000" dirty="0" err="1"/>
              <a:t>quantizer</a:t>
            </a:r>
            <a:r>
              <a:rPr lang="en-US" sz="2000" dirty="0"/>
              <a:t> are represented by ‘n’ bits.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resolution of an ADC can also be denoted by ‘n’ bit</a:t>
            </a:r>
            <a:r>
              <a:rPr lang="en-US" sz="2000" dirty="0" smtClean="0"/>
              <a:t>.</a:t>
            </a:r>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67251"/>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conversion process</a:t>
            </a:r>
            <a:endParaRPr lang="en-US" sz="2800" b="1" dirty="0">
              <a:solidFill>
                <a:schemeClr val="accent1">
                  <a:lumMod val="75000"/>
                </a:schemeClr>
              </a:solidFill>
              <a:latin typeface="Facto Bold" panose="00000800000000000000" pitchFamily="50" charset="0"/>
            </a:endParaRPr>
          </a:p>
        </p:txBody>
      </p:sp>
      <p:pic>
        <p:nvPicPr>
          <p:cNvPr id="3074" name="Picture 2" descr="Sampling, Holding and Quantiz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419" y="561766"/>
            <a:ext cx="7788768" cy="575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0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ADC Types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958436"/>
            <a:ext cx="11013140" cy="1323439"/>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Flash Analog to Digital converter.</a:t>
            </a:r>
          </a:p>
          <a:p>
            <a:pPr marL="384048" lvl="0" indent="-384048" algn="just">
              <a:spcBef>
                <a:spcPts val="1000"/>
              </a:spcBef>
              <a:spcAft>
                <a:spcPts val="200"/>
              </a:spcAft>
              <a:buFont typeface="Wingdings" panose="05000000000000000000" pitchFamily="2" charset="2"/>
              <a:buChar char="v"/>
            </a:pPr>
            <a:r>
              <a:rPr lang="en-US" sz="2000" dirty="0"/>
              <a:t>Dual slope Analog to Digital converter.</a:t>
            </a:r>
          </a:p>
          <a:p>
            <a:pPr marL="384048" lvl="0" indent="-384048" algn="just">
              <a:spcBef>
                <a:spcPts val="1000"/>
              </a:spcBef>
              <a:spcAft>
                <a:spcPts val="200"/>
              </a:spcAft>
              <a:buFont typeface="Wingdings" panose="05000000000000000000" pitchFamily="2" charset="2"/>
              <a:buChar char="v"/>
            </a:pPr>
            <a:r>
              <a:rPr lang="en-US" sz="2000" dirty="0"/>
              <a:t>Successive Approximation Analog to Digital Converter.</a:t>
            </a:r>
          </a:p>
        </p:txBody>
      </p:sp>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Successive Approximation ADC</a:t>
            </a:r>
          </a:p>
        </p:txBody>
      </p:sp>
      <p:sp>
        <p:nvSpPr>
          <p:cNvPr id="6" name="TextBox 5"/>
          <p:cNvSpPr txBox="1"/>
          <p:nvPr/>
        </p:nvSpPr>
        <p:spPr>
          <a:xfrm>
            <a:off x="801660" y="1185704"/>
            <a:ext cx="11013140" cy="1477328"/>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It is the most frequently used ADC technique for general applications. The ADC comprises a comparator, digital to analog converter, register, and a control circuit</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At the point when the new conversion begins, the sample and hold circuit samples the input voltage and then this sampled signal is compared with the output signal of the digital to analog converter.</a:t>
            </a:r>
            <a:endParaRPr lang="en-US" sz="2000" dirty="0" smtClean="0"/>
          </a:p>
        </p:txBody>
      </p:sp>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585" y="2791794"/>
            <a:ext cx="4953000" cy="3435794"/>
          </a:xfrm>
          <a:prstGeom prst="rect">
            <a:avLst/>
          </a:prstGeom>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11807</TotalTime>
  <Words>1005</Words>
  <Application>Microsoft Office PowerPoint</Application>
  <PresentationFormat>Custom</PresentationFormat>
  <Paragraphs>147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ADC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380</cp:revision>
  <dcterms:created xsi:type="dcterms:W3CDTF">2021-04-01T12:19:09Z</dcterms:created>
  <dcterms:modified xsi:type="dcterms:W3CDTF">2021-07-14T05:41:20Z</dcterms:modified>
</cp:coreProperties>
</file>