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24" r:id="rId2"/>
    <p:sldId id="347" r:id="rId3"/>
    <p:sldId id="348" r:id="rId4"/>
    <p:sldId id="352" r:id="rId5"/>
    <p:sldId id="349" r:id="rId6"/>
    <p:sldId id="350" r:id="rId7"/>
    <p:sldId id="365" r:id="rId8"/>
    <p:sldId id="353" r:id="rId9"/>
    <p:sldId id="368" r:id="rId10"/>
    <p:sldId id="369" r:id="rId11"/>
    <p:sldId id="354" r:id="rId12"/>
    <p:sldId id="366" r:id="rId13"/>
    <p:sldId id="367" r:id="rId14"/>
    <p:sldId id="355" r:id="rId15"/>
    <p:sldId id="356" r:id="rId16"/>
    <p:sldId id="359" r:id="rId17"/>
    <p:sldId id="364" r:id="rId18"/>
    <p:sldId id="360" r:id="rId19"/>
    <p:sldId id="361" r:id="rId20"/>
    <p:sldId id="362" r:id="rId21"/>
    <p:sldId id="3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63" autoAdjust="0"/>
    <p:restoredTop sz="94660"/>
  </p:normalViewPr>
  <p:slideViewPr>
    <p:cSldViewPr snapToGrid="0">
      <p:cViewPr varScale="1">
        <p:scale>
          <a:sx n="78" d="100"/>
          <a:sy n="78" d="100"/>
        </p:scale>
        <p:origin x="61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60776-DD9C-4CA1-B52F-F69555253B23}" type="datetimeFigureOut">
              <a:rPr lang="en-US" smtClean="0"/>
              <a:t>7/17/2021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B3C6DC-6CF5-4578-9C65-43A0B2524A77}" type="slidenum">
              <a:rPr lang="en-US" smtClean="0"/>
              <a:t>‹#›</a:t>
            </a:fld>
            <a:endParaRPr lang="en-US"/>
          </a:p>
        </p:txBody>
      </p:sp>
    </p:spTree>
    <p:extLst>
      <p:ext uri="{BB962C8B-B14F-4D97-AF65-F5344CB8AC3E}">
        <p14:creationId xmlns:p14="http://schemas.microsoft.com/office/powerpoint/2010/main" val="1226991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B28C9-C092-4B93-8C1C-CCC07276BB7E}" type="datetimeFigureOut">
              <a:rPr lang="en-US" smtClean="0"/>
              <a:t>7/17/2021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23410-5777-4975-9224-08358B8ECE56}" type="slidenum">
              <a:rPr lang="en-US" smtClean="0"/>
              <a:t>‹#›</a:t>
            </a:fld>
            <a:endParaRPr lang="en-US"/>
          </a:p>
        </p:txBody>
      </p:sp>
    </p:spTree>
    <p:extLst>
      <p:ext uri="{BB962C8B-B14F-4D97-AF65-F5344CB8AC3E}">
        <p14:creationId xmlns:p14="http://schemas.microsoft.com/office/powerpoint/2010/main" val="2237175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5E2251-59F4-40B9-B589-7FD156F73A80}" type="datetime1">
              <a:rPr lang="en-US" smtClean="0"/>
              <a:t>7/17/2021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5487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F80C3-0E08-48A5-B726-C01769596925}" type="datetime1">
              <a:rPr lang="en-US" smtClean="0"/>
              <a:t>7/17/2021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08688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E424D-94F6-4CEC-A81F-5E779D7413CC}" type="datetime1">
              <a:rPr lang="en-US" smtClean="0"/>
              <a:t>7/17/2021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54766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9D462-B0B7-4ABA-96C7-E930E507E961}" type="datetime1">
              <a:rPr lang="en-US" smtClean="0"/>
              <a:t>7/17/2021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7452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18557C-03DF-4711-B723-5E38B3E9A1E7}" type="datetime1">
              <a:rPr lang="en-US" smtClean="0"/>
              <a:t>7/17/2021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7917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336EB4-A409-4FAD-9C75-0FDA2532A29E}" type="datetime1">
              <a:rPr lang="en-US" smtClean="0"/>
              <a:t>7/17/2021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89854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DC10B9-38CE-47F4-A584-8AB9D88C77B6}" type="datetime1">
              <a:rPr lang="en-US" smtClean="0"/>
              <a:t>7/17/2021</a:t>
            </a:fld>
            <a:endParaRPr lang="en-US"/>
          </a:p>
        </p:txBody>
      </p:sp>
      <p:sp>
        <p:nvSpPr>
          <p:cNvPr id="8" name="Footer Placeholder 7"/>
          <p:cNvSpPr>
            <a:spLocks noGrp="1"/>
          </p:cNvSpPr>
          <p:nvPr>
            <p:ph type="ftr" sz="quarter" idx="11"/>
          </p:nvPr>
        </p:nvSpPr>
        <p:spPr/>
        <p:txBody>
          <a:bodyPr/>
          <a:lstStyle/>
          <a:p>
            <a:r>
              <a:rPr lang="en-US" smtClean="0"/>
              <a:t>Azetech Solution, Coimbatore</a:t>
            </a:r>
            <a:endParaRPr lang="en-US"/>
          </a:p>
        </p:txBody>
      </p:sp>
      <p:sp>
        <p:nvSpPr>
          <p:cNvPr id="9" name="Slide Number Placeholder 8"/>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8533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5007C-9379-46F8-979B-5F3BF56E7AAF}" type="datetime1">
              <a:rPr lang="en-US" smtClean="0"/>
              <a:t>7/17/2021</a:t>
            </a:fld>
            <a:endParaRPr lang="en-US"/>
          </a:p>
        </p:txBody>
      </p:sp>
      <p:sp>
        <p:nvSpPr>
          <p:cNvPr id="4" name="Footer Placeholder 3"/>
          <p:cNvSpPr>
            <a:spLocks noGrp="1"/>
          </p:cNvSpPr>
          <p:nvPr>
            <p:ph type="ftr" sz="quarter" idx="11"/>
          </p:nvPr>
        </p:nvSpPr>
        <p:spPr/>
        <p:txBody>
          <a:bodyPr/>
          <a:lstStyle/>
          <a:p>
            <a:r>
              <a:rPr lang="en-US" smtClean="0"/>
              <a:t>Azetech Solution, Coimbatore</a:t>
            </a:r>
            <a:endParaRPr lang="en-US"/>
          </a:p>
        </p:txBody>
      </p:sp>
      <p:sp>
        <p:nvSpPr>
          <p:cNvPr id="5" name="Slide Number Placeholder 4"/>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29198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E3600-6EBA-4BF3-A90C-7AAC98EC2961}" type="datetime1">
              <a:rPr lang="en-US" smtClean="0"/>
              <a:t>7/17/2021</a:t>
            </a:fld>
            <a:endParaRPr lang="en-US"/>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4" name="Slide Number Placeholder 3"/>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51605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C74F0D-A1EF-4991-AA34-322619835400}" type="datetime1">
              <a:rPr lang="en-US" smtClean="0"/>
              <a:t>7/17/2021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54925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40BCD2-4171-4350-A35E-E8DC82A10A4D}" type="datetime1">
              <a:rPr lang="en-US" smtClean="0"/>
              <a:t>7/17/2021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41046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45DF3-9160-4E03-9CC3-848E1257BAC3}" type="datetime1">
              <a:rPr lang="en-US" smtClean="0"/>
              <a:t>7/17/2021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Azetech Solution, Coimbatore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A331D-AC88-4F66-9FEF-E736CA7B93E5}" type="slidenum">
              <a:rPr lang="en-US" smtClean="0"/>
              <a:t>‹#›</a:t>
            </a:fld>
            <a:endParaRPr lang="en-US"/>
          </a:p>
        </p:txBody>
      </p:sp>
    </p:spTree>
    <p:extLst>
      <p:ext uri="{BB962C8B-B14F-4D97-AF65-F5344CB8AC3E}">
        <p14:creationId xmlns:p14="http://schemas.microsoft.com/office/powerpoint/2010/main" val="366789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8200" y="2515896"/>
            <a:ext cx="10515600" cy="1325563"/>
          </a:xfrm>
        </p:spPr>
        <p:txBody>
          <a:bodyPr>
            <a:normAutofit/>
          </a:bodyPr>
          <a:lstStyle/>
          <a:p>
            <a:pPr algn="ctr"/>
            <a:r>
              <a:rPr lang="en-US" b="1" dirty="0" smtClean="0">
                <a:solidFill>
                  <a:schemeClr val="accent1">
                    <a:lumMod val="75000"/>
                  </a:schemeClr>
                </a:solidFill>
                <a:latin typeface="Facto Bold" panose="00000800000000000000" pitchFamily="50" charset="0"/>
              </a:rPr>
              <a:t>I2C in STM32</a:t>
            </a:r>
            <a:endParaRPr lang="en-US" b="1" dirty="0">
              <a:solidFill>
                <a:schemeClr val="accent1">
                  <a:lumMod val="75000"/>
                </a:schemeClr>
              </a:solidFill>
              <a:latin typeface="Facto Bold" panose="00000800000000000000" pitchFamily="50" charset="0"/>
            </a:endParaRPr>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1698948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Arbitration</a:t>
            </a:r>
          </a:p>
        </p:txBody>
      </p:sp>
      <p:sp>
        <p:nvSpPr>
          <p:cNvPr id="6" name="TextBox 5"/>
          <p:cNvSpPr txBox="1"/>
          <p:nvPr/>
        </p:nvSpPr>
        <p:spPr>
          <a:xfrm>
            <a:off x="801660" y="1185704"/>
            <a:ext cx="11013140" cy="707886"/>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smtClean="0"/>
              <a:t>If two master send data to one slave </a:t>
            </a:r>
            <a:r>
              <a:rPr lang="en-US" sz="2000" dirty="0"/>
              <a:t>device at same time </a:t>
            </a:r>
            <a:r>
              <a:rPr lang="en-US" sz="2000" dirty="0" smtClean="0"/>
              <a:t>,depends upon its data logic bits one master will win arbitration (logic low bit have high priority than logic high)</a:t>
            </a:r>
            <a:endParaRPr lang="en-US" sz="2000" dirty="0"/>
          </a:p>
        </p:txBody>
      </p:sp>
      <p:pic>
        <p:nvPicPr>
          <p:cNvPr id="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391" y="2238906"/>
            <a:ext cx="9685338" cy="3482272"/>
          </a:xfrm>
          <a:prstGeom prst="rect">
            <a:avLst/>
          </a:prstGeom>
        </p:spPr>
      </p:pic>
    </p:spTree>
    <p:extLst>
      <p:ext uri="{BB962C8B-B14F-4D97-AF65-F5344CB8AC3E}">
        <p14:creationId xmlns:p14="http://schemas.microsoft.com/office/powerpoint/2010/main" val="21533508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in STM32</a:t>
            </a:r>
          </a:p>
        </p:txBody>
      </p:sp>
      <p:sp>
        <p:nvSpPr>
          <p:cNvPr id="6" name="TextBox 5"/>
          <p:cNvSpPr txBox="1"/>
          <p:nvPr/>
        </p:nvSpPr>
        <p:spPr>
          <a:xfrm>
            <a:off x="801660" y="1185704"/>
            <a:ext cx="11013140" cy="3323987"/>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I2C (inter-integrated circuit) bus Interface serves as an interface between the microcontroller</a:t>
            </a:r>
            <a:br>
              <a:rPr lang="en-US" sz="2000" dirty="0"/>
            </a:br>
            <a:r>
              <a:rPr lang="en-US" sz="2000" dirty="0"/>
              <a:t>and the serial I2C bus. </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It </a:t>
            </a:r>
            <a:r>
              <a:rPr lang="en-US" sz="2000" dirty="0"/>
              <a:t>provides </a:t>
            </a:r>
            <a:r>
              <a:rPr lang="en-US" sz="2000" dirty="0" err="1"/>
              <a:t>multimaster</a:t>
            </a:r>
            <a:r>
              <a:rPr lang="en-US" sz="2000" dirty="0"/>
              <a:t> capability, and controls all I2C </a:t>
            </a:r>
            <a:r>
              <a:rPr lang="en-US" sz="2000" dirty="0" smtClean="0"/>
              <a:t>bus-specific sequencing</a:t>
            </a:r>
            <a:r>
              <a:rPr lang="en-US" sz="2000" dirty="0"/>
              <a:t>, protocol, arbitration and timing. It supports the standard mode (</a:t>
            </a:r>
            <a:r>
              <a:rPr lang="en-US" sz="2000" dirty="0" err="1"/>
              <a:t>Sm</a:t>
            </a:r>
            <a:r>
              <a:rPr lang="en-US" sz="2000" dirty="0"/>
              <a:t>, up </a:t>
            </a:r>
            <a:r>
              <a:rPr lang="en-US" sz="2000" dirty="0" smtClean="0"/>
              <a:t>to 100 </a:t>
            </a:r>
            <a:r>
              <a:rPr lang="en-US" sz="2000" dirty="0"/>
              <a:t>kHz) and </a:t>
            </a:r>
            <a:r>
              <a:rPr lang="en-US" sz="2000" dirty="0" err="1"/>
              <a:t>Fm</a:t>
            </a:r>
            <a:r>
              <a:rPr lang="en-US" sz="2000" dirty="0"/>
              <a:t> mode (</a:t>
            </a:r>
            <a:r>
              <a:rPr lang="en-US" sz="2000" dirty="0" err="1"/>
              <a:t>Fm</a:t>
            </a:r>
            <a:r>
              <a:rPr lang="en-US" sz="2000" dirty="0"/>
              <a:t>, up to 400 kHz</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smtClean="0"/>
              <a:t>It </a:t>
            </a:r>
            <a:r>
              <a:rPr lang="en-US" sz="2000" dirty="0"/>
              <a:t>may be used for a variety of purposes, including CRC generation and verification, </a:t>
            </a:r>
            <a:r>
              <a:rPr lang="en-US" sz="2000" dirty="0" err="1"/>
              <a:t>SMBus</a:t>
            </a:r>
            <a:r>
              <a:rPr lang="en-US" sz="2000" dirty="0"/>
              <a:t/>
            </a:r>
            <a:br>
              <a:rPr lang="en-US" sz="2000" dirty="0"/>
            </a:br>
            <a:r>
              <a:rPr lang="en-US" sz="2000" dirty="0"/>
              <a:t>(system management bus) and </a:t>
            </a:r>
            <a:r>
              <a:rPr lang="en-US" sz="2000" dirty="0" err="1"/>
              <a:t>PMBus</a:t>
            </a:r>
            <a:r>
              <a:rPr lang="en-US" sz="2000" dirty="0"/>
              <a:t> (power management bus</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smtClean="0"/>
              <a:t>Depending </a:t>
            </a:r>
            <a:r>
              <a:rPr lang="en-US" sz="2000" dirty="0"/>
              <a:t>on specific device implementation DMA capability can be available for reduced</a:t>
            </a:r>
            <a:br>
              <a:rPr lang="en-US" sz="2000" dirty="0"/>
            </a:br>
            <a:r>
              <a:rPr lang="en-US" sz="2000" dirty="0"/>
              <a:t>CPU overload. </a:t>
            </a:r>
            <a:br>
              <a:rPr lang="en-US" sz="2000" dirty="0"/>
            </a:br>
            <a:endParaRPr lang="en-US" sz="2000" dirty="0"/>
          </a:p>
        </p:txBody>
      </p:sp>
    </p:spTree>
    <p:extLst>
      <p:ext uri="{BB962C8B-B14F-4D97-AF65-F5344CB8AC3E}">
        <p14:creationId xmlns:p14="http://schemas.microsoft.com/office/powerpoint/2010/main" val="619045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Master Transmitter</a:t>
            </a:r>
            <a:endParaRPr lang="en-US" sz="2800" b="1" dirty="0" smtClean="0">
              <a:solidFill>
                <a:schemeClr val="accent1">
                  <a:lumMod val="75000"/>
                </a:schemeClr>
              </a:solidFill>
              <a:latin typeface="Facto Bold" panose="00000800000000000000" pitchFamily="50"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409" y="1093151"/>
            <a:ext cx="9433179" cy="5100565"/>
          </a:xfrm>
          <a:prstGeom prst="rect">
            <a:avLst/>
          </a:prstGeom>
        </p:spPr>
      </p:pic>
    </p:spTree>
    <p:extLst>
      <p:ext uri="{BB962C8B-B14F-4D97-AF65-F5344CB8AC3E}">
        <p14:creationId xmlns:p14="http://schemas.microsoft.com/office/powerpoint/2010/main" val="710100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Master receiver</a:t>
            </a:r>
            <a:endParaRPr lang="en-US" sz="2800" b="1" dirty="0" smtClean="0">
              <a:solidFill>
                <a:schemeClr val="accent1">
                  <a:lumMod val="75000"/>
                </a:schemeClr>
              </a:solidFill>
              <a:latin typeface="Facto Bold" panose="00000800000000000000" pitchFamily="50"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243" y="1274898"/>
            <a:ext cx="9137846" cy="4965264"/>
          </a:xfrm>
          <a:prstGeom prst="rect">
            <a:avLst/>
          </a:prstGeom>
        </p:spPr>
      </p:pic>
    </p:spTree>
    <p:extLst>
      <p:ext uri="{BB962C8B-B14F-4D97-AF65-F5344CB8AC3E}">
        <p14:creationId xmlns:p14="http://schemas.microsoft.com/office/powerpoint/2010/main" val="2431422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267251"/>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block diagram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044" y="666496"/>
            <a:ext cx="5837388" cy="5767479"/>
          </a:xfrm>
          <a:prstGeom prst="rect">
            <a:avLst/>
          </a:prstGeom>
        </p:spPr>
      </p:pic>
    </p:spTree>
    <p:extLst>
      <p:ext uri="{BB962C8B-B14F-4D97-AF65-F5344CB8AC3E}">
        <p14:creationId xmlns:p14="http://schemas.microsoft.com/office/powerpoint/2010/main" val="837823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28786"/>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Master Clock Calculation</a:t>
            </a:r>
          </a:p>
        </p:txBody>
      </p:sp>
      <p:sp>
        <p:nvSpPr>
          <p:cNvPr id="6" name="TextBox 5"/>
          <p:cNvSpPr txBox="1"/>
          <p:nvPr/>
        </p:nvSpPr>
        <p:spPr>
          <a:xfrm>
            <a:off x="711507" y="938577"/>
            <a:ext cx="11013140" cy="6494085"/>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dirty="0"/>
              <a:t>Sm mode or </a:t>
            </a:r>
            <a:r>
              <a:rPr lang="en-US" dirty="0" err="1"/>
              <a:t>SMBus</a:t>
            </a:r>
            <a:r>
              <a:rPr lang="en-US" dirty="0" smtClean="0"/>
              <a:t>:</a:t>
            </a:r>
            <a:r>
              <a:rPr lang="en-US" dirty="0"/>
              <a:t/>
            </a:r>
            <a:br>
              <a:rPr lang="en-US" dirty="0"/>
            </a:br>
            <a:r>
              <a:rPr lang="en-US" dirty="0" smtClean="0">
                <a:solidFill>
                  <a:srgbClr val="FF0000"/>
                </a:solidFill>
              </a:rPr>
              <a:t>T-high </a:t>
            </a:r>
            <a:r>
              <a:rPr lang="en-US" dirty="0">
                <a:solidFill>
                  <a:srgbClr val="FF0000"/>
                </a:solidFill>
              </a:rPr>
              <a:t>= CCR * TPCLK1</a:t>
            </a:r>
            <a:br>
              <a:rPr lang="en-US" dirty="0">
                <a:solidFill>
                  <a:srgbClr val="FF0000"/>
                </a:solidFill>
              </a:rPr>
            </a:br>
            <a:r>
              <a:rPr lang="en-US" dirty="0" smtClean="0">
                <a:solidFill>
                  <a:srgbClr val="FF0000"/>
                </a:solidFill>
              </a:rPr>
              <a:t>T-low </a:t>
            </a:r>
            <a:r>
              <a:rPr lang="en-US" dirty="0">
                <a:solidFill>
                  <a:srgbClr val="FF0000"/>
                </a:solidFill>
              </a:rPr>
              <a:t>= CCR * </a:t>
            </a:r>
            <a:r>
              <a:rPr lang="en-US" dirty="0" smtClean="0">
                <a:solidFill>
                  <a:srgbClr val="FF0000"/>
                </a:solidFill>
              </a:rPr>
              <a:t>TPCLK1</a:t>
            </a:r>
          </a:p>
          <a:p>
            <a:pPr marL="384048" lvl="0" indent="-384048">
              <a:spcBef>
                <a:spcPts val="1000"/>
              </a:spcBef>
              <a:spcAft>
                <a:spcPts val="200"/>
              </a:spcAft>
              <a:buFont typeface="Wingdings" panose="05000000000000000000" pitchFamily="2" charset="2"/>
              <a:buChar char="v"/>
            </a:pPr>
            <a:r>
              <a:rPr lang="en-US" dirty="0" err="1" smtClean="0"/>
              <a:t>Fm</a:t>
            </a:r>
            <a:r>
              <a:rPr lang="en-US" dirty="0" smtClean="0"/>
              <a:t> </a:t>
            </a:r>
            <a:r>
              <a:rPr lang="en-US" dirty="0"/>
              <a:t>mode:</a:t>
            </a:r>
            <a:br>
              <a:rPr lang="en-US" dirty="0"/>
            </a:br>
            <a:r>
              <a:rPr lang="en-US" dirty="0" smtClean="0"/>
              <a:t>If DUTY = 0:</a:t>
            </a:r>
            <a:br>
              <a:rPr lang="en-US" dirty="0" smtClean="0"/>
            </a:br>
            <a:r>
              <a:rPr lang="en-US" dirty="0" smtClean="0"/>
              <a:t>T-high = CCR * TPCLK1</a:t>
            </a:r>
            <a:br>
              <a:rPr lang="en-US" dirty="0" smtClean="0"/>
            </a:br>
            <a:r>
              <a:rPr lang="en-US" dirty="0" smtClean="0"/>
              <a:t>T-low = 2 * CCR * TPCLK1</a:t>
            </a:r>
          </a:p>
          <a:p>
            <a:pPr lvl="1">
              <a:spcBef>
                <a:spcPts val="1000"/>
              </a:spcBef>
              <a:spcAft>
                <a:spcPts val="200"/>
              </a:spcAft>
            </a:pPr>
            <a:r>
              <a:rPr lang="en-US" dirty="0" smtClean="0"/>
              <a:t>If </a:t>
            </a:r>
            <a:r>
              <a:rPr lang="en-US" dirty="0"/>
              <a:t>DUTY = 1: (to reach 400 kHz</a:t>
            </a:r>
            <a:r>
              <a:rPr lang="en-US" dirty="0" smtClean="0"/>
              <a:t>)</a:t>
            </a:r>
            <a:r>
              <a:rPr lang="en-US" dirty="0"/>
              <a:t/>
            </a:r>
            <a:br>
              <a:rPr lang="en-US" dirty="0"/>
            </a:br>
            <a:r>
              <a:rPr lang="en-US" dirty="0" smtClean="0"/>
              <a:t>T-high </a:t>
            </a:r>
            <a:r>
              <a:rPr lang="en-US" dirty="0"/>
              <a:t>= 9 * CCR * TPCLK1</a:t>
            </a:r>
            <a:br>
              <a:rPr lang="en-US" dirty="0"/>
            </a:br>
            <a:r>
              <a:rPr lang="en-US" dirty="0" smtClean="0"/>
              <a:t>T-low </a:t>
            </a:r>
            <a:r>
              <a:rPr lang="en-US" dirty="0"/>
              <a:t>= 16 * CCR * </a:t>
            </a:r>
            <a:r>
              <a:rPr lang="en-US" dirty="0" smtClean="0"/>
              <a:t>TPCLK1</a:t>
            </a:r>
          </a:p>
          <a:p>
            <a:pPr marL="384048" lvl="0" indent="-384048">
              <a:spcBef>
                <a:spcPts val="1000"/>
              </a:spcBef>
              <a:spcAft>
                <a:spcPts val="200"/>
              </a:spcAft>
              <a:buFont typeface="Wingdings" panose="05000000000000000000" pitchFamily="2" charset="2"/>
              <a:buChar char="v"/>
            </a:pPr>
            <a:r>
              <a:rPr lang="en-US" dirty="0" smtClean="0"/>
              <a:t>For </a:t>
            </a:r>
            <a:r>
              <a:rPr lang="en-US" dirty="0"/>
              <a:t>instance: in Sm mode, to generate a 100 kHz SCL frequency:</a:t>
            </a:r>
            <a:br>
              <a:rPr lang="en-US" dirty="0"/>
            </a:br>
            <a:r>
              <a:rPr lang="en-US" dirty="0"/>
              <a:t>If FREQR = 08, TPCLK1 = 125 ns so CCR must be programmed with 0x28</a:t>
            </a:r>
            <a:br>
              <a:rPr lang="en-US" dirty="0"/>
            </a:br>
            <a:r>
              <a:rPr lang="en-US" dirty="0"/>
              <a:t>(0x28 &lt;=&gt; 40d x 125 ns = 5000 ns</a:t>
            </a:r>
            <a:r>
              <a:rPr lang="en-US" dirty="0" smtClean="0"/>
              <a:t>.)</a:t>
            </a:r>
            <a:endParaRPr lang="en-US" i="1" dirty="0" smtClean="0"/>
          </a:p>
          <a:p>
            <a:pPr marL="384048" lvl="0" indent="-384048">
              <a:spcBef>
                <a:spcPts val="1000"/>
              </a:spcBef>
              <a:spcAft>
                <a:spcPts val="200"/>
              </a:spcAft>
              <a:buFont typeface="Wingdings" panose="05000000000000000000" pitchFamily="2" charset="2"/>
              <a:buChar char="v"/>
            </a:pPr>
            <a:r>
              <a:rPr lang="en-US" i="1" dirty="0" smtClean="0"/>
              <a:t>The </a:t>
            </a:r>
            <a:r>
              <a:rPr lang="en-US" i="1" dirty="0"/>
              <a:t>CCR register must be configured only when the I2C is disabled (PE = 0</a:t>
            </a:r>
            <a:r>
              <a:rPr lang="en-US" i="1" dirty="0" smtClean="0"/>
              <a:t>).</a:t>
            </a:r>
          </a:p>
          <a:p>
            <a:pPr marL="384048" lvl="0" indent="-384048">
              <a:spcBef>
                <a:spcPts val="1000"/>
              </a:spcBef>
              <a:spcAft>
                <a:spcPts val="200"/>
              </a:spcAft>
              <a:buFont typeface="Wingdings" panose="05000000000000000000" pitchFamily="2" charset="2"/>
              <a:buChar char="v"/>
            </a:pPr>
            <a:r>
              <a:rPr lang="en-US" dirty="0"/>
              <a:t>For instance: in Sm mode, the maximum allowed SCL rise time is 1000 ns.</a:t>
            </a:r>
            <a:br>
              <a:rPr lang="en-US" dirty="0"/>
            </a:br>
            <a:r>
              <a:rPr lang="en-US" dirty="0"/>
              <a:t>If, in the I2C_CR2 register, the value of FREQ[5:0] bits is equal to 0x08 and TPCLK1 = 125 ns</a:t>
            </a:r>
            <a:br>
              <a:rPr lang="en-US" dirty="0"/>
            </a:br>
            <a:r>
              <a:rPr lang="en-US" dirty="0"/>
              <a:t>therefore the TRISE[5:0] bits must be programmed with 09h.</a:t>
            </a:r>
            <a:br>
              <a:rPr lang="en-US" dirty="0"/>
            </a:br>
            <a:r>
              <a:rPr lang="en-US" dirty="0"/>
              <a:t>(1000 ns / 125 ns = 8 + 1)</a:t>
            </a:r>
            <a:r>
              <a:rPr lang="en-US" sz="2000" dirty="0"/>
              <a:t> </a:t>
            </a:r>
            <a:br>
              <a:rPr lang="en-US" sz="2000" dirty="0"/>
            </a:br>
            <a:r>
              <a:rPr lang="en-US" sz="2000" dirty="0"/>
              <a:t> </a:t>
            </a:r>
            <a:br>
              <a:rPr lang="en-US" sz="2000" dirty="0"/>
            </a:br>
            <a:endParaRPr lang="en-US" sz="2000" dirty="0"/>
          </a:p>
        </p:txBody>
      </p:sp>
    </p:spTree>
    <p:extLst>
      <p:ext uri="{BB962C8B-B14F-4D97-AF65-F5344CB8AC3E}">
        <p14:creationId xmlns:p14="http://schemas.microsoft.com/office/powerpoint/2010/main" val="41766990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Registers</a:t>
            </a:r>
          </a:p>
        </p:txBody>
      </p:sp>
      <p:sp>
        <p:nvSpPr>
          <p:cNvPr id="6" name="TextBox 5"/>
          <p:cNvSpPr txBox="1"/>
          <p:nvPr/>
        </p:nvSpPr>
        <p:spPr>
          <a:xfrm>
            <a:off x="801660" y="1185704"/>
            <a:ext cx="11013140" cy="5786199"/>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it-IT" dirty="0"/>
              <a:t>I2C Control register 1 (</a:t>
            </a:r>
            <a:r>
              <a:rPr lang="it-IT" dirty="0">
                <a:solidFill>
                  <a:srgbClr val="FF0000"/>
                </a:solidFill>
              </a:rPr>
              <a:t>I2C_CR1</a:t>
            </a:r>
            <a:r>
              <a:rPr lang="it-IT" dirty="0" smtClean="0"/>
              <a:t>)</a:t>
            </a:r>
          </a:p>
          <a:p>
            <a:pPr marL="384048" lvl="0" indent="-384048">
              <a:spcBef>
                <a:spcPts val="1000"/>
              </a:spcBef>
              <a:spcAft>
                <a:spcPts val="200"/>
              </a:spcAft>
              <a:buFont typeface="Wingdings" panose="05000000000000000000" pitchFamily="2" charset="2"/>
              <a:buChar char="v"/>
            </a:pPr>
            <a:r>
              <a:rPr lang="it-IT" dirty="0"/>
              <a:t>I2C Control register </a:t>
            </a:r>
            <a:r>
              <a:rPr lang="it-IT" dirty="0" smtClean="0"/>
              <a:t>2 </a:t>
            </a:r>
            <a:r>
              <a:rPr lang="it-IT" dirty="0"/>
              <a:t>(</a:t>
            </a:r>
            <a:r>
              <a:rPr lang="it-IT" dirty="0" smtClean="0">
                <a:solidFill>
                  <a:srgbClr val="FF0000"/>
                </a:solidFill>
              </a:rPr>
              <a:t>I2C_CR2</a:t>
            </a:r>
            <a:r>
              <a:rPr lang="it-IT" dirty="0" smtClean="0"/>
              <a:t>)</a:t>
            </a:r>
          </a:p>
          <a:p>
            <a:pPr marL="384048" lvl="0" indent="-384048">
              <a:spcBef>
                <a:spcPts val="1000"/>
              </a:spcBef>
              <a:spcAft>
                <a:spcPts val="200"/>
              </a:spcAft>
              <a:buFont typeface="Wingdings" panose="05000000000000000000" pitchFamily="2" charset="2"/>
              <a:buChar char="v"/>
            </a:pPr>
            <a:r>
              <a:rPr lang="it-IT" sz="2000" dirty="0" smtClean="0"/>
              <a:t> </a:t>
            </a:r>
            <a:r>
              <a:rPr lang="en-US" dirty="0"/>
              <a:t>I2C Own address register 1 (</a:t>
            </a:r>
            <a:r>
              <a:rPr lang="en-US" dirty="0" smtClean="0">
                <a:solidFill>
                  <a:srgbClr val="FF0000"/>
                </a:solidFill>
              </a:rPr>
              <a:t>I2C_OAR1</a:t>
            </a:r>
            <a:r>
              <a:rPr lang="en-US" dirty="0" smtClean="0"/>
              <a:t>)</a:t>
            </a:r>
          </a:p>
          <a:p>
            <a:pPr marL="384048" lvl="0" indent="-384048">
              <a:spcBef>
                <a:spcPts val="1000"/>
              </a:spcBef>
              <a:spcAft>
                <a:spcPts val="200"/>
              </a:spcAft>
              <a:buFont typeface="Wingdings" panose="05000000000000000000" pitchFamily="2" charset="2"/>
              <a:buChar char="v"/>
            </a:pPr>
            <a:r>
              <a:rPr lang="en-US" dirty="0"/>
              <a:t>I2C Data register (</a:t>
            </a:r>
            <a:r>
              <a:rPr lang="en-US" dirty="0">
                <a:solidFill>
                  <a:srgbClr val="FF0000"/>
                </a:solidFill>
              </a:rPr>
              <a:t>I2C_DR</a:t>
            </a:r>
            <a:r>
              <a:rPr lang="en-US" dirty="0"/>
              <a:t>) </a:t>
            </a:r>
            <a:endParaRPr lang="en-US" dirty="0" smtClean="0"/>
          </a:p>
          <a:p>
            <a:pPr marL="384048" lvl="0" indent="-384048">
              <a:spcBef>
                <a:spcPts val="1000"/>
              </a:spcBef>
              <a:spcAft>
                <a:spcPts val="200"/>
              </a:spcAft>
              <a:buFont typeface="Wingdings" panose="05000000000000000000" pitchFamily="2" charset="2"/>
              <a:buChar char="v"/>
            </a:pPr>
            <a:r>
              <a:rPr lang="en-US" dirty="0" smtClean="0"/>
              <a:t>I2C Status Register 1 (</a:t>
            </a:r>
            <a:r>
              <a:rPr lang="en-US" dirty="0" smtClean="0">
                <a:solidFill>
                  <a:srgbClr val="FF0000"/>
                </a:solidFill>
              </a:rPr>
              <a:t>I2C_SR2</a:t>
            </a:r>
            <a:r>
              <a:rPr lang="en-US" dirty="0" smtClean="0"/>
              <a:t>)</a:t>
            </a:r>
          </a:p>
          <a:p>
            <a:pPr marL="384048" indent="-384048">
              <a:spcBef>
                <a:spcPts val="1000"/>
              </a:spcBef>
              <a:spcAft>
                <a:spcPts val="200"/>
              </a:spcAft>
              <a:buFont typeface="Wingdings" panose="05000000000000000000" pitchFamily="2" charset="2"/>
              <a:buChar char="v"/>
            </a:pPr>
            <a:r>
              <a:rPr lang="en-US" dirty="0"/>
              <a:t>I2C Status Register </a:t>
            </a:r>
            <a:r>
              <a:rPr lang="en-US" dirty="0" smtClean="0"/>
              <a:t>2 (</a:t>
            </a:r>
            <a:r>
              <a:rPr lang="en-US" dirty="0" smtClean="0">
                <a:solidFill>
                  <a:srgbClr val="FF0000"/>
                </a:solidFill>
              </a:rPr>
              <a:t>I2C_SR2</a:t>
            </a:r>
            <a:r>
              <a:rPr lang="en-US" dirty="0" smtClean="0"/>
              <a:t>)</a:t>
            </a:r>
            <a:endParaRPr lang="en-US" dirty="0"/>
          </a:p>
          <a:p>
            <a:pPr marL="384048" lvl="0" indent="-384048">
              <a:spcBef>
                <a:spcPts val="1000"/>
              </a:spcBef>
              <a:spcAft>
                <a:spcPts val="200"/>
              </a:spcAft>
              <a:buFont typeface="Wingdings" panose="05000000000000000000" pitchFamily="2" charset="2"/>
              <a:buChar char="v"/>
            </a:pPr>
            <a:r>
              <a:rPr lang="en-US" dirty="0" smtClean="0"/>
              <a:t>I2C Clock Control Register (</a:t>
            </a:r>
            <a:r>
              <a:rPr lang="en-US" dirty="0" smtClean="0">
                <a:solidFill>
                  <a:srgbClr val="FF0000"/>
                </a:solidFill>
              </a:rPr>
              <a:t>I2C_CCR</a:t>
            </a:r>
            <a:r>
              <a:rPr lang="en-US" dirty="0" smtClean="0"/>
              <a:t>)</a:t>
            </a:r>
          </a:p>
          <a:p>
            <a:pPr marL="384048" lvl="0" indent="-384048">
              <a:spcBef>
                <a:spcPts val="1000"/>
              </a:spcBef>
              <a:spcAft>
                <a:spcPts val="200"/>
              </a:spcAft>
              <a:buFont typeface="Wingdings" panose="05000000000000000000" pitchFamily="2" charset="2"/>
              <a:buChar char="v"/>
            </a:pPr>
            <a:r>
              <a:rPr lang="en-US" dirty="0"/>
              <a:t>I2C TRISE register (</a:t>
            </a:r>
            <a:r>
              <a:rPr lang="en-US" dirty="0">
                <a:solidFill>
                  <a:srgbClr val="FF0000"/>
                </a:solidFill>
              </a:rPr>
              <a:t>I2C_TRISE</a:t>
            </a:r>
            <a:r>
              <a:rPr lang="en-US" dirty="0"/>
              <a:t>) </a:t>
            </a:r>
            <a:br>
              <a:rPr lang="en-US" dirty="0"/>
            </a:br>
            <a:r>
              <a:rPr lang="en-US" dirty="0"/>
              <a:t/>
            </a:r>
            <a:br>
              <a:rPr lang="en-US" dirty="0"/>
            </a:br>
            <a:r>
              <a:rPr lang="en-US" dirty="0"/>
              <a:t/>
            </a:r>
            <a:br>
              <a:rPr lang="en-US" dirty="0"/>
            </a:br>
            <a:r>
              <a:rPr lang="en-US" dirty="0"/>
              <a:t/>
            </a:r>
            <a:br>
              <a:rPr lang="en-US" dirty="0"/>
            </a:br>
            <a:r>
              <a:rPr lang="en-US" sz="2000" dirty="0"/>
              <a:t/>
            </a:r>
            <a:br>
              <a:rPr lang="en-US" sz="2000" dirty="0"/>
            </a:br>
            <a:r>
              <a:rPr lang="en-US" sz="2000" dirty="0"/>
              <a:t> </a:t>
            </a:r>
            <a:br>
              <a:rPr lang="en-US" sz="2000" dirty="0"/>
            </a:br>
            <a:r>
              <a:rPr lang="it-IT" sz="2000" dirty="0"/>
              <a:t/>
            </a:r>
            <a:br>
              <a:rPr lang="it-IT" sz="2000" dirty="0"/>
            </a:br>
            <a:r>
              <a:rPr lang="it-IT" sz="2000" dirty="0"/>
              <a:t> </a:t>
            </a:r>
            <a:br>
              <a:rPr lang="it-IT" sz="2000" dirty="0"/>
            </a:br>
            <a:endParaRPr lang="en-US" sz="2000" dirty="0"/>
          </a:p>
        </p:txBody>
      </p:sp>
      <p:sp>
        <p:nvSpPr>
          <p:cNvPr id="21" name="Rectangle 8"/>
          <p:cNvSpPr>
            <a:spLocks noChangeArrowheads="1"/>
          </p:cNvSpPr>
          <p:nvPr/>
        </p:nvSpPr>
        <p:spPr bwMode="auto">
          <a:xfrm>
            <a:off x="3543300" y="386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41566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interface</a:t>
            </a:r>
          </a:p>
        </p:txBody>
      </p:sp>
      <p:sp>
        <p:nvSpPr>
          <p:cNvPr id="6" name="TextBox 5"/>
          <p:cNvSpPr txBox="1"/>
          <p:nvPr/>
        </p:nvSpPr>
        <p:spPr>
          <a:xfrm>
            <a:off x="801660" y="1185704"/>
            <a:ext cx="11013140" cy="2739211"/>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dirty="0" smtClean="0"/>
              <a:t>content</a:t>
            </a:r>
            <a:r>
              <a:rPr lang="en-US" dirty="0"/>
              <a:t/>
            </a:r>
            <a:br>
              <a:rPr lang="en-US" dirty="0"/>
            </a:br>
            <a:r>
              <a:rPr lang="en-US" dirty="0"/>
              <a:t/>
            </a:r>
            <a:br>
              <a:rPr lang="en-US" dirty="0"/>
            </a:br>
            <a:r>
              <a:rPr lang="en-US" dirty="0"/>
              <a:t/>
            </a:r>
            <a:br>
              <a:rPr lang="en-US" dirty="0"/>
            </a:br>
            <a:r>
              <a:rPr lang="en-US" dirty="0"/>
              <a:t/>
            </a:r>
            <a:br>
              <a:rPr lang="en-US" dirty="0"/>
            </a:br>
            <a:r>
              <a:rPr lang="en-US" sz="2000" dirty="0"/>
              <a:t/>
            </a:r>
            <a:br>
              <a:rPr lang="en-US" sz="2000" dirty="0"/>
            </a:br>
            <a:r>
              <a:rPr lang="en-US" sz="2000" dirty="0"/>
              <a:t> </a:t>
            </a:r>
            <a:br>
              <a:rPr lang="en-US" sz="2000" dirty="0"/>
            </a:br>
            <a:r>
              <a:rPr lang="it-IT" sz="2000" dirty="0"/>
              <a:t/>
            </a:r>
            <a:br>
              <a:rPr lang="it-IT" sz="2000" dirty="0"/>
            </a:br>
            <a:r>
              <a:rPr lang="it-IT" sz="2000" dirty="0"/>
              <a:t> </a:t>
            </a:r>
            <a:br>
              <a:rPr lang="it-IT" sz="2000" dirty="0"/>
            </a:br>
            <a:endParaRPr lang="en-US" sz="2000" dirty="0"/>
          </a:p>
        </p:txBody>
      </p:sp>
      <p:sp>
        <p:nvSpPr>
          <p:cNvPr id="21" name="Rectangle 8"/>
          <p:cNvSpPr>
            <a:spLocks noChangeArrowheads="1"/>
          </p:cNvSpPr>
          <p:nvPr/>
        </p:nvSpPr>
        <p:spPr bwMode="auto">
          <a:xfrm>
            <a:off x="3543300" y="386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87855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31813" y="129648"/>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Program</a:t>
            </a:r>
          </a:p>
        </p:txBody>
      </p:sp>
      <p:sp>
        <p:nvSpPr>
          <p:cNvPr id="6" name="TextBox 5"/>
          <p:cNvSpPr txBox="1"/>
          <p:nvPr/>
        </p:nvSpPr>
        <p:spPr>
          <a:xfrm>
            <a:off x="589430" y="666496"/>
            <a:ext cx="11013140" cy="7104509"/>
          </a:xfrm>
          <a:prstGeom prst="rect">
            <a:avLst/>
          </a:prstGeom>
          <a:noFill/>
        </p:spPr>
        <p:txBody>
          <a:bodyPr wrap="square" numCol="2" rtlCol="0">
            <a:spAutoFit/>
          </a:bodyPr>
          <a:lstStyle/>
          <a:p>
            <a:pPr lvl="0">
              <a:spcBef>
                <a:spcPts val="1000"/>
              </a:spcBef>
              <a:spcAft>
                <a:spcPts val="200"/>
              </a:spcAft>
            </a:pPr>
            <a:r>
              <a:rPr lang="en-US" sz="1400" dirty="0">
                <a:latin typeface="Consolas" panose="020B0609020204030204" pitchFamily="49" charset="0"/>
              </a:rPr>
              <a:t>#include "stm32f10x.h"   </a:t>
            </a:r>
            <a:r>
              <a:rPr lang="en-US" sz="1400" dirty="0" smtClean="0">
                <a:latin typeface="Consolas" panose="020B0609020204030204" pitchFamily="49" charset="0"/>
              </a:rPr>
              <a:t>// </a:t>
            </a:r>
            <a:r>
              <a:rPr lang="en-US" sz="1400" dirty="0">
                <a:latin typeface="Consolas" panose="020B0609020204030204" pitchFamily="49" charset="0"/>
              </a:rPr>
              <a:t>Device header</a:t>
            </a:r>
          </a:p>
          <a:p>
            <a:pPr lvl="0">
              <a:spcBef>
                <a:spcPts val="1000"/>
              </a:spcBef>
              <a:spcAft>
                <a:spcPts val="200"/>
              </a:spcAft>
            </a:pPr>
            <a:r>
              <a:rPr lang="en-US" sz="1400" dirty="0">
                <a:latin typeface="Consolas" panose="020B0609020204030204" pitchFamily="49" charset="0"/>
              </a:rPr>
              <a:t>#include&lt;</a:t>
            </a:r>
            <a:r>
              <a:rPr lang="en-US" sz="1400" dirty="0" err="1">
                <a:latin typeface="Consolas" panose="020B0609020204030204" pitchFamily="49" charset="0"/>
              </a:rPr>
              <a:t>string.h</a:t>
            </a:r>
            <a:r>
              <a:rPr lang="en-US" sz="1400" dirty="0">
                <a:latin typeface="Consolas" panose="020B0609020204030204" pitchFamily="49" charset="0"/>
              </a:rPr>
              <a:t>&gt;</a:t>
            </a:r>
          </a:p>
          <a:p>
            <a:pPr lvl="0">
              <a:spcBef>
                <a:spcPts val="1000"/>
              </a:spcBef>
              <a:spcAft>
                <a:spcPts val="200"/>
              </a:spcAft>
            </a:pPr>
            <a:endParaRPr lang="en-US" sz="1400" dirty="0">
              <a:latin typeface="Consolas" panose="020B0609020204030204" pitchFamily="49" charset="0"/>
            </a:endParaRPr>
          </a:p>
          <a:p>
            <a:pPr lvl="0">
              <a:spcBef>
                <a:spcPts val="1000"/>
              </a:spcBef>
              <a:spcAft>
                <a:spcPts val="200"/>
              </a:spcAft>
            </a:pPr>
            <a:r>
              <a:rPr lang="en-US" sz="1400" dirty="0">
                <a:latin typeface="Consolas" panose="020B0609020204030204" pitchFamily="49" charset="0"/>
              </a:rPr>
              <a:t>void i2c_gpio_init(void);</a:t>
            </a:r>
          </a:p>
          <a:p>
            <a:pPr lvl="0">
              <a:spcBef>
                <a:spcPts val="1000"/>
              </a:spcBef>
              <a:spcAft>
                <a:spcPts val="200"/>
              </a:spcAft>
            </a:pPr>
            <a:r>
              <a:rPr lang="en-US" sz="1400" dirty="0">
                <a:latin typeface="Consolas" panose="020B0609020204030204" pitchFamily="49" charset="0"/>
              </a:rPr>
              <a:t>void i2c_init(void);</a:t>
            </a:r>
          </a:p>
          <a:p>
            <a:pPr lvl="0">
              <a:spcBef>
                <a:spcPts val="1000"/>
              </a:spcBef>
              <a:spcAft>
                <a:spcPts val="200"/>
              </a:spcAft>
            </a:pPr>
            <a:r>
              <a:rPr lang="en-US" sz="1400" dirty="0">
                <a:latin typeface="Consolas" panose="020B0609020204030204" pitchFamily="49" charset="0"/>
              </a:rPr>
              <a:t>void i2c_start(void);</a:t>
            </a:r>
          </a:p>
          <a:p>
            <a:pPr lvl="0">
              <a:spcBef>
                <a:spcPts val="1000"/>
              </a:spcBef>
              <a:spcAft>
                <a:spcPts val="200"/>
              </a:spcAft>
            </a:pPr>
            <a:r>
              <a:rPr lang="en-US" sz="1400" dirty="0">
                <a:latin typeface="Consolas" panose="020B0609020204030204" pitchFamily="49" charset="0"/>
              </a:rPr>
              <a:t>void i2c_slave_address(unsigned char data);</a:t>
            </a:r>
          </a:p>
          <a:p>
            <a:pPr lvl="0">
              <a:spcBef>
                <a:spcPts val="1000"/>
              </a:spcBef>
              <a:spcAft>
                <a:spcPts val="200"/>
              </a:spcAft>
            </a:pPr>
            <a:r>
              <a:rPr lang="en-US" sz="1400" dirty="0">
                <a:latin typeface="Consolas" panose="020B0609020204030204" pitchFamily="49" charset="0"/>
              </a:rPr>
              <a:t>void i2c_write(unsigned char data);</a:t>
            </a:r>
          </a:p>
          <a:p>
            <a:pPr lvl="0">
              <a:spcBef>
                <a:spcPts val="1000"/>
              </a:spcBef>
              <a:spcAft>
                <a:spcPts val="200"/>
              </a:spcAft>
            </a:pPr>
            <a:r>
              <a:rPr lang="en-US" sz="1400" dirty="0">
                <a:latin typeface="Consolas" panose="020B0609020204030204" pitchFamily="49" charset="0"/>
              </a:rPr>
              <a:t>void i2c_clearAddr(void);</a:t>
            </a:r>
          </a:p>
          <a:p>
            <a:pPr lvl="0">
              <a:spcBef>
                <a:spcPts val="1000"/>
              </a:spcBef>
              <a:spcAft>
                <a:spcPts val="200"/>
              </a:spcAft>
            </a:pPr>
            <a:r>
              <a:rPr lang="en-US" sz="1400" dirty="0">
                <a:latin typeface="Consolas" panose="020B0609020204030204" pitchFamily="49" charset="0"/>
              </a:rPr>
              <a:t>void i2c_write_string(unsigned char *data);</a:t>
            </a:r>
          </a:p>
          <a:p>
            <a:pPr lvl="0">
              <a:spcBef>
                <a:spcPts val="1000"/>
              </a:spcBef>
              <a:spcAft>
                <a:spcPts val="200"/>
              </a:spcAft>
            </a:pPr>
            <a:r>
              <a:rPr lang="en-US" sz="1400" dirty="0">
                <a:latin typeface="Consolas" panose="020B0609020204030204" pitchFamily="49" charset="0"/>
              </a:rPr>
              <a:t>void i2c_stop(void);</a:t>
            </a:r>
          </a:p>
          <a:p>
            <a:pPr lvl="0">
              <a:spcBef>
                <a:spcPts val="1000"/>
              </a:spcBef>
              <a:spcAft>
                <a:spcPts val="200"/>
              </a:spcAft>
            </a:pPr>
            <a:r>
              <a:rPr lang="en-US" sz="1400" dirty="0">
                <a:latin typeface="Consolas" panose="020B0609020204030204" pitchFamily="49" charset="0"/>
              </a:rPr>
              <a:t>void delay(void);</a:t>
            </a:r>
          </a:p>
          <a:p>
            <a:pPr lvl="0">
              <a:spcBef>
                <a:spcPts val="1000"/>
              </a:spcBef>
              <a:spcAft>
                <a:spcPts val="200"/>
              </a:spcAft>
            </a:pPr>
            <a:endParaRPr lang="en-US" sz="1400" dirty="0">
              <a:latin typeface="Consolas" panose="020B0609020204030204" pitchFamily="49" charset="0"/>
            </a:endParaRPr>
          </a:p>
          <a:p>
            <a:pPr lvl="0">
              <a:spcBef>
                <a:spcPts val="1000"/>
              </a:spcBef>
              <a:spcAft>
                <a:spcPts val="200"/>
              </a:spcAft>
            </a:pPr>
            <a:r>
              <a:rPr lang="en-US" sz="1400" dirty="0">
                <a:latin typeface="Consolas" panose="020B0609020204030204" pitchFamily="49" charset="0"/>
              </a:rPr>
              <a:t>unsigned char * </a:t>
            </a:r>
            <a:r>
              <a:rPr lang="en-US" sz="1400" dirty="0" err="1">
                <a:latin typeface="Consolas" panose="020B0609020204030204" pitchFamily="49" charset="0"/>
              </a:rPr>
              <a:t>msg</a:t>
            </a:r>
            <a:r>
              <a:rPr lang="en-US" sz="1400" dirty="0">
                <a:latin typeface="Consolas" panose="020B0609020204030204" pitchFamily="49" charset="0"/>
              </a:rPr>
              <a:t>=(unsigned char *) "hello embedded world";</a:t>
            </a:r>
          </a:p>
          <a:p>
            <a:pPr lvl="0">
              <a:spcBef>
                <a:spcPts val="1000"/>
              </a:spcBef>
              <a:spcAft>
                <a:spcPts val="200"/>
              </a:spcAft>
            </a:pPr>
            <a:r>
              <a:rPr lang="en-US" sz="1400" dirty="0">
                <a:latin typeface="Consolas" panose="020B0609020204030204" pitchFamily="49" charset="0"/>
              </a:rPr>
              <a:t>unsigned short </a:t>
            </a:r>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dummy_read</a:t>
            </a:r>
            <a:r>
              <a:rPr lang="en-US" sz="1400" dirty="0">
                <a:latin typeface="Consolas" panose="020B0609020204030204" pitchFamily="49" charset="0"/>
              </a:rPr>
              <a:t>=0x0000;</a:t>
            </a:r>
          </a:p>
          <a:p>
            <a:pPr lvl="0">
              <a:spcBef>
                <a:spcPts val="1000"/>
              </a:spcBef>
              <a:spcAft>
                <a:spcPts val="200"/>
              </a:spcAft>
            </a:pPr>
            <a:endParaRPr lang="en-US" sz="1400" dirty="0" smtClean="0">
              <a:latin typeface="Consolas" panose="020B0609020204030204" pitchFamily="49" charset="0"/>
            </a:endParaRPr>
          </a:p>
          <a:p>
            <a:pPr lvl="0">
              <a:spcBef>
                <a:spcPts val="1000"/>
              </a:spcBef>
              <a:spcAft>
                <a:spcPts val="200"/>
              </a:spcAft>
            </a:pPr>
            <a:endParaRPr lang="en-US" sz="1400" dirty="0">
              <a:latin typeface="Consolas" panose="020B0609020204030204" pitchFamily="49" charset="0"/>
            </a:endParaRPr>
          </a:p>
          <a:p>
            <a:pPr lvl="0">
              <a:spcBef>
                <a:spcPts val="1000"/>
              </a:spcBef>
              <a:spcAft>
                <a:spcPts val="200"/>
              </a:spcAft>
            </a:pPr>
            <a:endParaRPr lang="en-US" sz="1400" dirty="0" smtClean="0">
              <a:latin typeface="Consolas" panose="020B0609020204030204" pitchFamily="49" charset="0"/>
            </a:endParaRPr>
          </a:p>
          <a:p>
            <a:pPr lvl="0">
              <a:spcBef>
                <a:spcPts val="1000"/>
              </a:spcBef>
              <a:spcAft>
                <a:spcPts val="200"/>
              </a:spcAft>
            </a:pPr>
            <a:endParaRPr lang="en-US" sz="1400" dirty="0">
              <a:latin typeface="Consolas" panose="020B0609020204030204" pitchFamily="49" charset="0"/>
            </a:endParaRPr>
          </a:p>
          <a:p>
            <a:pPr lvl="0">
              <a:spcBef>
                <a:spcPts val="1000"/>
              </a:spcBef>
              <a:spcAft>
                <a:spcPts val="200"/>
              </a:spcAft>
            </a:pPr>
            <a:r>
              <a:rPr lang="en-US" sz="1400" dirty="0" err="1">
                <a:latin typeface="Consolas" panose="020B0609020204030204" pitchFamily="49" charset="0"/>
              </a:rPr>
              <a:t>int</a:t>
            </a:r>
            <a:r>
              <a:rPr lang="en-US" sz="1400" dirty="0">
                <a:latin typeface="Consolas" panose="020B0609020204030204" pitchFamily="49" charset="0"/>
              </a:rPr>
              <a:t> main(void)</a:t>
            </a:r>
          </a:p>
          <a:p>
            <a:pPr lvl="0">
              <a:spcBef>
                <a:spcPts val="1000"/>
              </a:spcBef>
              <a:spcAft>
                <a:spcPts val="200"/>
              </a:spcAft>
            </a:pPr>
            <a:r>
              <a:rPr lang="en-US" sz="1400" dirty="0">
                <a:latin typeface="Consolas" panose="020B0609020204030204" pitchFamily="49" charset="0"/>
              </a:rPr>
              <a:t>{</a:t>
            </a:r>
          </a:p>
          <a:p>
            <a:pPr lvl="0">
              <a:spcBef>
                <a:spcPts val="1000"/>
              </a:spcBef>
              <a:spcAft>
                <a:spcPts val="200"/>
              </a:spcAft>
            </a:pPr>
            <a:r>
              <a:rPr lang="en-US" sz="1400" dirty="0">
                <a:latin typeface="Consolas" panose="020B0609020204030204" pitchFamily="49" charset="0"/>
              </a:rPr>
              <a:t>	i2c_gpio_init();//delay();			</a:t>
            </a:r>
          </a:p>
          <a:p>
            <a:pPr lvl="0">
              <a:spcBef>
                <a:spcPts val="1000"/>
              </a:spcBef>
              <a:spcAft>
                <a:spcPts val="200"/>
              </a:spcAft>
            </a:pPr>
            <a:r>
              <a:rPr lang="en-US" sz="1400" dirty="0">
                <a:latin typeface="Consolas" panose="020B0609020204030204" pitchFamily="49" charset="0"/>
              </a:rPr>
              <a:t>	i2c_init();//delay();			</a:t>
            </a:r>
          </a:p>
          <a:p>
            <a:pPr lvl="0">
              <a:spcBef>
                <a:spcPts val="1000"/>
              </a:spcBef>
              <a:spcAft>
                <a:spcPts val="200"/>
              </a:spcAft>
            </a:pPr>
            <a:r>
              <a:rPr lang="en-US" sz="1400" dirty="0">
                <a:latin typeface="Consolas" panose="020B0609020204030204" pitchFamily="49" charset="0"/>
              </a:rPr>
              <a:t>	i2c_start();</a:t>
            </a:r>
          </a:p>
          <a:p>
            <a:pPr lvl="0">
              <a:spcBef>
                <a:spcPts val="1000"/>
              </a:spcBef>
              <a:spcAft>
                <a:spcPts val="200"/>
              </a:spcAft>
            </a:pPr>
            <a:r>
              <a:rPr lang="en-US" sz="1400" dirty="0">
                <a:latin typeface="Consolas" panose="020B0609020204030204" pitchFamily="49" charset="0"/>
              </a:rPr>
              <a:t>	i2c_slave_address(0xA0);	</a:t>
            </a:r>
          </a:p>
          <a:p>
            <a:pPr lvl="0">
              <a:spcBef>
                <a:spcPts val="1000"/>
              </a:spcBef>
              <a:spcAft>
                <a:spcPts val="200"/>
              </a:spcAft>
            </a:pPr>
            <a:r>
              <a:rPr lang="en-US" sz="1400" dirty="0">
                <a:latin typeface="Consolas" panose="020B0609020204030204" pitchFamily="49" charset="0"/>
              </a:rPr>
              <a:t>	i2c_write_string(</a:t>
            </a:r>
            <a:r>
              <a:rPr lang="en-US" sz="1400" dirty="0" err="1">
                <a:latin typeface="Consolas" panose="020B0609020204030204" pitchFamily="49" charset="0"/>
              </a:rPr>
              <a:t>msg</a:t>
            </a:r>
            <a:r>
              <a:rPr lang="en-US" sz="1400" dirty="0">
                <a:latin typeface="Consolas" panose="020B0609020204030204" pitchFamily="49" charset="0"/>
              </a:rPr>
              <a:t>);</a:t>
            </a:r>
          </a:p>
          <a:p>
            <a:pPr lvl="0">
              <a:spcBef>
                <a:spcPts val="1000"/>
              </a:spcBef>
              <a:spcAft>
                <a:spcPts val="200"/>
              </a:spcAft>
            </a:pPr>
            <a:r>
              <a:rPr lang="en-US" sz="1400" dirty="0">
                <a:latin typeface="Consolas" panose="020B0609020204030204" pitchFamily="49" charset="0"/>
              </a:rPr>
              <a:t>	i2c_stop();</a:t>
            </a:r>
          </a:p>
          <a:p>
            <a:pPr lvl="0">
              <a:spcBef>
                <a:spcPts val="1000"/>
              </a:spcBef>
              <a:spcAft>
                <a:spcPts val="200"/>
              </a:spcAft>
            </a:pPr>
            <a:r>
              <a:rPr lang="en-US" sz="1400" dirty="0">
                <a:latin typeface="Consolas" panose="020B0609020204030204" pitchFamily="49" charset="0"/>
              </a:rPr>
              <a:t>	return 0;</a:t>
            </a:r>
          </a:p>
          <a:p>
            <a:pPr lvl="0">
              <a:spcBef>
                <a:spcPts val="1000"/>
              </a:spcBef>
              <a:spcAft>
                <a:spcPts val="200"/>
              </a:spcAft>
            </a:pPr>
            <a:r>
              <a:rPr lang="en-US" sz="1400" dirty="0">
                <a:latin typeface="Consolas" panose="020B0609020204030204" pitchFamily="49" charset="0"/>
              </a:rPr>
              <a:t>}</a:t>
            </a:r>
          </a:p>
          <a:p>
            <a:pPr lvl="0">
              <a:spcBef>
                <a:spcPts val="1000"/>
              </a:spcBef>
              <a:spcAft>
                <a:spcPts val="200"/>
              </a:spcAft>
            </a:pPr>
            <a:endParaRPr lang="en-US" sz="1400" dirty="0">
              <a:latin typeface="Consolas" panose="020B0609020204030204" pitchFamily="49" charset="0"/>
            </a:endParaRPr>
          </a:p>
        </p:txBody>
      </p:sp>
    </p:spTree>
    <p:extLst>
      <p:ext uri="{BB962C8B-B14F-4D97-AF65-F5344CB8AC3E}">
        <p14:creationId xmlns:p14="http://schemas.microsoft.com/office/powerpoint/2010/main" val="2676600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443083" y="198017"/>
            <a:ext cx="11013140" cy="7781617"/>
          </a:xfrm>
          <a:prstGeom prst="rect">
            <a:avLst/>
          </a:prstGeom>
          <a:noFill/>
        </p:spPr>
        <p:txBody>
          <a:bodyPr wrap="square" numCol="2" rtlCol="0">
            <a:spAutoFit/>
          </a:bodyPr>
          <a:lstStyle/>
          <a:p>
            <a:pPr lvl="0">
              <a:spcBef>
                <a:spcPts val="1000"/>
              </a:spcBef>
              <a:spcAft>
                <a:spcPts val="200"/>
              </a:spcAft>
            </a:pPr>
            <a:r>
              <a:rPr lang="en-US" sz="1200" dirty="0">
                <a:latin typeface="Consolas" panose="020B0609020204030204" pitchFamily="49" charset="0"/>
              </a:rPr>
              <a:t>void delay(void)</a:t>
            </a:r>
          </a:p>
          <a:p>
            <a:pPr lvl="0">
              <a:spcBef>
                <a:spcPts val="1000"/>
              </a:spcBef>
              <a:spcAft>
                <a:spcPts val="200"/>
              </a:spcAft>
            </a:pPr>
            <a:r>
              <a:rPr lang="en-US" sz="1200" dirty="0">
                <a:latin typeface="Consolas" panose="020B0609020204030204" pitchFamily="49" charset="0"/>
              </a:rPr>
              <a:t>{</a:t>
            </a:r>
          </a:p>
          <a:p>
            <a:pPr lvl="0">
              <a:spcBef>
                <a:spcPts val="1000"/>
              </a:spcBef>
              <a:spcAft>
                <a:spcPts val="200"/>
              </a:spcAft>
            </a:pPr>
            <a:r>
              <a:rPr lang="en-US" sz="1200" dirty="0">
                <a:latin typeface="Consolas" panose="020B0609020204030204" pitchFamily="49" charset="0"/>
              </a:rPr>
              <a:t>	unsigned </a:t>
            </a:r>
            <a:r>
              <a:rPr lang="en-US" sz="1200" dirty="0" err="1">
                <a:latin typeface="Consolas" panose="020B0609020204030204" pitchFamily="49" charset="0"/>
              </a:rPr>
              <a:t>int</a:t>
            </a:r>
            <a:r>
              <a:rPr lang="en-US" sz="1200" dirty="0">
                <a:latin typeface="Consolas" panose="020B0609020204030204" pitchFamily="49" charset="0"/>
              </a:rPr>
              <a:t> </a:t>
            </a:r>
            <a:r>
              <a:rPr lang="en-US" sz="1200" dirty="0" err="1">
                <a:latin typeface="Consolas" panose="020B0609020204030204" pitchFamily="49" charset="0"/>
              </a:rPr>
              <a:t>i</a:t>
            </a:r>
            <a:r>
              <a:rPr lang="en-US" sz="1200" dirty="0">
                <a:latin typeface="Consolas" panose="020B0609020204030204" pitchFamily="49" charset="0"/>
              </a:rPr>
              <a:t>;</a:t>
            </a:r>
          </a:p>
          <a:p>
            <a:pPr lvl="0">
              <a:spcBef>
                <a:spcPts val="1000"/>
              </a:spcBef>
              <a:spcAft>
                <a:spcPts val="200"/>
              </a:spcAft>
            </a:pPr>
            <a:r>
              <a:rPr lang="en-US" sz="1200" dirty="0">
                <a:latin typeface="Consolas" panose="020B0609020204030204" pitchFamily="49" charset="0"/>
              </a:rPr>
              <a:t>	for(</a:t>
            </a:r>
            <a:r>
              <a:rPr lang="en-US" sz="1200" dirty="0" err="1">
                <a:latin typeface="Consolas" panose="020B0609020204030204" pitchFamily="49" charset="0"/>
              </a:rPr>
              <a:t>i</a:t>
            </a:r>
            <a:r>
              <a:rPr lang="en-US" sz="1200" dirty="0">
                <a:latin typeface="Consolas" panose="020B0609020204030204" pitchFamily="49" charset="0"/>
              </a:rPr>
              <a:t>=0;i&lt;1000;i++);</a:t>
            </a:r>
          </a:p>
          <a:p>
            <a:pPr lvl="0">
              <a:spcBef>
                <a:spcPts val="1000"/>
              </a:spcBef>
              <a:spcAft>
                <a:spcPts val="200"/>
              </a:spcAft>
            </a:pPr>
            <a:r>
              <a:rPr lang="en-US" sz="1200" dirty="0">
                <a:latin typeface="Consolas" panose="020B0609020204030204" pitchFamily="49" charset="0"/>
              </a:rPr>
              <a:t>	for(</a:t>
            </a:r>
            <a:r>
              <a:rPr lang="en-US" sz="1200" dirty="0" err="1">
                <a:latin typeface="Consolas" panose="020B0609020204030204" pitchFamily="49" charset="0"/>
              </a:rPr>
              <a:t>i</a:t>
            </a:r>
            <a:r>
              <a:rPr lang="en-US" sz="1200" dirty="0">
                <a:latin typeface="Consolas" panose="020B0609020204030204" pitchFamily="49" charset="0"/>
              </a:rPr>
              <a:t>=0;i&lt;1000;i++);</a:t>
            </a:r>
          </a:p>
          <a:p>
            <a:pPr lvl="0">
              <a:spcBef>
                <a:spcPts val="1000"/>
              </a:spcBef>
              <a:spcAft>
                <a:spcPts val="200"/>
              </a:spcAft>
            </a:pPr>
            <a:r>
              <a:rPr lang="en-US" sz="1200" dirty="0" smtClean="0">
                <a:latin typeface="Consolas" panose="020B0609020204030204" pitchFamily="49" charset="0"/>
              </a:rPr>
              <a:t>}</a:t>
            </a:r>
            <a:endParaRPr lang="en-US" sz="1200" dirty="0">
              <a:latin typeface="Consolas" panose="020B0609020204030204" pitchFamily="49" charset="0"/>
            </a:endParaRPr>
          </a:p>
          <a:p>
            <a:pPr lvl="0">
              <a:spcBef>
                <a:spcPts val="1000"/>
              </a:spcBef>
              <a:spcAft>
                <a:spcPts val="200"/>
              </a:spcAft>
            </a:pPr>
            <a:r>
              <a:rPr lang="en-US" sz="1200" dirty="0">
                <a:latin typeface="Consolas" panose="020B0609020204030204" pitchFamily="49" charset="0"/>
              </a:rPr>
              <a:t>void i2c_gpio_init(void)</a:t>
            </a:r>
          </a:p>
          <a:p>
            <a:pPr lvl="0">
              <a:spcBef>
                <a:spcPts val="1000"/>
              </a:spcBef>
              <a:spcAft>
                <a:spcPts val="200"/>
              </a:spcAft>
            </a:pPr>
            <a:r>
              <a:rPr lang="en-US" sz="1200" dirty="0">
                <a:latin typeface="Consolas" panose="020B0609020204030204" pitchFamily="49" charset="0"/>
              </a:rPr>
              <a:t>{</a:t>
            </a:r>
          </a:p>
          <a:p>
            <a:pPr lvl="0">
              <a:spcBef>
                <a:spcPts val="1000"/>
              </a:spcBef>
              <a:spcAft>
                <a:spcPts val="200"/>
              </a:spcAft>
            </a:pPr>
            <a:r>
              <a:rPr lang="en-US" sz="1200" dirty="0">
                <a:latin typeface="Consolas" panose="020B0609020204030204" pitchFamily="49" charset="0"/>
              </a:rPr>
              <a:t>	//i2c and port </a:t>
            </a:r>
            <a:r>
              <a:rPr lang="en-US" sz="1200" dirty="0" err="1">
                <a:latin typeface="Consolas" panose="020B0609020204030204" pitchFamily="49" charset="0"/>
              </a:rPr>
              <a:t>clk</a:t>
            </a:r>
            <a:r>
              <a:rPr lang="en-US" sz="1200" dirty="0">
                <a:latin typeface="Consolas" panose="020B0609020204030204" pitchFamily="49" charset="0"/>
              </a:rPr>
              <a:t> enable</a:t>
            </a:r>
          </a:p>
          <a:p>
            <a:pPr lvl="0">
              <a:spcBef>
                <a:spcPts val="1000"/>
              </a:spcBef>
              <a:spcAft>
                <a:spcPts val="200"/>
              </a:spcAft>
            </a:pPr>
            <a:r>
              <a:rPr lang="en-US" sz="1200" dirty="0">
                <a:latin typeface="Consolas" panose="020B0609020204030204" pitchFamily="49" charset="0"/>
              </a:rPr>
              <a:t>	RCC-&gt;APB1ENR &amp;= 0x00000000;</a:t>
            </a:r>
          </a:p>
          <a:p>
            <a:pPr lvl="0">
              <a:spcBef>
                <a:spcPts val="1000"/>
              </a:spcBef>
              <a:spcAft>
                <a:spcPts val="200"/>
              </a:spcAft>
            </a:pPr>
            <a:r>
              <a:rPr lang="en-US" sz="1200" dirty="0">
                <a:latin typeface="Consolas" panose="020B0609020204030204" pitchFamily="49" charset="0"/>
              </a:rPr>
              <a:t>	RCC-&gt;APB2ENR &amp;= 0x00000000;	</a:t>
            </a:r>
          </a:p>
          <a:p>
            <a:pPr lvl="0">
              <a:spcBef>
                <a:spcPts val="1000"/>
              </a:spcBef>
              <a:spcAft>
                <a:spcPts val="200"/>
              </a:spcAft>
            </a:pPr>
            <a:r>
              <a:rPr lang="en-US" sz="1200" dirty="0">
                <a:latin typeface="Consolas" panose="020B0609020204030204" pitchFamily="49" charset="0"/>
              </a:rPr>
              <a:t>	RCC-&gt;APB1ENR |= (1&lt;&lt;21); //enable i2c </a:t>
            </a:r>
            <a:r>
              <a:rPr lang="en-US" sz="1200" dirty="0" err="1">
                <a:latin typeface="Consolas" panose="020B0609020204030204" pitchFamily="49" charset="0"/>
              </a:rPr>
              <a:t>clk</a:t>
            </a:r>
            <a:endParaRPr lang="en-US" sz="1200" dirty="0">
              <a:latin typeface="Consolas" panose="020B0609020204030204" pitchFamily="49" charset="0"/>
            </a:endParaRPr>
          </a:p>
          <a:p>
            <a:pPr lvl="0">
              <a:spcBef>
                <a:spcPts val="1000"/>
              </a:spcBef>
              <a:spcAft>
                <a:spcPts val="200"/>
              </a:spcAft>
            </a:pPr>
            <a:r>
              <a:rPr lang="en-US" sz="1200" dirty="0">
                <a:latin typeface="Consolas" panose="020B0609020204030204" pitchFamily="49" charset="0"/>
              </a:rPr>
              <a:t>	RCC-&gt;APB2ENR |= (1&lt;&lt;3);  //enable </a:t>
            </a:r>
            <a:r>
              <a:rPr lang="en-US" sz="1200" dirty="0" err="1">
                <a:latin typeface="Consolas" panose="020B0609020204030204" pitchFamily="49" charset="0"/>
              </a:rPr>
              <a:t>portb</a:t>
            </a:r>
            <a:r>
              <a:rPr lang="en-US" sz="1200" dirty="0">
                <a:latin typeface="Consolas" panose="020B0609020204030204" pitchFamily="49" charset="0"/>
              </a:rPr>
              <a:t> </a:t>
            </a:r>
            <a:r>
              <a:rPr lang="en-US" sz="1200" dirty="0" err="1">
                <a:latin typeface="Consolas" panose="020B0609020204030204" pitchFamily="49" charset="0"/>
              </a:rPr>
              <a:t>clk</a:t>
            </a:r>
            <a:endParaRPr lang="en-US" sz="1200" dirty="0">
              <a:latin typeface="Consolas" panose="020B0609020204030204" pitchFamily="49" charset="0"/>
            </a:endParaRPr>
          </a:p>
          <a:p>
            <a:pPr lvl="0">
              <a:spcBef>
                <a:spcPts val="1000"/>
              </a:spcBef>
              <a:spcAft>
                <a:spcPts val="200"/>
              </a:spcAft>
            </a:pPr>
            <a:r>
              <a:rPr lang="en-US" sz="1200" dirty="0">
                <a:latin typeface="Consolas" panose="020B0609020204030204" pitchFamily="49" charset="0"/>
              </a:rPr>
              <a:t>	//alternate function </a:t>
            </a:r>
            <a:r>
              <a:rPr lang="en-US" sz="1200" dirty="0" err="1">
                <a:latin typeface="Consolas" panose="020B0609020204030204" pitchFamily="49" charset="0"/>
              </a:rPr>
              <a:t>clk</a:t>
            </a:r>
            <a:r>
              <a:rPr lang="en-US" sz="1200" dirty="0">
                <a:latin typeface="Consolas" panose="020B0609020204030204" pitchFamily="49" charset="0"/>
              </a:rPr>
              <a:t> enable	</a:t>
            </a:r>
            <a:endParaRPr lang="en-US" sz="1200" dirty="0" smtClean="0">
              <a:latin typeface="Consolas" panose="020B0609020204030204" pitchFamily="49" charset="0"/>
            </a:endParaRPr>
          </a:p>
          <a:p>
            <a:pPr lvl="0">
              <a:spcBef>
                <a:spcPts val="1000"/>
              </a:spcBef>
              <a:spcAft>
                <a:spcPts val="200"/>
              </a:spcAft>
            </a:pPr>
            <a:r>
              <a:rPr lang="en-US" sz="1200" dirty="0">
                <a:latin typeface="Consolas" panose="020B0609020204030204" pitchFamily="49" charset="0"/>
              </a:rPr>
              <a:t>	</a:t>
            </a:r>
            <a:r>
              <a:rPr lang="en-US" sz="1200" dirty="0" smtClean="0">
                <a:latin typeface="Consolas" panose="020B0609020204030204" pitchFamily="49" charset="0"/>
              </a:rPr>
              <a:t>//</a:t>
            </a:r>
            <a:r>
              <a:rPr lang="en-US" sz="1200" dirty="0">
                <a:latin typeface="Consolas" panose="020B0609020204030204" pitchFamily="49" charset="0"/>
              </a:rPr>
              <a:t>RCC-&gt;APB2ENR |=(1&lt;&lt;0);  </a:t>
            </a:r>
          </a:p>
          <a:p>
            <a:pPr lvl="0">
              <a:spcBef>
                <a:spcPts val="1000"/>
              </a:spcBef>
              <a:spcAft>
                <a:spcPts val="200"/>
              </a:spcAft>
            </a:pPr>
            <a:r>
              <a:rPr lang="en-US" sz="1200" dirty="0">
                <a:latin typeface="Consolas" panose="020B0609020204030204" pitchFamily="49" charset="0"/>
              </a:rPr>
              <a:t>	GPIOB-&gt;CRL &amp;=0x00000000;	</a:t>
            </a:r>
          </a:p>
          <a:p>
            <a:pPr lvl="0">
              <a:spcBef>
                <a:spcPts val="1000"/>
              </a:spcBef>
              <a:spcAft>
                <a:spcPts val="200"/>
              </a:spcAft>
            </a:pPr>
            <a:r>
              <a:rPr lang="en-US" sz="1200" dirty="0">
                <a:latin typeface="Consolas" panose="020B0609020204030204" pitchFamily="49" charset="0"/>
              </a:rPr>
              <a:t>	//</a:t>
            </a:r>
            <a:r>
              <a:rPr lang="en-US" sz="1200" dirty="0" err="1">
                <a:latin typeface="Consolas" panose="020B0609020204030204" pitchFamily="49" charset="0"/>
              </a:rPr>
              <a:t>scl</a:t>
            </a:r>
            <a:r>
              <a:rPr lang="en-US" sz="1200" dirty="0">
                <a:latin typeface="Consolas" panose="020B0609020204030204" pitchFamily="49" charset="0"/>
              </a:rPr>
              <a:t>	</a:t>
            </a:r>
          </a:p>
          <a:p>
            <a:pPr lvl="0">
              <a:spcBef>
                <a:spcPts val="1000"/>
              </a:spcBef>
              <a:spcAft>
                <a:spcPts val="200"/>
              </a:spcAft>
            </a:pPr>
            <a:r>
              <a:rPr lang="en-US" sz="1200" dirty="0">
                <a:latin typeface="Consolas" panose="020B0609020204030204" pitchFamily="49" charset="0"/>
              </a:rPr>
              <a:t>	GPIOB-&gt;CRL |= (3&lt;&lt;24);  //pb6-output</a:t>
            </a:r>
          </a:p>
          <a:p>
            <a:pPr lvl="0">
              <a:spcBef>
                <a:spcPts val="1000"/>
              </a:spcBef>
              <a:spcAft>
                <a:spcPts val="200"/>
              </a:spcAft>
            </a:pPr>
            <a:r>
              <a:rPr lang="en-US" sz="1200" dirty="0">
                <a:latin typeface="Consolas" panose="020B0609020204030204" pitchFamily="49" charset="0"/>
              </a:rPr>
              <a:t>	GPIOB-&gt;CRL |= (3&lt;&lt;26);  //pb6-alterante open </a:t>
            </a:r>
            <a:r>
              <a:rPr lang="en-US" sz="1200" dirty="0" smtClean="0">
                <a:latin typeface="Consolas" panose="020B0609020204030204" pitchFamily="49" charset="0"/>
              </a:rPr>
              <a:t>drain</a:t>
            </a:r>
          </a:p>
          <a:p>
            <a:pPr lvl="0">
              <a:spcBef>
                <a:spcPts val="1000"/>
              </a:spcBef>
              <a:spcAft>
                <a:spcPts val="200"/>
              </a:spcAft>
            </a:pPr>
            <a:endParaRPr lang="en-US" sz="1200" dirty="0">
              <a:latin typeface="Consolas" panose="020B0609020204030204" pitchFamily="49" charset="0"/>
            </a:endParaRPr>
          </a:p>
          <a:p>
            <a:pPr lvl="0">
              <a:spcBef>
                <a:spcPts val="1000"/>
              </a:spcBef>
              <a:spcAft>
                <a:spcPts val="200"/>
              </a:spcAft>
            </a:pPr>
            <a:endParaRPr lang="en-US" sz="1200" dirty="0" smtClean="0">
              <a:latin typeface="Consolas" panose="020B0609020204030204" pitchFamily="49" charset="0"/>
            </a:endParaRPr>
          </a:p>
          <a:p>
            <a:pPr lvl="0">
              <a:spcBef>
                <a:spcPts val="1000"/>
              </a:spcBef>
              <a:spcAft>
                <a:spcPts val="200"/>
              </a:spcAft>
            </a:pPr>
            <a:endParaRPr lang="en-US" sz="1200" dirty="0">
              <a:latin typeface="Consolas" panose="020B0609020204030204" pitchFamily="49" charset="0"/>
            </a:endParaRPr>
          </a:p>
          <a:p>
            <a:pPr lvl="0">
              <a:spcBef>
                <a:spcPts val="1000"/>
              </a:spcBef>
              <a:spcAft>
                <a:spcPts val="200"/>
              </a:spcAft>
            </a:pPr>
            <a:endParaRPr lang="en-US" sz="1200" dirty="0" smtClean="0">
              <a:latin typeface="Consolas" panose="020B0609020204030204" pitchFamily="49" charset="0"/>
            </a:endParaRPr>
          </a:p>
          <a:p>
            <a:pPr lvl="0">
              <a:spcBef>
                <a:spcPts val="1000"/>
              </a:spcBef>
              <a:spcAft>
                <a:spcPts val="200"/>
              </a:spcAft>
            </a:pPr>
            <a:endParaRPr lang="en-US" sz="1200" dirty="0">
              <a:latin typeface="Consolas" panose="020B0609020204030204" pitchFamily="49" charset="0"/>
            </a:endParaRPr>
          </a:p>
          <a:p>
            <a:pPr lvl="0">
              <a:spcBef>
                <a:spcPts val="1000"/>
              </a:spcBef>
              <a:spcAft>
                <a:spcPts val="200"/>
              </a:spcAft>
            </a:pPr>
            <a:r>
              <a:rPr lang="en-US" sz="1200" dirty="0">
                <a:latin typeface="Consolas" panose="020B0609020204030204" pitchFamily="49" charset="0"/>
              </a:rPr>
              <a:t>	//</a:t>
            </a:r>
            <a:r>
              <a:rPr lang="en-US" sz="1200" dirty="0" err="1">
                <a:latin typeface="Consolas" panose="020B0609020204030204" pitchFamily="49" charset="0"/>
              </a:rPr>
              <a:t>sda</a:t>
            </a:r>
            <a:endParaRPr lang="en-US" sz="1200" dirty="0">
              <a:latin typeface="Consolas" panose="020B0609020204030204" pitchFamily="49" charset="0"/>
            </a:endParaRPr>
          </a:p>
          <a:p>
            <a:pPr lvl="0">
              <a:spcBef>
                <a:spcPts val="1000"/>
              </a:spcBef>
              <a:spcAft>
                <a:spcPts val="200"/>
              </a:spcAft>
            </a:pPr>
            <a:r>
              <a:rPr lang="en-US" sz="1200" dirty="0">
                <a:latin typeface="Consolas" panose="020B0609020204030204" pitchFamily="49" charset="0"/>
              </a:rPr>
              <a:t>	GPIOB-&gt;CRL |= (3&lt;&lt;28);  //pb7-output</a:t>
            </a:r>
          </a:p>
          <a:p>
            <a:pPr lvl="0">
              <a:spcBef>
                <a:spcPts val="1000"/>
              </a:spcBef>
              <a:spcAft>
                <a:spcPts val="200"/>
              </a:spcAft>
            </a:pPr>
            <a:r>
              <a:rPr lang="en-US" sz="1200" dirty="0">
                <a:latin typeface="Consolas" panose="020B0609020204030204" pitchFamily="49" charset="0"/>
              </a:rPr>
              <a:t>	GPIOB-&gt;CRL |= (3&lt;&lt;30);  //pb7-alterante open drain</a:t>
            </a:r>
          </a:p>
          <a:p>
            <a:pPr lvl="0">
              <a:spcBef>
                <a:spcPts val="1000"/>
              </a:spcBef>
              <a:spcAft>
                <a:spcPts val="200"/>
              </a:spcAft>
            </a:pPr>
            <a:r>
              <a:rPr lang="en-US" sz="1200" dirty="0">
                <a:latin typeface="Consolas" panose="020B0609020204030204" pitchFamily="49" charset="0"/>
              </a:rPr>
              <a:t>	</a:t>
            </a:r>
          </a:p>
          <a:p>
            <a:pPr lvl="0">
              <a:spcBef>
                <a:spcPts val="1000"/>
              </a:spcBef>
              <a:spcAft>
                <a:spcPts val="200"/>
              </a:spcAft>
            </a:pPr>
            <a:r>
              <a:rPr lang="en-US" sz="1200" dirty="0" smtClean="0">
                <a:latin typeface="Consolas" panose="020B0609020204030204" pitchFamily="49" charset="0"/>
              </a:rPr>
              <a:t>}</a:t>
            </a:r>
            <a:endParaRPr lang="en-US" sz="1200" dirty="0">
              <a:latin typeface="Consolas" panose="020B0609020204030204" pitchFamily="49" charset="0"/>
            </a:endParaRPr>
          </a:p>
          <a:p>
            <a:pPr lvl="0">
              <a:spcBef>
                <a:spcPts val="1000"/>
              </a:spcBef>
              <a:spcAft>
                <a:spcPts val="200"/>
              </a:spcAft>
            </a:pPr>
            <a:r>
              <a:rPr lang="en-US" sz="1200" dirty="0">
                <a:latin typeface="Consolas" panose="020B0609020204030204" pitchFamily="49" charset="0"/>
              </a:rPr>
              <a:t>void i2c_init(void)</a:t>
            </a:r>
          </a:p>
          <a:p>
            <a:pPr lvl="0">
              <a:spcBef>
                <a:spcPts val="1000"/>
              </a:spcBef>
              <a:spcAft>
                <a:spcPts val="200"/>
              </a:spcAft>
            </a:pPr>
            <a:r>
              <a:rPr lang="en-US" sz="1200" dirty="0">
                <a:latin typeface="Consolas" panose="020B0609020204030204" pitchFamily="49" charset="0"/>
              </a:rPr>
              <a:t>{</a:t>
            </a:r>
          </a:p>
          <a:p>
            <a:pPr lvl="0">
              <a:spcBef>
                <a:spcPts val="1000"/>
              </a:spcBef>
              <a:spcAft>
                <a:spcPts val="200"/>
              </a:spcAft>
            </a:pPr>
            <a:r>
              <a:rPr lang="en-US" sz="1200" dirty="0">
                <a:latin typeface="Consolas" panose="020B0609020204030204" pitchFamily="49" charset="0"/>
              </a:rPr>
              <a:t>	//i2c master mode</a:t>
            </a:r>
          </a:p>
          <a:p>
            <a:pPr lvl="0">
              <a:spcBef>
                <a:spcPts val="1000"/>
              </a:spcBef>
              <a:spcAft>
                <a:spcPts val="200"/>
              </a:spcAft>
            </a:pPr>
            <a:r>
              <a:rPr lang="en-US" sz="1200" dirty="0">
                <a:latin typeface="Consolas" panose="020B0609020204030204" pitchFamily="49" charset="0"/>
              </a:rPr>
              <a:t>	I2C1-&gt;CR1 &amp;=0x0000;</a:t>
            </a:r>
          </a:p>
          <a:p>
            <a:pPr lvl="0">
              <a:spcBef>
                <a:spcPts val="1000"/>
              </a:spcBef>
              <a:spcAft>
                <a:spcPts val="200"/>
              </a:spcAft>
            </a:pPr>
            <a:r>
              <a:rPr lang="en-US" sz="1200" dirty="0">
                <a:latin typeface="Consolas" panose="020B0609020204030204" pitchFamily="49" charset="0"/>
              </a:rPr>
              <a:t>	I2C1-&gt;CR2 &amp;=0x0000</a:t>
            </a:r>
            <a:r>
              <a:rPr lang="en-US" sz="1200" dirty="0" smtClean="0">
                <a:latin typeface="Consolas" panose="020B0609020204030204" pitchFamily="49" charset="0"/>
              </a:rPr>
              <a:t>;</a:t>
            </a:r>
            <a:r>
              <a:rPr lang="en-US" sz="1200" dirty="0">
                <a:latin typeface="Consolas" panose="020B0609020204030204" pitchFamily="49" charset="0"/>
              </a:rPr>
              <a:t>	</a:t>
            </a:r>
          </a:p>
          <a:p>
            <a:pPr lvl="0">
              <a:spcBef>
                <a:spcPts val="1000"/>
              </a:spcBef>
              <a:spcAft>
                <a:spcPts val="200"/>
              </a:spcAft>
            </a:pPr>
            <a:r>
              <a:rPr lang="en-US" sz="1200" dirty="0">
                <a:latin typeface="Consolas" panose="020B0609020204030204" pitchFamily="49" charset="0"/>
              </a:rPr>
              <a:t>	I2C1-&gt;CR1 |= (1&lt;&lt;10);  //</a:t>
            </a:r>
            <a:r>
              <a:rPr lang="en-US" sz="1200" dirty="0" err="1">
                <a:latin typeface="Consolas" panose="020B0609020204030204" pitchFamily="49" charset="0"/>
              </a:rPr>
              <a:t>ack</a:t>
            </a:r>
            <a:r>
              <a:rPr lang="en-US" sz="1200" dirty="0">
                <a:latin typeface="Consolas" panose="020B0609020204030204" pitchFamily="49" charset="0"/>
              </a:rPr>
              <a:t> enable	</a:t>
            </a:r>
          </a:p>
          <a:p>
            <a:pPr lvl="0">
              <a:spcBef>
                <a:spcPts val="1000"/>
              </a:spcBef>
              <a:spcAft>
                <a:spcPts val="200"/>
              </a:spcAft>
            </a:pPr>
            <a:r>
              <a:rPr lang="en-US" sz="1200" dirty="0">
                <a:latin typeface="Consolas" panose="020B0609020204030204" pitchFamily="49" charset="0"/>
              </a:rPr>
              <a:t>	I2C1-&gt;CR2 |= 8&lt;&lt;0;  //</a:t>
            </a:r>
            <a:r>
              <a:rPr lang="en-US" sz="1200" dirty="0" err="1">
                <a:latin typeface="Consolas" panose="020B0609020204030204" pitchFamily="49" charset="0"/>
              </a:rPr>
              <a:t>freq</a:t>
            </a:r>
            <a:r>
              <a:rPr lang="en-US" sz="1200" dirty="0">
                <a:latin typeface="Consolas" panose="020B0609020204030204" pitchFamily="49" charset="0"/>
              </a:rPr>
              <a:t> :8mhz	</a:t>
            </a:r>
          </a:p>
          <a:p>
            <a:pPr lvl="0">
              <a:spcBef>
                <a:spcPts val="1000"/>
              </a:spcBef>
              <a:spcAft>
                <a:spcPts val="200"/>
              </a:spcAft>
            </a:pPr>
            <a:r>
              <a:rPr lang="en-US" sz="1200" dirty="0">
                <a:latin typeface="Consolas" panose="020B0609020204030204" pitchFamily="49" charset="0"/>
              </a:rPr>
              <a:t>	I2C1-&gt;CCR =0x28;  //100khz	</a:t>
            </a:r>
          </a:p>
          <a:p>
            <a:pPr lvl="0">
              <a:spcBef>
                <a:spcPts val="1000"/>
              </a:spcBef>
              <a:spcAft>
                <a:spcPts val="200"/>
              </a:spcAft>
            </a:pPr>
            <a:r>
              <a:rPr lang="en-US" sz="1200" dirty="0">
                <a:latin typeface="Consolas" panose="020B0609020204030204" pitchFamily="49" charset="0"/>
              </a:rPr>
              <a:t>	I2C1-&gt;TRISE &amp;=0x0000;</a:t>
            </a:r>
          </a:p>
          <a:p>
            <a:pPr lvl="0">
              <a:spcBef>
                <a:spcPts val="1000"/>
              </a:spcBef>
              <a:spcAft>
                <a:spcPts val="200"/>
              </a:spcAft>
            </a:pPr>
            <a:r>
              <a:rPr lang="en-US" sz="1200" dirty="0">
                <a:latin typeface="Consolas" panose="020B0609020204030204" pitchFamily="49" charset="0"/>
              </a:rPr>
              <a:t>	I2C1-&gt;TRISE |=9;  //</a:t>
            </a:r>
            <a:r>
              <a:rPr lang="en-US" sz="1200" dirty="0" err="1">
                <a:latin typeface="Consolas" panose="020B0609020204030204" pitchFamily="49" charset="0"/>
              </a:rPr>
              <a:t>scal</a:t>
            </a:r>
            <a:r>
              <a:rPr lang="en-US" sz="1200" dirty="0">
                <a:latin typeface="Consolas" panose="020B0609020204030204" pitchFamily="49" charset="0"/>
              </a:rPr>
              <a:t> rise time </a:t>
            </a:r>
            <a:r>
              <a:rPr lang="en-US" sz="1200" dirty="0" err="1">
                <a:latin typeface="Consolas" panose="020B0609020204030204" pitchFamily="49" charset="0"/>
              </a:rPr>
              <a:t>config</a:t>
            </a:r>
            <a:r>
              <a:rPr lang="en-US" sz="1200" dirty="0">
                <a:latin typeface="Consolas" panose="020B0609020204030204" pitchFamily="49" charset="0"/>
              </a:rPr>
              <a:t>	</a:t>
            </a:r>
          </a:p>
          <a:p>
            <a:pPr lvl="0">
              <a:spcBef>
                <a:spcPts val="1000"/>
              </a:spcBef>
              <a:spcAft>
                <a:spcPts val="200"/>
              </a:spcAft>
            </a:pPr>
            <a:r>
              <a:rPr lang="en-US" sz="1200" dirty="0">
                <a:latin typeface="Consolas" panose="020B0609020204030204" pitchFamily="49" charset="0"/>
              </a:rPr>
              <a:t>	I2C1-&gt;CR1 |= (1&lt;&lt;0); //i2c peripheral enable</a:t>
            </a:r>
          </a:p>
          <a:p>
            <a:pPr lvl="0">
              <a:spcBef>
                <a:spcPts val="1000"/>
              </a:spcBef>
              <a:spcAft>
                <a:spcPts val="200"/>
              </a:spcAft>
            </a:pPr>
            <a:r>
              <a:rPr lang="en-US" sz="1200" dirty="0">
                <a:latin typeface="Consolas" panose="020B0609020204030204" pitchFamily="49" charset="0"/>
              </a:rPr>
              <a:t>}</a:t>
            </a:r>
          </a:p>
          <a:p>
            <a:pPr lvl="0">
              <a:spcBef>
                <a:spcPts val="1000"/>
              </a:spcBef>
              <a:spcAft>
                <a:spcPts val="200"/>
              </a:spcAft>
            </a:pPr>
            <a:endParaRPr lang="en-US" sz="1200" dirty="0">
              <a:latin typeface="Consolas" panose="020B0609020204030204" pitchFamily="49" charset="0"/>
            </a:endParaRPr>
          </a:p>
          <a:p>
            <a:pPr lvl="0">
              <a:spcBef>
                <a:spcPts val="1000"/>
              </a:spcBef>
              <a:spcAft>
                <a:spcPts val="200"/>
              </a:spcAft>
            </a:pPr>
            <a:endParaRPr lang="en-US" sz="1200" dirty="0">
              <a:latin typeface="Consolas" panose="020B0609020204030204" pitchFamily="49" charset="0"/>
            </a:endParaRPr>
          </a:p>
        </p:txBody>
      </p:sp>
    </p:spTree>
    <p:extLst>
      <p:ext uri="{BB962C8B-B14F-4D97-AF65-F5344CB8AC3E}">
        <p14:creationId xmlns:p14="http://schemas.microsoft.com/office/powerpoint/2010/main" val="584231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44068" y="318549"/>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Introduction</a:t>
            </a:r>
          </a:p>
        </p:txBody>
      </p:sp>
      <p:sp>
        <p:nvSpPr>
          <p:cNvPr id="6" name="TextBox 5"/>
          <p:cNvSpPr txBox="1"/>
          <p:nvPr/>
        </p:nvSpPr>
        <p:spPr>
          <a:xfrm>
            <a:off x="711507" y="1157699"/>
            <a:ext cx="11013140" cy="5016758"/>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Inter Integrated Circuit (I2C) is a serial communication protocol developed by Philips Semiconductors. The main purpose of this protocol is to provide easiness to connect peripheral chips with microcontroller. In embedded systems, all peripheral devices are connected as memory mapped devices to the microcontroller</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I2C necessitates two wires SDA (Serial Data Line) and SCL (Serial Clock Line) to carry information between devices. These two active wires are said to be bidirectional</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I2C protocol is a master to slave communication protocol. Each slave is been provided with unique address. In order to establish communication, master device initially sends the target slave address along with R/W (Read/Write) flag. The corresponding slave device will move into active mode leaving other devices in off state</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Once the slave device is ready, communication starts between master and slave devices. One bit acknowledgment is replied by the receiver if transmitter transmits 1 byte (8 bits) of data. A stop condition is issued at the end of communication between devices.</a:t>
            </a:r>
          </a:p>
          <a:p>
            <a:pPr marL="384048" lvl="0" indent="-384048">
              <a:spcBef>
                <a:spcPts val="1000"/>
              </a:spcBef>
              <a:spcAft>
                <a:spcPts val="200"/>
              </a:spcAft>
              <a:buFont typeface="Wingdings" panose="05000000000000000000" pitchFamily="2" charset="2"/>
              <a:buChar char="v"/>
            </a:pPr>
            <a:endParaRPr lang="en-US" sz="2000" dirty="0"/>
          </a:p>
        </p:txBody>
      </p:sp>
    </p:spTree>
    <p:extLst>
      <p:ext uri="{BB962C8B-B14F-4D97-AF65-F5344CB8AC3E}">
        <p14:creationId xmlns:p14="http://schemas.microsoft.com/office/powerpoint/2010/main" val="32927305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494270" y="398072"/>
            <a:ext cx="11108300" cy="5811847"/>
          </a:xfrm>
          <a:prstGeom prst="rect">
            <a:avLst/>
          </a:prstGeom>
          <a:noFill/>
        </p:spPr>
        <p:txBody>
          <a:bodyPr wrap="square" numCol="2" rtlCol="0">
            <a:spAutoFit/>
          </a:bodyPr>
          <a:lstStyle/>
          <a:p>
            <a:pPr lvl="0">
              <a:spcBef>
                <a:spcPts val="1000"/>
              </a:spcBef>
              <a:spcAft>
                <a:spcPts val="200"/>
              </a:spcAft>
            </a:pPr>
            <a:r>
              <a:rPr lang="en-US" sz="1600" dirty="0">
                <a:latin typeface="Consolas" panose="020B0609020204030204" pitchFamily="49" charset="0"/>
              </a:rPr>
              <a:t>void i2c_start()</a:t>
            </a:r>
          </a:p>
          <a:p>
            <a:pPr lvl="0">
              <a:spcBef>
                <a:spcPts val="1000"/>
              </a:spcBef>
              <a:spcAft>
                <a:spcPts val="200"/>
              </a:spcAft>
            </a:pPr>
            <a:r>
              <a:rPr lang="en-US" sz="1600" dirty="0">
                <a:latin typeface="Consolas" panose="020B0609020204030204" pitchFamily="49" charset="0"/>
              </a:rPr>
              <a:t>{</a:t>
            </a:r>
          </a:p>
          <a:p>
            <a:pPr lvl="0">
              <a:spcBef>
                <a:spcPts val="1000"/>
              </a:spcBef>
              <a:spcAft>
                <a:spcPts val="200"/>
              </a:spcAft>
            </a:pPr>
            <a:r>
              <a:rPr lang="en-US" sz="1600" dirty="0">
                <a:latin typeface="Consolas" panose="020B0609020204030204" pitchFamily="49" charset="0"/>
              </a:rPr>
              <a:t>	//1.i2c start</a:t>
            </a:r>
          </a:p>
          <a:p>
            <a:pPr lvl="0">
              <a:spcBef>
                <a:spcPts val="1000"/>
              </a:spcBef>
              <a:spcAft>
                <a:spcPts val="200"/>
              </a:spcAft>
            </a:pPr>
            <a:r>
              <a:rPr lang="en-US" sz="1600" dirty="0">
                <a:latin typeface="Consolas" panose="020B0609020204030204" pitchFamily="49" charset="0"/>
              </a:rPr>
              <a:t>	I2C1-&gt;CR1 |= (1&lt;&lt;8); 	</a:t>
            </a:r>
          </a:p>
          <a:p>
            <a:pPr lvl="0">
              <a:spcBef>
                <a:spcPts val="1000"/>
              </a:spcBef>
              <a:spcAft>
                <a:spcPts val="200"/>
              </a:spcAft>
            </a:pPr>
            <a:r>
              <a:rPr lang="en-US" sz="1600" dirty="0">
                <a:latin typeface="Consolas" panose="020B0609020204030204" pitchFamily="49" charset="0"/>
              </a:rPr>
              <a:t>	while( ! (I2C1-&gt;SR1 &amp; (1&lt;&lt;0)));</a:t>
            </a:r>
          </a:p>
          <a:p>
            <a:pPr lvl="0">
              <a:spcBef>
                <a:spcPts val="1000"/>
              </a:spcBef>
              <a:spcAft>
                <a:spcPts val="200"/>
              </a:spcAft>
            </a:pPr>
            <a:r>
              <a:rPr lang="en-US" sz="1600" dirty="0">
                <a:latin typeface="Consolas" panose="020B0609020204030204" pitchFamily="49" charset="0"/>
              </a:rPr>
              <a:t>	</a:t>
            </a:r>
            <a:r>
              <a:rPr lang="en-US" sz="1600" dirty="0" err="1">
                <a:latin typeface="Consolas" panose="020B0609020204030204" pitchFamily="49" charset="0"/>
              </a:rPr>
              <a:t>dummy_read</a:t>
            </a:r>
            <a:r>
              <a:rPr lang="en-US" sz="1600" dirty="0">
                <a:latin typeface="Consolas" panose="020B0609020204030204" pitchFamily="49" charset="0"/>
              </a:rPr>
              <a:t>=I2C1-&gt;SR1;</a:t>
            </a:r>
          </a:p>
          <a:p>
            <a:pPr lvl="0">
              <a:spcBef>
                <a:spcPts val="1000"/>
              </a:spcBef>
              <a:spcAft>
                <a:spcPts val="200"/>
              </a:spcAft>
            </a:pPr>
            <a:r>
              <a:rPr lang="en-US" sz="1600" dirty="0">
                <a:latin typeface="Consolas" panose="020B0609020204030204" pitchFamily="49" charset="0"/>
              </a:rPr>
              <a:t>	(void)</a:t>
            </a:r>
            <a:r>
              <a:rPr lang="en-US" sz="1600" dirty="0" err="1">
                <a:latin typeface="Consolas" panose="020B0609020204030204" pitchFamily="49" charset="0"/>
              </a:rPr>
              <a:t>dummy_read</a:t>
            </a:r>
            <a:r>
              <a:rPr lang="en-US" sz="1600" dirty="0">
                <a:latin typeface="Consolas" panose="020B0609020204030204" pitchFamily="49" charset="0"/>
              </a:rPr>
              <a:t>;</a:t>
            </a:r>
          </a:p>
          <a:p>
            <a:pPr lvl="0">
              <a:spcBef>
                <a:spcPts val="1000"/>
              </a:spcBef>
              <a:spcAft>
                <a:spcPts val="200"/>
              </a:spcAft>
            </a:pPr>
            <a:r>
              <a:rPr lang="en-US" sz="1600" dirty="0">
                <a:latin typeface="Consolas" panose="020B0609020204030204" pitchFamily="49" charset="0"/>
              </a:rPr>
              <a:t>	</a:t>
            </a:r>
          </a:p>
          <a:p>
            <a:pPr lvl="0">
              <a:spcBef>
                <a:spcPts val="1000"/>
              </a:spcBef>
              <a:spcAft>
                <a:spcPts val="200"/>
              </a:spcAft>
            </a:pPr>
            <a:r>
              <a:rPr lang="en-US" sz="1600" dirty="0">
                <a:latin typeface="Consolas" panose="020B0609020204030204" pitchFamily="49" charset="0"/>
              </a:rPr>
              <a:t>}</a:t>
            </a:r>
          </a:p>
          <a:p>
            <a:pPr lvl="0">
              <a:spcBef>
                <a:spcPts val="1000"/>
              </a:spcBef>
              <a:spcAft>
                <a:spcPts val="200"/>
              </a:spcAft>
            </a:pPr>
            <a:endParaRPr lang="en-US" sz="1600" dirty="0">
              <a:latin typeface="Consolas" panose="020B0609020204030204" pitchFamily="49" charset="0"/>
            </a:endParaRPr>
          </a:p>
          <a:p>
            <a:pPr lvl="0">
              <a:spcBef>
                <a:spcPts val="1000"/>
              </a:spcBef>
              <a:spcAft>
                <a:spcPts val="200"/>
              </a:spcAft>
            </a:pPr>
            <a:r>
              <a:rPr lang="en-US" sz="1600" dirty="0">
                <a:latin typeface="Consolas" panose="020B0609020204030204" pitchFamily="49" charset="0"/>
              </a:rPr>
              <a:t>void i2c_slave_address(unsigned char data)</a:t>
            </a:r>
          </a:p>
          <a:p>
            <a:pPr lvl="0">
              <a:spcBef>
                <a:spcPts val="1000"/>
              </a:spcBef>
              <a:spcAft>
                <a:spcPts val="200"/>
              </a:spcAft>
            </a:pPr>
            <a:r>
              <a:rPr lang="en-US" sz="1600" dirty="0">
                <a:latin typeface="Consolas" panose="020B0609020204030204" pitchFamily="49" charset="0"/>
              </a:rPr>
              <a:t>{</a:t>
            </a:r>
          </a:p>
          <a:p>
            <a:pPr lvl="0">
              <a:spcBef>
                <a:spcPts val="1000"/>
              </a:spcBef>
              <a:spcAft>
                <a:spcPts val="200"/>
              </a:spcAft>
            </a:pPr>
            <a:r>
              <a:rPr lang="en-US" sz="1600" dirty="0">
                <a:latin typeface="Consolas" panose="020B0609020204030204" pitchFamily="49" charset="0"/>
              </a:rPr>
              <a:t>	//2.i2c slave </a:t>
            </a:r>
            <a:r>
              <a:rPr lang="en-US" sz="1600" dirty="0" err="1">
                <a:latin typeface="Consolas" panose="020B0609020204030204" pitchFamily="49" charset="0"/>
              </a:rPr>
              <a:t>address+write</a:t>
            </a:r>
            <a:endParaRPr lang="en-US" sz="1600" dirty="0">
              <a:latin typeface="Consolas" panose="020B0609020204030204" pitchFamily="49" charset="0"/>
            </a:endParaRPr>
          </a:p>
          <a:p>
            <a:pPr lvl="0">
              <a:spcBef>
                <a:spcPts val="1000"/>
              </a:spcBef>
              <a:spcAft>
                <a:spcPts val="200"/>
              </a:spcAft>
            </a:pPr>
            <a:r>
              <a:rPr lang="en-US" sz="1600" dirty="0">
                <a:latin typeface="Consolas" panose="020B0609020204030204" pitchFamily="49" charset="0"/>
              </a:rPr>
              <a:t>	I2C1-&gt;DR = data;//delay();		</a:t>
            </a:r>
          </a:p>
          <a:p>
            <a:pPr lvl="0">
              <a:spcBef>
                <a:spcPts val="1000"/>
              </a:spcBef>
              <a:spcAft>
                <a:spcPts val="200"/>
              </a:spcAft>
            </a:pPr>
            <a:r>
              <a:rPr lang="en-US" sz="1600" dirty="0">
                <a:latin typeface="Consolas" panose="020B0609020204030204" pitchFamily="49" charset="0"/>
              </a:rPr>
              <a:t>	i2c_clearAddr();</a:t>
            </a:r>
          </a:p>
          <a:p>
            <a:pPr lvl="0">
              <a:spcBef>
                <a:spcPts val="1000"/>
              </a:spcBef>
              <a:spcAft>
                <a:spcPts val="200"/>
              </a:spcAft>
            </a:pPr>
            <a:r>
              <a:rPr lang="en-US" sz="1600" dirty="0">
                <a:latin typeface="Consolas" panose="020B0609020204030204" pitchFamily="49" charset="0"/>
              </a:rPr>
              <a:t>}</a:t>
            </a:r>
          </a:p>
          <a:p>
            <a:pPr lvl="0">
              <a:spcBef>
                <a:spcPts val="1000"/>
              </a:spcBef>
              <a:spcAft>
                <a:spcPts val="200"/>
              </a:spcAft>
            </a:pPr>
            <a:endParaRPr lang="en-US" sz="1600" dirty="0">
              <a:latin typeface="Consolas" panose="020B0609020204030204" pitchFamily="49" charset="0"/>
            </a:endParaRPr>
          </a:p>
          <a:p>
            <a:pPr lvl="0">
              <a:spcBef>
                <a:spcPts val="1000"/>
              </a:spcBef>
              <a:spcAft>
                <a:spcPts val="200"/>
              </a:spcAft>
            </a:pPr>
            <a:r>
              <a:rPr lang="en-US" sz="1600" dirty="0">
                <a:latin typeface="Consolas" panose="020B0609020204030204" pitchFamily="49" charset="0"/>
              </a:rPr>
              <a:t>void i2c_clearAddr()</a:t>
            </a:r>
          </a:p>
          <a:p>
            <a:pPr lvl="0">
              <a:spcBef>
                <a:spcPts val="1000"/>
              </a:spcBef>
              <a:spcAft>
                <a:spcPts val="200"/>
              </a:spcAft>
            </a:pPr>
            <a:r>
              <a:rPr lang="en-US" sz="1600" dirty="0">
                <a:latin typeface="Consolas" panose="020B0609020204030204" pitchFamily="49" charset="0"/>
              </a:rPr>
              <a:t>{		</a:t>
            </a:r>
          </a:p>
          <a:p>
            <a:pPr lvl="0">
              <a:spcBef>
                <a:spcPts val="1000"/>
              </a:spcBef>
              <a:spcAft>
                <a:spcPts val="200"/>
              </a:spcAft>
            </a:pPr>
            <a:r>
              <a:rPr lang="en-US" sz="1600" dirty="0">
                <a:latin typeface="Consolas" panose="020B0609020204030204" pitchFamily="49" charset="0"/>
              </a:rPr>
              <a:t>	//2.a) check </a:t>
            </a:r>
            <a:r>
              <a:rPr lang="en-US" sz="1600" dirty="0" err="1">
                <a:latin typeface="Consolas" panose="020B0609020204030204" pitchFamily="49" charset="0"/>
              </a:rPr>
              <a:t>addr</a:t>
            </a:r>
            <a:r>
              <a:rPr lang="en-US" sz="1600" dirty="0">
                <a:latin typeface="Consolas" panose="020B0609020204030204" pitchFamily="49" charset="0"/>
              </a:rPr>
              <a:t> clear</a:t>
            </a:r>
          </a:p>
          <a:p>
            <a:pPr lvl="0">
              <a:spcBef>
                <a:spcPts val="1000"/>
              </a:spcBef>
              <a:spcAft>
                <a:spcPts val="200"/>
              </a:spcAft>
            </a:pPr>
            <a:r>
              <a:rPr lang="en-US" sz="1600" dirty="0">
                <a:latin typeface="Consolas" panose="020B0609020204030204" pitchFamily="49" charset="0"/>
              </a:rPr>
              <a:t>	while( ! (I2C1-&gt;SR1 &amp; (1&lt;&lt;1)));</a:t>
            </a:r>
          </a:p>
          <a:p>
            <a:pPr lvl="0">
              <a:spcBef>
                <a:spcPts val="1000"/>
              </a:spcBef>
              <a:spcAft>
                <a:spcPts val="200"/>
              </a:spcAft>
            </a:pPr>
            <a:r>
              <a:rPr lang="en-US" sz="1600" dirty="0">
                <a:latin typeface="Consolas" panose="020B0609020204030204" pitchFamily="49" charset="0"/>
              </a:rPr>
              <a:t>	</a:t>
            </a:r>
            <a:r>
              <a:rPr lang="en-US" sz="1600" dirty="0" err="1">
                <a:latin typeface="Consolas" panose="020B0609020204030204" pitchFamily="49" charset="0"/>
              </a:rPr>
              <a:t>dummy_read</a:t>
            </a:r>
            <a:r>
              <a:rPr lang="en-US" sz="1600" dirty="0">
                <a:latin typeface="Consolas" panose="020B0609020204030204" pitchFamily="49" charset="0"/>
              </a:rPr>
              <a:t>=I2C1-&gt;SR1;</a:t>
            </a:r>
          </a:p>
          <a:p>
            <a:pPr lvl="0">
              <a:spcBef>
                <a:spcPts val="1000"/>
              </a:spcBef>
              <a:spcAft>
                <a:spcPts val="200"/>
              </a:spcAft>
            </a:pPr>
            <a:r>
              <a:rPr lang="en-US" sz="1600" dirty="0">
                <a:latin typeface="Consolas" panose="020B0609020204030204" pitchFamily="49" charset="0"/>
              </a:rPr>
              <a:t>	</a:t>
            </a:r>
            <a:r>
              <a:rPr lang="en-US" sz="1600" dirty="0" err="1">
                <a:latin typeface="Consolas" panose="020B0609020204030204" pitchFamily="49" charset="0"/>
              </a:rPr>
              <a:t>dummy_read</a:t>
            </a:r>
            <a:r>
              <a:rPr lang="en-US" sz="1600" dirty="0">
                <a:latin typeface="Consolas" panose="020B0609020204030204" pitchFamily="49" charset="0"/>
              </a:rPr>
              <a:t>=I2C1-&gt;SR2;</a:t>
            </a:r>
          </a:p>
          <a:p>
            <a:pPr lvl="0">
              <a:spcBef>
                <a:spcPts val="1000"/>
              </a:spcBef>
              <a:spcAft>
                <a:spcPts val="200"/>
              </a:spcAft>
            </a:pPr>
            <a:r>
              <a:rPr lang="en-US" sz="1600" dirty="0">
                <a:latin typeface="Consolas" panose="020B0609020204030204" pitchFamily="49" charset="0"/>
              </a:rPr>
              <a:t>	(void)</a:t>
            </a:r>
            <a:r>
              <a:rPr lang="en-US" sz="1600" dirty="0" err="1">
                <a:latin typeface="Consolas" panose="020B0609020204030204" pitchFamily="49" charset="0"/>
              </a:rPr>
              <a:t>dummy_read</a:t>
            </a:r>
            <a:r>
              <a:rPr lang="en-US" sz="1600" dirty="0">
                <a:latin typeface="Consolas" panose="020B0609020204030204" pitchFamily="49" charset="0"/>
              </a:rPr>
              <a:t>;</a:t>
            </a:r>
          </a:p>
          <a:p>
            <a:pPr lvl="0">
              <a:spcBef>
                <a:spcPts val="1000"/>
              </a:spcBef>
              <a:spcAft>
                <a:spcPts val="200"/>
              </a:spcAft>
            </a:pPr>
            <a:r>
              <a:rPr lang="en-US" sz="1600" dirty="0">
                <a:latin typeface="Consolas" panose="020B0609020204030204" pitchFamily="49" charset="0"/>
              </a:rPr>
              <a:t>	</a:t>
            </a:r>
          </a:p>
          <a:p>
            <a:pPr lvl="0">
              <a:spcBef>
                <a:spcPts val="1000"/>
              </a:spcBef>
              <a:spcAft>
                <a:spcPts val="200"/>
              </a:spcAft>
            </a:pPr>
            <a:r>
              <a:rPr lang="en-US" sz="1600" dirty="0">
                <a:latin typeface="Consolas" panose="020B0609020204030204" pitchFamily="49" charset="0"/>
              </a:rPr>
              <a:t>}</a:t>
            </a:r>
          </a:p>
          <a:p>
            <a:pPr lvl="0">
              <a:spcBef>
                <a:spcPts val="1000"/>
              </a:spcBef>
              <a:spcAft>
                <a:spcPts val="200"/>
              </a:spcAft>
            </a:pPr>
            <a:endParaRPr lang="en-US" sz="1600" dirty="0">
              <a:latin typeface="Consolas" panose="020B0609020204030204" pitchFamily="49" charset="0"/>
            </a:endParaRPr>
          </a:p>
        </p:txBody>
      </p:sp>
    </p:spTree>
    <p:extLst>
      <p:ext uri="{BB962C8B-B14F-4D97-AF65-F5344CB8AC3E}">
        <p14:creationId xmlns:p14="http://schemas.microsoft.com/office/powerpoint/2010/main" val="32695635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506627" y="903274"/>
            <a:ext cx="11095943" cy="5651034"/>
          </a:xfrm>
          <a:prstGeom prst="rect">
            <a:avLst/>
          </a:prstGeom>
          <a:noFill/>
        </p:spPr>
        <p:txBody>
          <a:bodyPr wrap="square" numCol="2" rtlCol="0">
            <a:spAutoFit/>
          </a:bodyPr>
          <a:lstStyle/>
          <a:p>
            <a:pPr lvl="0">
              <a:spcBef>
                <a:spcPts val="1000"/>
              </a:spcBef>
              <a:spcAft>
                <a:spcPts val="200"/>
              </a:spcAft>
            </a:pPr>
            <a:r>
              <a:rPr lang="en-US" sz="1600" dirty="0"/>
              <a:t>void i2c_write_string(unsigned char *data)</a:t>
            </a:r>
          </a:p>
          <a:p>
            <a:pPr lvl="0">
              <a:spcBef>
                <a:spcPts val="1000"/>
              </a:spcBef>
              <a:spcAft>
                <a:spcPts val="200"/>
              </a:spcAft>
            </a:pPr>
            <a:r>
              <a:rPr lang="en-US" sz="1600" dirty="0"/>
              <a:t>{</a:t>
            </a:r>
          </a:p>
          <a:p>
            <a:pPr lvl="0">
              <a:spcBef>
                <a:spcPts val="1000"/>
              </a:spcBef>
              <a:spcAft>
                <a:spcPts val="200"/>
              </a:spcAft>
            </a:pPr>
            <a:r>
              <a:rPr lang="en-US" sz="1600" dirty="0"/>
              <a:t>	unsigned char </a:t>
            </a:r>
            <a:r>
              <a:rPr lang="en-US" sz="1600" dirty="0" err="1"/>
              <a:t>len</a:t>
            </a:r>
            <a:r>
              <a:rPr lang="en-US" sz="1600" dirty="0"/>
              <a:t>= (unsigned char ) </a:t>
            </a:r>
            <a:r>
              <a:rPr lang="en-US" sz="1600" dirty="0" err="1"/>
              <a:t>strlen</a:t>
            </a:r>
            <a:r>
              <a:rPr lang="en-US" sz="1600" dirty="0"/>
              <a:t>((char*)data);	</a:t>
            </a:r>
          </a:p>
          <a:p>
            <a:pPr lvl="0">
              <a:spcBef>
                <a:spcPts val="1000"/>
              </a:spcBef>
              <a:spcAft>
                <a:spcPts val="200"/>
              </a:spcAft>
            </a:pPr>
            <a:r>
              <a:rPr lang="en-US" sz="1600" dirty="0"/>
              <a:t>	//3. before i2c master write check </a:t>
            </a:r>
            <a:r>
              <a:rPr lang="en-US" sz="1600" dirty="0" err="1"/>
              <a:t>txe</a:t>
            </a:r>
            <a:r>
              <a:rPr lang="en-US" sz="1600" dirty="0"/>
              <a:t> empty</a:t>
            </a:r>
          </a:p>
          <a:p>
            <a:pPr lvl="0">
              <a:spcBef>
                <a:spcPts val="1000"/>
              </a:spcBef>
              <a:spcAft>
                <a:spcPts val="200"/>
              </a:spcAft>
            </a:pPr>
            <a:r>
              <a:rPr lang="en-US" sz="1600" dirty="0"/>
              <a:t>	while(</a:t>
            </a:r>
            <a:r>
              <a:rPr lang="en-US" sz="1600" dirty="0" err="1"/>
              <a:t>len</a:t>
            </a:r>
            <a:r>
              <a:rPr lang="en-US" sz="1600" dirty="0"/>
              <a:t>&gt;0)</a:t>
            </a:r>
          </a:p>
          <a:p>
            <a:pPr lvl="0">
              <a:spcBef>
                <a:spcPts val="1000"/>
              </a:spcBef>
              <a:spcAft>
                <a:spcPts val="200"/>
              </a:spcAft>
            </a:pPr>
            <a:r>
              <a:rPr lang="en-US" sz="1600" dirty="0"/>
              <a:t>	{</a:t>
            </a:r>
          </a:p>
          <a:p>
            <a:pPr lvl="0">
              <a:spcBef>
                <a:spcPts val="1000"/>
              </a:spcBef>
              <a:spcAft>
                <a:spcPts val="200"/>
              </a:spcAft>
            </a:pPr>
            <a:r>
              <a:rPr lang="en-US" sz="1600" dirty="0"/>
              <a:t>		while( ! (I2C1-&gt;SR1 &amp; (1&lt;&lt;7)));</a:t>
            </a:r>
          </a:p>
          <a:p>
            <a:pPr lvl="0">
              <a:spcBef>
                <a:spcPts val="1000"/>
              </a:spcBef>
              <a:spcAft>
                <a:spcPts val="200"/>
              </a:spcAft>
            </a:pPr>
            <a:r>
              <a:rPr lang="en-US" sz="1600" dirty="0"/>
              <a:t>		I2C1-&gt;DR = *data++; //delay();		</a:t>
            </a:r>
          </a:p>
          <a:p>
            <a:pPr lvl="0">
              <a:spcBef>
                <a:spcPts val="1000"/>
              </a:spcBef>
              <a:spcAft>
                <a:spcPts val="200"/>
              </a:spcAft>
            </a:pPr>
            <a:r>
              <a:rPr lang="en-US" sz="1600" dirty="0"/>
              <a:t>		</a:t>
            </a:r>
            <a:r>
              <a:rPr lang="en-US" sz="1600" dirty="0" err="1"/>
              <a:t>len</a:t>
            </a:r>
            <a:r>
              <a:rPr lang="en-US" sz="1600" dirty="0"/>
              <a:t>--;</a:t>
            </a:r>
          </a:p>
          <a:p>
            <a:pPr lvl="0">
              <a:spcBef>
                <a:spcPts val="1000"/>
              </a:spcBef>
              <a:spcAft>
                <a:spcPts val="200"/>
              </a:spcAft>
            </a:pPr>
            <a:r>
              <a:rPr lang="en-US" sz="1600" dirty="0"/>
              <a:t>	}</a:t>
            </a:r>
          </a:p>
          <a:p>
            <a:pPr lvl="0">
              <a:spcBef>
                <a:spcPts val="1000"/>
              </a:spcBef>
              <a:spcAft>
                <a:spcPts val="200"/>
              </a:spcAft>
            </a:pPr>
            <a:r>
              <a:rPr lang="en-US" sz="1600" dirty="0"/>
              <a:t>	</a:t>
            </a:r>
          </a:p>
          <a:p>
            <a:pPr lvl="0">
              <a:spcBef>
                <a:spcPts val="1000"/>
              </a:spcBef>
              <a:spcAft>
                <a:spcPts val="200"/>
              </a:spcAft>
            </a:pPr>
            <a:r>
              <a:rPr lang="en-US" sz="1600" dirty="0"/>
              <a:t>}</a:t>
            </a:r>
          </a:p>
          <a:p>
            <a:pPr lvl="0">
              <a:spcBef>
                <a:spcPts val="1000"/>
              </a:spcBef>
              <a:spcAft>
                <a:spcPts val="200"/>
              </a:spcAft>
            </a:pPr>
            <a:endParaRPr lang="en-US" sz="1600" dirty="0"/>
          </a:p>
          <a:p>
            <a:pPr lvl="0">
              <a:spcBef>
                <a:spcPts val="1000"/>
              </a:spcBef>
              <a:spcAft>
                <a:spcPts val="200"/>
              </a:spcAft>
            </a:pPr>
            <a:r>
              <a:rPr lang="en-US" sz="1600" dirty="0"/>
              <a:t>void i2c_stop()</a:t>
            </a:r>
          </a:p>
          <a:p>
            <a:pPr lvl="0">
              <a:spcBef>
                <a:spcPts val="1000"/>
              </a:spcBef>
              <a:spcAft>
                <a:spcPts val="200"/>
              </a:spcAft>
            </a:pPr>
            <a:r>
              <a:rPr lang="en-US" sz="1600" dirty="0"/>
              <a:t>{</a:t>
            </a:r>
          </a:p>
          <a:p>
            <a:pPr lvl="0">
              <a:spcBef>
                <a:spcPts val="1000"/>
              </a:spcBef>
              <a:spcAft>
                <a:spcPts val="200"/>
              </a:spcAft>
            </a:pPr>
            <a:r>
              <a:rPr lang="en-US" sz="1600" dirty="0"/>
              <a:t>	//before stop check </a:t>
            </a:r>
            <a:r>
              <a:rPr lang="en-US" sz="1600" dirty="0" err="1"/>
              <a:t>txe</a:t>
            </a:r>
            <a:r>
              <a:rPr lang="en-US" sz="1600" dirty="0"/>
              <a:t> and </a:t>
            </a:r>
            <a:r>
              <a:rPr lang="en-US" sz="1600" dirty="0" err="1"/>
              <a:t>btf</a:t>
            </a:r>
            <a:r>
              <a:rPr lang="en-US" sz="1600" dirty="0"/>
              <a:t> are set</a:t>
            </a:r>
          </a:p>
          <a:p>
            <a:pPr lvl="0">
              <a:spcBef>
                <a:spcPts val="1000"/>
              </a:spcBef>
              <a:spcAft>
                <a:spcPts val="200"/>
              </a:spcAft>
            </a:pPr>
            <a:r>
              <a:rPr lang="en-US" sz="1600" dirty="0"/>
              <a:t>	while( ! (I2C1-&gt;SR1 &amp; (1&lt;&lt;7)));</a:t>
            </a:r>
          </a:p>
          <a:p>
            <a:pPr lvl="0">
              <a:spcBef>
                <a:spcPts val="1000"/>
              </a:spcBef>
              <a:spcAft>
                <a:spcPts val="200"/>
              </a:spcAft>
            </a:pPr>
            <a:r>
              <a:rPr lang="en-US" sz="1600" dirty="0"/>
              <a:t>	while( ! (I2C1-&gt;SR1 &amp; (1&lt;&lt;2)));	</a:t>
            </a:r>
          </a:p>
          <a:p>
            <a:pPr lvl="0">
              <a:spcBef>
                <a:spcPts val="1000"/>
              </a:spcBef>
              <a:spcAft>
                <a:spcPts val="200"/>
              </a:spcAft>
            </a:pPr>
            <a:r>
              <a:rPr lang="en-US" sz="1600" dirty="0"/>
              <a:t>	//4.i2c stop</a:t>
            </a:r>
          </a:p>
          <a:p>
            <a:pPr lvl="0">
              <a:spcBef>
                <a:spcPts val="1000"/>
              </a:spcBef>
              <a:spcAft>
                <a:spcPts val="200"/>
              </a:spcAft>
            </a:pPr>
            <a:r>
              <a:rPr lang="en-US" sz="1600" dirty="0"/>
              <a:t>	I2C1-&gt;CR1 |= (1&lt;&lt;9);	</a:t>
            </a:r>
          </a:p>
          <a:p>
            <a:pPr lvl="0">
              <a:spcBef>
                <a:spcPts val="1000"/>
              </a:spcBef>
              <a:spcAft>
                <a:spcPts val="200"/>
              </a:spcAft>
            </a:pPr>
            <a:r>
              <a:rPr lang="en-US" sz="1600" dirty="0"/>
              <a:t>}</a:t>
            </a:r>
          </a:p>
        </p:txBody>
      </p:sp>
    </p:spTree>
    <p:extLst>
      <p:ext uri="{BB962C8B-B14F-4D97-AF65-F5344CB8AC3E}">
        <p14:creationId xmlns:p14="http://schemas.microsoft.com/office/powerpoint/2010/main" val="716732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668507" y="760701"/>
            <a:ext cx="11013140" cy="4555093"/>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2 wire serial synchronous protocol(SDA,SCL)</a:t>
            </a:r>
          </a:p>
          <a:p>
            <a:pPr marL="384048" lvl="0" indent="-384048">
              <a:spcBef>
                <a:spcPts val="1000"/>
              </a:spcBef>
              <a:spcAft>
                <a:spcPts val="200"/>
              </a:spcAft>
              <a:buFont typeface="Wingdings" panose="05000000000000000000" pitchFamily="2" charset="2"/>
              <a:buChar char="v"/>
            </a:pPr>
            <a:r>
              <a:rPr lang="en-US" sz="2000" dirty="0"/>
              <a:t>Multi master multi slave connection</a:t>
            </a:r>
          </a:p>
          <a:p>
            <a:pPr marL="384048" lvl="0" indent="-384048">
              <a:spcBef>
                <a:spcPts val="1000"/>
              </a:spcBef>
              <a:spcAft>
                <a:spcPts val="200"/>
              </a:spcAft>
              <a:buFont typeface="Wingdings" panose="05000000000000000000" pitchFamily="2" charset="2"/>
              <a:buChar char="v"/>
            </a:pPr>
            <a:r>
              <a:rPr lang="en-US" sz="2000" dirty="0"/>
              <a:t>Max distance 15cm</a:t>
            </a:r>
          </a:p>
          <a:p>
            <a:pPr marL="384048" lvl="0" indent="-384048">
              <a:spcBef>
                <a:spcPts val="1000"/>
              </a:spcBef>
              <a:spcAft>
                <a:spcPts val="200"/>
              </a:spcAft>
              <a:buFont typeface="Wingdings" panose="05000000000000000000" pitchFamily="2" charset="2"/>
              <a:buChar char="v"/>
            </a:pPr>
            <a:r>
              <a:rPr lang="en-US" sz="2000" dirty="0"/>
              <a:t>Max speed 100khz-or 400khz</a:t>
            </a:r>
          </a:p>
          <a:p>
            <a:pPr marL="384048" lvl="0" indent="-384048">
              <a:spcBef>
                <a:spcPts val="1000"/>
              </a:spcBef>
              <a:spcAft>
                <a:spcPts val="200"/>
              </a:spcAft>
              <a:buFont typeface="Wingdings" panose="05000000000000000000" pitchFamily="2" charset="2"/>
              <a:buChar char="v"/>
            </a:pPr>
            <a:r>
              <a:rPr lang="en-US" sz="2000" dirty="0"/>
              <a:t>Software Address based protocol</a:t>
            </a:r>
          </a:p>
          <a:p>
            <a:pPr marL="384048" lvl="0" indent="-384048">
              <a:spcBef>
                <a:spcPts val="1000"/>
              </a:spcBef>
              <a:spcAft>
                <a:spcPts val="200"/>
              </a:spcAft>
              <a:buFont typeface="Wingdings" panose="05000000000000000000" pitchFamily="2" charset="2"/>
              <a:buChar char="v"/>
            </a:pPr>
            <a:r>
              <a:rPr lang="en-US" sz="2000" dirty="0"/>
              <a:t>127 slaves can connect in 7bit slave address ,1023 slaves can connect in 10 bit slave address</a:t>
            </a:r>
          </a:p>
          <a:p>
            <a:pPr marL="384048" lvl="0" indent="-384048">
              <a:spcBef>
                <a:spcPts val="1000"/>
              </a:spcBef>
              <a:spcAft>
                <a:spcPts val="200"/>
              </a:spcAft>
              <a:buFont typeface="Wingdings" panose="05000000000000000000" pitchFamily="2" charset="2"/>
              <a:buChar char="v"/>
            </a:pPr>
            <a:r>
              <a:rPr lang="en-US" sz="2000" dirty="0"/>
              <a:t>Half duplex data transmission only</a:t>
            </a:r>
          </a:p>
          <a:p>
            <a:pPr marL="384048" lvl="0" indent="-384048">
              <a:spcBef>
                <a:spcPts val="1000"/>
              </a:spcBef>
              <a:spcAft>
                <a:spcPts val="200"/>
              </a:spcAft>
              <a:buFont typeface="Wingdings" panose="05000000000000000000" pitchFamily="2" charset="2"/>
              <a:buChar char="v"/>
            </a:pPr>
            <a:r>
              <a:rPr lang="en-US" sz="2000" dirty="0"/>
              <a:t>2 operating </a:t>
            </a:r>
            <a:r>
              <a:rPr lang="en-US" sz="2000" dirty="0" smtClean="0"/>
              <a:t>mode :</a:t>
            </a:r>
            <a:endParaRPr lang="en-US" sz="2000" dirty="0"/>
          </a:p>
          <a:p>
            <a:pPr marL="1755648" lvl="3" indent="-384048">
              <a:spcBef>
                <a:spcPts val="1000"/>
              </a:spcBef>
              <a:spcAft>
                <a:spcPts val="200"/>
              </a:spcAft>
              <a:buFont typeface="Wingdings" panose="05000000000000000000" pitchFamily="2" charset="2"/>
              <a:buChar char="§"/>
            </a:pPr>
            <a:r>
              <a:rPr lang="en-US" sz="2000" dirty="0"/>
              <a:t>Master (</a:t>
            </a:r>
            <a:r>
              <a:rPr lang="en-US" sz="2000" dirty="0" err="1"/>
              <a:t>tx</a:t>
            </a:r>
            <a:r>
              <a:rPr lang="en-US" sz="2000" dirty="0"/>
              <a:t> /</a:t>
            </a:r>
            <a:r>
              <a:rPr lang="en-US" sz="2000" dirty="0" err="1"/>
              <a:t>rx</a:t>
            </a:r>
            <a:r>
              <a:rPr lang="en-US" sz="2000" dirty="0"/>
              <a:t> ) </a:t>
            </a:r>
          </a:p>
          <a:p>
            <a:pPr marL="1755648" lvl="3" indent="-384048">
              <a:spcBef>
                <a:spcPts val="1000"/>
              </a:spcBef>
              <a:spcAft>
                <a:spcPts val="200"/>
              </a:spcAft>
              <a:buFont typeface="Wingdings" panose="05000000000000000000" pitchFamily="2" charset="2"/>
              <a:buChar char="§"/>
            </a:pPr>
            <a:r>
              <a:rPr lang="en-US" sz="2000" dirty="0"/>
              <a:t>Slave (</a:t>
            </a:r>
            <a:r>
              <a:rPr lang="en-US" sz="2000" dirty="0" err="1"/>
              <a:t>tx</a:t>
            </a:r>
            <a:r>
              <a:rPr lang="en-US" sz="2000" dirty="0"/>
              <a:t> /</a:t>
            </a:r>
            <a:r>
              <a:rPr lang="en-US" sz="2000" dirty="0" err="1"/>
              <a:t>rx</a:t>
            </a:r>
            <a:r>
              <a:rPr lang="en-US" sz="2000" dirty="0"/>
              <a:t> )</a:t>
            </a:r>
          </a:p>
        </p:txBody>
      </p:sp>
      <p:pic>
        <p:nvPicPr>
          <p:cNvPr id="1026" name="Picture 2" descr="Basics of the I2C Communication Protoc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054" y="3619383"/>
            <a:ext cx="5585647" cy="273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314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a:t>
            </a:r>
            <a:r>
              <a:rPr lang="en-US" sz="2800" b="1" smtClean="0">
                <a:solidFill>
                  <a:schemeClr val="accent1">
                    <a:lumMod val="75000"/>
                  </a:schemeClr>
                </a:solidFill>
                <a:latin typeface="Facto Bold" panose="00000800000000000000" pitchFamily="50" charset="0"/>
              </a:rPr>
              <a:t>Buses </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964550"/>
            <a:ext cx="11013140" cy="1477328"/>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smtClean="0"/>
              <a:t>In  I2C the buses  SDA &amp; SCL are pull up with resistors.</a:t>
            </a:r>
          </a:p>
          <a:p>
            <a:pPr marL="384048" lvl="0" indent="-384048">
              <a:spcBef>
                <a:spcPts val="1000"/>
              </a:spcBef>
              <a:spcAft>
                <a:spcPts val="200"/>
              </a:spcAft>
              <a:buFont typeface="Wingdings" panose="05000000000000000000" pitchFamily="2" charset="2"/>
              <a:buChar char="v"/>
            </a:pPr>
            <a:r>
              <a:rPr lang="en-US" sz="2000" dirty="0" smtClean="0"/>
              <a:t>Because </a:t>
            </a:r>
            <a:r>
              <a:rPr lang="en-US" sz="2000" dirty="0"/>
              <a:t>of A pull up resistor is used to provide a default state for a signal line or general purpose input/</a:t>
            </a:r>
            <a:r>
              <a:rPr lang="en-US" sz="2000" dirty="0" err="1"/>
              <a:t>ouput</a:t>
            </a:r>
            <a:r>
              <a:rPr lang="en-US" sz="2000" dirty="0"/>
              <a:t> (GPIO) pin. ... Typically they are of high resistance thousands or tens of thousands of ohms of resistance.</a:t>
            </a:r>
            <a:r>
              <a:rPr lang="en-US" sz="2000" dirty="0" smtClean="0"/>
              <a:t> </a:t>
            </a:r>
            <a:endParaRPr lang="en-US" sz="2000" dirty="0"/>
          </a:p>
        </p:txBody>
      </p:sp>
      <p:pic>
        <p:nvPicPr>
          <p:cNvPr id="5122" name="Picture 2" descr="I2C Primer: What is I2C? (Part 1) | Analog De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554" y="2566040"/>
            <a:ext cx="85725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29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68884" y="257550"/>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HOW I2C WORKS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589430" y="666496"/>
            <a:ext cx="11013140" cy="1938992"/>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With I2C, data is transferred in messages. Messages are broken up into frames of data. </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Each </a:t>
            </a:r>
            <a:r>
              <a:rPr lang="en-US" sz="2000" dirty="0"/>
              <a:t>message has an address frame that contains the binary address of the slave, and one or more data frames that contain the data being transmitted. </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The </a:t>
            </a:r>
            <a:r>
              <a:rPr lang="en-US" sz="2000" dirty="0"/>
              <a:t>message also includes start and stop conditions, read/write bits, and ACK/NACK bits between each data </a:t>
            </a:r>
            <a:r>
              <a:rPr lang="en-US" sz="2000" dirty="0" smtClean="0"/>
              <a:t>frame</a:t>
            </a:r>
            <a:endParaRPr lang="en-US" sz="2000" dirty="0"/>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3774" y="2395796"/>
            <a:ext cx="5660968" cy="4170247"/>
          </a:xfrm>
          <a:prstGeom prst="rect">
            <a:avLst/>
          </a:prstGeom>
        </p:spPr>
      </p:pic>
    </p:spTree>
    <p:extLst>
      <p:ext uri="{BB962C8B-B14F-4D97-AF65-F5344CB8AC3E}">
        <p14:creationId xmlns:p14="http://schemas.microsoft.com/office/powerpoint/2010/main" val="4112677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Data Frame Format</a:t>
            </a:r>
          </a:p>
        </p:txBody>
      </p:sp>
      <p:graphicFrame>
        <p:nvGraphicFramePr>
          <p:cNvPr id="6" name="Table 5"/>
          <p:cNvGraphicFramePr>
            <a:graphicFrameLocks noGrp="1"/>
          </p:cNvGraphicFramePr>
          <p:nvPr>
            <p:extLst>
              <p:ext uri="{D42A27DB-BD31-4B8C-83A1-F6EECF244321}">
                <p14:modId xmlns:p14="http://schemas.microsoft.com/office/powerpoint/2010/main" val="1708257972"/>
              </p:ext>
            </p:extLst>
          </p:nvPr>
        </p:nvGraphicFramePr>
        <p:xfrm>
          <a:off x="1470453" y="1839266"/>
          <a:ext cx="8118390" cy="827903"/>
        </p:xfrm>
        <a:graphic>
          <a:graphicData uri="http://schemas.openxmlformats.org/drawingml/2006/table">
            <a:tbl>
              <a:tblPr/>
              <a:tblGrid>
                <a:gridCol w="1159770">
                  <a:extLst>
                    <a:ext uri="{9D8B030D-6E8A-4147-A177-3AD203B41FA5}">
                      <a16:colId xmlns:a16="http://schemas.microsoft.com/office/drawing/2014/main" val="3383738738"/>
                    </a:ext>
                  </a:extLst>
                </a:gridCol>
                <a:gridCol w="1159770">
                  <a:extLst>
                    <a:ext uri="{9D8B030D-6E8A-4147-A177-3AD203B41FA5}">
                      <a16:colId xmlns:a16="http://schemas.microsoft.com/office/drawing/2014/main" val="1296446812"/>
                    </a:ext>
                  </a:extLst>
                </a:gridCol>
                <a:gridCol w="1159770">
                  <a:extLst>
                    <a:ext uri="{9D8B030D-6E8A-4147-A177-3AD203B41FA5}">
                      <a16:colId xmlns:a16="http://schemas.microsoft.com/office/drawing/2014/main" val="4155492890"/>
                    </a:ext>
                  </a:extLst>
                </a:gridCol>
                <a:gridCol w="1159770">
                  <a:extLst>
                    <a:ext uri="{9D8B030D-6E8A-4147-A177-3AD203B41FA5}">
                      <a16:colId xmlns:a16="http://schemas.microsoft.com/office/drawing/2014/main" val="88498987"/>
                    </a:ext>
                  </a:extLst>
                </a:gridCol>
                <a:gridCol w="1159770">
                  <a:extLst>
                    <a:ext uri="{9D8B030D-6E8A-4147-A177-3AD203B41FA5}">
                      <a16:colId xmlns:a16="http://schemas.microsoft.com/office/drawing/2014/main" val="1095289430"/>
                    </a:ext>
                  </a:extLst>
                </a:gridCol>
                <a:gridCol w="1159770">
                  <a:extLst>
                    <a:ext uri="{9D8B030D-6E8A-4147-A177-3AD203B41FA5}">
                      <a16:colId xmlns:a16="http://schemas.microsoft.com/office/drawing/2014/main" val="3352453702"/>
                    </a:ext>
                  </a:extLst>
                </a:gridCol>
                <a:gridCol w="1159770">
                  <a:extLst>
                    <a:ext uri="{9D8B030D-6E8A-4147-A177-3AD203B41FA5}">
                      <a16:colId xmlns:a16="http://schemas.microsoft.com/office/drawing/2014/main" val="4041550271"/>
                    </a:ext>
                  </a:extLst>
                </a:gridCol>
              </a:tblGrid>
              <a:tr h="827903">
                <a:tc>
                  <a:txBody>
                    <a:bodyPr/>
                    <a:lstStyle/>
                    <a:p>
                      <a:r>
                        <a:rPr lang="en-US" dirty="0" smtClean="0"/>
                        <a:t>START</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US" dirty="0" smtClean="0"/>
                        <a:t>SLAVE</a:t>
                      </a:r>
                    </a:p>
                    <a:p>
                      <a:r>
                        <a:rPr lang="en-US" dirty="0" smtClean="0"/>
                        <a:t>ADDRESS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Write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STOP</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368273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88369689"/>
              </p:ext>
            </p:extLst>
          </p:nvPr>
        </p:nvGraphicFramePr>
        <p:xfrm>
          <a:off x="1099752" y="4151870"/>
          <a:ext cx="10503244" cy="914400"/>
        </p:xfrm>
        <a:graphic>
          <a:graphicData uri="http://schemas.openxmlformats.org/drawingml/2006/table">
            <a:tbl>
              <a:tblPr/>
              <a:tblGrid>
                <a:gridCol w="1050324">
                  <a:extLst>
                    <a:ext uri="{9D8B030D-6E8A-4147-A177-3AD203B41FA5}">
                      <a16:colId xmlns:a16="http://schemas.microsoft.com/office/drawing/2014/main" val="1215976325"/>
                    </a:ext>
                  </a:extLst>
                </a:gridCol>
                <a:gridCol w="1050325">
                  <a:extLst>
                    <a:ext uri="{9D8B030D-6E8A-4147-A177-3AD203B41FA5}">
                      <a16:colId xmlns:a16="http://schemas.microsoft.com/office/drawing/2014/main" val="1419031998"/>
                    </a:ext>
                  </a:extLst>
                </a:gridCol>
                <a:gridCol w="1050324">
                  <a:extLst>
                    <a:ext uri="{9D8B030D-6E8A-4147-A177-3AD203B41FA5}">
                      <a16:colId xmlns:a16="http://schemas.microsoft.com/office/drawing/2014/main" val="1813084390"/>
                    </a:ext>
                  </a:extLst>
                </a:gridCol>
                <a:gridCol w="1050324">
                  <a:extLst>
                    <a:ext uri="{9D8B030D-6E8A-4147-A177-3AD203B41FA5}">
                      <a16:colId xmlns:a16="http://schemas.microsoft.com/office/drawing/2014/main" val="1708114328"/>
                    </a:ext>
                  </a:extLst>
                </a:gridCol>
                <a:gridCol w="1050325">
                  <a:extLst>
                    <a:ext uri="{9D8B030D-6E8A-4147-A177-3AD203B41FA5}">
                      <a16:colId xmlns:a16="http://schemas.microsoft.com/office/drawing/2014/main" val="1074418915"/>
                    </a:ext>
                  </a:extLst>
                </a:gridCol>
                <a:gridCol w="1050325">
                  <a:extLst>
                    <a:ext uri="{9D8B030D-6E8A-4147-A177-3AD203B41FA5}">
                      <a16:colId xmlns:a16="http://schemas.microsoft.com/office/drawing/2014/main" val="2702806404"/>
                    </a:ext>
                  </a:extLst>
                </a:gridCol>
                <a:gridCol w="1050324">
                  <a:extLst>
                    <a:ext uri="{9D8B030D-6E8A-4147-A177-3AD203B41FA5}">
                      <a16:colId xmlns:a16="http://schemas.microsoft.com/office/drawing/2014/main" val="369899340"/>
                    </a:ext>
                  </a:extLst>
                </a:gridCol>
                <a:gridCol w="1050324">
                  <a:extLst>
                    <a:ext uri="{9D8B030D-6E8A-4147-A177-3AD203B41FA5}">
                      <a16:colId xmlns:a16="http://schemas.microsoft.com/office/drawing/2014/main" val="1923909901"/>
                    </a:ext>
                  </a:extLst>
                </a:gridCol>
                <a:gridCol w="1050325">
                  <a:extLst>
                    <a:ext uri="{9D8B030D-6E8A-4147-A177-3AD203B41FA5}">
                      <a16:colId xmlns:a16="http://schemas.microsoft.com/office/drawing/2014/main" val="1137614932"/>
                    </a:ext>
                  </a:extLst>
                </a:gridCol>
                <a:gridCol w="1050324">
                  <a:extLst>
                    <a:ext uri="{9D8B030D-6E8A-4147-A177-3AD203B41FA5}">
                      <a16:colId xmlns:a16="http://schemas.microsoft.com/office/drawing/2014/main" val="2578929240"/>
                    </a:ext>
                  </a:extLst>
                </a:gridCol>
              </a:tblGrid>
              <a:tr h="716692">
                <a:tc>
                  <a:txBody>
                    <a:bodyPr/>
                    <a:lstStyle/>
                    <a:p>
                      <a:r>
                        <a:rPr lang="en-US" dirty="0" smtClean="0"/>
                        <a:t>START</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US" dirty="0" smtClean="0"/>
                        <a:t>SLAVE</a:t>
                      </a:r>
                    </a:p>
                    <a:p>
                      <a:r>
                        <a:rPr lang="en-US" dirty="0" smtClean="0"/>
                        <a:t>ADDRESS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Write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RESTART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SLAVE</a:t>
                      </a:r>
                    </a:p>
                    <a:p>
                      <a:r>
                        <a:rPr lang="en-US" dirty="0" smtClean="0"/>
                        <a:t>ADDRESS</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Read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STOP</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7942290"/>
                  </a:ext>
                </a:extLst>
              </a:tr>
            </a:tbl>
          </a:graphicData>
        </a:graphic>
      </p:graphicFrame>
      <p:sp>
        <p:nvSpPr>
          <p:cNvPr id="8" name="TextBox 7"/>
          <p:cNvSpPr txBox="1"/>
          <p:nvPr/>
        </p:nvSpPr>
        <p:spPr>
          <a:xfrm>
            <a:off x="992659" y="1238846"/>
            <a:ext cx="2160373" cy="369332"/>
          </a:xfrm>
          <a:prstGeom prst="rect">
            <a:avLst/>
          </a:prstGeom>
          <a:noFill/>
        </p:spPr>
        <p:txBody>
          <a:bodyPr wrap="square" rtlCol="0">
            <a:spAutoFit/>
          </a:bodyPr>
          <a:lstStyle/>
          <a:p>
            <a:r>
              <a:rPr lang="en-US" dirty="0" smtClean="0">
                <a:solidFill>
                  <a:srgbClr val="FF0000"/>
                </a:solidFill>
              </a:rPr>
              <a:t>WRITE</a:t>
            </a:r>
            <a:endParaRPr lang="en-US" dirty="0">
              <a:solidFill>
                <a:srgbClr val="FF0000"/>
              </a:solidFill>
            </a:endParaRPr>
          </a:p>
        </p:txBody>
      </p:sp>
      <p:sp>
        <p:nvSpPr>
          <p:cNvPr id="9" name="TextBox 8"/>
          <p:cNvSpPr txBox="1"/>
          <p:nvPr/>
        </p:nvSpPr>
        <p:spPr>
          <a:xfrm>
            <a:off x="992658" y="3481381"/>
            <a:ext cx="2160373" cy="369332"/>
          </a:xfrm>
          <a:prstGeom prst="rect">
            <a:avLst/>
          </a:prstGeom>
          <a:noFill/>
        </p:spPr>
        <p:txBody>
          <a:bodyPr wrap="square" rtlCol="0">
            <a:spAutoFit/>
          </a:bodyPr>
          <a:lstStyle/>
          <a:p>
            <a:r>
              <a:rPr lang="en-US" dirty="0" smtClean="0">
                <a:solidFill>
                  <a:srgbClr val="FF0000"/>
                </a:solidFill>
              </a:rPr>
              <a:t>READ</a:t>
            </a:r>
            <a:endParaRPr lang="en-US" dirty="0">
              <a:solidFill>
                <a:srgbClr val="FF0000"/>
              </a:solidFill>
            </a:endParaRPr>
          </a:p>
        </p:txBody>
      </p:sp>
    </p:spTree>
    <p:extLst>
      <p:ext uri="{BB962C8B-B14F-4D97-AF65-F5344CB8AC3E}">
        <p14:creationId xmlns:p14="http://schemas.microsoft.com/office/powerpoint/2010/main" val="1060861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DATA FRAMES</a:t>
            </a:r>
          </a:p>
        </p:txBody>
      </p:sp>
      <p:sp>
        <p:nvSpPr>
          <p:cNvPr id="6" name="TextBox 5"/>
          <p:cNvSpPr txBox="1"/>
          <p:nvPr/>
        </p:nvSpPr>
        <p:spPr>
          <a:xfrm>
            <a:off x="711507" y="1377763"/>
            <a:ext cx="11013140" cy="4093428"/>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Start Condition: The SDA line switches from a high voltage level to a low voltage level before the SCL line switches from high to low</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Stop Condition: The SDA line switches from a low voltage level to a high voltage level after the SCL line switches from low to high.</a:t>
            </a:r>
          </a:p>
          <a:p>
            <a:pPr marL="384048" lvl="0" indent="-384048">
              <a:spcBef>
                <a:spcPts val="1000"/>
              </a:spcBef>
              <a:spcAft>
                <a:spcPts val="200"/>
              </a:spcAft>
              <a:buFont typeface="Wingdings" panose="05000000000000000000" pitchFamily="2" charset="2"/>
              <a:buChar char="v"/>
            </a:pPr>
            <a:r>
              <a:rPr lang="en-US" sz="2000" dirty="0" smtClean="0"/>
              <a:t>Address </a:t>
            </a:r>
            <a:r>
              <a:rPr lang="en-US" sz="2000" dirty="0"/>
              <a:t>Frame: A 7 or 10 bit sequence unique to each slave that identifies the slave when the master wants to talk to it</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Read/Write Bit: A single bit specifying whether the master is sending data to the slave (low voltage level) or requesting data from it (high voltage level</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ACK/NACK Bit: Each frame in a message is followed by an acknowledge/no-acknowledge bit. If an address frame or data frame was successfully received, an ACK bit is returned to the sender from the receiving device.</a:t>
            </a:r>
          </a:p>
        </p:txBody>
      </p:sp>
    </p:spTree>
    <p:extLst>
      <p:ext uri="{BB962C8B-B14F-4D97-AF65-F5344CB8AC3E}">
        <p14:creationId xmlns:p14="http://schemas.microsoft.com/office/powerpoint/2010/main" val="1291580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Clock Diagram</a:t>
            </a:r>
          </a:p>
        </p:txBody>
      </p:sp>
      <p:pic>
        <p:nvPicPr>
          <p:cNvPr id="6146" name="Picture 2" descr="Understanding I2C Errors | Dev 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241" y="1585814"/>
            <a:ext cx="9591977" cy="3820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645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Features</a:t>
            </a:r>
          </a:p>
        </p:txBody>
      </p:sp>
      <p:sp>
        <p:nvSpPr>
          <p:cNvPr id="6" name="TextBox 5"/>
          <p:cNvSpPr txBox="1"/>
          <p:nvPr/>
        </p:nvSpPr>
        <p:spPr>
          <a:xfrm>
            <a:off x="679622" y="1185704"/>
            <a:ext cx="11121081" cy="3970318"/>
          </a:xfrm>
          <a:prstGeom prst="rect">
            <a:avLst/>
          </a:prstGeom>
          <a:noFill/>
        </p:spPr>
        <p:txBody>
          <a:bodyPr wrap="square" rtlCol="0">
            <a:spAutoFit/>
          </a:bodyPr>
          <a:lstStyle/>
          <a:p>
            <a:pPr marL="342900" indent="-342900">
              <a:buFont typeface="Wingdings" panose="05000000000000000000" pitchFamily="2" charset="2"/>
              <a:buChar char="v"/>
            </a:pPr>
            <a:r>
              <a:rPr lang="en-US" sz="2800" dirty="0">
                <a:solidFill>
                  <a:srgbClr val="FF0000"/>
                </a:solidFill>
              </a:rPr>
              <a:t>Clock stretch </a:t>
            </a:r>
            <a:r>
              <a:rPr lang="en-US" sz="2800" dirty="0">
                <a:sym typeface="Wingdings" panose="05000000000000000000" pitchFamily="2" charset="2"/>
              </a:rPr>
              <a:t>slave hold master clock line by low ,on that stage master cant send data further</a:t>
            </a:r>
          </a:p>
          <a:p>
            <a:pPr marL="342900" indent="-342900">
              <a:buFont typeface="Wingdings" panose="05000000000000000000" pitchFamily="2" charset="2"/>
              <a:buChar char="v"/>
            </a:pPr>
            <a:endParaRPr lang="en-US" sz="2800" dirty="0">
              <a:sym typeface="Wingdings" panose="05000000000000000000" pitchFamily="2" charset="2"/>
            </a:endParaRPr>
          </a:p>
          <a:p>
            <a:pPr marL="342900" indent="-342900">
              <a:buFont typeface="Wingdings" panose="05000000000000000000" pitchFamily="2" charset="2"/>
              <a:buChar char="v"/>
            </a:pPr>
            <a:r>
              <a:rPr lang="en-US" sz="2800" dirty="0" err="1">
                <a:solidFill>
                  <a:srgbClr val="FF0000"/>
                </a:solidFill>
                <a:sym typeface="Wingdings" panose="05000000000000000000" pitchFamily="2" charset="2"/>
              </a:rPr>
              <a:t>Arbitration</a:t>
            </a:r>
            <a:r>
              <a:rPr lang="en-US" sz="2800" dirty="0" err="1">
                <a:sym typeface="Wingdings" panose="05000000000000000000" pitchFamily="2" charset="2"/>
              </a:rPr>
              <a:t>if</a:t>
            </a:r>
            <a:r>
              <a:rPr lang="en-US" sz="2800" dirty="0">
                <a:sym typeface="Wingdings" panose="05000000000000000000" pitchFamily="2" charset="2"/>
              </a:rPr>
              <a:t> two master send data at same time ,which master has more low bit in their data which will win arbitration .</a:t>
            </a:r>
          </a:p>
          <a:p>
            <a:pPr marL="342900" indent="-342900">
              <a:buFont typeface="Wingdings" panose="05000000000000000000" pitchFamily="2" charset="2"/>
              <a:buChar char="v"/>
            </a:pPr>
            <a:endParaRPr lang="en-US" sz="2800" dirty="0">
              <a:sym typeface="Wingdings" panose="05000000000000000000" pitchFamily="2" charset="2"/>
            </a:endParaRPr>
          </a:p>
          <a:p>
            <a:pPr marL="342900" indent="-342900">
              <a:buFont typeface="Wingdings" panose="05000000000000000000" pitchFamily="2" charset="2"/>
              <a:buChar char="v"/>
            </a:pPr>
            <a:r>
              <a:rPr lang="en-US" sz="2800" dirty="0">
                <a:solidFill>
                  <a:srgbClr val="FF0000"/>
                </a:solidFill>
                <a:sym typeface="Wingdings" panose="05000000000000000000" pitchFamily="2" charset="2"/>
              </a:rPr>
              <a:t>Broadcast</a:t>
            </a:r>
            <a:r>
              <a:rPr lang="en-US" sz="2800" dirty="0">
                <a:sym typeface="Wingdings" panose="05000000000000000000" pitchFamily="2" charset="2"/>
              </a:rPr>
              <a:t> all slave communicate with master at same time by general call bit which only applicable if slaves are controller and it should have general call bit </a:t>
            </a:r>
            <a:endParaRPr lang="en-US" sz="2800" dirty="0"/>
          </a:p>
        </p:txBody>
      </p:sp>
    </p:spTree>
    <p:extLst>
      <p:ext uri="{BB962C8B-B14F-4D97-AF65-F5344CB8AC3E}">
        <p14:creationId xmlns:p14="http://schemas.microsoft.com/office/powerpoint/2010/main" val="1876490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12168</TotalTime>
  <Words>1761</Words>
  <Application>Microsoft Office PowerPoint</Application>
  <PresentationFormat>Widescreen</PresentationFormat>
  <Paragraphs>228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Consolas</vt:lpstr>
      <vt:lpstr>Facto Bold</vt:lpstr>
      <vt:lpstr>Wingdings</vt:lpstr>
      <vt:lpstr>Office Theme</vt:lpstr>
      <vt:lpstr>I2C in STM32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Vijayakumar</dc:creator>
  <cp:lastModifiedBy>MAHESH</cp:lastModifiedBy>
  <cp:revision>420</cp:revision>
  <dcterms:created xsi:type="dcterms:W3CDTF">2021-04-01T12:19:09Z</dcterms:created>
  <dcterms:modified xsi:type="dcterms:W3CDTF">2021-07-16T19:12:02Z</dcterms:modified>
</cp:coreProperties>
</file>