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4" r:id="rId2"/>
    <p:sldId id="328" r:id="rId3"/>
    <p:sldId id="325" r:id="rId4"/>
    <p:sldId id="329" r:id="rId5"/>
    <p:sldId id="327" r:id="rId6"/>
    <p:sldId id="333" r:id="rId7"/>
    <p:sldId id="332" r:id="rId8"/>
    <p:sldId id="335" r:id="rId9"/>
    <p:sldId id="330" r:id="rId10"/>
    <p:sldId id="331" r:id="rId11"/>
    <p:sldId id="334" r:id="rId12"/>
    <p:sldId id="338" r:id="rId13"/>
    <p:sldId id="337" r:id="rId14"/>
    <p:sldId id="33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3" autoAdjust="0"/>
    <p:restoredTop sz="94660"/>
  </p:normalViewPr>
  <p:slideViewPr>
    <p:cSldViewPr snapToGrid="0">
      <p:cViewPr>
        <p:scale>
          <a:sx n="96" d="100"/>
          <a:sy n="96" d="100"/>
        </p:scale>
        <p:origin x="-9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60776-DD9C-4CA1-B52F-F69555253B23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3C6DC-6CF5-4578-9C65-43A0B252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91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B28C9-C092-4B93-8C1C-CCC07276BB7E}" type="datetimeFigureOut">
              <a:rPr lang="en-US" smtClean="0"/>
              <a:t>06-Jul-21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23410-5777-4975-9224-08358B8E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2251-59F4-40B9-B589-7FD156F73A80}" type="datetime1">
              <a:rPr lang="en-US" smtClean="0"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80C3-0E08-48A5-B726-C01769596925}" type="datetime1">
              <a:rPr lang="en-US" smtClean="0"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424D-94F6-4CEC-A81F-5E779D7413CC}" type="datetime1">
              <a:rPr lang="en-US" smtClean="0"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D462-B0B7-4ABA-96C7-E930E507E961}" type="datetime1">
              <a:rPr lang="en-US" smtClean="0"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57C-03DF-4711-B723-5E38B3E9A1E7}" type="datetime1">
              <a:rPr lang="en-US" smtClean="0"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EB4-A409-4FAD-9C75-0FDA2532A29E}" type="datetime1">
              <a:rPr lang="en-US" smtClean="0"/>
              <a:t>06-Jul-21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0B9-38CE-47F4-A584-8AB9D88C77B6}" type="datetime1">
              <a:rPr lang="en-US" smtClean="0"/>
              <a:t>06-Jul-21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007C-9379-46F8-979B-5F3BF56E7AAF}" type="datetime1">
              <a:rPr lang="en-US" smtClean="0"/>
              <a:t>06-Jul-21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600-6EBA-4BF3-A90C-7AAC98EC2961}" type="datetime1">
              <a:rPr lang="en-US" smtClean="0"/>
              <a:t>06-Jul-21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5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0D-A1EF-4991-AA34-322619835400}" type="datetime1">
              <a:rPr lang="en-US" smtClean="0"/>
              <a:t>06-Jul-21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CD2-4171-4350-A35E-E8DC82A10A4D}" type="datetime1">
              <a:rPr lang="en-US" smtClean="0"/>
              <a:t>06-Jul-21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5DF3-9160-4E03-9CC3-848E1257BAC3}" type="datetime1">
              <a:rPr lang="en-US" smtClean="0"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1589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STM32 Input &amp; Output 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4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To Configure PC13 as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1660" y="1185704"/>
            <a:ext cx="110131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First select </a:t>
            </a:r>
            <a:r>
              <a:rPr lang="en-US" sz="2000" dirty="0" err="1" smtClean="0"/>
              <a:t>GPIOx_CRL</a:t>
            </a:r>
            <a:r>
              <a:rPr lang="en-US" sz="2000" dirty="0" smtClean="0"/>
              <a:t> or </a:t>
            </a:r>
            <a:r>
              <a:rPr lang="en-US" sz="2000" dirty="0" err="1" smtClean="0"/>
              <a:t>GPIOx_CRH</a:t>
            </a:r>
            <a:r>
              <a:rPr lang="en-US" sz="2000" dirty="0" smtClean="0"/>
              <a:t> register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If pin range 0-7 we have to use </a:t>
            </a:r>
            <a:r>
              <a:rPr lang="en-US" sz="2000" dirty="0" err="1" smtClean="0"/>
              <a:t>GPIOx_CRL</a:t>
            </a:r>
            <a:endParaRPr lang="en-US" sz="2000" dirty="0" smtClean="0"/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If pin range 8-15 we have to use </a:t>
            </a:r>
            <a:r>
              <a:rPr lang="en-US" sz="2000" dirty="0" err="1" smtClean="0"/>
              <a:t>GPIOx_CRH</a:t>
            </a:r>
            <a:endParaRPr lang="en-US" sz="2000" dirty="0" smtClean="0"/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X- will be PORT [A or B or C] ,for PC13 we have to select GPIOC-&gt;CRH register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To configure PC13 as output ,mode bits and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bit totally 4bits should write binary values.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Mode bits should be 1,2 or 3 for digital output</a:t>
            </a:r>
          </a:p>
          <a:p>
            <a:pPr marL="384048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Config</a:t>
            </a:r>
            <a:r>
              <a:rPr lang="en-US" sz="2000" dirty="0" smtClean="0"/>
              <a:t> bits should be 0 or 1 </a:t>
            </a:r>
            <a:r>
              <a:rPr lang="en-US" sz="2000" dirty="0"/>
              <a:t>for digital </a:t>
            </a:r>
            <a:r>
              <a:rPr lang="en-US" sz="2000" dirty="0" smtClean="0"/>
              <a:t>output</a:t>
            </a:r>
            <a:r>
              <a:rPr lang="en-US" sz="2000" dirty="0"/>
              <a:t> </a:t>
            </a:r>
            <a:r>
              <a:rPr lang="en-US" sz="2000" dirty="0" smtClean="0"/>
              <a:t>type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065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267251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LED Blinking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1660" y="967044"/>
            <a:ext cx="1101314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#include "stm32f10x.h"    </a:t>
            </a:r>
            <a:r>
              <a:rPr lang="en-US" sz="1200" dirty="0" smtClean="0">
                <a:latin typeface="Consolas" pitchFamily="49" charset="0"/>
              </a:rPr>
              <a:t>// </a:t>
            </a:r>
            <a:r>
              <a:rPr lang="en-US" sz="1200" dirty="0">
                <a:latin typeface="Consolas" pitchFamily="49" charset="0"/>
              </a:rPr>
              <a:t>Device header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</a:rPr>
              <a:t>void</a:t>
            </a:r>
            <a:r>
              <a:rPr lang="en-US" sz="1200" dirty="0" smtClean="0">
                <a:latin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</a:rPr>
              <a:t>delay</a:t>
            </a:r>
            <a:r>
              <a:rPr lang="en-US" sz="1200" dirty="0" smtClean="0">
                <a:latin typeface="Consolas" pitchFamily="49" charset="0"/>
              </a:rPr>
              <a:t>( 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</a:rPr>
              <a:t>unsigned</a:t>
            </a:r>
            <a:r>
              <a:rPr lang="en-US" sz="1200" dirty="0" smtClean="0"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</a:rPr>
              <a:t>time)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200" dirty="0" smtClean="0">
                <a:latin typeface="Consolas" pitchFamily="49" charset="0"/>
              </a:rPr>
              <a:t>{</a:t>
            </a:r>
            <a:r>
              <a:rPr lang="en-US" sz="1200" dirty="0">
                <a:latin typeface="Consolas" pitchFamily="49" charset="0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unsigned</a:t>
            </a:r>
            <a:r>
              <a:rPr lang="en-US" sz="1200" dirty="0"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</a:rPr>
              <a:t>i,j</a:t>
            </a:r>
            <a:r>
              <a:rPr lang="en-US" sz="1200" dirty="0">
                <a:latin typeface="Consolas" pitchFamily="49" charset="0"/>
              </a:rPr>
              <a:t>;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</a:rPr>
              <a:t>for</a:t>
            </a:r>
            <a:r>
              <a:rPr lang="en-US" sz="1200" dirty="0" smtClean="0">
                <a:latin typeface="Consolas" pitchFamily="49" charset="0"/>
              </a:rPr>
              <a:t>(i=0;i&lt;</a:t>
            </a:r>
            <a:r>
              <a:rPr lang="en-US" sz="1200" dirty="0" err="1" smtClean="0">
                <a:latin typeface="Consolas" pitchFamily="49" charset="0"/>
              </a:rPr>
              <a:t>time;i</a:t>
            </a:r>
            <a:r>
              <a:rPr lang="en-US" sz="1200" dirty="0">
                <a:latin typeface="Consolas" pitchFamily="49" charset="0"/>
              </a:rPr>
              <a:t>++)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</a:rPr>
              <a:t>for</a:t>
            </a:r>
            <a:r>
              <a:rPr lang="en-US" sz="1200" dirty="0" smtClean="0">
                <a:latin typeface="Consolas" pitchFamily="49" charset="0"/>
              </a:rPr>
              <a:t>(j=0;j&lt;0x2AFF;j</a:t>
            </a:r>
            <a:r>
              <a:rPr lang="en-US" sz="1200" dirty="0">
                <a:latin typeface="Consolas" pitchFamily="49" charset="0"/>
              </a:rPr>
              <a:t>++); </a:t>
            </a:r>
            <a:endParaRPr lang="en-US" sz="1200" dirty="0" smtClean="0">
              <a:latin typeface="Consolas" pitchFamily="49" charset="0"/>
            </a:endParaRP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}</a:t>
            </a:r>
            <a:endParaRPr lang="en-US" sz="1200" dirty="0" smtClean="0">
              <a:latin typeface="Consolas" pitchFamily="49" charset="0"/>
            </a:endParaRP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200" dirty="0" err="1" smtClean="0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</a:rPr>
              <a:t>main()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200" dirty="0" smtClean="0">
                <a:latin typeface="Consolas" pitchFamily="49" charset="0"/>
              </a:rPr>
              <a:t>{</a:t>
            </a:r>
            <a:r>
              <a:rPr lang="en-US" sz="1200" dirty="0">
                <a:latin typeface="Consolas" pitchFamily="49" charset="0"/>
              </a:rPr>
              <a:t>	RCC-&gt;APB2ENR = 1&lt;&lt;4 ;  //port c clock enable 		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GPIOC-&gt;CRH &amp;= 0x00000000;  //clear all </a:t>
            </a:r>
            <a:r>
              <a:rPr lang="en-US" sz="1200" dirty="0" smtClean="0">
                <a:latin typeface="Consolas" pitchFamily="49" charset="0"/>
              </a:rPr>
              <a:t> bits </a:t>
            </a:r>
            <a:r>
              <a:rPr lang="en-US" sz="1200" dirty="0">
                <a:latin typeface="Consolas" pitchFamily="49" charset="0"/>
              </a:rPr>
              <a:t>		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GPIOC-&gt;CRH  |= 1 &lt;&lt;</a:t>
            </a:r>
            <a:r>
              <a:rPr lang="en-US" sz="1200" dirty="0" smtClean="0">
                <a:latin typeface="Consolas" pitchFamily="49" charset="0"/>
              </a:rPr>
              <a:t>22 </a:t>
            </a:r>
            <a:r>
              <a:rPr lang="en-US" sz="1200" dirty="0">
                <a:latin typeface="Consolas" pitchFamily="49" charset="0"/>
              </a:rPr>
              <a:t>; //</a:t>
            </a:r>
            <a:r>
              <a:rPr lang="en-US" sz="1200" dirty="0" err="1">
                <a:latin typeface="Consolas" pitchFamily="49" charset="0"/>
              </a:rPr>
              <a:t>config</a:t>
            </a:r>
            <a:r>
              <a:rPr lang="en-US" sz="1200" dirty="0">
                <a:latin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</a:rPr>
              <a:t>bits </a:t>
            </a:r>
            <a:r>
              <a:rPr lang="en-US" sz="1200" dirty="0" smtClean="0"/>
              <a:t>00: </a:t>
            </a:r>
            <a:r>
              <a:rPr lang="en-US" sz="1200" dirty="0"/>
              <a:t>General purpose output push-pull </a:t>
            </a:r>
            <a:r>
              <a:rPr lang="en-US" sz="1200" dirty="0" smtClean="0"/>
              <a:t> </a:t>
            </a:r>
            <a:r>
              <a:rPr lang="en-US" sz="1200" dirty="0">
                <a:latin typeface="Consolas" pitchFamily="49" charset="0"/>
              </a:rPr>
              <a:t>	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GPIOC-&gt;CRH  |= 1 &lt;&lt;</a:t>
            </a:r>
            <a:r>
              <a:rPr lang="en-US" sz="1200" dirty="0" smtClean="0">
                <a:latin typeface="Consolas" pitchFamily="49" charset="0"/>
              </a:rPr>
              <a:t>20 </a:t>
            </a:r>
            <a:r>
              <a:rPr lang="en-US" sz="1200" dirty="0">
                <a:latin typeface="Consolas" pitchFamily="49" charset="0"/>
              </a:rPr>
              <a:t>; </a:t>
            </a:r>
            <a:r>
              <a:rPr lang="en-US" sz="1200" dirty="0" smtClean="0">
                <a:latin typeface="Consolas" pitchFamily="49" charset="0"/>
              </a:rPr>
              <a:t>//mode bits </a:t>
            </a:r>
            <a:r>
              <a:rPr lang="en-US" sz="1200" dirty="0"/>
              <a:t>01: Output mode, max speed 10 MHz </a:t>
            </a:r>
            <a:endParaRPr lang="en-US" sz="1200" dirty="0" smtClean="0">
              <a:latin typeface="Consolas" pitchFamily="49" charset="0"/>
            </a:endParaRP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</a:rPr>
              <a:t>while</a:t>
            </a:r>
            <a:r>
              <a:rPr lang="en-US" sz="1200" dirty="0" smtClean="0">
                <a:latin typeface="Consolas" pitchFamily="49" charset="0"/>
              </a:rPr>
              <a:t>(1</a:t>
            </a:r>
            <a:r>
              <a:rPr lang="en-US" sz="1200" dirty="0">
                <a:latin typeface="Consolas" pitchFamily="49" charset="0"/>
              </a:rPr>
              <a:t>)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</a:rPr>
              <a:t>{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</a:rPr>
              <a:t>	GPIOC-</a:t>
            </a:r>
            <a:r>
              <a:rPr lang="en-US" sz="1200" dirty="0">
                <a:latin typeface="Consolas" pitchFamily="49" charset="0"/>
              </a:rPr>
              <a:t>&gt;ODR </a:t>
            </a:r>
            <a:r>
              <a:rPr lang="en-US" sz="1200" dirty="0" smtClean="0">
                <a:latin typeface="Consolas" pitchFamily="49" charset="0"/>
              </a:rPr>
              <a:t>^= </a:t>
            </a:r>
            <a:r>
              <a:rPr lang="en-US" sz="1200" dirty="0">
                <a:latin typeface="Consolas" pitchFamily="49" charset="0"/>
              </a:rPr>
              <a:t>1&lt;&lt; </a:t>
            </a:r>
            <a:r>
              <a:rPr lang="en-US" sz="1200" dirty="0" smtClean="0">
                <a:latin typeface="Consolas" pitchFamily="49" charset="0"/>
              </a:rPr>
              <a:t>13 ;  //Toggle PC13</a:t>
            </a:r>
            <a:endParaRPr lang="en-US" sz="1200" dirty="0">
              <a:latin typeface="Consolas" pitchFamily="49" charset="0"/>
            </a:endParaRP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	</a:t>
            </a:r>
            <a:r>
              <a:rPr lang="en-US" sz="1200" dirty="0" smtClean="0">
                <a:latin typeface="Consolas" pitchFamily="49" charset="0"/>
              </a:rPr>
              <a:t>delay(100</a:t>
            </a:r>
            <a:r>
              <a:rPr lang="en-US" sz="1200" dirty="0">
                <a:latin typeface="Consolas" pitchFamily="49" charset="0"/>
              </a:rPr>
              <a:t>);  //100ms </a:t>
            </a:r>
            <a:r>
              <a:rPr lang="en-US" sz="1200" dirty="0" smtClean="0">
                <a:latin typeface="Consolas" pitchFamily="49" charset="0"/>
              </a:rPr>
              <a:t>delay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</a:t>
            </a:r>
            <a:r>
              <a:rPr lang="en-US" sz="1200" dirty="0" smtClean="0">
                <a:latin typeface="Consolas" pitchFamily="49" charset="0"/>
              </a:rPr>
              <a:t>}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200" dirty="0" smtClean="0">
                <a:latin typeface="Consolas" pitchFamily="49" charset="0"/>
              </a:rPr>
              <a:t>	return 0;</a:t>
            </a:r>
            <a:r>
              <a:rPr lang="en-US" sz="1200" dirty="0">
                <a:latin typeface="Consolas" pitchFamily="49" charset="0"/>
              </a:rPr>
              <a:t>	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200" dirty="0" smtClean="0">
                <a:latin typeface="Consolas" pitchFamily="49" charset="0"/>
              </a:rPr>
              <a:t>}</a:t>
            </a:r>
            <a:endParaRPr lang="en-US" sz="12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19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Switch interface with MCU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887" y="1362288"/>
            <a:ext cx="6546988" cy="454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To Configure PA0 as 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1660" y="1185704"/>
            <a:ext cx="1101314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First select </a:t>
            </a:r>
            <a:r>
              <a:rPr lang="en-US" sz="2000" dirty="0" err="1" smtClean="0"/>
              <a:t>GPIOx_CRL</a:t>
            </a:r>
            <a:r>
              <a:rPr lang="en-US" sz="2000" dirty="0" smtClean="0"/>
              <a:t> or </a:t>
            </a:r>
            <a:r>
              <a:rPr lang="en-US" sz="2000" dirty="0" err="1" smtClean="0"/>
              <a:t>GPIOx_CRH</a:t>
            </a:r>
            <a:r>
              <a:rPr lang="en-US" sz="2000" dirty="0" smtClean="0"/>
              <a:t> register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If pin range 0-7 we have to use </a:t>
            </a:r>
            <a:r>
              <a:rPr lang="en-US" sz="2000" dirty="0" err="1" smtClean="0"/>
              <a:t>GPIOx_CRL</a:t>
            </a:r>
            <a:endParaRPr lang="en-US" sz="2000" dirty="0" smtClean="0"/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If pin range 8-15 we have to use </a:t>
            </a:r>
            <a:r>
              <a:rPr lang="en-US" sz="2000" dirty="0" err="1" smtClean="0"/>
              <a:t>GPIOx_CRH</a:t>
            </a:r>
            <a:endParaRPr lang="en-US" sz="2000" dirty="0" smtClean="0"/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X- will be PORT [A or B or C] ,for PC13 we have to select GPIOC-&gt;CRH register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To configure </a:t>
            </a:r>
            <a:r>
              <a:rPr lang="en-US" sz="2000" dirty="0" smtClean="0"/>
              <a:t>PA0 as </a:t>
            </a:r>
            <a:r>
              <a:rPr lang="en-US" sz="2000" dirty="0" err="1" smtClean="0"/>
              <a:t>input,mode</a:t>
            </a:r>
            <a:r>
              <a:rPr lang="en-US" sz="2000" dirty="0" smtClean="0"/>
              <a:t> </a:t>
            </a:r>
            <a:r>
              <a:rPr lang="en-US" sz="2000" dirty="0" smtClean="0"/>
              <a:t>bits and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bit totally 4bits should write binary values.</a:t>
            </a:r>
          </a:p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Mode bits should be </a:t>
            </a:r>
            <a:r>
              <a:rPr lang="en-US" sz="2000" dirty="0" smtClean="0"/>
              <a:t>0 for </a:t>
            </a:r>
            <a:r>
              <a:rPr lang="en-US" sz="2000" dirty="0"/>
              <a:t>digital </a:t>
            </a:r>
            <a:r>
              <a:rPr lang="en-US" sz="2000" dirty="0" smtClean="0"/>
              <a:t>input</a:t>
            </a:r>
            <a:endParaRPr lang="en-US" sz="2000" dirty="0"/>
          </a:p>
          <a:p>
            <a:pPr marL="384048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/>
              <a:t>Config</a:t>
            </a:r>
            <a:r>
              <a:rPr lang="en-US" sz="2000" dirty="0"/>
              <a:t> bits should be </a:t>
            </a:r>
            <a:r>
              <a:rPr lang="en-US" sz="2000" dirty="0" smtClean="0"/>
              <a:t>1 </a:t>
            </a:r>
            <a:r>
              <a:rPr lang="en-US" sz="2000" dirty="0"/>
              <a:t>or </a:t>
            </a:r>
            <a:r>
              <a:rPr lang="en-US" sz="2000" dirty="0" smtClean="0"/>
              <a:t>2 </a:t>
            </a:r>
            <a:r>
              <a:rPr lang="en-US" sz="2000" dirty="0"/>
              <a:t>for digital </a:t>
            </a:r>
            <a:r>
              <a:rPr lang="en-US" sz="2000" dirty="0" smtClean="0"/>
              <a:t>input </a:t>
            </a:r>
            <a:r>
              <a:rPr lang="en-US" sz="2000" dirty="0" smtClean="0"/>
              <a:t>type</a:t>
            </a:r>
            <a:endParaRPr lang="en-US" sz="2000" dirty="0"/>
          </a:p>
          <a:p>
            <a:pPr lvl="0" algn="just">
              <a:spcBef>
                <a:spcPts val="1000"/>
              </a:spcBef>
              <a:spcAft>
                <a:spcPts val="2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57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Switch interface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104" y="964096"/>
            <a:ext cx="11178696" cy="100950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#include "stm32f10x.h"    // Device header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solidFill>
                  <a:srgbClr val="FF0000"/>
                </a:solidFill>
                <a:latin typeface="Consolas" pitchFamily="49" charset="0"/>
              </a:rPr>
              <a:t>void</a:t>
            </a:r>
            <a:r>
              <a:rPr lang="en-US" sz="1000" dirty="0">
                <a:latin typeface="Consolas" pitchFamily="49" charset="0"/>
              </a:rPr>
              <a:t> delay( </a:t>
            </a:r>
            <a:r>
              <a:rPr lang="en-US" sz="1000" dirty="0">
                <a:solidFill>
                  <a:srgbClr val="FF0000"/>
                </a:solidFill>
                <a:latin typeface="Consolas" pitchFamily="49" charset="0"/>
              </a:rPr>
              <a:t>unsigned</a:t>
            </a:r>
            <a:r>
              <a:rPr lang="en-US" sz="1000" dirty="0">
                <a:latin typeface="Consolas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10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1000" dirty="0">
                <a:latin typeface="Consolas" pitchFamily="49" charset="0"/>
              </a:rPr>
              <a:t>time)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{	</a:t>
            </a:r>
            <a:r>
              <a:rPr lang="en-US" sz="1000" dirty="0">
                <a:solidFill>
                  <a:srgbClr val="FF0000"/>
                </a:solidFill>
                <a:latin typeface="Consolas" pitchFamily="49" charset="0"/>
              </a:rPr>
              <a:t>unsigned</a:t>
            </a:r>
            <a:r>
              <a:rPr lang="en-US" sz="1000" dirty="0">
                <a:latin typeface="Consolas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10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</a:rPr>
              <a:t>i,j</a:t>
            </a:r>
            <a:r>
              <a:rPr lang="en-US" sz="1000" dirty="0">
                <a:latin typeface="Consolas" pitchFamily="49" charset="0"/>
              </a:rPr>
              <a:t>;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>
                <a:solidFill>
                  <a:srgbClr val="FF0000"/>
                </a:solidFill>
                <a:latin typeface="Consolas" pitchFamily="49" charset="0"/>
              </a:rPr>
              <a:t>for</a:t>
            </a:r>
            <a:r>
              <a:rPr lang="en-US" sz="1000" dirty="0">
                <a:latin typeface="Consolas" pitchFamily="49" charset="0"/>
              </a:rPr>
              <a:t>(i=0;i&lt;</a:t>
            </a:r>
            <a:r>
              <a:rPr lang="en-US" sz="1000" dirty="0" err="1">
                <a:latin typeface="Consolas" pitchFamily="49" charset="0"/>
              </a:rPr>
              <a:t>time;i</a:t>
            </a:r>
            <a:r>
              <a:rPr lang="en-US" sz="1000" dirty="0">
                <a:latin typeface="Consolas" pitchFamily="49" charset="0"/>
              </a:rPr>
              <a:t>++)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>
                <a:solidFill>
                  <a:srgbClr val="FF0000"/>
                </a:solidFill>
                <a:latin typeface="Consolas" pitchFamily="49" charset="0"/>
              </a:rPr>
              <a:t>for</a:t>
            </a:r>
            <a:r>
              <a:rPr lang="en-US" sz="1000" dirty="0">
                <a:latin typeface="Consolas" pitchFamily="49" charset="0"/>
              </a:rPr>
              <a:t>(j=0;j&lt;0x2AFF;j++); 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}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10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1000" dirty="0">
                <a:latin typeface="Consolas" pitchFamily="49" charset="0"/>
              </a:rPr>
              <a:t>main()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{	RCC-&gt;APB2ENR = 1&lt;&lt;4 ;  //port C clock enable 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RCC-&gt;APB2ENR </a:t>
            </a:r>
            <a:r>
              <a:rPr lang="en-US" sz="1000" dirty="0" smtClean="0">
                <a:latin typeface="Consolas" pitchFamily="49" charset="0"/>
              </a:rPr>
              <a:t>|= </a:t>
            </a:r>
            <a:r>
              <a:rPr lang="en-US" sz="1000" dirty="0">
                <a:latin typeface="Consolas" pitchFamily="49" charset="0"/>
              </a:rPr>
              <a:t>1&lt;&lt;2 ;  //port A clock enable 		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GPIOC-&gt;CRH &amp;= 0x00000000;  //clear all  bits 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/*PA0 as input*/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GPIOA-&gt;</a:t>
            </a:r>
            <a:r>
              <a:rPr lang="en-US" sz="1000" dirty="0" smtClean="0">
                <a:latin typeface="Consolas" pitchFamily="49" charset="0"/>
              </a:rPr>
              <a:t>CRL  </a:t>
            </a:r>
            <a:r>
              <a:rPr lang="en-US" sz="1000" dirty="0" smtClean="0">
                <a:latin typeface="Consolas" pitchFamily="49" charset="0"/>
              </a:rPr>
              <a:t>|</a:t>
            </a:r>
            <a:r>
              <a:rPr lang="en-US" sz="1000" dirty="0" smtClean="0">
                <a:latin typeface="Consolas" pitchFamily="49" charset="0"/>
              </a:rPr>
              <a:t>=( </a:t>
            </a:r>
            <a:r>
              <a:rPr lang="en-US" sz="1000" dirty="0">
                <a:latin typeface="Consolas" pitchFamily="49" charset="0"/>
              </a:rPr>
              <a:t>1 </a:t>
            </a:r>
            <a:r>
              <a:rPr lang="en-US" sz="1000" dirty="0" smtClean="0">
                <a:latin typeface="Consolas" pitchFamily="49" charset="0"/>
              </a:rPr>
              <a:t>&lt;&lt;2) </a:t>
            </a:r>
            <a:r>
              <a:rPr lang="en-US" sz="1000" dirty="0">
                <a:latin typeface="Consolas" pitchFamily="49" charset="0"/>
              </a:rPr>
              <a:t>; //</a:t>
            </a:r>
            <a:r>
              <a:rPr lang="en-US" sz="1000" dirty="0" err="1">
                <a:latin typeface="Consolas" pitchFamily="49" charset="0"/>
              </a:rPr>
              <a:t>config</a:t>
            </a:r>
            <a:r>
              <a:rPr lang="en-US" sz="1000" dirty="0">
                <a:latin typeface="Consolas" pitchFamily="49" charset="0"/>
              </a:rPr>
              <a:t> bits </a:t>
            </a:r>
            <a:r>
              <a:rPr lang="en-US" sz="1000" dirty="0"/>
              <a:t>01: Floating input (reset state) </a:t>
            </a:r>
            <a:r>
              <a:rPr lang="en-US" sz="1000" dirty="0">
                <a:latin typeface="Consolas" pitchFamily="49" charset="0"/>
              </a:rPr>
              <a:t>	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GPIOA-&gt;</a:t>
            </a:r>
            <a:r>
              <a:rPr lang="en-US" sz="1000" dirty="0" smtClean="0">
                <a:latin typeface="Consolas" pitchFamily="49" charset="0"/>
              </a:rPr>
              <a:t>CRL  </a:t>
            </a:r>
            <a:r>
              <a:rPr lang="en-US" sz="1000" dirty="0">
                <a:latin typeface="Consolas" pitchFamily="49" charset="0"/>
              </a:rPr>
              <a:t>&amp;</a:t>
            </a:r>
            <a:r>
              <a:rPr lang="en-US" sz="1000" dirty="0" smtClean="0">
                <a:latin typeface="Consolas" pitchFamily="49" charset="0"/>
              </a:rPr>
              <a:t>= ~(</a:t>
            </a:r>
            <a:r>
              <a:rPr lang="en-US" sz="1000" dirty="0">
                <a:latin typeface="Consolas" pitchFamily="49" charset="0"/>
              </a:rPr>
              <a:t>3</a:t>
            </a:r>
            <a:r>
              <a:rPr lang="en-US" sz="1000" dirty="0" smtClean="0">
                <a:latin typeface="Consolas" pitchFamily="49" charset="0"/>
              </a:rPr>
              <a:t> &lt;&lt;0) </a:t>
            </a:r>
            <a:r>
              <a:rPr lang="en-US" sz="1000" dirty="0">
                <a:latin typeface="Consolas" pitchFamily="49" charset="0"/>
              </a:rPr>
              <a:t>; //mode bits </a:t>
            </a:r>
            <a:r>
              <a:rPr lang="en-US" sz="1000" dirty="0"/>
              <a:t>00: Input mode (reset state) </a:t>
            </a:r>
            <a:endParaRPr lang="en-US" sz="1000" dirty="0">
              <a:latin typeface="Consolas" pitchFamily="49" charset="0"/>
            </a:endParaRP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/*PC13 as output */		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GPIOC-&gt;CRH  |= 1 &lt;&lt;</a:t>
            </a:r>
            <a:r>
              <a:rPr lang="en-US" sz="1000" dirty="0" smtClean="0">
                <a:latin typeface="Consolas" pitchFamily="49" charset="0"/>
              </a:rPr>
              <a:t>22 </a:t>
            </a:r>
            <a:r>
              <a:rPr lang="en-US" sz="1000" dirty="0">
                <a:latin typeface="Consolas" pitchFamily="49" charset="0"/>
              </a:rPr>
              <a:t>; //</a:t>
            </a:r>
            <a:r>
              <a:rPr lang="en-US" sz="1000" dirty="0" err="1">
                <a:latin typeface="Consolas" pitchFamily="49" charset="0"/>
              </a:rPr>
              <a:t>config</a:t>
            </a:r>
            <a:r>
              <a:rPr lang="en-US" sz="1000" dirty="0">
                <a:latin typeface="Consolas" pitchFamily="49" charset="0"/>
              </a:rPr>
              <a:t> bits 00: General purpose output push-pull  	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GPIOC-&gt;CRH  |= 1 &lt;&lt;</a:t>
            </a:r>
            <a:r>
              <a:rPr lang="en-US" sz="1000" dirty="0" smtClean="0">
                <a:latin typeface="Consolas" pitchFamily="49" charset="0"/>
              </a:rPr>
              <a:t>20 </a:t>
            </a:r>
            <a:r>
              <a:rPr lang="en-US" sz="1000" dirty="0">
                <a:latin typeface="Consolas" pitchFamily="49" charset="0"/>
              </a:rPr>
              <a:t>; //mode bits 01: Output mode, max speed 10 MHz 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>
                <a:solidFill>
                  <a:srgbClr val="FF0000"/>
                </a:solidFill>
                <a:latin typeface="Consolas" pitchFamily="49" charset="0"/>
              </a:rPr>
              <a:t>while</a:t>
            </a:r>
            <a:r>
              <a:rPr lang="en-US" sz="1000" dirty="0">
                <a:latin typeface="Consolas" pitchFamily="49" charset="0"/>
              </a:rPr>
              <a:t>(1)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{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if((</a:t>
            </a:r>
            <a:r>
              <a:rPr lang="en-US" sz="1000" dirty="0" smtClean="0">
                <a:latin typeface="Consolas" pitchFamily="49" charset="0"/>
              </a:rPr>
              <a:t>GPIOA-&gt;IDR </a:t>
            </a:r>
            <a:r>
              <a:rPr lang="en-US" sz="1000" dirty="0">
                <a:latin typeface="Consolas" pitchFamily="49" charset="0"/>
              </a:rPr>
              <a:t>&amp; (1&lt;&lt;0) )==</a:t>
            </a:r>
            <a:r>
              <a:rPr lang="en-US" sz="1000" dirty="0" smtClean="0">
                <a:latin typeface="Consolas" pitchFamily="49" charset="0"/>
              </a:rPr>
              <a:t>1 )</a:t>
            </a:r>
            <a:endParaRPr lang="en-US" sz="1000" dirty="0">
              <a:latin typeface="Consolas" pitchFamily="49" charset="0"/>
            </a:endParaRP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{</a:t>
            </a:r>
          </a:p>
          <a:p>
            <a:pPr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	</a:t>
            </a:r>
            <a:r>
              <a:rPr lang="en-US" sz="1000" dirty="0" smtClean="0">
                <a:latin typeface="Consolas" pitchFamily="49" charset="0"/>
              </a:rPr>
              <a:t>//delay(100</a:t>
            </a:r>
            <a:r>
              <a:rPr lang="en-US" sz="1000" dirty="0">
                <a:latin typeface="Consolas" pitchFamily="49" charset="0"/>
              </a:rPr>
              <a:t>);  //100ms delay for </a:t>
            </a:r>
            <a:r>
              <a:rPr lang="en-US" sz="1000" dirty="0" err="1">
                <a:latin typeface="Consolas" pitchFamily="49" charset="0"/>
              </a:rPr>
              <a:t>debounce</a:t>
            </a:r>
            <a:endParaRPr lang="en-US" sz="1000" dirty="0">
              <a:latin typeface="Consolas" pitchFamily="49" charset="0"/>
            </a:endParaRP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	GPIOC-&gt;ODR |= 1&lt;&lt; 13 ;  //on PC13</a:t>
            </a:r>
          </a:p>
          <a:p>
            <a:pPr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	</a:t>
            </a:r>
            <a:r>
              <a:rPr lang="en-US" sz="1000" dirty="0" smtClean="0">
                <a:latin typeface="Consolas" pitchFamily="49" charset="0"/>
              </a:rPr>
              <a:t>while</a:t>
            </a:r>
            <a:r>
              <a:rPr lang="en-US" sz="1000" dirty="0">
                <a:latin typeface="Consolas" pitchFamily="49" charset="0"/>
              </a:rPr>
              <a:t>((</a:t>
            </a:r>
            <a:r>
              <a:rPr lang="en-US" sz="1000" dirty="0" smtClean="0">
                <a:latin typeface="Consolas" pitchFamily="49" charset="0"/>
              </a:rPr>
              <a:t>GPIOA-&gt;IDR </a:t>
            </a:r>
            <a:r>
              <a:rPr lang="en-US" sz="1000" dirty="0">
                <a:latin typeface="Consolas" pitchFamily="49" charset="0"/>
              </a:rPr>
              <a:t>&amp; (1&lt;&lt;0) )==1);//to avoid repeat process used blocking statement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}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else</a:t>
            </a:r>
          </a:p>
          <a:p>
            <a:pPr lvl="4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{</a:t>
            </a:r>
          </a:p>
          <a:p>
            <a:pPr lvl="4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GPIOC-&gt;ODR &amp;= ~(1&lt;&lt; 13) ;  //off PC13</a:t>
            </a:r>
          </a:p>
          <a:p>
            <a:pPr lvl="4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}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}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return 0;	</a:t>
            </a:r>
          </a:p>
          <a:p>
            <a:pPr lvl="0"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}</a:t>
            </a:r>
          </a:p>
          <a:p>
            <a:pPr marL="384048" lvl="0" indent="-384048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1000" dirty="0">
              <a:latin typeface="Consolas" pitchFamily="49" charset="0"/>
            </a:endParaRPr>
          </a:p>
          <a:p>
            <a:pPr marL="384048" lvl="0" indent="-384048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1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Pin details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9" y="1379883"/>
            <a:ext cx="845025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38798" y="241520"/>
            <a:ext cx="8388367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INPUT &amp; OUTPUT Register Configuration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1507" y="883092"/>
            <a:ext cx="11013140" cy="486287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lvl="0" indent="-342900">
              <a:spcBef>
                <a:spcPts val="10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2000" dirty="0"/>
              <a:t>No of usable GPIO pins in stm32f103c8 is 35.</a:t>
            </a:r>
          </a:p>
          <a:p>
            <a:pPr marL="800100" lvl="1" indent="-342900"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000" dirty="0"/>
              <a:t>PA0-PA15 	-16pins</a:t>
            </a:r>
          </a:p>
          <a:p>
            <a:pPr marL="800100" lvl="1" indent="-342900"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000" dirty="0"/>
              <a:t>PB0-PB15 	-16pins</a:t>
            </a:r>
          </a:p>
          <a:p>
            <a:pPr marL="800100" lvl="1" indent="-342900"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000" dirty="0"/>
              <a:t>PC13-PC15 	-3 pins</a:t>
            </a:r>
          </a:p>
          <a:p>
            <a:pPr marL="342900" lvl="0" indent="-342900">
              <a:spcBef>
                <a:spcPts val="10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2000" dirty="0"/>
              <a:t>Each of the general-purpose I/O ports has two 32-bit configuration registers (</a:t>
            </a:r>
            <a:r>
              <a:rPr lang="en-US" sz="2000" dirty="0" err="1"/>
              <a:t>GPIOx_CRL,GPIOx_CRH</a:t>
            </a:r>
            <a:r>
              <a:rPr lang="en-US" sz="2000" dirty="0"/>
              <a:t>), two 32-bit data registers (</a:t>
            </a:r>
            <a:r>
              <a:rPr lang="en-US" sz="2000" dirty="0" err="1"/>
              <a:t>GPIOx_IDR</a:t>
            </a:r>
            <a:r>
              <a:rPr lang="en-US" sz="2000" dirty="0"/>
              <a:t>, </a:t>
            </a:r>
            <a:r>
              <a:rPr lang="en-US" sz="2000" dirty="0" err="1"/>
              <a:t>GPIOx_ODR</a:t>
            </a:r>
            <a:r>
              <a:rPr lang="en-US" sz="2000" dirty="0"/>
              <a:t>), a 32-bit set/reset register (</a:t>
            </a:r>
            <a:r>
              <a:rPr lang="en-US" sz="2000" dirty="0" err="1"/>
              <a:t>GPIOx_BSRR</a:t>
            </a:r>
            <a:r>
              <a:rPr lang="en-US" sz="2000" dirty="0"/>
              <a:t>), a 16-bit reset register (</a:t>
            </a:r>
            <a:r>
              <a:rPr lang="en-US" sz="2000" dirty="0" err="1"/>
              <a:t>GPIOx_BRR</a:t>
            </a:r>
            <a:r>
              <a:rPr lang="en-US" sz="2000" dirty="0"/>
              <a:t>) and a 32-bit locking register(</a:t>
            </a:r>
            <a:r>
              <a:rPr lang="en-US" sz="2000" dirty="0" err="1"/>
              <a:t>GPIOx_LCKR</a:t>
            </a:r>
            <a:r>
              <a:rPr lang="en-US" sz="2000" dirty="0"/>
              <a:t>).</a:t>
            </a:r>
          </a:p>
          <a:p>
            <a:pPr marL="342900" lvl="0" indent="-342900">
              <a:spcBef>
                <a:spcPts val="10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2000" dirty="0"/>
              <a:t>Subject to the specific hardware characteristics of each I/O port listed in the datasheet, each port bit of the General Purpose IO (GPIO) Ports, can be individually configured by software in several modes:</a:t>
            </a:r>
          </a:p>
          <a:p>
            <a:pPr marL="800100" lvl="1" indent="-342900"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000" dirty="0"/>
              <a:t> Analog</a:t>
            </a:r>
          </a:p>
          <a:p>
            <a:pPr marL="800100" lvl="1" indent="-342900"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000" dirty="0"/>
              <a:t> Input Floating</a:t>
            </a:r>
          </a:p>
          <a:p>
            <a:pPr marL="800100" lvl="1" indent="-342900"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000" dirty="0"/>
              <a:t> Input </a:t>
            </a:r>
            <a:r>
              <a:rPr lang="en-US" sz="2000" dirty="0" err="1"/>
              <a:t>Pushpull</a:t>
            </a:r>
            <a:endParaRPr lang="en-US" sz="2000" dirty="0"/>
          </a:p>
          <a:p>
            <a:pPr marL="800100" lvl="1" indent="-342900"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000" dirty="0"/>
              <a:t> Output open-drain</a:t>
            </a:r>
          </a:p>
          <a:p>
            <a:pPr marL="800100" lvl="1" indent="-342900"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000" dirty="0"/>
              <a:t> Output push-pull</a:t>
            </a:r>
          </a:p>
          <a:p>
            <a:pPr marL="800100" lvl="1" indent="-342900"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000" dirty="0"/>
              <a:t> Alternate function push-pull</a:t>
            </a:r>
          </a:p>
          <a:p>
            <a:pPr marL="800100" lvl="1" indent="-342900"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000" dirty="0"/>
              <a:t> Alternate function open-drain</a:t>
            </a:r>
          </a:p>
          <a:p>
            <a:pPr marL="342900" lvl="0" indent="-342900">
              <a:spcBef>
                <a:spcPts val="1000"/>
              </a:spcBef>
              <a:spcAft>
                <a:spcPts val="200"/>
              </a:spcAft>
              <a:buFont typeface="Wingdings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72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9740089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Block diagram of input and output circuit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24" y="1185704"/>
            <a:ext cx="7930890" cy="48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666496"/>
            <a:ext cx="6636281" cy="705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GPIO Registers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722" y="1861565"/>
            <a:ext cx="11013140" cy="227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10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2000" dirty="0" err="1" smtClean="0"/>
              <a:t>GPIOx_CRL</a:t>
            </a:r>
            <a:r>
              <a:rPr lang="en-US" sz="2000" dirty="0" smtClean="0"/>
              <a:t>[x=A,B,C]  -GPIO Control register low</a:t>
            </a:r>
            <a:endParaRPr lang="en-US" sz="2000" dirty="0"/>
          </a:p>
          <a:p>
            <a:pPr marL="342900" lvl="0" indent="-342900" algn="just">
              <a:spcBef>
                <a:spcPts val="10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2000" dirty="0" err="1" smtClean="0"/>
              <a:t>GPIOx_CRH</a:t>
            </a:r>
            <a:r>
              <a:rPr lang="en-US" sz="2000" dirty="0"/>
              <a:t>[x=A,B,C</a:t>
            </a:r>
            <a:r>
              <a:rPr lang="en-US" sz="2000" dirty="0" smtClean="0"/>
              <a:t>] -</a:t>
            </a:r>
            <a:r>
              <a:rPr lang="en-US" sz="2000" dirty="0"/>
              <a:t> GPIO Control register </a:t>
            </a:r>
            <a:r>
              <a:rPr lang="en-US" sz="2000" dirty="0" smtClean="0"/>
              <a:t>high</a:t>
            </a:r>
            <a:endParaRPr lang="en-US" sz="2000" dirty="0"/>
          </a:p>
          <a:p>
            <a:pPr marL="342900" indent="-342900" algn="just">
              <a:spcBef>
                <a:spcPts val="10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2000" dirty="0" err="1" smtClean="0"/>
              <a:t>GPIOx_IDR</a:t>
            </a:r>
            <a:r>
              <a:rPr lang="en-US" sz="2000" dirty="0"/>
              <a:t>[x=A,B,C</a:t>
            </a:r>
            <a:r>
              <a:rPr lang="en-US" sz="2000" dirty="0" smtClean="0"/>
              <a:t>]  -GPIO Input Register</a:t>
            </a:r>
            <a:endParaRPr lang="en-US" sz="2000" dirty="0"/>
          </a:p>
          <a:p>
            <a:pPr marL="342900" indent="-342900" algn="just">
              <a:spcBef>
                <a:spcPts val="1000"/>
              </a:spcBef>
              <a:spcAft>
                <a:spcPts val="200"/>
              </a:spcAft>
              <a:buFont typeface="Wingdings" pitchFamily="2" charset="2"/>
              <a:buChar char="v"/>
            </a:pPr>
            <a:r>
              <a:rPr lang="en-US" sz="2000" dirty="0" err="1" smtClean="0"/>
              <a:t>GPIOx_ODR</a:t>
            </a:r>
            <a:r>
              <a:rPr lang="en-US" sz="2000" dirty="0"/>
              <a:t>[x=A,B,C</a:t>
            </a:r>
            <a:r>
              <a:rPr lang="en-US" sz="2000" dirty="0" smtClean="0"/>
              <a:t>] –GPIO Output Register</a:t>
            </a:r>
          </a:p>
          <a:p>
            <a:pPr algn="just">
              <a:spcBef>
                <a:spcPts val="1000"/>
              </a:spcBef>
              <a:spcAft>
                <a:spcPts val="2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38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GPIO Control Register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Low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7" y="840388"/>
            <a:ext cx="7440063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GPIO Control Register high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11" y="840388"/>
            <a:ext cx="7259063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6636281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GPIO Output Register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112" y="1482389"/>
            <a:ext cx="7746889" cy="351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18311" y="441143"/>
            <a:ext cx="10714124" cy="3992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GPIOx_CRL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/CRH low and high Control Register Modes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1660" y="1185704"/>
            <a:ext cx="11013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To configure input or output mode we have to use this register in which for </a:t>
            </a:r>
            <a:r>
              <a:rPr lang="en-US" sz="2000" dirty="0" err="1" smtClean="0"/>
              <a:t>configurae</a:t>
            </a:r>
            <a:r>
              <a:rPr lang="en-US" sz="2000" dirty="0" smtClean="0"/>
              <a:t> one pin we have to use 4bits.i.e mode bits (2bits) and configuration bits(2bits)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89" y="2161991"/>
            <a:ext cx="6792273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11909</TotalTime>
  <Words>379</Words>
  <Application>Microsoft Office PowerPoint</Application>
  <PresentationFormat>Custom</PresentationFormat>
  <Paragraphs>109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STM32 Input &amp; Output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Surendar Vijayakumar</dc:creator>
  <cp:lastModifiedBy>Cibi_Aze</cp:lastModifiedBy>
  <cp:revision>455</cp:revision>
  <dcterms:created xsi:type="dcterms:W3CDTF">2021-04-01T12:19:09Z</dcterms:created>
  <dcterms:modified xsi:type="dcterms:W3CDTF">2021-07-06T14:07:35Z</dcterms:modified>
</cp:coreProperties>
</file>