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24" r:id="rId2"/>
    <p:sldId id="312" r:id="rId3"/>
    <p:sldId id="327" r:id="rId4"/>
    <p:sldId id="328" r:id="rId5"/>
    <p:sldId id="330" r:id="rId6"/>
    <p:sldId id="342" r:id="rId7"/>
    <p:sldId id="344" r:id="rId8"/>
    <p:sldId id="345" r:id="rId9"/>
    <p:sldId id="331" r:id="rId10"/>
    <p:sldId id="332" r:id="rId11"/>
    <p:sldId id="336" r:id="rId12"/>
    <p:sldId id="335" r:id="rId13"/>
    <p:sldId id="346" r:id="rId14"/>
    <p:sldId id="347" r:id="rId15"/>
    <p:sldId id="334" r:id="rId16"/>
    <p:sldId id="337" r:id="rId17"/>
    <p:sldId id="338" r:id="rId18"/>
    <p:sldId id="343" r:id="rId19"/>
    <p:sldId id="341" r:id="rId20"/>
    <p:sldId id="348" r:id="rId21"/>
    <p:sldId id="34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63" autoAdjust="0"/>
    <p:restoredTop sz="94660"/>
  </p:normalViewPr>
  <p:slideViewPr>
    <p:cSldViewPr snapToGrid="0">
      <p:cViewPr>
        <p:scale>
          <a:sx n="100" d="100"/>
          <a:sy n="100" d="100"/>
        </p:scale>
        <p:origin x="-7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960776-DD9C-4CA1-B52F-F69555253B23}" type="datetimeFigureOut">
              <a:rPr lang="en-US" smtClean="0"/>
              <a:t>10-Jul-21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B3C6DC-6CF5-4578-9C65-43A0B2524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91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B28C9-C092-4B93-8C1C-CCC07276BB7E}" type="datetimeFigureOut">
              <a:rPr lang="en-US" smtClean="0"/>
              <a:t>10-Jul-21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23410-5777-4975-9224-08358B8EC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75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E2251-59F4-40B9-B589-7FD156F73A80}" type="datetime1">
              <a:rPr lang="en-US" smtClean="0"/>
              <a:t>10-Jul-21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F80C3-0E08-48A5-B726-C01769596925}" type="datetime1">
              <a:rPr lang="en-US" smtClean="0"/>
              <a:t>10-Jul-21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82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E424D-94F6-4CEC-A81F-5E779D7413CC}" type="datetime1">
              <a:rPr lang="en-US" smtClean="0"/>
              <a:t>10-Jul-21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69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D462-B0B7-4ABA-96C7-E930E507E961}" type="datetime1">
              <a:rPr lang="en-US" smtClean="0"/>
              <a:t>10-Jul-21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23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557C-03DF-4711-B723-5E38B3E9A1E7}" type="datetime1">
              <a:rPr lang="en-US" smtClean="0"/>
              <a:t>10-Jul-21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36EB4-A409-4FAD-9C75-0FDA2532A29E}" type="datetime1">
              <a:rPr lang="en-US" smtClean="0"/>
              <a:t>10-Jul-21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45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10B9-38CE-47F4-A584-8AB9D88C77B6}" type="datetime1">
              <a:rPr lang="en-US" smtClean="0"/>
              <a:t>10-Jul-21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3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5007C-9379-46F8-979B-5F3BF56E7AAF}" type="datetime1">
              <a:rPr lang="en-US" smtClean="0"/>
              <a:t>10-Jul-21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80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E3600-6EBA-4BF3-A90C-7AAC98EC2961}" type="datetime1">
              <a:rPr lang="en-US" smtClean="0"/>
              <a:t>10-Jul-21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5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74F0D-A1EF-4991-AA34-322619835400}" type="datetime1">
              <a:rPr lang="en-US" smtClean="0"/>
              <a:t>10-Jul-21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56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0BCD2-4171-4350-A35E-E8DC82A10A4D}" type="datetime1">
              <a:rPr lang="en-US" smtClean="0"/>
              <a:t>10-Jul-21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67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45DF3-9160-4E03-9CC3-848E1257BAC3}" type="datetime1">
              <a:rPr lang="en-US" smtClean="0"/>
              <a:t>10-Jul-21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A331D-AC88-4F66-9FEF-E736CA7B9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97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515896"/>
            <a:ext cx="10515600" cy="1325563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STM32 CCP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4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563010" y="556080"/>
            <a:ext cx="6636281" cy="6119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Procedure</a:t>
            </a:r>
            <a:endParaRPr lang="en-US" sz="2800" b="1" dirty="0" smtClean="0">
              <a:solidFill>
                <a:schemeClr val="accent1">
                  <a:lumMod val="75000"/>
                </a:schemeClr>
              </a:solidFill>
              <a:latin typeface="Facto Bold" panose="00000800000000000000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5326" y="1168012"/>
            <a:ext cx="10906124" cy="2289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2000" dirty="0" smtClean="0"/>
              <a:t>Select </a:t>
            </a:r>
            <a:r>
              <a:rPr lang="en-US" sz="2000" dirty="0"/>
              <a:t>the counter clock (internal, external, </a:t>
            </a:r>
            <a:r>
              <a:rPr lang="en-US" sz="2000" dirty="0" err="1"/>
              <a:t>prescaler</a:t>
            </a:r>
            <a:r>
              <a:rPr lang="en-US" sz="2000" dirty="0" smtClean="0"/>
              <a:t>).</a:t>
            </a:r>
          </a:p>
          <a:p>
            <a:pPr marL="457200" lvl="0" indent="-4572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2000" dirty="0" smtClean="0"/>
              <a:t>Write </a:t>
            </a:r>
            <a:r>
              <a:rPr lang="en-US" sz="2000" dirty="0"/>
              <a:t>the desired data in the </a:t>
            </a:r>
            <a:r>
              <a:rPr lang="en-US" sz="2000" dirty="0" err="1"/>
              <a:t>TIMx_ARR</a:t>
            </a:r>
            <a:r>
              <a:rPr lang="en-US" sz="2000" dirty="0"/>
              <a:t> and </a:t>
            </a:r>
            <a:r>
              <a:rPr lang="en-US" sz="2000" dirty="0" err="1"/>
              <a:t>TIMx_CCRx</a:t>
            </a:r>
            <a:r>
              <a:rPr lang="en-US" sz="2000" dirty="0"/>
              <a:t> registers</a:t>
            </a:r>
            <a:r>
              <a:rPr lang="en-US" sz="2000" dirty="0" smtClean="0"/>
              <a:t>.</a:t>
            </a:r>
          </a:p>
          <a:p>
            <a:pPr marL="457200" lvl="0" indent="-4572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2000" dirty="0" smtClean="0"/>
              <a:t>Select </a:t>
            </a:r>
            <a:r>
              <a:rPr lang="en-US" sz="2000" dirty="0"/>
              <a:t>the output mode. For example, the user must write </a:t>
            </a:r>
            <a:r>
              <a:rPr lang="en-US" sz="2000" dirty="0" err="1"/>
              <a:t>OCxM</a:t>
            </a:r>
            <a:r>
              <a:rPr lang="en-US" sz="2000" dirty="0"/>
              <a:t>=011, </a:t>
            </a:r>
            <a:r>
              <a:rPr lang="en-US" sz="2000" dirty="0" err="1"/>
              <a:t>OCxPE</a:t>
            </a:r>
            <a:r>
              <a:rPr lang="en-US" sz="2000" dirty="0"/>
              <a:t>=0,</a:t>
            </a:r>
            <a:br>
              <a:rPr lang="en-US" sz="2000" dirty="0"/>
            </a:br>
            <a:r>
              <a:rPr lang="en-US" sz="2000" dirty="0" err="1"/>
              <a:t>CCxP</a:t>
            </a:r>
            <a:r>
              <a:rPr lang="en-US" sz="2000" dirty="0"/>
              <a:t>=0 and </a:t>
            </a:r>
            <a:r>
              <a:rPr lang="en-US" sz="2000" dirty="0" err="1"/>
              <a:t>CCxE</a:t>
            </a:r>
            <a:r>
              <a:rPr lang="en-US" sz="2000" dirty="0"/>
              <a:t>=1 to toggle </a:t>
            </a:r>
            <a:r>
              <a:rPr lang="en-US" sz="2000" dirty="0" err="1"/>
              <a:t>OCx</a:t>
            </a:r>
            <a:r>
              <a:rPr lang="en-US" sz="2000" dirty="0"/>
              <a:t> output pin when CNT matches </a:t>
            </a:r>
            <a:r>
              <a:rPr lang="en-US" sz="2000" dirty="0" err="1"/>
              <a:t>CCRx</a:t>
            </a:r>
            <a:r>
              <a:rPr lang="en-US" sz="2000" dirty="0"/>
              <a:t>, </a:t>
            </a:r>
            <a:r>
              <a:rPr lang="en-US" sz="2000" dirty="0" err="1"/>
              <a:t>CCRx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preload is not used, </a:t>
            </a:r>
            <a:r>
              <a:rPr lang="en-US" sz="2000" dirty="0" err="1"/>
              <a:t>OCx</a:t>
            </a:r>
            <a:r>
              <a:rPr lang="en-US" sz="2000" dirty="0"/>
              <a:t> is enabled and active high</a:t>
            </a:r>
            <a:r>
              <a:rPr lang="en-US" sz="2000" dirty="0" smtClean="0"/>
              <a:t>.</a:t>
            </a:r>
          </a:p>
          <a:p>
            <a:pPr marL="457200" lvl="0" indent="-4572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2000" dirty="0" smtClean="0"/>
              <a:t>Enable </a:t>
            </a:r>
            <a:r>
              <a:rPr lang="en-US" sz="2000" dirty="0"/>
              <a:t>the counter by setting the CEN bit in the TIMx_CR1 register.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06592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563010" y="556080"/>
            <a:ext cx="6636281" cy="6119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Compare Block Diagram</a:t>
            </a:r>
            <a:endParaRPr lang="en-US" sz="2800" b="1" dirty="0" smtClean="0">
              <a:solidFill>
                <a:schemeClr val="accent1">
                  <a:lumMod val="75000"/>
                </a:schemeClr>
              </a:solidFill>
              <a:latin typeface="Facto Bold" panose="00000800000000000000" pitchFamily="5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658974"/>
            <a:ext cx="6943725" cy="340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10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563010" y="556080"/>
            <a:ext cx="9863138" cy="6119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CCP Registers-each 16bit Register</a:t>
            </a:r>
            <a:endParaRPr lang="en-US" sz="2800" b="1" dirty="0" smtClean="0">
              <a:solidFill>
                <a:schemeClr val="accent1">
                  <a:lumMod val="75000"/>
                </a:schemeClr>
              </a:solidFill>
              <a:latin typeface="Facto Bold" panose="00000800000000000000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5008" y="1549017"/>
            <a:ext cx="10452371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4048" lvl="0" indent="-384048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TIMx_CR</a:t>
            </a:r>
            <a:r>
              <a:rPr lang="en-US" sz="2000" dirty="0" smtClean="0"/>
              <a:t>1 		- Timer Control Register</a:t>
            </a:r>
          </a:p>
          <a:p>
            <a:pPr marL="384048" lvl="0" indent="-384048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err="1" smtClean="0"/>
              <a:t>TIMx_SR</a:t>
            </a:r>
            <a:r>
              <a:rPr lang="en-US" sz="2000" dirty="0" smtClean="0"/>
              <a:t>		-Timer Status Register</a:t>
            </a:r>
          </a:p>
          <a:p>
            <a:pPr marL="384048" lvl="0" indent="-384048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TIMx_CCMR1		-Timer  Capture/Compare Mode Register</a:t>
            </a:r>
          </a:p>
          <a:p>
            <a:pPr marL="384048" indent="-384048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err="1" smtClean="0"/>
              <a:t>TIMx_CCER</a:t>
            </a:r>
            <a:r>
              <a:rPr lang="en-US" sz="2000" dirty="0" smtClean="0"/>
              <a:t>		-</a:t>
            </a:r>
            <a:r>
              <a:rPr lang="en-US" sz="2000" dirty="0"/>
              <a:t>Timer  Capture/Compare </a:t>
            </a:r>
            <a:r>
              <a:rPr lang="en-US" sz="2000" dirty="0" smtClean="0"/>
              <a:t>Enable Register</a:t>
            </a:r>
          </a:p>
          <a:p>
            <a:pPr marL="384048" indent="-384048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TIMx_CCR1		-</a:t>
            </a:r>
            <a:r>
              <a:rPr lang="en-US" sz="2000" dirty="0"/>
              <a:t>Timer  Capture/Compare </a:t>
            </a:r>
            <a:r>
              <a:rPr lang="en-US" sz="2000" dirty="0" smtClean="0"/>
              <a:t>Register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0663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563010" y="285750"/>
            <a:ext cx="6533115" cy="5905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Compare Program</a:t>
            </a:r>
            <a:endParaRPr lang="en-US" sz="2800" b="1" dirty="0" smtClean="0">
              <a:solidFill>
                <a:schemeClr val="accent1">
                  <a:lumMod val="75000"/>
                </a:schemeClr>
              </a:solidFill>
              <a:latin typeface="Facto Bold" panose="00000800000000000000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000125"/>
            <a:ext cx="10903773" cy="5177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200" dirty="0">
                <a:latin typeface="Consolas" pitchFamily="49" charset="0"/>
              </a:rPr>
              <a:t>#include "stm32f10x.h"                  // Device header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200" dirty="0">
                <a:latin typeface="Consolas" pitchFamily="49" charset="0"/>
              </a:rPr>
              <a:t>void </a:t>
            </a:r>
            <a:r>
              <a:rPr lang="en-US" sz="1200" dirty="0" err="1">
                <a:latin typeface="Consolas" pitchFamily="49" charset="0"/>
              </a:rPr>
              <a:t>gpio_init</a:t>
            </a:r>
            <a:r>
              <a:rPr lang="en-US" sz="1200" dirty="0">
                <a:latin typeface="Consolas" pitchFamily="49" charset="0"/>
              </a:rPr>
              <a:t>();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200" dirty="0">
                <a:latin typeface="Consolas" pitchFamily="49" charset="0"/>
              </a:rPr>
              <a:t>void </a:t>
            </a:r>
            <a:r>
              <a:rPr lang="en-US" sz="1200" dirty="0" err="1">
                <a:latin typeface="Consolas" pitchFamily="49" charset="0"/>
              </a:rPr>
              <a:t>compare_init</a:t>
            </a:r>
            <a:r>
              <a:rPr lang="en-US" sz="1200" dirty="0" smtClean="0">
                <a:latin typeface="Consolas" pitchFamily="49" charset="0"/>
              </a:rPr>
              <a:t>();</a:t>
            </a:r>
            <a:endParaRPr lang="en-US" sz="1200" dirty="0">
              <a:latin typeface="Consolas" pitchFamily="49" charset="0"/>
            </a:endParaRP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200" dirty="0" err="1">
                <a:latin typeface="Consolas" pitchFamily="49" charset="0"/>
              </a:rPr>
              <a:t>int</a:t>
            </a:r>
            <a:r>
              <a:rPr lang="en-US" sz="1200" dirty="0">
                <a:latin typeface="Consolas" pitchFamily="49" charset="0"/>
              </a:rPr>
              <a:t> main()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200" dirty="0">
                <a:latin typeface="Consolas" pitchFamily="49" charset="0"/>
              </a:rPr>
              <a:t>{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200" dirty="0">
                <a:latin typeface="Consolas" pitchFamily="49" charset="0"/>
              </a:rPr>
              <a:t>	</a:t>
            </a:r>
            <a:r>
              <a:rPr lang="en-US" sz="1200" dirty="0" err="1">
                <a:latin typeface="Consolas" pitchFamily="49" charset="0"/>
              </a:rPr>
              <a:t>gpio_init</a:t>
            </a:r>
            <a:r>
              <a:rPr lang="en-US" sz="1200" dirty="0">
                <a:latin typeface="Consolas" pitchFamily="49" charset="0"/>
              </a:rPr>
              <a:t>();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200" dirty="0">
                <a:latin typeface="Consolas" pitchFamily="49" charset="0"/>
              </a:rPr>
              <a:t>	</a:t>
            </a:r>
            <a:r>
              <a:rPr lang="en-US" sz="1200" dirty="0" err="1">
                <a:latin typeface="Consolas" pitchFamily="49" charset="0"/>
              </a:rPr>
              <a:t>compare_init</a:t>
            </a:r>
            <a:r>
              <a:rPr lang="en-US" sz="1200" dirty="0">
                <a:latin typeface="Consolas" pitchFamily="49" charset="0"/>
              </a:rPr>
              <a:t>();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200" dirty="0">
                <a:latin typeface="Consolas" pitchFamily="49" charset="0"/>
              </a:rPr>
              <a:t>	while(1)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200" dirty="0">
                <a:latin typeface="Consolas" pitchFamily="49" charset="0"/>
              </a:rPr>
              <a:t>	{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200" dirty="0">
                <a:latin typeface="Consolas" pitchFamily="49" charset="0"/>
              </a:rPr>
              <a:t>		if(TIM2-&gt;SR &amp;(1&lt;&lt;1))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200" dirty="0">
                <a:latin typeface="Consolas" pitchFamily="49" charset="0"/>
              </a:rPr>
              <a:t>		{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200" dirty="0">
                <a:latin typeface="Consolas" pitchFamily="49" charset="0"/>
              </a:rPr>
              <a:t>			TIM2-&gt;SR &amp;=~(1&lt;&lt;1);//compare flag reset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200" dirty="0">
                <a:latin typeface="Consolas" pitchFamily="49" charset="0"/>
              </a:rPr>
              <a:t>		}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200" dirty="0">
                <a:latin typeface="Consolas" pitchFamily="49" charset="0"/>
              </a:rPr>
              <a:t>	}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200" dirty="0">
                <a:latin typeface="Consolas" pitchFamily="49" charset="0"/>
              </a:rPr>
              <a:t>	return 0;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200" dirty="0">
                <a:latin typeface="Consolas" pitchFamily="49" charset="0"/>
              </a:rPr>
              <a:t>}</a:t>
            </a:r>
            <a:endParaRPr lang="en-US" sz="1200" dirty="0" smtClean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03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563010" y="556080"/>
            <a:ext cx="6636281" cy="6119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b="1" dirty="0" smtClean="0">
              <a:solidFill>
                <a:schemeClr val="accent1">
                  <a:lumMod val="75000"/>
                </a:schemeClr>
              </a:solidFill>
              <a:latin typeface="Facto Bold" panose="00000800000000000000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1475" y="129647"/>
            <a:ext cx="11238185" cy="6109227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200" dirty="0" smtClean="0"/>
              <a:t>void </a:t>
            </a:r>
            <a:r>
              <a:rPr lang="en-US" sz="1200" dirty="0" err="1"/>
              <a:t>gpio_init</a:t>
            </a:r>
            <a:r>
              <a:rPr lang="en-US" sz="1200" dirty="0"/>
              <a:t>()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200" dirty="0"/>
              <a:t>{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200" dirty="0"/>
              <a:t>		RCC-&gt;APB2ENR =(1&lt;&lt;0); //</a:t>
            </a:r>
            <a:r>
              <a:rPr lang="en-US" sz="1200" dirty="0" err="1"/>
              <a:t>afio</a:t>
            </a:r>
            <a:r>
              <a:rPr lang="en-US" sz="1200" dirty="0"/>
              <a:t> </a:t>
            </a:r>
            <a:r>
              <a:rPr lang="en-US" sz="1200" dirty="0" err="1"/>
              <a:t>clk</a:t>
            </a:r>
            <a:r>
              <a:rPr lang="en-US" sz="1200" dirty="0"/>
              <a:t> enable	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200" dirty="0"/>
              <a:t>		RCC-&gt;APB2ENR |= (1&lt;&lt;2);//</a:t>
            </a:r>
            <a:r>
              <a:rPr lang="en-US" sz="1200" dirty="0" err="1"/>
              <a:t>porta</a:t>
            </a:r>
            <a:r>
              <a:rPr lang="en-US" sz="1200" dirty="0"/>
              <a:t> </a:t>
            </a:r>
            <a:r>
              <a:rPr lang="en-US" sz="1200" dirty="0" err="1"/>
              <a:t>clk</a:t>
            </a:r>
            <a:r>
              <a:rPr lang="en-US" sz="1200" dirty="0"/>
              <a:t> enable,	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200" dirty="0"/>
              <a:t>		GPIOA-&gt;CRL =0x00000000;//reset	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200" dirty="0"/>
              <a:t>		//pa0	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200" dirty="0"/>
              <a:t>		GPIOA-&gt;CRL |=(3&lt;&lt;0);//output	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200" dirty="0"/>
              <a:t>		GPIOA-&gt;CRL |=(2&lt;&lt;2);//</a:t>
            </a:r>
            <a:r>
              <a:rPr lang="en-US" sz="1200" dirty="0" err="1"/>
              <a:t>afio</a:t>
            </a:r>
            <a:r>
              <a:rPr lang="en-US" sz="1200" dirty="0"/>
              <a:t> output	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200" dirty="0" smtClean="0"/>
              <a:t>}</a:t>
            </a:r>
            <a:endParaRPr lang="en-US" sz="1200" dirty="0"/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200" dirty="0"/>
              <a:t>void </a:t>
            </a:r>
            <a:r>
              <a:rPr lang="en-US" sz="1200" dirty="0" err="1"/>
              <a:t>compare_init</a:t>
            </a:r>
            <a:r>
              <a:rPr lang="en-US" sz="1200" dirty="0"/>
              <a:t>()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200" dirty="0"/>
              <a:t>{</a:t>
            </a:r>
          </a:p>
          <a:p>
            <a:pPr lvl="2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200" dirty="0"/>
              <a:t>	/* Enabling clock for Timer 2*/</a:t>
            </a:r>
          </a:p>
          <a:p>
            <a:pPr lvl="2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200" dirty="0"/>
              <a:t>	RCC-&gt;APB1ENR = (1&lt;&lt;0);//tim2 </a:t>
            </a:r>
            <a:r>
              <a:rPr lang="en-US" sz="1200" dirty="0" err="1"/>
              <a:t>clk</a:t>
            </a:r>
            <a:r>
              <a:rPr lang="en-US" sz="1200" dirty="0"/>
              <a:t> </a:t>
            </a:r>
            <a:r>
              <a:rPr lang="en-US" sz="1200" dirty="0" smtClean="0"/>
              <a:t>enable</a:t>
            </a:r>
            <a:endParaRPr lang="en-US" sz="1200" dirty="0"/>
          </a:p>
          <a:p>
            <a:pPr lvl="4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200" dirty="0"/>
              <a:t>  TIM2-&gt;ARR = 2000;   //for 2s               </a:t>
            </a:r>
          </a:p>
          <a:p>
            <a:pPr lvl="4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200" dirty="0"/>
              <a:t>  TIM2-&gt;PSC = 7999; </a:t>
            </a:r>
            <a:r>
              <a:rPr lang="en-US" sz="1200" dirty="0" smtClean="0"/>
              <a:t>                   </a:t>
            </a:r>
            <a:endParaRPr lang="en-US" sz="1200" dirty="0"/>
          </a:p>
          <a:p>
            <a:pPr lvl="2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200" dirty="0"/>
              <a:t>	/* Output Compare Mode, ENABLE Preload</a:t>
            </a:r>
            <a:r>
              <a:rPr lang="en-US" sz="1200" dirty="0" smtClean="0"/>
              <a:t>*/</a:t>
            </a:r>
          </a:p>
          <a:p>
            <a:pPr lvl="2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200" dirty="0"/>
              <a:t>	//oc1m-toggle ,OC1PE: Output compare 1 preload </a:t>
            </a:r>
            <a:r>
              <a:rPr lang="en-US" sz="1200" dirty="0" smtClean="0"/>
              <a:t>enable</a:t>
            </a:r>
          </a:p>
          <a:p>
            <a:pPr lvl="2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200" dirty="0"/>
              <a:t>	</a:t>
            </a:r>
            <a:r>
              <a:rPr lang="en-US" sz="1200" dirty="0" smtClean="0"/>
              <a:t>  </a:t>
            </a:r>
            <a:r>
              <a:rPr lang="en-US" sz="1200" dirty="0"/>
              <a:t>TIM2-&gt;CCMR1  =  TIM_CCMR1_OC1PE |(3&lt;&lt;4); 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200" dirty="0"/>
              <a:t>  </a:t>
            </a:r>
            <a:r>
              <a:rPr lang="en-US" sz="1200" dirty="0" smtClean="0"/>
              <a:t>		TIM2-</a:t>
            </a:r>
            <a:r>
              <a:rPr lang="en-US" sz="1200" dirty="0"/>
              <a:t>&gt;EGR |= TIM_EGR_UG |TIM_EGR_CC1G </a:t>
            </a:r>
            <a:r>
              <a:rPr lang="en-US" sz="1200" dirty="0" smtClean="0"/>
              <a:t>;</a:t>
            </a:r>
            <a:endParaRPr lang="en-US" sz="1200" dirty="0"/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200" dirty="0"/>
              <a:t>  /*CC2E : channel 1 enabled; polarity : active low*/ 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200" dirty="0"/>
              <a:t>  TIM2-&gt;CCER = 0;  //compare </a:t>
            </a:r>
            <a:r>
              <a:rPr lang="en-US" sz="1200" dirty="0" smtClean="0"/>
              <a:t>off</a:t>
            </a:r>
            <a:endParaRPr lang="en-US" sz="1200" dirty="0"/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200" dirty="0" smtClean="0"/>
              <a:t>TIM2-</a:t>
            </a:r>
            <a:r>
              <a:rPr lang="en-US" sz="1200" dirty="0"/>
              <a:t>&gt;CCR1 = 1000;//compare </a:t>
            </a:r>
            <a:r>
              <a:rPr lang="en-US" sz="1200" dirty="0" err="1" smtClean="0"/>
              <a:t>val</a:t>
            </a:r>
            <a:endParaRPr lang="en-US" sz="1200" dirty="0"/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200" dirty="0"/>
              <a:t>  /* Auto Reload Enable */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200" dirty="0"/>
              <a:t>  TIM2-&gt;CR1 |= TIM_CR1_ARPE;//buffer </a:t>
            </a:r>
            <a:r>
              <a:rPr lang="en-US" sz="1200" dirty="0" smtClean="0"/>
              <a:t>enable</a:t>
            </a:r>
            <a:endParaRPr lang="en-US" sz="1200" dirty="0"/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200" dirty="0" smtClean="0"/>
              <a:t>TIM2-</a:t>
            </a:r>
            <a:r>
              <a:rPr lang="en-US" sz="1200" dirty="0"/>
              <a:t>&gt;CCER |= TIM_CCER_CC1E;//compare </a:t>
            </a:r>
            <a:r>
              <a:rPr lang="en-US" sz="1200" dirty="0" smtClean="0"/>
              <a:t>enable</a:t>
            </a:r>
            <a:endParaRPr lang="en-US" sz="1200" dirty="0"/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200" dirty="0" smtClean="0"/>
              <a:t>/* </a:t>
            </a:r>
            <a:r>
              <a:rPr lang="en-US" sz="1200" dirty="0"/>
              <a:t>Enable Timer Counter */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200" dirty="0"/>
              <a:t>  TIM2-&gt;CR1 |= TIM_CR1_CEN;   //timer on  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200" dirty="0"/>
              <a:t>}</a:t>
            </a: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89360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476250" y="266700"/>
            <a:ext cx="6723041" cy="685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PWM-Pulse width Modulation</a:t>
            </a:r>
            <a:endParaRPr lang="en-US" sz="2800" b="1" dirty="0" smtClean="0">
              <a:solidFill>
                <a:schemeClr val="accent1">
                  <a:lumMod val="75000"/>
                </a:schemeClr>
              </a:solidFill>
              <a:latin typeface="Facto Bold" panose="00000800000000000000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76" y="952500"/>
            <a:ext cx="10875198" cy="6069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4048" lvl="0" indent="-384048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Pulse width modulation mode allows generating a signal with a frequency determined by the</a:t>
            </a:r>
            <a:br>
              <a:rPr lang="en-US" sz="2000" dirty="0"/>
            </a:br>
            <a:r>
              <a:rPr lang="en-US" sz="2000" dirty="0"/>
              <a:t>value of the </a:t>
            </a:r>
            <a:r>
              <a:rPr lang="en-US" sz="2000" dirty="0" err="1"/>
              <a:t>TIMx_ARR</a:t>
            </a:r>
            <a:r>
              <a:rPr lang="en-US" sz="2000" dirty="0"/>
              <a:t> register and a duty cycle determined by the value of </a:t>
            </a:r>
            <a:r>
              <a:rPr lang="en-US" sz="2000" dirty="0" smtClean="0"/>
              <a:t>the </a:t>
            </a:r>
            <a:r>
              <a:rPr lang="en-US" sz="2000" dirty="0" err="1" smtClean="0"/>
              <a:t>TIMx_CCRx</a:t>
            </a:r>
            <a:r>
              <a:rPr lang="en-US" sz="2000" dirty="0" smtClean="0"/>
              <a:t> </a:t>
            </a:r>
            <a:r>
              <a:rPr lang="en-US" sz="2000" dirty="0"/>
              <a:t>register</a:t>
            </a:r>
            <a:r>
              <a:rPr lang="en-US" sz="2000" dirty="0" smtClean="0"/>
              <a:t>.</a:t>
            </a:r>
          </a:p>
          <a:p>
            <a:pPr marL="384048" lvl="0" indent="-384048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The </a:t>
            </a:r>
            <a:r>
              <a:rPr lang="en-US" sz="2000" dirty="0"/>
              <a:t>PWM mode can be selected independently on each channel (one PWM per </a:t>
            </a:r>
            <a:r>
              <a:rPr lang="en-US" sz="2000" dirty="0" err="1" smtClean="0"/>
              <a:t>Ocx</a:t>
            </a:r>
            <a:r>
              <a:rPr lang="en-US" sz="2000" dirty="0" smtClean="0"/>
              <a:t> output</a:t>
            </a:r>
            <a:r>
              <a:rPr lang="en-US" sz="2000" dirty="0"/>
              <a:t>) by writing 110 (PWM mode 1) or ‘111 (PWM mode 2) in the </a:t>
            </a:r>
            <a:r>
              <a:rPr lang="en-US" sz="2000" dirty="0" err="1"/>
              <a:t>OCxM</a:t>
            </a:r>
            <a:r>
              <a:rPr lang="en-US" sz="2000" dirty="0"/>
              <a:t> bits in </a:t>
            </a:r>
            <a:r>
              <a:rPr lang="en-US" sz="2000" dirty="0" smtClean="0"/>
              <a:t>the </a:t>
            </a:r>
            <a:r>
              <a:rPr lang="en-US" sz="2000" dirty="0" err="1" smtClean="0"/>
              <a:t>TIMx_CCMRx</a:t>
            </a:r>
            <a:r>
              <a:rPr lang="en-US" sz="2000" dirty="0" smtClean="0"/>
              <a:t> </a:t>
            </a:r>
            <a:r>
              <a:rPr lang="en-US" sz="2000" dirty="0"/>
              <a:t>register. The user must enable the corresponding preload register by </a:t>
            </a:r>
            <a:r>
              <a:rPr lang="en-US" sz="2000" dirty="0" smtClean="0"/>
              <a:t>setting the </a:t>
            </a:r>
            <a:r>
              <a:rPr lang="en-US" sz="2000" dirty="0" err="1"/>
              <a:t>OCxPE</a:t>
            </a:r>
            <a:r>
              <a:rPr lang="en-US" sz="2000" dirty="0"/>
              <a:t> bit in the </a:t>
            </a:r>
            <a:r>
              <a:rPr lang="en-US" sz="2000" dirty="0" err="1"/>
              <a:t>TIMx_CCMRx</a:t>
            </a:r>
            <a:r>
              <a:rPr lang="en-US" sz="2000" dirty="0"/>
              <a:t> register, and eventually the auto-reload preload </a:t>
            </a:r>
            <a:r>
              <a:rPr lang="en-US" sz="2000" dirty="0" smtClean="0"/>
              <a:t>register by </a:t>
            </a:r>
            <a:r>
              <a:rPr lang="en-US" sz="2000" dirty="0"/>
              <a:t>setting the ARPE bit in the TIMx_CR1 register</a:t>
            </a:r>
            <a:r>
              <a:rPr lang="en-US" sz="2000" dirty="0" smtClean="0"/>
              <a:t>.</a:t>
            </a:r>
          </a:p>
          <a:p>
            <a:pPr marL="384048" lvl="0" indent="-384048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As </a:t>
            </a:r>
            <a:r>
              <a:rPr lang="en-US" sz="2000" dirty="0"/>
              <a:t>the preload registers are transferred to the shadow registers only when an update event</a:t>
            </a:r>
            <a:br>
              <a:rPr lang="en-US" sz="2000" dirty="0"/>
            </a:br>
            <a:r>
              <a:rPr lang="en-US" sz="2000" dirty="0"/>
              <a:t>occurs, before starting the counter, the user has to initialize all the registers by setting the</a:t>
            </a:r>
            <a:br>
              <a:rPr lang="en-US" sz="2000" dirty="0"/>
            </a:br>
            <a:r>
              <a:rPr lang="en-US" sz="2000" dirty="0"/>
              <a:t>UG bit in the </a:t>
            </a:r>
            <a:r>
              <a:rPr lang="en-US" sz="2000" dirty="0" err="1"/>
              <a:t>TIMx_EGR</a:t>
            </a:r>
            <a:r>
              <a:rPr lang="en-US" sz="2000" dirty="0"/>
              <a:t> register</a:t>
            </a:r>
            <a:r>
              <a:rPr lang="en-US" sz="2000" dirty="0" smtClean="0"/>
              <a:t>.</a:t>
            </a:r>
          </a:p>
          <a:p>
            <a:pPr marL="384048" lvl="0" indent="-384048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err="1" smtClean="0"/>
              <a:t>OCx</a:t>
            </a:r>
            <a:r>
              <a:rPr lang="en-US" sz="2000" dirty="0" smtClean="0"/>
              <a:t> </a:t>
            </a:r>
            <a:r>
              <a:rPr lang="en-US" sz="2000" dirty="0"/>
              <a:t>polarity is software programmable using the </a:t>
            </a:r>
            <a:r>
              <a:rPr lang="en-US" sz="2000" dirty="0" err="1"/>
              <a:t>CCxP</a:t>
            </a:r>
            <a:r>
              <a:rPr lang="en-US" sz="2000" dirty="0"/>
              <a:t> bit in the </a:t>
            </a:r>
            <a:r>
              <a:rPr lang="en-US" sz="2000" dirty="0" err="1"/>
              <a:t>TIMx_CCER</a:t>
            </a:r>
            <a:r>
              <a:rPr lang="en-US" sz="2000" dirty="0"/>
              <a:t> register. </a:t>
            </a:r>
            <a:r>
              <a:rPr lang="en-US" sz="2000" dirty="0" smtClean="0"/>
              <a:t>It can </a:t>
            </a:r>
            <a:r>
              <a:rPr lang="en-US" sz="2000" dirty="0"/>
              <a:t>be programmed as active high or active low. </a:t>
            </a:r>
            <a:r>
              <a:rPr lang="en-US" sz="2000" dirty="0" err="1"/>
              <a:t>OCx</a:t>
            </a:r>
            <a:r>
              <a:rPr lang="en-US" sz="2000" dirty="0"/>
              <a:t> output is enabled by the </a:t>
            </a:r>
            <a:r>
              <a:rPr lang="en-US" sz="2000" dirty="0" err="1"/>
              <a:t>CCxE</a:t>
            </a:r>
            <a:r>
              <a:rPr lang="en-US" sz="2000" dirty="0"/>
              <a:t> bit </a:t>
            </a:r>
            <a:r>
              <a:rPr lang="en-US" sz="2000" dirty="0" smtClean="0"/>
              <a:t>in the </a:t>
            </a:r>
            <a:r>
              <a:rPr lang="en-US" sz="2000" dirty="0" err="1"/>
              <a:t>TIMx_CCER</a:t>
            </a:r>
            <a:r>
              <a:rPr lang="en-US" sz="2000" dirty="0"/>
              <a:t> register. Refer to the </a:t>
            </a:r>
            <a:r>
              <a:rPr lang="en-US" sz="2000" dirty="0" err="1"/>
              <a:t>TIMx_CCERx</a:t>
            </a:r>
            <a:r>
              <a:rPr lang="en-US" sz="2000" dirty="0"/>
              <a:t> register description for more details</a:t>
            </a:r>
            <a:r>
              <a:rPr lang="en-US" sz="2000" dirty="0" smtClean="0"/>
              <a:t>.</a:t>
            </a:r>
          </a:p>
          <a:p>
            <a:pPr marL="384048" lvl="0" indent="-384048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In </a:t>
            </a:r>
            <a:r>
              <a:rPr lang="en-US" sz="2000" dirty="0"/>
              <a:t>PWM mode (1 or 2), </a:t>
            </a:r>
            <a:r>
              <a:rPr lang="en-US" sz="2000" dirty="0" err="1"/>
              <a:t>TIMx_CNT</a:t>
            </a:r>
            <a:r>
              <a:rPr lang="en-US" sz="2000" dirty="0"/>
              <a:t> and </a:t>
            </a:r>
            <a:r>
              <a:rPr lang="en-US" sz="2000" dirty="0" err="1"/>
              <a:t>TIMx_CCRx</a:t>
            </a:r>
            <a:r>
              <a:rPr lang="en-US" sz="2000" dirty="0"/>
              <a:t> are always compared to determine</a:t>
            </a:r>
            <a:br>
              <a:rPr lang="en-US" sz="2000" dirty="0"/>
            </a:br>
            <a:r>
              <a:rPr lang="en-US" sz="2000" dirty="0"/>
              <a:t>whether </a:t>
            </a:r>
            <a:r>
              <a:rPr lang="en-US" sz="2000" dirty="0" err="1"/>
              <a:t>TIMx_CCRx≤TIMx_CNT</a:t>
            </a:r>
            <a:r>
              <a:rPr lang="en-US" sz="2000" dirty="0"/>
              <a:t> or </a:t>
            </a:r>
            <a:r>
              <a:rPr lang="en-US" sz="2000" dirty="0" err="1"/>
              <a:t>TIMx_CNT≤TIMx_CCRx</a:t>
            </a:r>
            <a:r>
              <a:rPr lang="en-US" sz="2000" dirty="0"/>
              <a:t> (depending on the direction of</a:t>
            </a:r>
            <a:br>
              <a:rPr lang="en-US" sz="2000" dirty="0"/>
            </a:br>
            <a:r>
              <a:rPr lang="en-US" sz="2000" dirty="0"/>
              <a:t>the counter). </a:t>
            </a:r>
            <a:endParaRPr lang="en-US" sz="2000" dirty="0" smtClean="0"/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/>
              <a:t/>
            </a:r>
            <a:br>
              <a:rPr lang="en-US" sz="2000" dirty="0"/>
            </a:b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06592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" y="1323976"/>
            <a:ext cx="10903773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4048" lvl="0" indent="-384048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However, to comply with the ETRF (OCREF can be cleared by an external</a:t>
            </a:r>
            <a:br>
              <a:rPr lang="en-US" sz="2000" dirty="0"/>
            </a:br>
            <a:r>
              <a:rPr lang="en-US" sz="2000" dirty="0"/>
              <a:t>event through the ETR signal until the next PWM period), the OCREF signal is asserted</a:t>
            </a:r>
            <a:br>
              <a:rPr lang="en-US" sz="2000" dirty="0"/>
            </a:br>
            <a:r>
              <a:rPr lang="en-US" sz="2000" dirty="0"/>
              <a:t>only</a:t>
            </a:r>
            <a:r>
              <a:rPr lang="en-US" sz="2000" dirty="0" smtClean="0"/>
              <a:t>:</a:t>
            </a:r>
          </a:p>
          <a:p>
            <a:pPr marL="800100" lvl="1" indent="-3429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Arial" pitchFamily="34" charset="0"/>
              <a:buChar char="•"/>
            </a:pPr>
            <a:r>
              <a:rPr lang="en-US" sz="2000" dirty="0" smtClean="0"/>
              <a:t>When </a:t>
            </a:r>
            <a:r>
              <a:rPr lang="en-US" sz="2000" dirty="0"/>
              <a:t>the result of the comparison changes, </a:t>
            </a:r>
            <a:r>
              <a:rPr lang="en-US" sz="2000" dirty="0" smtClean="0"/>
              <a:t>or When </a:t>
            </a:r>
            <a:r>
              <a:rPr lang="en-US" sz="2000" dirty="0"/>
              <a:t>the output compare mode (</a:t>
            </a:r>
            <a:r>
              <a:rPr lang="en-US" sz="2000" dirty="0" err="1"/>
              <a:t>OCxM</a:t>
            </a:r>
            <a:r>
              <a:rPr lang="en-US" sz="2000" dirty="0"/>
              <a:t> bits in </a:t>
            </a:r>
            <a:r>
              <a:rPr lang="en-US" sz="2000" dirty="0" err="1"/>
              <a:t>TIMx_CCMRx</a:t>
            </a:r>
            <a:r>
              <a:rPr lang="en-US" sz="2000" dirty="0"/>
              <a:t> register) switches </a:t>
            </a:r>
            <a:r>
              <a:rPr lang="en-US" sz="2000" dirty="0" smtClean="0"/>
              <a:t>from the </a:t>
            </a:r>
            <a:r>
              <a:rPr lang="en-US" sz="2000" dirty="0"/>
              <a:t>“frozen” configuration (no comparison, </a:t>
            </a:r>
            <a:r>
              <a:rPr lang="en-US" sz="2000" dirty="0" err="1"/>
              <a:t>OCxM</a:t>
            </a:r>
            <a:r>
              <a:rPr lang="en-US" sz="2000" dirty="0"/>
              <a:t>=‘000) to one of the PWM </a:t>
            </a:r>
            <a:r>
              <a:rPr lang="en-US" sz="2000" dirty="0" smtClean="0"/>
              <a:t>modes (</a:t>
            </a:r>
            <a:r>
              <a:rPr lang="en-US" sz="2000" dirty="0" err="1"/>
              <a:t>OCxM</a:t>
            </a:r>
            <a:r>
              <a:rPr lang="en-US" sz="2000" dirty="0"/>
              <a:t>=‘110 or ‘111</a:t>
            </a:r>
            <a:r>
              <a:rPr lang="en-US" sz="2000" dirty="0" smtClean="0"/>
              <a:t>).</a:t>
            </a:r>
          </a:p>
          <a:p>
            <a:pPr marL="800100" lvl="1" indent="-3429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Arial" pitchFamily="34" charset="0"/>
              <a:buChar char="•"/>
            </a:pPr>
            <a:r>
              <a:rPr lang="en-US" sz="2000" dirty="0" smtClean="0"/>
              <a:t>This </a:t>
            </a:r>
            <a:r>
              <a:rPr lang="en-US" sz="2000" dirty="0"/>
              <a:t>forces the PWM by software while the timer is running</a:t>
            </a:r>
            <a:r>
              <a:rPr lang="en-US" sz="2000" dirty="0" smtClean="0"/>
              <a:t>.</a:t>
            </a:r>
            <a:endParaRPr lang="en-US" sz="2000" dirty="0"/>
          </a:p>
          <a:p>
            <a:pPr marL="800100" lvl="1" indent="-3429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Arial" pitchFamily="34" charset="0"/>
              <a:buChar char="•"/>
            </a:pPr>
            <a:r>
              <a:rPr lang="en-US" sz="2000" dirty="0"/>
              <a:t>The timer is able to generate PWM in edge-aligned mode or center-aligned mode</a:t>
            </a:r>
            <a:br>
              <a:rPr lang="en-US" sz="2000" dirty="0"/>
            </a:br>
            <a:r>
              <a:rPr lang="en-US" sz="2000" dirty="0"/>
              <a:t>depending on the CMS bits in the TIMx_CR1 register</a:t>
            </a:r>
            <a:r>
              <a:rPr lang="en-US" sz="2000" dirty="0"/>
              <a:t> </a:t>
            </a:r>
            <a:br>
              <a:rPr lang="en-US" sz="2000" dirty="0"/>
            </a:b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00453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563010" y="556080"/>
            <a:ext cx="6636281" cy="6119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PWM Block diagram</a:t>
            </a:r>
            <a:endParaRPr lang="en-US" sz="2800" b="1" dirty="0" smtClean="0">
              <a:solidFill>
                <a:schemeClr val="accent1">
                  <a:lumMod val="75000"/>
                </a:schemeClr>
              </a:solidFill>
              <a:latin typeface="Facto Bold" panose="00000800000000000000" pitchFamily="5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25" y="1804832"/>
            <a:ext cx="6762750" cy="331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53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563010" y="556080"/>
            <a:ext cx="9863138" cy="6119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CCP Registers-each 16bit Register</a:t>
            </a:r>
            <a:endParaRPr lang="en-US" sz="2800" b="1" dirty="0" smtClean="0">
              <a:solidFill>
                <a:schemeClr val="accent1">
                  <a:lumMod val="75000"/>
                </a:schemeClr>
              </a:solidFill>
              <a:latin typeface="Facto Bold" panose="00000800000000000000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5008" y="1549017"/>
            <a:ext cx="10452371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4048" lvl="0" indent="-384048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TIMx_CR</a:t>
            </a:r>
            <a:r>
              <a:rPr lang="en-US" sz="2000" dirty="0" smtClean="0"/>
              <a:t>1 		- Timer Control Register</a:t>
            </a:r>
          </a:p>
          <a:p>
            <a:pPr marL="384048" lvl="0" indent="-384048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err="1" smtClean="0"/>
              <a:t>TIMx_SR</a:t>
            </a:r>
            <a:r>
              <a:rPr lang="en-US" sz="2000" dirty="0" smtClean="0"/>
              <a:t>		-Timer Status Register</a:t>
            </a:r>
          </a:p>
          <a:p>
            <a:pPr marL="384048" lvl="0" indent="-384048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TIMx_CCMR1		-Timer  Capture/Compare Mode Register</a:t>
            </a:r>
          </a:p>
          <a:p>
            <a:pPr marL="384048" indent="-384048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err="1" smtClean="0"/>
              <a:t>TIMx_CCER</a:t>
            </a:r>
            <a:r>
              <a:rPr lang="en-US" sz="2000" dirty="0" smtClean="0"/>
              <a:t>		-</a:t>
            </a:r>
            <a:r>
              <a:rPr lang="en-US" sz="2000" dirty="0"/>
              <a:t>Timer  Capture/Compare </a:t>
            </a:r>
            <a:r>
              <a:rPr lang="en-US" sz="2000" dirty="0" smtClean="0"/>
              <a:t>Enable Register</a:t>
            </a:r>
          </a:p>
          <a:p>
            <a:pPr marL="384048" indent="-384048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TIMx_CCR1		-</a:t>
            </a:r>
            <a:r>
              <a:rPr lang="en-US" sz="2000" dirty="0"/>
              <a:t>Timer  Capture/Compare </a:t>
            </a:r>
            <a:r>
              <a:rPr lang="en-US" sz="2000" dirty="0" smtClean="0"/>
              <a:t>Register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8508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563010" y="556080"/>
            <a:ext cx="6636281" cy="6119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PWM Calculation</a:t>
            </a:r>
            <a:endParaRPr lang="en-US" sz="2800" b="1" dirty="0" smtClean="0">
              <a:solidFill>
                <a:schemeClr val="accent1">
                  <a:lumMod val="75000"/>
                </a:schemeClr>
              </a:solidFill>
              <a:latin typeface="Facto Bold" panose="00000800000000000000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9150" y="1323977"/>
            <a:ext cx="10770423" cy="3927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/>
              <a:t>/*******Set timer 3 Period for PWM **************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/>
              <a:t>  PWM Frequency                 = 1000Hz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/>
              <a:t>  Timer Clock                  </a:t>
            </a:r>
            <a:r>
              <a:rPr lang="en-US" sz="2000" dirty="0" smtClean="0"/>
              <a:t>	 </a:t>
            </a:r>
            <a:r>
              <a:rPr lang="en-US" sz="2000" dirty="0"/>
              <a:t>= 8mhz = 8000000 Hz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/>
              <a:t>  Time Period Required        </a:t>
            </a:r>
            <a:r>
              <a:rPr lang="en-US" sz="2000" dirty="0" smtClean="0"/>
              <a:t>= </a:t>
            </a:r>
            <a:r>
              <a:rPr lang="en-US" sz="2000" dirty="0"/>
              <a:t>(1/1000Hz) = 0.001 Seconds=1ms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 smtClean="0"/>
              <a:t>  Timer </a:t>
            </a:r>
            <a:r>
              <a:rPr lang="en-US" sz="2000" dirty="0" err="1"/>
              <a:t>clk</a:t>
            </a:r>
            <a:r>
              <a:rPr lang="en-US" sz="2000" dirty="0"/>
              <a:t> Formula	</a:t>
            </a:r>
            <a:r>
              <a:rPr lang="en-US" sz="2000" dirty="0" smtClean="0"/>
              <a:t> = </a:t>
            </a:r>
            <a:r>
              <a:rPr lang="en-US" sz="2000" dirty="0" err="1"/>
              <a:t>fosc</a:t>
            </a:r>
            <a:r>
              <a:rPr lang="en-US" sz="2000" dirty="0"/>
              <a:t>/(pre+1)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/>
              <a:t>  </a:t>
            </a:r>
            <a:r>
              <a:rPr lang="en-US" sz="2000" dirty="0" err="1"/>
              <a:t>Prescalar</a:t>
            </a:r>
            <a:r>
              <a:rPr lang="en-US" sz="2000" dirty="0"/>
              <a:t> + 1                 </a:t>
            </a:r>
            <a:r>
              <a:rPr lang="en-US" sz="2000" dirty="0" smtClean="0"/>
              <a:t>	 = </a:t>
            </a:r>
            <a:r>
              <a:rPr lang="en-US" sz="2000" dirty="0"/>
              <a:t>8000000/1000hz)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/>
              <a:t>  </a:t>
            </a:r>
            <a:r>
              <a:rPr lang="en-US" sz="2000" dirty="0" err="1"/>
              <a:t>Prescalar</a:t>
            </a:r>
            <a:r>
              <a:rPr lang="en-US" sz="2000" dirty="0"/>
              <a:t>                    </a:t>
            </a:r>
            <a:r>
              <a:rPr lang="en-US" sz="2000" dirty="0" smtClean="0"/>
              <a:t>	 = </a:t>
            </a:r>
            <a:r>
              <a:rPr lang="en-US" sz="2000" dirty="0"/>
              <a:t>7999  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 smtClean="0"/>
              <a:t>  </a:t>
            </a:r>
            <a:r>
              <a:rPr lang="en-US" sz="2000" dirty="0" err="1" smtClean="0"/>
              <a:t>Auto_Reload</a:t>
            </a:r>
            <a:r>
              <a:rPr lang="en-US" sz="2000" dirty="0"/>
              <a:t>		</a:t>
            </a:r>
            <a:r>
              <a:rPr lang="en-US" sz="2000" dirty="0" smtClean="0"/>
              <a:t> = </a:t>
            </a:r>
            <a:r>
              <a:rPr lang="en-US" sz="2000" dirty="0"/>
              <a:t>2000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/>
              <a:t>***********************************************/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00453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563010" y="556080"/>
            <a:ext cx="8342451" cy="6119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What is 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CCP(Capture-Compare-PWM)</a:t>
            </a:r>
            <a:endParaRPr lang="en-US" sz="2800" b="1" dirty="0" smtClean="0">
              <a:solidFill>
                <a:schemeClr val="accent1">
                  <a:lumMod val="75000"/>
                </a:schemeClr>
              </a:solidFill>
              <a:latin typeface="Facto Bold" panose="00000800000000000000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2051" y="1767678"/>
            <a:ext cx="1027417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4048" indent="-384048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CCP Module </a:t>
            </a:r>
            <a:r>
              <a:rPr lang="en-US" sz="2000" dirty="0" smtClean="0"/>
              <a:t>is used General purpose timer and advanced timer for its CCP configurations.</a:t>
            </a:r>
          </a:p>
          <a:p>
            <a:pPr marL="384048" indent="-384048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Each Capture/Compare channel </a:t>
            </a:r>
            <a:r>
              <a:rPr lang="en-US" sz="2000" dirty="0" smtClean="0"/>
              <a:t> </a:t>
            </a:r>
            <a:r>
              <a:rPr lang="en-US" sz="2000" dirty="0"/>
              <a:t>is built around a capture/compare </a:t>
            </a:r>
            <a:r>
              <a:rPr lang="en-US" sz="2000" dirty="0" smtClean="0"/>
              <a:t>register (</a:t>
            </a:r>
            <a:r>
              <a:rPr lang="en-US" sz="2000" dirty="0"/>
              <a:t>including a shadow register), an input stage for capture (with digital filter, multiplexing </a:t>
            </a:r>
            <a:r>
              <a:rPr lang="en-US" sz="2000" dirty="0" smtClean="0"/>
              <a:t>and </a:t>
            </a:r>
            <a:r>
              <a:rPr lang="en-US" sz="2000" dirty="0" err="1" smtClean="0"/>
              <a:t>prescaler</a:t>
            </a:r>
            <a:r>
              <a:rPr lang="en-US" sz="2000" dirty="0"/>
              <a:t>) and an output stage (with comparator and output control</a:t>
            </a:r>
            <a:r>
              <a:rPr lang="en-US" sz="2000" dirty="0" smtClean="0"/>
              <a:t>).</a:t>
            </a:r>
          </a:p>
          <a:p>
            <a:pPr marL="384048" indent="-384048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In capture mode, captures are actually done in the shadow register, which is copied into the</a:t>
            </a:r>
            <a:br>
              <a:rPr lang="en-US" sz="2000" dirty="0"/>
            </a:br>
            <a:r>
              <a:rPr lang="en-US" sz="2000" dirty="0"/>
              <a:t>preload register</a:t>
            </a:r>
            <a:r>
              <a:rPr lang="en-US" sz="2000" dirty="0" smtClean="0"/>
              <a:t>.</a:t>
            </a:r>
          </a:p>
          <a:p>
            <a:pPr marL="384048" indent="-384048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In </a:t>
            </a:r>
            <a:r>
              <a:rPr lang="en-US" sz="2000" dirty="0"/>
              <a:t>compare mode, the content of the preload register is copied into the shadow register</a:t>
            </a:r>
            <a:br>
              <a:rPr lang="en-US" sz="2000" dirty="0"/>
            </a:br>
            <a:r>
              <a:rPr lang="en-US" sz="2000" dirty="0"/>
              <a:t>which is compared to the counter</a:t>
            </a:r>
            <a:r>
              <a:rPr lang="en-US" sz="2000" dirty="0"/>
              <a:t> </a:t>
            </a:r>
            <a:endParaRPr lang="en-US" sz="2000" dirty="0" smtClean="0"/>
          </a:p>
          <a:p>
            <a:pPr marL="384048" indent="-384048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It has totally 4 channel</a:t>
            </a:r>
          </a:p>
          <a:p>
            <a:pPr marL="384048" indent="-384048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0273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563010" y="285750"/>
            <a:ext cx="6533115" cy="5905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PWM Program</a:t>
            </a:r>
            <a:endParaRPr lang="en-US" sz="2800" b="1" dirty="0" smtClean="0">
              <a:solidFill>
                <a:schemeClr val="accent1">
                  <a:lumMod val="75000"/>
                </a:schemeClr>
              </a:solidFill>
              <a:latin typeface="Facto Bold" panose="00000800000000000000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1999" y="1000125"/>
            <a:ext cx="10827573" cy="620785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#include "stm32f10x.h"                  // Device header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void </a:t>
            </a:r>
            <a:r>
              <a:rPr lang="en-US" sz="1000" dirty="0" err="1">
                <a:latin typeface="Consolas" pitchFamily="49" charset="0"/>
              </a:rPr>
              <a:t>gpio_init</a:t>
            </a:r>
            <a:r>
              <a:rPr lang="en-US" sz="1000" dirty="0">
                <a:latin typeface="Consolas" pitchFamily="49" charset="0"/>
              </a:rPr>
              <a:t>();	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void </a:t>
            </a:r>
            <a:r>
              <a:rPr lang="en-US" sz="1000" dirty="0" err="1">
                <a:latin typeface="Consolas" pitchFamily="49" charset="0"/>
              </a:rPr>
              <a:t>pwm_init</a:t>
            </a:r>
            <a:r>
              <a:rPr lang="en-US" sz="1000" dirty="0">
                <a:latin typeface="Consolas" pitchFamily="49" charset="0"/>
              </a:rPr>
              <a:t>();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 err="1">
                <a:latin typeface="Consolas" pitchFamily="49" charset="0"/>
              </a:rPr>
              <a:t>int</a:t>
            </a:r>
            <a:r>
              <a:rPr lang="en-US" sz="1000" dirty="0">
                <a:latin typeface="Consolas" pitchFamily="49" charset="0"/>
              </a:rPr>
              <a:t> main()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 smtClean="0">
                <a:latin typeface="Consolas" pitchFamily="49" charset="0"/>
              </a:rPr>
              <a:t>{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	</a:t>
            </a:r>
            <a:r>
              <a:rPr lang="en-US" sz="1000" dirty="0" err="1">
                <a:latin typeface="Consolas" pitchFamily="49" charset="0"/>
              </a:rPr>
              <a:t>gpio_init</a:t>
            </a:r>
            <a:r>
              <a:rPr lang="en-US" sz="1000" dirty="0">
                <a:latin typeface="Consolas" pitchFamily="49" charset="0"/>
              </a:rPr>
              <a:t>();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	</a:t>
            </a:r>
            <a:r>
              <a:rPr lang="en-US" sz="1000" dirty="0" err="1">
                <a:latin typeface="Consolas" pitchFamily="49" charset="0"/>
              </a:rPr>
              <a:t>pwm_init</a:t>
            </a:r>
            <a:r>
              <a:rPr lang="en-US" sz="1000" dirty="0">
                <a:latin typeface="Consolas" pitchFamily="49" charset="0"/>
              </a:rPr>
              <a:t>();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	while(1</a:t>
            </a:r>
            <a:r>
              <a:rPr lang="en-US" sz="1000" dirty="0" smtClean="0">
                <a:latin typeface="Consolas" pitchFamily="49" charset="0"/>
              </a:rPr>
              <a:t>){}</a:t>
            </a:r>
            <a:endParaRPr lang="en-US" sz="1000" dirty="0">
              <a:latin typeface="Consolas" pitchFamily="49" charset="0"/>
            </a:endParaRP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	return 0;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}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void </a:t>
            </a:r>
            <a:r>
              <a:rPr lang="en-US" sz="1000" dirty="0" err="1">
                <a:latin typeface="Consolas" pitchFamily="49" charset="0"/>
              </a:rPr>
              <a:t>gpio_init</a:t>
            </a:r>
            <a:r>
              <a:rPr lang="en-US" sz="1000" dirty="0">
                <a:latin typeface="Consolas" pitchFamily="49" charset="0"/>
              </a:rPr>
              <a:t>()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{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		RCC-&gt;APB2ENR =(1&lt;&lt;0); //</a:t>
            </a:r>
            <a:r>
              <a:rPr lang="en-US" sz="1000" dirty="0" err="1">
                <a:latin typeface="Consolas" pitchFamily="49" charset="0"/>
              </a:rPr>
              <a:t>afio</a:t>
            </a:r>
            <a:r>
              <a:rPr lang="en-US" sz="1000" dirty="0">
                <a:latin typeface="Consolas" pitchFamily="49" charset="0"/>
              </a:rPr>
              <a:t> </a:t>
            </a:r>
            <a:r>
              <a:rPr lang="en-US" sz="1000" dirty="0" err="1">
                <a:latin typeface="Consolas" pitchFamily="49" charset="0"/>
              </a:rPr>
              <a:t>clk</a:t>
            </a:r>
            <a:r>
              <a:rPr lang="en-US" sz="1000" dirty="0">
                <a:latin typeface="Consolas" pitchFamily="49" charset="0"/>
              </a:rPr>
              <a:t> enable	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		RCC-&gt;APB2ENR |= (1&lt;&lt;2);//</a:t>
            </a:r>
            <a:r>
              <a:rPr lang="en-US" sz="1000" dirty="0" err="1">
                <a:latin typeface="Consolas" pitchFamily="49" charset="0"/>
              </a:rPr>
              <a:t>porta</a:t>
            </a:r>
            <a:r>
              <a:rPr lang="en-US" sz="1000" dirty="0">
                <a:latin typeface="Consolas" pitchFamily="49" charset="0"/>
              </a:rPr>
              <a:t> </a:t>
            </a:r>
            <a:r>
              <a:rPr lang="en-US" sz="1000" dirty="0" err="1">
                <a:latin typeface="Consolas" pitchFamily="49" charset="0"/>
              </a:rPr>
              <a:t>clk</a:t>
            </a:r>
            <a:r>
              <a:rPr lang="en-US" sz="1000" dirty="0">
                <a:latin typeface="Consolas" pitchFamily="49" charset="0"/>
              </a:rPr>
              <a:t> enable</a:t>
            </a:r>
            <a:r>
              <a:rPr lang="en-US" sz="1000" dirty="0" smtClean="0">
                <a:latin typeface="Consolas" pitchFamily="49" charset="0"/>
              </a:rPr>
              <a:t>,</a:t>
            </a:r>
            <a:endParaRPr lang="en-US" sz="1000" dirty="0">
              <a:latin typeface="Consolas" pitchFamily="49" charset="0"/>
            </a:endParaRP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		GPIOA-&gt;CRL =0x00000000;//</a:t>
            </a:r>
            <a:r>
              <a:rPr lang="en-US" sz="1000" dirty="0" smtClean="0">
                <a:latin typeface="Consolas" pitchFamily="49" charset="0"/>
              </a:rPr>
              <a:t>reset</a:t>
            </a:r>
            <a:endParaRPr lang="en-US" sz="1000" dirty="0">
              <a:latin typeface="Consolas" pitchFamily="49" charset="0"/>
            </a:endParaRP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		//</a:t>
            </a:r>
            <a:r>
              <a:rPr lang="en-US" sz="1000" dirty="0" smtClean="0">
                <a:latin typeface="Consolas" pitchFamily="49" charset="0"/>
              </a:rPr>
              <a:t>pa0</a:t>
            </a:r>
            <a:endParaRPr lang="en-US" sz="1000" dirty="0">
              <a:latin typeface="Consolas" pitchFamily="49" charset="0"/>
            </a:endParaRP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		GPIOA-&gt;CRL |=(3&lt;&lt;0);//output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		GPIOA-&gt;CRL |=(2&lt;&lt;2);//</a:t>
            </a:r>
            <a:r>
              <a:rPr lang="en-US" sz="1000" dirty="0" err="1">
                <a:latin typeface="Consolas" pitchFamily="49" charset="0"/>
              </a:rPr>
              <a:t>afio</a:t>
            </a:r>
            <a:r>
              <a:rPr lang="en-US" sz="1000" dirty="0">
                <a:latin typeface="Consolas" pitchFamily="49" charset="0"/>
              </a:rPr>
              <a:t> output	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}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1000" dirty="0">
              <a:latin typeface="Consolas" pitchFamily="49" charset="0"/>
            </a:endParaRP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1000" dirty="0" smtClean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67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563010" y="556080"/>
            <a:ext cx="6636281" cy="6119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b="1" dirty="0" smtClean="0">
              <a:solidFill>
                <a:schemeClr val="accent1">
                  <a:lumMod val="75000"/>
                </a:schemeClr>
              </a:solidFill>
              <a:latin typeface="Facto Bold" panose="00000800000000000000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8150" y="129648"/>
            <a:ext cx="11171510" cy="619495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400" dirty="0" smtClean="0"/>
              <a:t>void </a:t>
            </a:r>
            <a:r>
              <a:rPr lang="en-US" sz="1400" dirty="0" err="1"/>
              <a:t>pwm_init</a:t>
            </a:r>
            <a:r>
              <a:rPr lang="en-US" sz="1400" dirty="0"/>
              <a:t>()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400" dirty="0"/>
              <a:t>{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400" dirty="0"/>
              <a:t>	/* Enabling clock for Timer 2*/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400" dirty="0"/>
              <a:t>	RCC-&gt;APB1ENR = (1&lt;&lt;0);//tim2 </a:t>
            </a:r>
            <a:r>
              <a:rPr lang="en-US" sz="1400" dirty="0" err="1"/>
              <a:t>clk</a:t>
            </a:r>
            <a:r>
              <a:rPr lang="en-US" sz="1400" dirty="0"/>
              <a:t> </a:t>
            </a:r>
            <a:r>
              <a:rPr lang="en-US" sz="1400" dirty="0" smtClean="0"/>
              <a:t>enable</a:t>
            </a:r>
            <a:endParaRPr lang="en-US" sz="1400" dirty="0"/>
          </a:p>
          <a:p>
            <a:pPr lvl="2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400" dirty="0"/>
              <a:t>  TIM2-&gt;ARR = 2000;   //for 2s               </a:t>
            </a:r>
          </a:p>
          <a:p>
            <a:pPr lvl="2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400" dirty="0"/>
              <a:t>  TIM2-&gt;PSC = 7999</a:t>
            </a:r>
            <a:r>
              <a:rPr lang="en-US" sz="1400" dirty="0" smtClean="0"/>
              <a:t>;                   </a:t>
            </a:r>
            <a:endParaRPr lang="en-US" sz="1400" dirty="0"/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400" dirty="0"/>
              <a:t>	/* Output PWM Mode, ENABLE </a:t>
            </a:r>
            <a:r>
              <a:rPr lang="en-US" sz="1400" dirty="0" err="1"/>
              <a:t>Preload,PWM</a:t>
            </a:r>
            <a:r>
              <a:rPr lang="en-US" sz="1400" dirty="0"/>
              <a:t>  mode:1</a:t>
            </a:r>
            <a:r>
              <a:rPr lang="en-US" sz="1400" dirty="0" smtClean="0"/>
              <a:t>*/</a:t>
            </a:r>
          </a:p>
          <a:p>
            <a:pPr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400" dirty="0"/>
              <a:t>	//oc1m-toggle ,OC1PE: Output PWM, 1 preload </a:t>
            </a:r>
            <a:r>
              <a:rPr lang="en-US" sz="1400" dirty="0" smtClean="0"/>
              <a:t>enable</a:t>
            </a:r>
            <a:endParaRPr lang="en-US" sz="1400" dirty="0"/>
          </a:p>
          <a:p>
            <a:pPr lvl="2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400" dirty="0"/>
              <a:t>  TIM2-&gt;CCMR1  =  TIM_CCMR1_OC1PE |(6&lt;&lt;4); </a:t>
            </a:r>
            <a:endParaRPr lang="en-US" sz="1400" dirty="0" smtClean="0"/>
          </a:p>
          <a:p>
            <a:pPr lvl="2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400" dirty="0" smtClean="0"/>
              <a:t>  </a:t>
            </a:r>
            <a:r>
              <a:rPr lang="en-US" sz="1400" dirty="0"/>
              <a:t>//TIM2-&gt;EGR |= TIM_EGR_UG |TIM_EGR_CC1G ; </a:t>
            </a:r>
          </a:p>
          <a:p>
            <a:pPr lvl="2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400" dirty="0"/>
              <a:t>  /*CC2E : channel 1 enabled; polarity : active low*/ </a:t>
            </a:r>
          </a:p>
          <a:p>
            <a:pPr lvl="2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400" dirty="0"/>
              <a:t>  TIM2-&gt;CCER = 0;  //</a:t>
            </a:r>
            <a:r>
              <a:rPr lang="en-US" sz="1400" dirty="0" err="1"/>
              <a:t>pwm</a:t>
            </a:r>
            <a:r>
              <a:rPr lang="en-US" sz="1400" dirty="0"/>
              <a:t> cahnnel1 </a:t>
            </a:r>
            <a:r>
              <a:rPr lang="en-US" sz="1400" dirty="0" smtClean="0"/>
              <a:t>off</a:t>
            </a:r>
            <a:endParaRPr lang="en-US" sz="1400" dirty="0"/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400" dirty="0"/>
              <a:t>	TIM2-&gt;CCR1 = 1000;//50% duty </a:t>
            </a:r>
            <a:r>
              <a:rPr lang="en-US" sz="1400" dirty="0" smtClean="0"/>
              <a:t>cycle</a:t>
            </a:r>
            <a:endParaRPr lang="en-US" sz="1400" dirty="0"/>
          </a:p>
          <a:p>
            <a:pPr lvl="2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400" dirty="0"/>
              <a:t>  /* Auto Reload Enable */</a:t>
            </a:r>
          </a:p>
          <a:p>
            <a:pPr lvl="2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400" dirty="0"/>
              <a:t>  TIM2-&gt;CR1 |= TIM_CR1_ARPE;//buffer </a:t>
            </a:r>
            <a:r>
              <a:rPr lang="en-US" sz="1400" dirty="0" smtClean="0"/>
              <a:t>enable</a:t>
            </a:r>
            <a:endParaRPr lang="en-US" sz="1400" dirty="0"/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400" dirty="0"/>
              <a:t>	TIM2-&gt;CCER |= TIM_CCER_CC1E;//</a:t>
            </a:r>
            <a:r>
              <a:rPr lang="en-US" sz="1400" dirty="0" err="1"/>
              <a:t>pwm</a:t>
            </a:r>
            <a:r>
              <a:rPr lang="en-US" sz="1400" dirty="0"/>
              <a:t> </a:t>
            </a:r>
            <a:r>
              <a:rPr lang="en-US" sz="1400" dirty="0" smtClean="0"/>
              <a:t>enable</a:t>
            </a:r>
            <a:endParaRPr lang="en-US" sz="1400" dirty="0"/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400" dirty="0"/>
              <a:t>	/* Enable Timer Counter */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400" dirty="0" smtClean="0"/>
              <a:t>	  TIM2-&gt;CR1 |= TIM_CR1_CEN;   //timer on  </a:t>
            </a:r>
            <a:endParaRPr lang="en-US" sz="1400" dirty="0"/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400" dirty="0"/>
              <a:t>}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410744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563010" y="556080"/>
            <a:ext cx="6636281" cy="6119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Capture Mode</a:t>
            </a:r>
            <a:endParaRPr lang="en-US" sz="2800" b="1" dirty="0" smtClean="0">
              <a:solidFill>
                <a:schemeClr val="accent1">
                  <a:lumMod val="75000"/>
                </a:schemeClr>
              </a:solidFill>
              <a:latin typeface="Facto Bold" panose="00000800000000000000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5617" y="1341783"/>
            <a:ext cx="10740606" cy="3736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4048" lvl="0" indent="-384048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In Input capture mode, the Capture/Compare Registers (</a:t>
            </a:r>
            <a:r>
              <a:rPr lang="en-US" sz="2000" dirty="0" err="1"/>
              <a:t>TIMx_CCRx</a:t>
            </a:r>
            <a:r>
              <a:rPr lang="en-US" sz="2000" dirty="0"/>
              <a:t>) are used to latch the</a:t>
            </a:r>
            <a:br>
              <a:rPr lang="en-US" sz="2000" dirty="0"/>
            </a:br>
            <a:r>
              <a:rPr lang="en-US" sz="2000" dirty="0"/>
              <a:t>value of the counter after a transition detected by the corresponding </a:t>
            </a:r>
            <a:r>
              <a:rPr lang="en-US" sz="2000" dirty="0" err="1"/>
              <a:t>ICx</a:t>
            </a:r>
            <a:r>
              <a:rPr lang="en-US" sz="2000" dirty="0"/>
              <a:t> signal. </a:t>
            </a:r>
            <a:endParaRPr lang="en-US" sz="2000" dirty="0" smtClean="0"/>
          </a:p>
          <a:p>
            <a:pPr marL="384048" lvl="0" indent="-384048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When a capture </a:t>
            </a:r>
            <a:r>
              <a:rPr lang="en-US" sz="2000" dirty="0"/>
              <a:t>occurs, the corresponding CCXIF flag (</a:t>
            </a:r>
            <a:r>
              <a:rPr lang="en-US" sz="2000" dirty="0" err="1"/>
              <a:t>TIMx_SR</a:t>
            </a:r>
            <a:r>
              <a:rPr lang="en-US" sz="2000" dirty="0"/>
              <a:t> register) is set and an interrupt or</a:t>
            </a:r>
            <a:br>
              <a:rPr lang="en-US" sz="2000" dirty="0"/>
            </a:br>
            <a:r>
              <a:rPr lang="en-US" sz="2000" dirty="0"/>
              <a:t>a DMA request can be sent if they are enabled. If a capture occurs while the </a:t>
            </a:r>
            <a:r>
              <a:rPr lang="en-US" sz="2000" dirty="0" err="1"/>
              <a:t>CCxIF</a:t>
            </a:r>
            <a:r>
              <a:rPr lang="en-US" sz="2000" dirty="0"/>
              <a:t> flag </a:t>
            </a:r>
            <a:r>
              <a:rPr lang="en-US" sz="2000" dirty="0" smtClean="0"/>
              <a:t>was already </a:t>
            </a:r>
            <a:r>
              <a:rPr lang="en-US" sz="2000" dirty="0"/>
              <a:t>high, then the over-capture flag </a:t>
            </a:r>
            <a:r>
              <a:rPr lang="en-US" sz="2000" dirty="0" err="1"/>
              <a:t>CCxOF</a:t>
            </a:r>
            <a:r>
              <a:rPr lang="en-US" sz="2000" dirty="0"/>
              <a:t> (</a:t>
            </a:r>
            <a:r>
              <a:rPr lang="en-US" sz="2000" dirty="0" err="1"/>
              <a:t>TIMx_SR</a:t>
            </a:r>
            <a:r>
              <a:rPr lang="en-US" sz="2000" dirty="0"/>
              <a:t> register) is set. </a:t>
            </a:r>
            <a:r>
              <a:rPr lang="en-US" sz="2000" dirty="0" err="1"/>
              <a:t>CCxIF</a:t>
            </a:r>
            <a:r>
              <a:rPr lang="en-US" sz="2000" dirty="0"/>
              <a:t> can </a:t>
            </a:r>
            <a:r>
              <a:rPr lang="en-US" sz="2000" dirty="0" smtClean="0"/>
              <a:t>be cleared </a:t>
            </a:r>
            <a:r>
              <a:rPr lang="en-US" sz="2000" dirty="0"/>
              <a:t>by software by writing it to 0 or by reading the captured data stored in </a:t>
            </a:r>
            <a:r>
              <a:rPr lang="en-US" sz="2000" dirty="0" smtClean="0"/>
              <a:t>the </a:t>
            </a:r>
            <a:r>
              <a:rPr lang="en-US" sz="2000" dirty="0" err="1" smtClean="0"/>
              <a:t>TIMx_CCRx</a:t>
            </a:r>
            <a:r>
              <a:rPr lang="en-US" sz="2000" dirty="0" smtClean="0"/>
              <a:t> </a:t>
            </a:r>
            <a:r>
              <a:rPr lang="en-US" sz="2000" dirty="0"/>
              <a:t>register. </a:t>
            </a:r>
            <a:r>
              <a:rPr lang="en-US" sz="2000" dirty="0" err="1"/>
              <a:t>CCxOF</a:t>
            </a:r>
            <a:r>
              <a:rPr lang="en-US" sz="2000" dirty="0"/>
              <a:t> is </a:t>
            </a:r>
            <a:r>
              <a:rPr lang="en-US" sz="2000" dirty="0" smtClean="0"/>
              <a:t> </a:t>
            </a:r>
            <a:r>
              <a:rPr lang="en-US" sz="2000" dirty="0" err="1" smtClean="0"/>
              <a:t>leared</a:t>
            </a:r>
            <a:r>
              <a:rPr lang="en-US" sz="2000" dirty="0" smtClean="0"/>
              <a:t> </a:t>
            </a:r>
            <a:r>
              <a:rPr lang="en-US" sz="2000" dirty="0"/>
              <a:t>when written to 0.</a:t>
            </a:r>
            <a:r>
              <a:rPr lang="en-US" sz="2000" dirty="0"/>
              <a:t> </a:t>
            </a:r>
            <a:endParaRPr lang="en-US" sz="2000" dirty="0" smtClean="0"/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/>
              <a:t/>
            </a:r>
            <a:br>
              <a:rPr lang="en-US" sz="2000" dirty="0"/>
            </a:br>
            <a:endParaRPr lang="en-US" sz="2000" dirty="0" smtClean="0"/>
          </a:p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2000" dirty="0"/>
              <a:t/>
            </a:r>
            <a:br>
              <a:rPr lang="en-US" sz="2000" dirty="0"/>
            </a:b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1160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563010" y="556080"/>
            <a:ext cx="6636281" cy="6119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b="1" dirty="0" smtClean="0">
              <a:solidFill>
                <a:schemeClr val="accent1">
                  <a:lumMod val="75000"/>
                </a:schemeClr>
              </a:solidFill>
              <a:latin typeface="Facto Bold" panose="00000800000000000000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3010" y="771525"/>
            <a:ext cx="9982408" cy="5548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dirty="0"/>
              <a:t>The following example shows how to capture the counter value in TIMx_CCR1 when TI1</a:t>
            </a:r>
            <a:br>
              <a:rPr lang="en-US" dirty="0"/>
            </a:br>
            <a:r>
              <a:rPr lang="en-US" dirty="0"/>
              <a:t>input rises. To do this, use the following </a:t>
            </a:r>
            <a:r>
              <a:rPr lang="en-US" dirty="0" smtClean="0"/>
              <a:t>procedure:</a:t>
            </a:r>
          </a:p>
          <a:p>
            <a:pPr marL="342900" lvl="0" indent="-3429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Arial" pitchFamily="34" charset="0"/>
              <a:buChar char="•"/>
            </a:pPr>
            <a:r>
              <a:rPr lang="en-US" dirty="0" smtClean="0"/>
              <a:t>Select </a:t>
            </a:r>
            <a:r>
              <a:rPr lang="en-US" dirty="0"/>
              <a:t>the active input: TIMx_CCR1 must be linked to the TI1 input, so write the CC1S</a:t>
            </a:r>
            <a:br>
              <a:rPr lang="en-US" dirty="0"/>
            </a:br>
            <a:r>
              <a:rPr lang="en-US" dirty="0"/>
              <a:t>bits to 01 in the TIMx_CCMR1 register. As soon as CC1S becomes different from 00,</a:t>
            </a:r>
            <a:br>
              <a:rPr lang="en-US" dirty="0"/>
            </a:br>
            <a:r>
              <a:rPr lang="en-US" dirty="0"/>
              <a:t>the channel is configured in input and the TIMx_CCR1 register becomes read-only</a:t>
            </a:r>
            <a:r>
              <a:rPr lang="en-US" dirty="0" smtClean="0"/>
              <a:t>.</a:t>
            </a:r>
          </a:p>
          <a:p>
            <a:pPr marL="342900" lvl="0" indent="-3429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Arial" pitchFamily="34" charset="0"/>
              <a:buChar char="•"/>
            </a:pPr>
            <a:r>
              <a:rPr lang="en-US" dirty="0" smtClean="0"/>
              <a:t>Program </a:t>
            </a:r>
            <a:r>
              <a:rPr lang="en-US" dirty="0"/>
              <a:t>the needed input filter duration with respect to the signal connected to the</a:t>
            </a:r>
            <a:br>
              <a:rPr lang="en-US" dirty="0"/>
            </a:br>
            <a:r>
              <a:rPr lang="en-US" dirty="0"/>
              <a:t>timer (by programming the </a:t>
            </a:r>
            <a:r>
              <a:rPr lang="en-US" dirty="0" err="1"/>
              <a:t>ICxF</a:t>
            </a:r>
            <a:r>
              <a:rPr lang="en-US" dirty="0"/>
              <a:t> bits in the </a:t>
            </a:r>
            <a:r>
              <a:rPr lang="en-US" dirty="0" err="1"/>
              <a:t>TIMx_CCMRx</a:t>
            </a:r>
            <a:r>
              <a:rPr lang="en-US" dirty="0"/>
              <a:t> register if the input is one of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 err="1"/>
              <a:t>TIx</a:t>
            </a:r>
            <a:r>
              <a:rPr lang="en-US" dirty="0"/>
              <a:t> inputs). Let’s imagine that, when toggling, the input signal is not stable during at</a:t>
            </a:r>
            <a:br>
              <a:rPr lang="en-US" dirty="0"/>
            </a:br>
            <a:r>
              <a:rPr lang="en-US" dirty="0"/>
              <a:t>must five internal clock cycles. We must program a filter duration longer than these five</a:t>
            </a:r>
            <a:br>
              <a:rPr lang="en-US" dirty="0"/>
            </a:br>
            <a:r>
              <a:rPr lang="en-US" dirty="0"/>
              <a:t>clock cycles. We can validate a transition on TI1 when eight consecutive samples with</a:t>
            </a:r>
            <a:br>
              <a:rPr lang="en-US" dirty="0"/>
            </a:br>
            <a:r>
              <a:rPr lang="en-US" dirty="0"/>
              <a:t>the new level have been detected (sampled at </a:t>
            </a:r>
            <a:r>
              <a:rPr lang="en-US" dirty="0" err="1"/>
              <a:t>fDTS</a:t>
            </a:r>
            <a:r>
              <a:rPr lang="en-US" dirty="0"/>
              <a:t> frequency). Then write IC1F bits to</a:t>
            </a:r>
            <a:br>
              <a:rPr lang="en-US" dirty="0"/>
            </a:br>
            <a:r>
              <a:rPr lang="en-US" dirty="0"/>
              <a:t>0011 in the TIMx_CCMR1 register</a:t>
            </a:r>
            <a:r>
              <a:rPr lang="en-US" dirty="0" smtClean="0"/>
              <a:t>.</a:t>
            </a:r>
          </a:p>
          <a:p>
            <a:pPr marL="342900" lvl="0" indent="-3429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Arial" pitchFamily="34" charset="0"/>
              <a:buChar char="•"/>
            </a:pPr>
            <a:r>
              <a:rPr lang="en-US" dirty="0" smtClean="0"/>
              <a:t>Select </a:t>
            </a:r>
            <a:r>
              <a:rPr lang="en-US" dirty="0"/>
              <a:t>the edge of the active transition on the TI1 channel by writing the CC1P bit to 0</a:t>
            </a:r>
            <a:br>
              <a:rPr lang="en-US" dirty="0"/>
            </a:br>
            <a:r>
              <a:rPr lang="en-US" dirty="0"/>
              <a:t>in the </a:t>
            </a:r>
            <a:r>
              <a:rPr lang="en-US" dirty="0" err="1"/>
              <a:t>TIMx_CCER</a:t>
            </a:r>
            <a:r>
              <a:rPr lang="en-US" dirty="0"/>
              <a:t> register (rising edge in this case</a:t>
            </a:r>
            <a:r>
              <a:rPr lang="en-US" dirty="0" smtClean="0"/>
              <a:t>).</a:t>
            </a:r>
          </a:p>
          <a:p>
            <a:pPr marL="342900" lvl="0" indent="-3429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Arial" pitchFamily="34" charset="0"/>
              <a:buChar char="•"/>
            </a:pPr>
            <a:r>
              <a:rPr lang="en-US" dirty="0" smtClean="0"/>
              <a:t>Program </a:t>
            </a:r>
            <a:r>
              <a:rPr lang="en-US" dirty="0"/>
              <a:t>the input </a:t>
            </a:r>
            <a:r>
              <a:rPr lang="en-US" dirty="0" err="1"/>
              <a:t>prescaler</a:t>
            </a:r>
            <a:r>
              <a:rPr lang="en-US" dirty="0"/>
              <a:t>. In our example, we wish the capture to be performed at</a:t>
            </a:r>
            <a:br>
              <a:rPr lang="en-US" dirty="0"/>
            </a:br>
            <a:r>
              <a:rPr lang="en-US" dirty="0"/>
              <a:t>each valid transition, so the </a:t>
            </a:r>
            <a:r>
              <a:rPr lang="en-US" dirty="0" err="1"/>
              <a:t>prescaler</a:t>
            </a:r>
            <a:r>
              <a:rPr lang="en-US" dirty="0"/>
              <a:t> is disabled (write IC1PS bits to 00 in </a:t>
            </a:r>
            <a:r>
              <a:rPr lang="en-US" dirty="0" smtClean="0"/>
              <a:t>the TIMx_CCMR1 </a:t>
            </a:r>
            <a:r>
              <a:rPr lang="en-US" dirty="0"/>
              <a:t>register</a:t>
            </a:r>
            <a:r>
              <a:rPr lang="en-US" dirty="0" smtClean="0"/>
              <a:t>).</a:t>
            </a:r>
          </a:p>
          <a:p>
            <a:pPr marL="342900" lvl="0" indent="-3429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Arial" pitchFamily="34" charset="0"/>
              <a:buChar char="•"/>
            </a:pPr>
            <a:r>
              <a:rPr lang="en-US" dirty="0" smtClean="0"/>
              <a:t>Enable </a:t>
            </a:r>
            <a:r>
              <a:rPr lang="en-US" dirty="0"/>
              <a:t>capture from the counter into the capture register by setting the CC1E bit in the</a:t>
            </a:r>
            <a:br>
              <a:rPr lang="en-US" dirty="0"/>
            </a:br>
            <a:r>
              <a:rPr lang="en-US" dirty="0" err="1"/>
              <a:t>TIMx_CCER</a:t>
            </a:r>
            <a:r>
              <a:rPr lang="en-US" dirty="0"/>
              <a:t> register.</a:t>
            </a:r>
            <a:endParaRPr lang="en-US" dirty="0" smtClean="0"/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428625" y="129648"/>
            <a:ext cx="9820275" cy="5191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Procedure</a:t>
            </a:r>
            <a:endParaRPr lang="en-US" sz="2800" b="1" dirty="0" smtClean="0">
              <a:solidFill>
                <a:schemeClr val="accent1">
                  <a:lumMod val="75000"/>
                </a:schemeClr>
              </a:solidFill>
              <a:latin typeface="Facto Bold" panose="000008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92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563010" y="556080"/>
            <a:ext cx="6636281" cy="6119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Capture Block Diagram</a:t>
            </a:r>
            <a:endParaRPr lang="en-US" sz="2800" b="1" dirty="0" smtClean="0">
              <a:solidFill>
                <a:schemeClr val="accent1">
                  <a:lumMod val="75000"/>
                </a:schemeClr>
              </a:solidFill>
              <a:latin typeface="Facto Bold" panose="00000800000000000000" pitchFamily="50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747" y="1458721"/>
            <a:ext cx="7104278" cy="348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92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563010" y="556080"/>
            <a:ext cx="9863138" cy="6119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CCP Registers-each 16bit Register</a:t>
            </a:r>
            <a:endParaRPr lang="en-US" sz="2800" b="1" dirty="0" smtClean="0">
              <a:solidFill>
                <a:schemeClr val="accent1">
                  <a:lumMod val="75000"/>
                </a:schemeClr>
              </a:solidFill>
              <a:latin typeface="Facto Bold" panose="00000800000000000000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5008" y="1549017"/>
            <a:ext cx="10452371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4048" lvl="0" indent="-384048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TIMx_CR</a:t>
            </a:r>
            <a:r>
              <a:rPr lang="en-US" sz="2000" dirty="0" smtClean="0"/>
              <a:t>1 		- Timer Control Register</a:t>
            </a:r>
          </a:p>
          <a:p>
            <a:pPr marL="384048" lvl="0" indent="-384048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err="1" smtClean="0"/>
              <a:t>TIMx_SR</a:t>
            </a:r>
            <a:r>
              <a:rPr lang="en-US" sz="2000" dirty="0" smtClean="0"/>
              <a:t>		-Timer Status Register</a:t>
            </a:r>
          </a:p>
          <a:p>
            <a:pPr marL="384048" lvl="0" indent="-384048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TIMx_CCMR1		-Timer  Capture/Compare Mode Register</a:t>
            </a:r>
          </a:p>
          <a:p>
            <a:pPr marL="384048" indent="-384048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err="1" smtClean="0"/>
              <a:t>TIMx_CCER</a:t>
            </a:r>
            <a:r>
              <a:rPr lang="en-US" sz="2000" dirty="0" smtClean="0"/>
              <a:t>		-</a:t>
            </a:r>
            <a:r>
              <a:rPr lang="en-US" sz="2000" dirty="0"/>
              <a:t>Timer  Capture/Compare </a:t>
            </a:r>
            <a:r>
              <a:rPr lang="en-US" sz="2000" dirty="0" smtClean="0"/>
              <a:t>Enable Register</a:t>
            </a:r>
          </a:p>
          <a:p>
            <a:pPr marL="384048" indent="-384048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TIMx_CCR1		-</a:t>
            </a:r>
            <a:r>
              <a:rPr lang="en-US" sz="2000" dirty="0"/>
              <a:t>Timer  Capture/Compare </a:t>
            </a:r>
            <a:r>
              <a:rPr lang="en-US" sz="2000" dirty="0" smtClean="0"/>
              <a:t>Register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3823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563010" y="285750"/>
            <a:ext cx="6533115" cy="5905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Capture Program</a:t>
            </a:r>
            <a:endParaRPr lang="en-US" sz="2800" b="1" dirty="0" smtClean="0">
              <a:solidFill>
                <a:schemeClr val="accent1">
                  <a:lumMod val="75000"/>
                </a:schemeClr>
              </a:solidFill>
              <a:latin typeface="Facto Bold" panose="00000800000000000000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000125"/>
            <a:ext cx="10903773" cy="561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#include "stm32f10x.h"                  // Device </a:t>
            </a:r>
            <a:r>
              <a:rPr lang="en-US" sz="1000" dirty="0" smtClean="0">
                <a:latin typeface="Consolas" pitchFamily="49" charset="0"/>
              </a:rPr>
              <a:t>header</a:t>
            </a:r>
            <a:endParaRPr lang="en-US" sz="1000" dirty="0">
              <a:latin typeface="Consolas" pitchFamily="49" charset="0"/>
            </a:endParaRP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void </a:t>
            </a:r>
            <a:r>
              <a:rPr lang="en-US" sz="1000" dirty="0" err="1">
                <a:latin typeface="Consolas" pitchFamily="49" charset="0"/>
              </a:rPr>
              <a:t>gpio_init</a:t>
            </a:r>
            <a:r>
              <a:rPr lang="en-US" sz="1000" dirty="0" smtClean="0">
                <a:latin typeface="Consolas" pitchFamily="49" charset="0"/>
              </a:rPr>
              <a:t>();</a:t>
            </a:r>
            <a:r>
              <a:rPr lang="en-US" sz="1000" dirty="0">
                <a:latin typeface="Consolas" pitchFamily="49" charset="0"/>
              </a:rPr>
              <a:t>	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void </a:t>
            </a:r>
            <a:r>
              <a:rPr lang="en-US" sz="1000" dirty="0" err="1">
                <a:latin typeface="Consolas" pitchFamily="49" charset="0"/>
              </a:rPr>
              <a:t>capture_init</a:t>
            </a:r>
            <a:r>
              <a:rPr lang="en-US" sz="1000" dirty="0" smtClean="0">
                <a:latin typeface="Consolas" pitchFamily="49" charset="0"/>
              </a:rPr>
              <a:t>();</a:t>
            </a:r>
            <a:endParaRPr lang="en-US" sz="1000" dirty="0">
              <a:latin typeface="Consolas" pitchFamily="49" charset="0"/>
            </a:endParaRP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 err="1">
                <a:latin typeface="Consolas" pitchFamily="49" charset="0"/>
              </a:rPr>
              <a:t>int</a:t>
            </a:r>
            <a:r>
              <a:rPr lang="en-US" sz="1000" dirty="0">
                <a:latin typeface="Consolas" pitchFamily="49" charset="0"/>
              </a:rPr>
              <a:t> main()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 smtClean="0">
                <a:latin typeface="Consolas" pitchFamily="49" charset="0"/>
              </a:rPr>
              <a:t>{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 smtClean="0">
                <a:latin typeface="Consolas" pitchFamily="49" charset="0"/>
              </a:rPr>
              <a:t>	unsigned short </a:t>
            </a:r>
            <a:r>
              <a:rPr lang="en-US" sz="1000" dirty="0" err="1" smtClean="0">
                <a:latin typeface="Consolas" pitchFamily="49" charset="0"/>
              </a:rPr>
              <a:t>int</a:t>
            </a:r>
            <a:r>
              <a:rPr lang="en-US" sz="1000" dirty="0" smtClean="0">
                <a:latin typeface="Consolas" pitchFamily="49" charset="0"/>
              </a:rPr>
              <a:t> </a:t>
            </a:r>
            <a:r>
              <a:rPr lang="en-US" sz="1000" dirty="0" err="1" smtClean="0">
                <a:latin typeface="Consolas" pitchFamily="49" charset="0"/>
              </a:rPr>
              <a:t>dummy_read</a:t>
            </a:r>
            <a:r>
              <a:rPr lang="en-US" sz="1000" dirty="0" smtClean="0">
                <a:latin typeface="Consolas" pitchFamily="49" charset="0"/>
              </a:rPr>
              <a:t>=0;</a:t>
            </a:r>
            <a:r>
              <a:rPr lang="en-US" sz="1000" dirty="0">
                <a:latin typeface="Consolas" pitchFamily="49" charset="0"/>
              </a:rPr>
              <a:t>	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	</a:t>
            </a:r>
            <a:r>
              <a:rPr lang="en-US" sz="1000" dirty="0" err="1">
                <a:latin typeface="Consolas" pitchFamily="49" charset="0"/>
              </a:rPr>
              <a:t>gpio_init</a:t>
            </a:r>
            <a:r>
              <a:rPr lang="en-US" sz="1000" dirty="0" smtClean="0">
                <a:latin typeface="Consolas" pitchFamily="49" charset="0"/>
              </a:rPr>
              <a:t>();</a:t>
            </a:r>
            <a:r>
              <a:rPr lang="en-US" sz="1000" dirty="0">
                <a:latin typeface="Consolas" pitchFamily="49" charset="0"/>
              </a:rPr>
              <a:t>	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	</a:t>
            </a:r>
            <a:r>
              <a:rPr lang="en-US" sz="1000" dirty="0" err="1">
                <a:latin typeface="Consolas" pitchFamily="49" charset="0"/>
              </a:rPr>
              <a:t>capture_init</a:t>
            </a:r>
            <a:r>
              <a:rPr lang="en-US" sz="1000" dirty="0" smtClean="0">
                <a:latin typeface="Consolas" pitchFamily="49" charset="0"/>
              </a:rPr>
              <a:t>();</a:t>
            </a:r>
            <a:r>
              <a:rPr lang="en-US" sz="1000" dirty="0">
                <a:latin typeface="Consolas" pitchFamily="49" charset="0"/>
              </a:rPr>
              <a:t>	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	while(1)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	{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		</a:t>
            </a:r>
            <a:r>
              <a:rPr lang="en-US" sz="1000" dirty="0" smtClean="0">
                <a:latin typeface="Consolas" pitchFamily="49" charset="0"/>
              </a:rPr>
              <a:t>if(TIM2-</a:t>
            </a:r>
            <a:r>
              <a:rPr lang="en-US" sz="1000" dirty="0">
                <a:latin typeface="Consolas" pitchFamily="49" charset="0"/>
              </a:rPr>
              <a:t>&gt;SR &amp;(1&lt;&lt;1))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		{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			TIM2-&gt;SR &amp;=~(1&lt;&lt;1);//capture flag reset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		</a:t>
            </a:r>
            <a:r>
              <a:rPr lang="en-US" sz="1000" dirty="0" smtClean="0">
                <a:latin typeface="Consolas" pitchFamily="49" charset="0"/>
              </a:rPr>
              <a:t>}</a:t>
            </a:r>
            <a:r>
              <a:rPr lang="en-US" sz="1000" dirty="0">
                <a:latin typeface="Consolas" pitchFamily="49" charset="0"/>
              </a:rPr>
              <a:t>				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		</a:t>
            </a:r>
            <a:r>
              <a:rPr lang="en-US" sz="1000" dirty="0" err="1">
                <a:latin typeface="Consolas" pitchFamily="49" charset="0"/>
              </a:rPr>
              <a:t>dummy_read</a:t>
            </a:r>
            <a:r>
              <a:rPr lang="en-US" sz="1000" dirty="0">
                <a:latin typeface="Consolas" pitchFamily="49" charset="0"/>
              </a:rPr>
              <a:t>=TIM2-&gt;CCR1;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	}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	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	return 0;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>
                <a:latin typeface="Consolas" pitchFamily="49" charset="0"/>
              </a:rPr>
              <a:t>}</a:t>
            </a:r>
            <a:endParaRPr lang="en-US" sz="1000" dirty="0" smtClean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90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563010" y="556080"/>
            <a:ext cx="6636281" cy="6119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b="1" dirty="0" smtClean="0">
              <a:solidFill>
                <a:schemeClr val="accent1">
                  <a:lumMod val="75000"/>
                </a:schemeClr>
              </a:solidFill>
              <a:latin typeface="Facto Bold" panose="00000800000000000000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8176" y="129648"/>
            <a:ext cx="10971484" cy="596635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void </a:t>
            </a:r>
            <a:r>
              <a:rPr lang="en-US" sz="1000" dirty="0" err="1"/>
              <a:t>gpio_init</a:t>
            </a:r>
            <a:r>
              <a:rPr lang="en-US" sz="1000" dirty="0"/>
              <a:t>()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{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		RCC-&gt;APB2ENR =(1&lt;&lt;0); //</a:t>
            </a:r>
            <a:r>
              <a:rPr lang="en-US" sz="1000" dirty="0" err="1"/>
              <a:t>afio</a:t>
            </a:r>
            <a:r>
              <a:rPr lang="en-US" sz="1000" dirty="0"/>
              <a:t> </a:t>
            </a:r>
            <a:r>
              <a:rPr lang="en-US" sz="1000" dirty="0" err="1"/>
              <a:t>clk</a:t>
            </a:r>
            <a:r>
              <a:rPr lang="en-US" sz="1000" dirty="0"/>
              <a:t> </a:t>
            </a:r>
            <a:r>
              <a:rPr lang="en-US" sz="1000" dirty="0" smtClean="0"/>
              <a:t>enable</a:t>
            </a:r>
            <a:r>
              <a:rPr lang="en-US" sz="1000" dirty="0"/>
              <a:t>	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		RCC-&gt;APB2ENR |= (1&lt;&lt;2);//</a:t>
            </a:r>
            <a:r>
              <a:rPr lang="en-US" sz="1000" dirty="0" err="1"/>
              <a:t>porta</a:t>
            </a:r>
            <a:r>
              <a:rPr lang="en-US" sz="1000" dirty="0"/>
              <a:t> </a:t>
            </a:r>
            <a:r>
              <a:rPr lang="en-US" sz="1000" dirty="0" err="1"/>
              <a:t>clk</a:t>
            </a:r>
            <a:r>
              <a:rPr lang="en-US" sz="1000" dirty="0"/>
              <a:t> enable</a:t>
            </a:r>
            <a:r>
              <a:rPr lang="en-US" sz="1000" dirty="0" smtClean="0"/>
              <a:t>,</a:t>
            </a:r>
            <a:r>
              <a:rPr lang="en-US" sz="1000" dirty="0"/>
              <a:t>	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		GPIOA-&gt;CRL =0x00000000;//</a:t>
            </a:r>
            <a:r>
              <a:rPr lang="en-US" sz="1000" dirty="0" smtClean="0"/>
              <a:t>reset</a:t>
            </a:r>
            <a:r>
              <a:rPr lang="en-US" sz="1000" dirty="0"/>
              <a:t>	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		//</a:t>
            </a:r>
            <a:r>
              <a:rPr lang="en-US" sz="1000" dirty="0" smtClean="0"/>
              <a:t>pa0</a:t>
            </a:r>
            <a:r>
              <a:rPr lang="en-US" sz="1000" dirty="0"/>
              <a:t>	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		GPIOA-&gt;CRL &amp;=~(3&lt;&lt;0);//</a:t>
            </a:r>
            <a:r>
              <a:rPr lang="en-US" sz="1000" dirty="0" smtClean="0"/>
              <a:t>input</a:t>
            </a:r>
            <a:r>
              <a:rPr lang="en-US" sz="1000" dirty="0"/>
              <a:t>	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		GPIOA-&gt;CRL |=(1&lt;&lt;2);//</a:t>
            </a:r>
            <a:r>
              <a:rPr lang="en-US" sz="1000" dirty="0" smtClean="0"/>
              <a:t>input floating</a:t>
            </a:r>
            <a:endParaRPr lang="en-US" sz="1000" dirty="0"/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}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 smtClean="0"/>
              <a:t>void </a:t>
            </a:r>
            <a:r>
              <a:rPr lang="en-US" sz="1000" dirty="0" err="1"/>
              <a:t>capture_init</a:t>
            </a:r>
            <a:r>
              <a:rPr lang="en-US" sz="1000" dirty="0"/>
              <a:t>()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{</a:t>
            </a:r>
          </a:p>
          <a:p>
            <a:pPr lvl="2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	/* Enabling clock for Timer 2*/</a:t>
            </a:r>
          </a:p>
          <a:p>
            <a:pPr lvl="2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	RCC-&gt;APB1ENR = (1&lt;&lt;0);//tim2 </a:t>
            </a:r>
            <a:r>
              <a:rPr lang="en-US" sz="1000" dirty="0" err="1"/>
              <a:t>clk</a:t>
            </a:r>
            <a:r>
              <a:rPr lang="en-US" sz="1000" dirty="0"/>
              <a:t> </a:t>
            </a:r>
            <a:r>
              <a:rPr lang="en-US" sz="1000" dirty="0" smtClean="0"/>
              <a:t>enable</a:t>
            </a:r>
            <a:endParaRPr lang="en-US" sz="1000" dirty="0"/>
          </a:p>
          <a:p>
            <a:pPr lvl="4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  TIM2-&gt;ARR = 2000;   //for 2s               </a:t>
            </a:r>
          </a:p>
          <a:p>
            <a:pPr lvl="4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  TIM2-&gt;PSC = 7999;       </a:t>
            </a:r>
            <a:r>
              <a:rPr lang="en-US" sz="1000" dirty="0" smtClean="0"/>
              <a:t>    </a:t>
            </a:r>
            <a:endParaRPr lang="en-US" sz="1000" dirty="0"/>
          </a:p>
          <a:p>
            <a:pPr lvl="2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	/* Capture Mode, ENABLE Preload*/</a:t>
            </a:r>
          </a:p>
          <a:p>
            <a:pPr lvl="4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  TIM2-&gt;CCMR1  =  TIM_CCMR1_CC1S_0 ; </a:t>
            </a:r>
          </a:p>
          <a:p>
            <a:pPr lvl="4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  //TIM2-&gt;EGR |= TIM_EGR_UG |TIM_EGR_CC1G ;  </a:t>
            </a:r>
          </a:p>
          <a:p>
            <a:pPr lvl="4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  /*CC2E : channel 1 enabled; polarity : active low*/ </a:t>
            </a:r>
          </a:p>
          <a:p>
            <a:pPr lvl="4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  TIM2-&gt;CCER = 0;  // </a:t>
            </a:r>
            <a:r>
              <a:rPr lang="en-US" sz="1000" dirty="0" smtClean="0"/>
              <a:t>off</a:t>
            </a:r>
            <a:r>
              <a:rPr lang="en-US" sz="1000" dirty="0"/>
              <a:t>	</a:t>
            </a:r>
          </a:p>
          <a:p>
            <a:pPr lvl="2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TIM2-&gt;CCR1 = 0; </a:t>
            </a:r>
          </a:p>
          <a:p>
            <a:pPr lvl="2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  /* Auto Reload Enable */</a:t>
            </a:r>
          </a:p>
          <a:p>
            <a:pPr lvl="2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  TIM2-&gt;CR1 |= TIM_CR1_ARPE;//buffer </a:t>
            </a:r>
            <a:r>
              <a:rPr lang="en-US" sz="1000" dirty="0" smtClean="0"/>
              <a:t>enable</a:t>
            </a:r>
            <a:r>
              <a:rPr lang="en-US" sz="1000" dirty="0"/>
              <a:t>	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	TIM2-&gt;CCER |= TIM_CCER_CC1E;//</a:t>
            </a:r>
            <a:r>
              <a:rPr lang="en-US" sz="1000" dirty="0" smtClean="0"/>
              <a:t>enable</a:t>
            </a:r>
            <a:endParaRPr lang="en-US" sz="1000" dirty="0"/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	/* Enable Timer Counter */</a:t>
            </a:r>
          </a:p>
          <a:p>
            <a:pPr lvl="2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  TIM2-&gt;CR1 |= TIM_CR1_CEN;   //timer on  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1000" dirty="0"/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r>
              <a:rPr lang="en-US" sz="1000" dirty="0"/>
              <a:t>}</a:t>
            </a:r>
          </a:p>
          <a:p>
            <a:pPr lvl="0" algn="just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</a:pP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360385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zetech Solutions | Linked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223" y="129648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Azetech Solution, Coimbatore</a:t>
            </a:r>
            <a:endParaRPr lang="en-US"/>
          </a:p>
        </p:txBody>
      </p:sp>
      <p:sp>
        <p:nvSpPr>
          <p:cNvPr id="5" name="Title 4"/>
          <p:cNvSpPr txBox="1">
            <a:spLocks/>
          </p:cNvSpPr>
          <p:nvPr/>
        </p:nvSpPr>
        <p:spPr>
          <a:xfrm>
            <a:off x="563010" y="411227"/>
            <a:ext cx="6636281" cy="6119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Facto Bold" panose="00000800000000000000" pitchFamily="50" charset="0"/>
              </a:rPr>
              <a:t>Compare</a:t>
            </a:r>
            <a:endParaRPr lang="en-US" sz="2800" b="1" dirty="0" smtClean="0">
              <a:solidFill>
                <a:schemeClr val="accent1">
                  <a:lumMod val="75000"/>
                </a:schemeClr>
              </a:solidFill>
              <a:latin typeface="Facto Bold" panose="00000800000000000000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6776" y="1168012"/>
            <a:ext cx="10589448" cy="562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4048" lvl="0" indent="-384048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This function is used to control an output waveform or indicating when a period of time has</a:t>
            </a:r>
            <a:br>
              <a:rPr lang="en-US" sz="2000" dirty="0"/>
            </a:br>
            <a:r>
              <a:rPr lang="en-US" sz="2000" dirty="0"/>
              <a:t>elapsed</a:t>
            </a:r>
            <a:r>
              <a:rPr lang="en-US" sz="2000" dirty="0" smtClean="0"/>
              <a:t>.</a:t>
            </a:r>
          </a:p>
          <a:p>
            <a:pPr marL="384048" lvl="0" indent="-384048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en-US" sz="2000" dirty="0" smtClean="0"/>
              <a:t>When </a:t>
            </a:r>
            <a:r>
              <a:rPr lang="en-US" sz="2000" dirty="0"/>
              <a:t>a match is found between the capture/compare register and the counter, the output</a:t>
            </a:r>
            <a:br>
              <a:rPr lang="en-US" sz="2000" dirty="0"/>
            </a:br>
            <a:r>
              <a:rPr lang="en-US" sz="2000" dirty="0"/>
              <a:t>compare function</a:t>
            </a:r>
            <a:r>
              <a:rPr lang="en-US" sz="2000" dirty="0" smtClean="0"/>
              <a:t>:</a:t>
            </a:r>
            <a:endParaRPr lang="en-US" sz="2000" dirty="0"/>
          </a:p>
          <a:p>
            <a:pPr marL="800100" lvl="1" indent="-3429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Arial" pitchFamily="34" charset="0"/>
              <a:buChar char="•"/>
            </a:pPr>
            <a:r>
              <a:rPr lang="en-US" sz="2000" dirty="0" smtClean="0"/>
              <a:t>Assigns </a:t>
            </a:r>
            <a:r>
              <a:rPr lang="en-US" sz="2000" dirty="0"/>
              <a:t>the corresponding output pin to a programmable value defined by the output</a:t>
            </a:r>
            <a:br>
              <a:rPr lang="en-US" sz="2000" dirty="0"/>
            </a:br>
            <a:r>
              <a:rPr lang="en-US" sz="2000" dirty="0"/>
              <a:t>compare mode (</a:t>
            </a:r>
            <a:r>
              <a:rPr lang="en-US" sz="2000" dirty="0" err="1"/>
              <a:t>OCxM</a:t>
            </a:r>
            <a:r>
              <a:rPr lang="en-US" sz="2000" dirty="0"/>
              <a:t> bits in the </a:t>
            </a:r>
            <a:r>
              <a:rPr lang="en-US" sz="2000" dirty="0" err="1"/>
              <a:t>TIMx_CCMRx</a:t>
            </a:r>
            <a:r>
              <a:rPr lang="en-US" sz="2000" dirty="0"/>
              <a:t> register) and the output polarity (</a:t>
            </a:r>
            <a:r>
              <a:rPr lang="en-US" sz="2000" dirty="0" err="1"/>
              <a:t>CCxP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bit in the </a:t>
            </a:r>
            <a:r>
              <a:rPr lang="en-US" sz="2000" dirty="0" err="1"/>
              <a:t>TIMx_CCER</a:t>
            </a:r>
            <a:r>
              <a:rPr lang="en-US" sz="2000" dirty="0"/>
              <a:t> register). The output pin can keep its level (OCXM=000), be set</a:t>
            </a:r>
            <a:br>
              <a:rPr lang="en-US" sz="2000" dirty="0"/>
            </a:br>
            <a:r>
              <a:rPr lang="en-US" sz="2000" dirty="0"/>
              <a:t>active (</a:t>
            </a:r>
            <a:r>
              <a:rPr lang="en-US" sz="2000" dirty="0" err="1"/>
              <a:t>OCxM</a:t>
            </a:r>
            <a:r>
              <a:rPr lang="en-US" sz="2000" dirty="0"/>
              <a:t>=001), be set inactive (</a:t>
            </a:r>
            <a:r>
              <a:rPr lang="en-US" sz="2000" dirty="0" err="1"/>
              <a:t>OCxM</a:t>
            </a:r>
            <a:r>
              <a:rPr lang="en-US" sz="2000" dirty="0"/>
              <a:t>=010) or can toggle (</a:t>
            </a:r>
            <a:r>
              <a:rPr lang="en-US" sz="2000" dirty="0" err="1"/>
              <a:t>OCxM</a:t>
            </a:r>
            <a:r>
              <a:rPr lang="en-US" sz="2000" dirty="0"/>
              <a:t>=011) on match.</a:t>
            </a:r>
            <a:br>
              <a:rPr lang="en-US" sz="2000" dirty="0"/>
            </a:br>
            <a:endParaRPr lang="en-US" sz="2000" dirty="0"/>
          </a:p>
          <a:p>
            <a:pPr marL="800100" lvl="1" indent="-3429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Arial" pitchFamily="34" charset="0"/>
              <a:buChar char="•"/>
            </a:pPr>
            <a:r>
              <a:rPr lang="en-US" sz="2000" dirty="0" smtClean="0"/>
              <a:t>Sets </a:t>
            </a:r>
            <a:r>
              <a:rPr lang="en-US" sz="2000" dirty="0"/>
              <a:t>a flag in the interrupt status register (</a:t>
            </a:r>
            <a:r>
              <a:rPr lang="en-US" sz="2000" dirty="0" err="1"/>
              <a:t>CCxIF</a:t>
            </a:r>
            <a:r>
              <a:rPr lang="en-US" sz="2000" dirty="0"/>
              <a:t> bit in the </a:t>
            </a:r>
            <a:r>
              <a:rPr lang="en-US" sz="2000" dirty="0" err="1"/>
              <a:t>TIMx_SR</a:t>
            </a:r>
            <a:r>
              <a:rPr lang="en-US" sz="2000" dirty="0"/>
              <a:t> register</a:t>
            </a:r>
            <a:r>
              <a:rPr lang="en-US" sz="2000" dirty="0" smtClean="0"/>
              <a:t>).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The </a:t>
            </a:r>
            <a:r>
              <a:rPr lang="en-US" sz="2000" dirty="0" err="1"/>
              <a:t>TIMx_CCRx</a:t>
            </a:r>
            <a:r>
              <a:rPr lang="en-US" sz="2000" dirty="0"/>
              <a:t> registers can be programmed with or without preload registers using the</a:t>
            </a:r>
            <a:br>
              <a:rPr lang="en-US" sz="2000" dirty="0"/>
            </a:br>
            <a:r>
              <a:rPr lang="en-US" sz="2000" dirty="0" err="1"/>
              <a:t>OCxPE</a:t>
            </a:r>
            <a:r>
              <a:rPr lang="en-US" sz="2000" dirty="0"/>
              <a:t> bit in the </a:t>
            </a:r>
            <a:r>
              <a:rPr lang="en-US" sz="2000" dirty="0" err="1"/>
              <a:t>TIMx_CCMRx</a:t>
            </a:r>
            <a:r>
              <a:rPr lang="en-US" sz="2000" dirty="0"/>
              <a:t> register</a:t>
            </a:r>
            <a:r>
              <a:rPr lang="en-US" sz="2000" dirty="0" smtClean="0"/>
              <a:t>.</a:t>
            </a:r>
          </a:p>
          <a:p>
            <a:pPr marL="800100" lvl="1" indent="-3429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Arial" pitchFamily="34" charset="0"/>
              <a:buChar char="•"/>
            </a:pPr>
            <a:r>
              <a:rPr lang="en-US" sz="2000" dirty="0" smtClean="0"/>
              <a:t>In </a:t>
            </a:r>
            <a:r>
              <a:rPr lang="en-US" sz="2000" dirty="0"/>
              <a:t>output compare mode, the update event UEV has no effect on </a:t>
            </a:r>
            <a:r>
              <a:rPr lang="en-US" sz="2000" dirty="0" err="1"/>
              <a:t>ocxref</a:t>
            </a:r>
            <a:r>
              <a:rPr lang="en-US" sz="2000" dirty="0"/>
              <a:t> and </a:t>
            </a:r>
            <a:r>
              <a:rPr lang="en-US" sz="2000" dirty="0" err="1"/>
              <a:t>OCx</a:t>
            </a:r>
            <a:r>
              <a:rPr lang="en-US" sz="2000" dirty="0"/>
              <a:t> output.</a:t>
            </a:r>
            <a:br>
              <a:rPr lang="en-US" sz="2000" dirty="0"/>
            </a:br>
            <a:r>
              <a:rPr lang="en-US" sz="2000" dirty="0"/>
              <a:t>The timing resolution is one count of the counter. Output compare mode can also be used to</a:t>
            </a:r>
            <a:br>
              <a:rPr lang="en-US" sz="2000" dirty="0"/>
            </a:br>
            <a:r>
              <a:rPr lang="en-US" sz="2000" dirty="0"/>
              <a:t>output a single pulse (in One-pulse mode).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06592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12247</TotalTime>
  <Words>385</Words>
  <Application>Microsoft Office PowerPoint</Application>
  <PresentationFormat>Custom</PresentationFormat>
  <Paragraphs>225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STM32 CCP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Surendar Vijayakumar</dc:creator>
  <cp:lastModifiedBy>Cibi_Aze</cp:lastModifiedBy>
  <cp:revision>481</cp:revision>
  <dcterms:created xsi:type="dcterms:W3CDTF">2021-04-01T12:19:09Z</dcterms:created>
  <dcterms:modified xsi:type="dcterms:W3CDTF">2021-07-10T13:15:07Z</dcterms:modified>
</cp:coreProperties>
</file>