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4" r:id="rId2"/>
    <p:sldId id="312" r:id="rId3"/>
    <p:sldId id="327" r:id="rId4"/>
    <p:sldId id="328" r:id="rId5"/>
    <p:sldId id="330" r:id="rId6"/>
    <p:sldId id="342" r:id="rId7"/>
    <p:sldId id="344" r:id="rId8"/>
    <p:sldId id="345" r:id="rId9"/>
    <p:sldId id="331" r:id="rId10"/>
    <p:sldId id="332" r:id="rId11"/>
    <p:sldId id="336" r:id="rId12"/>
    <p:sldId id="335" r:id="rId13"/>
    <p:sldId id="346" r:id="rId14"/>
    <p:sldId id="347" r:id="rId15"/>
    <p:sldId id="334" r:id="rId16"/>
    <p:sldId id="337" r:id="rId17"/>
    <p:sldId id="350" r:id="rId18"/>
    <p:sldId id="338" r:id="rId19"/>
    <p:sldId id="343" r:id="rId20"/>
    <p:sldId id="341" r:id="rId21"/>
    <p:sldId id="348" r:id="rId22"/>
    <p:sldId id="34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3" autoAdjust="0"/>
    <p:restoredTop sz="94660"/>
  </p:normalViewPr>
  <p:slideViewPr>
    <p:cSldViewPr snapToGrid="0">
      <p:cViewPr>
        <p:scale>
          <a:sx n="100" d="100"/>
          <a:sy n="100" d="100"/>
        </p:scale>
        <p:origin x="-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10-Jul-21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10-Jul-21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10-Jul-21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STM32 CCP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326" y="1168012"/>
            <a:ext cx="10906124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Select </a:t>
            </a:r>
            <a:r>
              <a:rPr lang="en-US" sz="2000" dirty="0"/>
              <a:t>the counter clock (internal, external, </a:t>
            </a:r>
            <a:r>
              <a:rPr lang="en-US" sz="2000" dirty="0" err="1"/>
              <a:t>prescaler</a:t>
            </a:r>
            <a:r>
              <a:rPr lang="en-US" sz="2000" dirty="0" smtClean="0"/>
              <a:t>).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Write </a:t>
            </a:r>
            <a:r>
              <a:rPr lang="en-US" sz="2000" dirty="0"/>
              <a:t>the desired data in the </a:t>
            </a:r>
            <a:r>
              <a:rPr lang="en-US" sz="2000" dirty="0" err="1"/>
              <a:t>TIMx_ARR</a:t>
            </a:r>
            <a:r>
              <a:rPr lang="en-US" sz="2000" dirty="0"/>
              <a:t> and </a:t>
            </a:r>
            <a:r>
              <a:rPr lang="en-US" sz="2000" dirty="0" err="1"/>
              <a:t>TIMx_CCRx</a:t>
            </a:r>
            <a:r>
              <a:rPr lang="en-US" sz="2000" dirty="0"/>
              <a:t> registers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Select </a:t>
            </a:r>
            <a:r>
              <a:rPr lang="en-US" sz="2000" dirty="0"/>
              <a:t>the output mode. For example, the user must write </a:t>
            </a:r>
            <a:r>
              <a:rPr lang="en-US" sz="2000" dirty="0" err="1"/>
              <a:t>OCxM</a:t>
            </a:r>
            <a:r>
              <a:rPr lang="en-US" sz="2000" dirty="0"/>
              <a:t>=011, </a:t>
            </a:r>
            <a:r>
              <a:rPr lang="en-US" sz="2000" dirty="0" err="1"/>
              <a:t>OCxPE</a:t>
            </a:r>
            <a:r>
              <a:rPr lang="en-US" sz="2000" dirty="0"/>
              <a:t>=0,</a:t>
            </a:r>
            <a:br>
              <a:rPr lang="en-US" sz="2000" dirty="0"/>
            </a:br>
            <a:r>
              <a:rPr lang="en-US" sz="2000" dirty="0" err="1"/>
              <a:t>CCxP</a:t>
            </a:r>
            <a:r>
              <a:rPr lang="en-US" sz="2000" dirty="0"/>
              <a:t>=0 and </a:t>
            </a:r>
            <a:r>
              <a:rPr lang="en-US" sz="2000" dirty="0" err="1"/>
              <a:t>CCxE</a:t>
            </a:r>
            <a:r>
              <a:rPr lang="en-US" sz="2000" dirty="0"/>
              <a:t>=1 to toggle </a:t>
            </a:r>
            <a:r>
              <a:rPr lang="en-US" sz="2000" dirty="0" err="1"/>
              <a:t>OCx</a:t>
            </a:r>
            <a:r>
              <a:rPr lang="en-US" sz="2000" dirty="0"/>
              <a:t> output pin when CNT matches </a:t>
            </a:r>
            <a:r>
              <a:rPr lang="en-US" sz="2000" dirty="0" err="1"/>
              <a:t>CCRx</a:t>
            </a:r>
            <a:r>
              <a:rPr lang="en-US" sz="2000" dirty="0"/>
              <a:t>, </a:t>
            </a:r>
            <a:r>
              <a:rPr lang="en-US" sz="2000" dirty="0" err="1"/>
              <a:t>CCRx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preload is not used, </a:t>
            </a:r>
            <a:r>
              <a:rPr lang="en-US" sz="2000" dirty="0" err="1"/>
              <a:t>OCx</a:t>
            </a:r>
            <a:r>
              <a:rPr lang="en-US" sz="2000" dirty="0"/>
              <a:t> is enabled and active high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Enable </a:t>
            </a:r>
            <a:r>
              <a:rPr lang="en-US" sz="2000" dirty="0"/>
              <a:t>the counter by setting the CEN bit in the TIMx_CR1 register.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8974"/>
            <a:ext cx="6943725" cy="34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86313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 Registers-each 16bit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008" y="1549017"/>
            <a:ext cx="104523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TIMx_CR1 		- Timer Control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		-Timer Status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TIMx_CCMR1		-Timer  Capture/Compare Mode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TIMx_CCER</a:t>
            </a:r>
            <a:r>
              <a:rPr lang="en-US" sz="2000" dirty="0" smtClean="0"/>
              <a:t>		-</a:t>
            </a:r>
            <a:r>
              <a:rPr lang="en-US" sz="2000" dirty="0"/>
              <a:t>Timer  Capture/Compare </a:t>
            </a:r>
            <a:r>
              <a:rPr lang="en-US" sz="2000" dirty="0" smtClean="0"/>
              <a:t>Enable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TIMx_CCR1		-</a:t>
            </a:r>
            <a:r>
              <a:rPr lang="en-US" sz="2000" dirty="0"/>
              <a:t>Timer  Capture/Compare </a:t>
            </a:r>
            <a:r>
              <a:rPr lang="en-US" sz="2000" dirty="0" smtClean="0"/>
              <a:t>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85750"/>
            <a:ext cx="6533115" cy="590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000125"/>
            <a:ext cx="10903773" cy="517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#include "stm32f10x.h"                  // Device header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gpio_init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compare_init</a:t>
            </a:r>
            <a:r>
              <a:rPr lang="en-US" sz="1200" dirty="0" smtClean="0">
                <a:latin typeface="Consolas" pitchFamily="49" charset="0"/>
              </a:rPr>
              <a:t>();</a:t>
            </a:r>
            <a:endParaRPr lang="en-US" sz="12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err="1">
                <a:latin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</a:rPr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gpio_init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compare_init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while(1)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if(TIM2-&gt;SR &amp;(1&lt;&lt;1))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	TIM2-&gt;SR &amp;=~(1&lt;&lt;1);//compare flag reset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return 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29647"/>
            <a:ext cx="11238185" cy="610922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void </a:t>
            </a:r>
            <a:r>
              <a:rPr lang="en-US" sz="1200" dirty="0" err="1"/>
              <a:t>gpio_init</a:t>
            </a:r>
            <a:r>
              <a:rPr lang="en-US" sz="12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RCC-&gt;APB2ENR =(1&lt;&lt;0); //</a:t>
            </a:r>
            <a:r>
              <a:rPr lang="en-US" sz="1200" dirty="0" err="1"/>
              <a:t>afio</a:t>
            </a:r>
            <a:r>
              <a:rPr lang="en-US" sz="1200" dirty="0"/>
              <a:t> </a:t>
            </a:r>
            <a:r>
              <a:rPr lang="en-US" sz="1200" dirty="0" err="1"/>
              <a:t>clk</a:t>
            </a:r>
            <a:r>
              <a:rPr lang="en-US" sz="1200" dirty="0"/>
              <a:t> enable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RCC-&gt;APB2ENR |= (1&lt;&lt;2);//</a:t>
            </a:r>
            <a:r>
              <a:rPr lang="en-US" sz="1200" dirty="0" err="1"/>
              <a:t>porta</a:t>
            </a:r>
            <a:r>
              <a:rPr lang="en-US" sz="1200" dirty="0"/>
              <a:t> </a:t>
            </a:r>
            <a:r>
              <a:rPr lang="en-US" sz="1200" dirty="0" err="1"/>
              <a:t>clk</a:t>
            </a:r>
            <a:r>
              <a:rPr lang="en-US" sz="1200" dirty="0"/>
              <a:t> enable,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GPIOA-&gt;CRL =0x00000000;//reset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//pa0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GPIOA-&gt;CRL |=(3&lt;&lt;0);//output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GPIOA-&gt;CRL |=(2&lt;&lt;2);//</a:t>
            </a:r>
            <a:r>
              <a:rPr lang="en-US" sz="1200" dirty="0" err="1"/>
              <a:t>afio</a:t>
            </a:r>
            <a:r>
              <a:rPr lang="en-US" sz="1200" dirty="0"/>
              <a:t> output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}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void </a:t>
            </a:r>
            <a:r>
              <a:rPr lang="en-US" sz="1200" dirty="0" err="1"/>
              <a:t>compare_init</a:t>
            </a:r>
            <a:r>
              <a:rPr lang="en-US" sz="12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{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/* Enabling clock for Timer 2*/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RCC-&gt;APB1ENR = (1&lt;&lt;0);//tim2 </a:t>
            </a:r>
            <a:r>
              <a:rPr lang="en-US" sz="1200" dirty="0" err="1"/>
              <a:t>clk</a:t>
            </a:r>
            <a:r>
              <a:rPr lang="en-US" sz="1200" dirty="0"/>
              <a:t> </a:t>
            </a:r>
            <a:r>
              <a:rPr lang="en-US" sz="1200" dirty="0" smtClean="0"/>
              <a:t>enable</a:t>
            </a:r>
            <a:endParaRPr lang="en-US" sz="1200" dirty="0"/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TIM2-&gt;ARR = 2000;   //for 2s              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TIM2-&gt;PSC = 7999; </a:t>
            </a:r>
            <a:r>
              <a:rPr lang="en-US" sz="1200" dirty="0" smtClean="0"/>
              <a:t>                   </a:t>
            </a:r>
            <a:endParaRPr lang="en-US" sz="12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/* Output Compare Mode, ENABLE Preload</a:t>
            </a:r>
            <a:r>
              <a:rPr lang="en-US" sz="1200" dirty="0" smtClean="0"/>
              <a:t>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//oc1m-toggle ,OC1PE: Output compare 1 preload </a:t>
            </a:r>
            <a:r>
              <a:rPr lang="en-US" sz="1200" dirty="0" smtClean="0"/>
              <a:t>enable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</a:t>
            </a:r>
            <a:r>
              <a:rPr lang="en-US" sz="1200" dirty="0" smtClean="0"/>
              <a:t>  </a:t>
            </a:r>
            <a:r>
              <a:rPr lang="en-US" sz="1200" dirty="0"/>
              <a:t>TIM2-&gt;CCMR1  =  TIM_CCMR1_OC1PE |(3&lt;&lt;4);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</a:t>
            </a:r>
            <a:r>
              <a:rPr lang="en-US" sz="1200" dirty="0" smtClean="0"/>
              <a:t>		TIM2-</a:t>
            </a:r>
            <a:r>
              <a:rPr lang="en-US" sz="1200" dirty="0"/>
              <a:t>&gt;EGR |= TIM_EGR_UG |TIM_EGR_CC1G </a:t>
            </a:r>
            <a:r>
              <a:rPr lang="en-US" sz="1200" dirty="0" smtClean="0"/>
              <a:t>;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/*CC2E : channel 1 enabled; polarity : active low*/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TIM2-&gt;CCER = 0;  //compare </a:t>
            </a:r>
            <a:r>
              <a:rPr lang="en-US" sz="1200" dirty="0" smtClean="0"/>
              <a:t>off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TIM2-</a:t>
            </a:r>
            <a:r>
              <a:rPr lang="en-US" sz="1200" dirty="0"/>
              <a:t>&gt;CCR1 = 1000;//compare </a:t>
            </a:r>
            <a:r>
              <a:rPr lang="en-US" sz="1200" dirty="0" err="1" smtClean="0"/>
              <a:t>val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/* Auto Reload Enable 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TIM2-&gt;CR1 |= TIM_CR1_ARPE;//buffer </a:t>
            </a:r>
            <a:r>
              <a:rPr lang="en-US" sz="1200" dirty="0" smtClean="0"/>
              <a:t>enable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TIM2-</a:t>
            </a:r>
            <a:r>
              <a:rPr lang="en-US" sz="1200" dirty="0"/>
              <a:t>&gt;CCER |= TIM_CCER_CC1E;//compare </a:t>
            </a:r>
            <a:r>
              <a:rPr lang="en-US" sz="1200" dirty="0" smtClean="0"/>
              <a:t>enable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/* </a:t>
            </a:r>
            <a:r>
              <a:rPr lang="en-US" sz="1200" dirty="0"/>
              <a:t>Enable Timer Counter 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TIM2-&gt;CR1 |= TIM_CR1_CEN;   //timer on 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936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76250" y="266700"/>
            <a:ext cx="672304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PWM-Pulse width Modulation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6" y="952500"/>
            <a:ext cx="10875198" cy="606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Pulse width modulation mode allows generating a signal with a frequency determined by the</a:t>
            </a:r>
            <a:br>
              <a:rPr lang="en-US" sz="2000" dirty="0"/>
            </a:br>
            <a:r>
              <a:rPr lang="en-US" sz="2000" dirty="0"/>
              <a:t>value of the </a:t>
            </a:r>
            <a:r>
              <a:rPr lang="en-US" sz="2000" dirty="0" err="1"/>
              <a:t>TIMx_ARR</a:t>
            </a:r>
            <a:r>
              <a:rPr lang="en-US" sz="2000" dirty="0"/>
              <a:t> register and a duty cycle determined by the value of </a:t>
            </a:r>
            <a:r>
              <a:rPr lang="en-US" sz="2000" dirty="0" smtClean="0"/>
              <a:t>the </a:t>
            </a:r>
            <a:r>
              <a:rPr lang="en-US" sz="2000" dirty="0" err="1" smtClean="0"/>
              <a:t>TIMx_CCRx</a:t>
            </a:r>
            <a:r>
              <a:rPr lang="en-US" sz="2000" dirty="0" smtClean="0"/>
              <a:t> </a:t>
            </a:r>
            <a:r>
              <a:rPr lang="en-US" sz="2000" dirty="0"/>
              <a:t>register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PWM mode can be selected independently on each channel (one PWM per </a:t>
            </a:r>
            <a:r>
              <a:rPr lang="en-US" sz="2000" dirty="0" err="1" smtClean="0"/>
              <a:t>Ocx</a:t>
            </a:r>
            <a:r>
              <a:rPr lang="en-US" sz="2000" dirty="0" smtClean="0"/>
              <a:t> output</a:t>
            </a:r>
            <a:r>
              <a:rPr lang="en-US" sz="2000" dirty="0"/>
              <a:t>) by writing 110 (PWM mode 1) or ‘111 (PWM mode 2) in the </a:t>
            </a:r>
            <a:r>
              <a:rPr lang="en-US" sz="2000" dirty="0" err="1"/>
              <a:t>OCxM</a:t>
            </a:r>
            <a:r>
              <a:rPr lang="en-US" sz="2000" dirty="0"/>
              <a:t> bits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TIMx_CCMRx</a:t>
            </a:r>
            <a:r>
              <a:rPr lang="en-US" sz="2000" dirty="0" smtClean="0"/>
              <a:t> </a:t>
            </a:r>
            <a:r>
              <a:rPr lang="en-US" sz="2000" dirty="0"/>
              <a:t>register. The user must enable the corresponding preload register by </a:t>
            </a:r>
            <a:r>
              <a:rPr lang="en-US" sz="2000" dirty="0" smtClean="0"/>
              <a:t>setting the </a:t>
            </a:r>
            <a:r>
              <a:rPr lang="en-US" sz="2000" dirty="0" err="1"/>
              <a:t>OCxPE</a:t>
            </a:r>
            <a:r>
              <a:rPr lang="en-US" sz="2000" dirty="0"/>
              <a:t> bit in the </a:t>
            </a:r>
            <a:r>
              <a:rPr lang="en-US" sz="2000" dirty="0" err="1"/>
              <a:t>TIMx_CCMRx</a:t>
            </a:r>
            <a:r>
              <a:rPr lang="en-US" sz="2000" dirty="0"/>
              <a:t> register, and eventually the auto-reload preload </a:t>
            </a:r>
            <a:r>
              <a:rPr lang="en-US" sz="2000" dirty="0" smtClean="0"/>
              <a:t>register by </a:t>
            </a:r>
            <a:r>
              <a:rPr lang="en-US" sz="2000" dirty="0"/>
              <a:t>setting the ARPE bit in the TIMx_CR1 register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As </a:t>
            </a:r>
            <a:r>
              <a:rPr lang="en-US" sz="2000" dirty="0"/>
              <a:t>the preload registers are transferred to the shadow registers only when an update event</a:t>
            </a:r>
            <a:br>
              <a:rPr lang="en-US" sz="2000" dirty="0"/>
            </a:br>
            <a:r>
              <a:rPr lang="en-US" sz="2000" dirty="0"/>
              <a:t>occurs, before starting the counter, the user has to initialize all the registers by setting the</a:t>
            </a:r>
            <a:br>
              <a:rPr lang="en-US" sz="2000" dirty="0"/>
            </a:br>
            <a:r>
              <a:rPr lang="en-US" sz="2000" dirty="0"/>
              <a:t>UG bit in the </a:t>
            </a:r>
            <a:r>
              <a:rPr lang="en-US" sz="2000" dirty="0" err="1"/>
              <a:t>TIMx_EGR</a:t>
            </a:r>
            <a:r>
              <a:rPr lang="en-US" sz="2000" dirty="0"/>
              <a:t> register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OCx</a:t>
            </a:r>
            <a:r>
              <a:rPr lang="en-US" sz="2000" dirty="0" smtClean="0"/>
              <a:t> </a:t>
            </a:r>
            <a:r>
              <a:rPr lang="en-US" sz="2000" dirty="0"/>
              <a:t>polarity is software programmable using the </a:t>
            </a:r>
            <a:r>
              <a:rPr lang="en-US" sz="2000" dirty="0" err="1"/>
              <a:t>CCxP</a:t>
            </a:r>
            <a:r>
              <a:rPr lang="en-US" sz="2000" dirty="0"/>
              <a:t> bit in the </a:t>
            </a:r>
            <a:r>
              <a:rPr lang="en-US" sz="2000" dirty="0" err="1"/>
              <a:t>TIMx_CCER</a:t>
            </a:r>
            <a:r>
              <a:rPr lang="en-US" sz="2000" dirty="0"/>
              <a:t> register. </a:t>
            </a:r>
            <a:r>
              <a:rPr lang="en-US" sz="2000" dirty="0" smtClean="0"/>
              <a:t>It can </a:t>
            </a:r>
            <a:r>
              <a:rPr lang="en-US" sz="2000" dirty="0"/>
              <a:t>be programmed as active high or active low. </a:t>
            </a:r>
            <a:r>
              <a:rPr lang="en-US" sz="2000" dirty="0" err="1"/>
              <a:t>OCx</a:t>
            </a:r>
            <a:r>
              <a:rPr lang="en-US" sz="2000" dirty="0"/>
              <a:t> output is enabled by the </a:t>
            </a:r>
            <a:r>
              <a:rPr lang="en-US" sz="2000" dirty="0" err="1"/>
              <a:t>CCxE</a:t>
            </a:r>
            <a:r>
              <a:rPr lang="en-US" sz="2000" dirty="0"/>
              <a:t> bit </a:t>
            </a:r>
            <a:r>
              <a:rPr lang="en-US" sz="2000" dirty="0" smtClean="0"/>
              <a:t>in the </a:t>
            </a:r>
            <a:r>
              <a:rPr lang="en-US" sz="2000" dirty="0" err="1"/>
              <a:t>TIMx_CCER</a:t>
            </a:r>
            <a:r>
              <a:rPr lang="en-US" sz="2000" dirty="0"/>
              <a:t> register. Refer to the </a:t>
            </a:r>
            <a:r>
              <a:rPr lang="en-US" sz="2000" dirty="0" err="1"/>
              <a:t>TIMx_CCERx</a:t>
            </a:r>
            <a:r>
              <a:rPr lang="en-US" sz="2000" dirty="0"/>
              <a:t> register description for more details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In </a:t>
            </a:r>
            <a:r>
              <a:rPr lang="en-US" sz="2000" dirty="0"/>
              <a:t>PWM mode (1 or 2), </a:t>
            </a:r>
            <a:r>
              <a:rPr lang="en-US" sz="2000" dirty="0" err="1"/>
              <a:t>TIMx_CNT</a:t>
            </a:r>
            <a:r>
              <a:rPr lang="en-US" sz="2000" dirty="0"/>
              <a:t> and </a:t>
            </a:r>
            <a:r>
              <a:rPr lang="en-US" sz="2000" dirty="0" err="1"/>
              <a:t>TIMx_CCRx</a:t>
            </a:r>
            <a:r>
              <a:rPr lang="en-US" sz="2000" dirty="0"/>
              <a:t> are always compared to determine</a:t>
            </a:r>
            <a:br>
              <a:rPr lang="en-US" sz="2000" dirty="0"/>
            </a:br>
            <a:r>
              <a:rPr lang="en-US" sz="2000" dirty="0"/>
              <a:t>whether </a:t>
            </a:r>
            <a:r>
              <a:rPr lang="en-US" sz="2000" dirty="0" err="1"/>
              <a:t>TIMx_CCRx≤TIMx_CNT</a:t>
            </a:r>
            <a:r>
              <a:rPr lang="en-US" sz="2000" dirty="0"/>
              <a:t> or </a:t>
            </a:r>
            <a:r>
              <a:rPr lang="en-US" sz="2000" dirty="0" err="1"/>
              <a:t>TIMx_CNT≤TIMx_CCRx</a:t>
            </a:r>
            <a:r>
              <a:rPr lang="en-US" sz="2000" dirty="0"/>
              <a:t> (depending on the direction of</a:t>
            </a:r>
            <a:br>
              <a:rPr lang="en-US" sz="2000" dirty="0"/>
            </a:br>
            <a:r>
              <a:rPr lang="en-US" sz="2000" dirty="0"/>
              <a:t>the counter). </a:t>
            </a:r>
            <a:endParaRPr lang="en-US" sz="2000" dirty="0" smtClean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23976"/>
            <a:ext cx="109037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However, to comply with the ETRF (OCREF can be cleared by an external</a:t>
            </a:r>
            <a:br>
              <a:rPr lang="en-US" sz="2000" dirty="0"/>
            </a:br>
            <a:r>
              <a:rPr lang="en-US" sz="2000" dirty="0"/>
              <a:t>event through the ETR signal until the next PWM period), the OCREF signal is asserted</a:t>
            </a:r>
            <a:br>
              <a:rPr lang="en-US" sz="2000" dirty="0"/>
            </a:br>
            <a:r>
              <a:rPr lang="en-US" sz="2000" dirty="0"/>
              <a:t>only</a:t>
            </a:r>
            <a:r>
              <a:rPr lang="en-US" sz="2000" dirty="0" smtClean="0"/>
              <a:t>:</a:t>
            </a:r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the result of the comparison changes, </a:t>
            </a:r>
            <a:r>
              <a:rPr lang="en-US" sz="2000" dirty="0" smtClean="0"/>
              <a:t>or When </a:t>
            </a:r>
            <a:r>
              <a:rPr lang="en-US" sz="2000" dirty="0"/>
              <a:t>the output compare mode (</a:t>
            </a:r>
            <a:r>
              <a:rPr lang="en-US" sz="2000" dirty="0" err="1"/>
              <a:t>OCxM</a:t>
            </a:r>
            <a:r>
              <a:rPr lang="en-US" sz="2000" dirty="0"/>
              <a:t> bits in </a:t>
            </a:r>
            <a:r>
              <a:rPr lang="en-US" sz="2000" dirty="0" err="1"/>
              <a:t>TIMx_CCMRx</a:t>
            </a:r>
            <a:r>
              <a:rPr lang="en-US" sz="2000" dirty="0"/>
              <a:t> register) switches </a:t>
            </a:r>
            <a:r>
              <a:rPr lang="en-US" sz="2000" dirty="0" smtClean="0"/>
              <a:t>from the </a:t>
            </a:r>
            <a:r>
              <a:rPr lang="en-US" sz="2000" dirty="0"/>
              <a:t>“frozen” configuration (no comparison, </a:t>
            </a:r>
            <a:r>
              <a:rPr lang="en-US" sz="2000" dirty="0" err="1"/>
              <a:t>OCxM</a:t>
            </a:r>
            <a:r>
              <a:rPr lang="en-US" sz="2000" dirty="0"/>
              <a:t>=‘000) to one of the PWM </a:t>
            </a:r>
            <a:r>
              <a:rPr lang="en-US" sz="2000" dirty="0" smtClean="0"/>
              <a:t>modes (</a:t>
            </a:r>
            <a:r>
              <a:rPr lang="en-US" sz="2000" dirty="0" err="1"/>
              <a:t>OCxM</a:t>
            </a:r>
            <a:r>
              <a:rPr lang="en-US" sz="2000" dirty="0"/>
              <a:t>=‘110 or ‘111</a:t>
            </a:r>
            <a:r>
              <a:rPr lang="en-US" sz="2000" dirty="0" smtClean="0"/>
              <a:t>).</a:t>
            </a:r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forces the PWM by software while the timer is running</a:t>
            </a:r>
            <a:r>
              <a:rPr lang="en-US" sz="2000" dirty="0" smtClean="0"/>
              <a:t>.</a:t>
            </a:r>
            <a:endParaRPr lang="en-US" sz="2000" dirty="0"/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The timer is able to generate PWM in edge-aligned mode or center-aligned mode</a:t>
            </a:r>
            <a:br>
              <a:rPr lang="en-US" sz="2000" dirty="0"/>
            </a:br>
            <a:r>
              <a:rPr lang="en-US" sz="2000" dirty="0"/>
              <a:t>depending on the CMS bits in the TIMx_CR1 register 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4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19076"/>
            <a:ext cx="9863138" cy="474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Duty Cycle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010" y="819151"/>
            <a:ext cx="8504789" cy="570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Duty Cycle % =On Time /(On Time +Off Time) *100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25% Duty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 smtClean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 smtClean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marL="342900" lvl="0" indent="-34290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 smtClean="0"/>
              <a:t>50% Duty</a:t>
            </a:r>
          </a:p>
          <a:p>
            <a:pPr marL="342900" lvl="0" indent="-34290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endParaRPr lang="en-US" sz="2000" dirty="0" smtClean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marL="342900" lvl="0" indent="-34290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 smtClean="0"/>
              <a:t>75% Duty</a:t>
            </a:r>
          </a:p>
          <a:p>
            <a:pPr marL="342900" lvl="0" indent="-34290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endParaRPr lang="en-US" sz="2000" dirty="0"/>
          </a:p>
          <a:p>
            <a:pPr marL="342900" lvl="0" indent="-34290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endParaRPr lang="en-US" sz="2000" dirty="0"/>
          </a:p>
          <a:p>
            <a:pPr marL="342900" lvl="0" indent="-34290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813003" y="5172069"/>
            <a:ext cx="647701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813002" y="5181593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464184" y="5172068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60703" y="5695944"/>
            <a:ext cx="417983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878686" y="5172067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78687" y="5172069"/>
            <a:ext cx="605791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87729" y="5695943"/>
            <a:ext cx="417983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84478" y="5181593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76425" y="1819275"/>
            <a:ext cx="40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276475" y="1819275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76475" y="2343150"/>
            <a:ext cx="771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028950" y="1819275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876425" y="1833562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28950" y="1833562"/>
            <a:ext cx="40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429000" y="1833562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429000" y="2357437"/>
            <a:ext cx="771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76426" y="2571750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20954" y="2581275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On time</a:t>
            </a:r>
            <a:endParaRPr lang="en-US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276476" y="2571750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65682" y="260287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Off time</a:t>
            </a:r>
            <a:endParaRPr lang="en-US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828802" y="3000375"/>
            <a:ext cx="1200149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76426" y="3005465"/>
            <a:ext cx="119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Time Period</a:t>
            </a:r>
            <a:endParaRPr lang="en-US" sz="11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65786" y="3881237"/>
            <a:ext cx="40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865784" y="3881237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269316" y="3881236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65835" y="4405112"/>
            <a:ext cx="417983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683818" y="3881235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83819" y="3881237"/>
            <a:ext cx="40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83870" y="4405111"/>
            <a:ext cx="417983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083869" y="3890761"/>
            <a:ext cx="1" cy="52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04832"/>
            <a:ext cx="6762750" cy="331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86313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 Registers-each 16bit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008" y="1549017"/>
            <a:ext cx="104523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TIMx_CR1 		- Timer Control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		-Timer Status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TIMx_CCMR1		-Timer  Capture/Compare Mode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TIMx_CCER</a:t>
            </a:r>
            <a:r>
              <a:rPr lang="en-US" sz="2000" dirty="0" smtClean="0"/>
              <a:t>		-</a:t>
            </a:r>
            <a:r>
              <a:rPr lang="en-US" sz="2000" dirty="0"/>
              <a:t>Timer  Capture/Compare </a:t>
            </a:r>
            <a:r>
              <a:rPr lang="en-US" sz="2000" dirty="0" smtClean="0"/>
              <a:t>Enable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TIMx_CCR1		-</a:t>
            </a:r>
            <a:r>
              <a:rPr lang="en-US" sz="2000" dirty="0"/>
              <a:t>Timer  Capture/Compare </a:t>
            </a:r>
            <a:r>
              <a:rPr lang="en-US" sz="2000" dirty="0" smtClean="0"/>
              <a:t>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50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834245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What is CCP(Capture-Compare-PWM)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CCP Module is used General purpose timer and advanced timer for its CCP configurations.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Each Capture/Compare channel </a:t>
            </a:r>
            <a:r>
              <a:rPr lang="en-US" sz="2000" dirty="0" smtClean="0"/>
              <a:t> </a:t>
            </a:r>
            <a:r>
              <a:rPr lang="en-US" sz="2000" dirty="0"/>
              <a:t>is built around a capture/compare </a:t>
            </a:r>
            <a:r>
              <a:rPr lang="en-US" sz="2000" dirty="0" smtClean="0"/>
              <a:t>register (</a:t>
            </a:r>
            <a:r>
              <a:rPr lang="en-US" sz="2000" dirty="0"/>
              <a:t>including a shadow register), an input stage for capture (with digital filter, multiplexing </a:t>
            </a:r>
            <a:r>
              <a:rPr lang="en-US" sz="2000" dirty="0" smtClean="0"/>
              <a:t>and </a:t>
            </a:r>
            <a:r>
              <a:rPr lang="en-US" sz="2000" dirty="0" err="1" smtClean="0"/>
              <a:t>prescaler</a:t>
            </a:r>
            <a:r>
              <a:rPr lang="en-US" sz="2000" dirty="0"/>
              <a:t>) and an output stage (with comparator and output control</a:t>
            </a:r>
            <a:r>
              <a:rPr lang="en-US" sz="2000" dirty="0" smtClean="0"/>
              <a:t>).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 capture mode, captures are actually done in the shadow register, which is copied into the</a:t>
            </a:r>
            <a:br>
              <a:rPr lang="en-US" sz="2000" dirty="0"/>
            </a:br>
            <a:r>
              <a:rPr lang="en-US" sz="2000" dirty="0"/>
              <a:t>preload register</a:t>
            </a:r>
            <a:r>
              <a:rPr lang="en-US" sz="2000" dirty="0" smtClean="0"/>
              <a:t>.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In </a:t>
            </a:r>
            <a:r>
              <a:rPr lang="en-US" sz="2000" dirty="0"/>
              <a:t>compare mode, the content of the preload register is copied into the shadow register</a:t>
            </a:r>
            <a:br>
              <a:rPr lang="en-US" sz="2000" dirty="0"/>
            </a:br>
            <a:r>
              <a:rPr lang="en-US" sz="2000" dirty="0"/>
              <a:t>which is compared to the counter </a:t>
            </a:r>
            <a:endParaRPr lang="en-US" sz="2000" dirty="0" smtClean="0"/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It has totally 4 channel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7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Calculation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50" y="1323977"/>
            <a:ext cx="10770423" cy="392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/*******Set timer 3 Period for PWM **************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PWM Frequency                 = 1000Hz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Timer Clock                  </a:t>
            </a:r>
            <a:r>
              <a:rPr lang="en-US" sz="2000" dirty="0" smtClean="0"/>
              <a:t>	 </a:t>
            </a:r>
            <a:r>
              <a:rPr lang="en-US" sz="2000" dirty="0"/>
              <a:t>= 8mhz = 8000000 Hz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Time Period Required        </a:t>
            </a:r>
            <a:r>
              <a:rPr lang="en-US" sz="2000" dirty="0" smtClean="0"/>
              <a:t>= </a:t>
            </a:r>
            <a:r>
              <a:rPr lang="en-US" sz="2000" dirty="0"/>
              <a:t>(1/1000Hz) = 0.001 Seconds=1ms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  Timer </a:t>
            </a:r>
            <a:r>
              <a:rPr lang="en-US" sz="2000" dirty="0" err="1"/>
              <a:t>clk</a:t>
            </a:r>
            <a:r>
              <a:rPr lang="en-US" sz="2000" dirty="0"/>
              <a:t> Formula	</a:t>
            </a:r>
            <a:r>
              <a:rPr lang="en-US" sz="2000" dirty="0" smtClean="0"/>
              <a:t> = </a:t>
            </a:r>
            <a:r>
              <a:rPr lang="en-US" sz="2000" dirty="0" err="1"/>
              <a:t>fosc</a:t>
            </a:r>
            <a:r>
              <a:rPr lang="en-US" sz="2000" dirty="0"/>
              <a:t>/(pre+1)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</a:t>
            </a:r>
            <a:r>
              <a:rPr lang="en-US" sz="2000" dirty="0" err="1"/>
              <a:t>Prescalar</a:t>
            </a:r>
            <a:r>
              <a:rPr lang="en-US" sz="2000" dirty="0"/>
              <a:t> + 1                 </a:t>
            </a:r>
            <a:r>
              <a:rPr lang="en-US" sz="2000" dirty="0" smtClean="0"/>
              <a:t>	 = </a:t>
            </a:r>
            <a:r>
              <a:rPr lang="en-US" sz="2000" dirty="0"/>
              <a:t>8000000/1000hz)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</a:t>
            </a:r>
            <a:r>
              <a:rPr lang="en-US" sz="2000" dirty="0" err="1"/>
              <a:t>Prescalar</a:t>
            </a:r>
            <a:r>
              <a:rPr lang="en-US" sz="2000" dirty="0"/>
              <a:t>                    </a:t>
            </a:r>
            <a:r>
              <a:rPr lang="en-US" sz="2000" dirty="0" smtClean="0"/>
              <a:t>	 = </a:t>
            </a:r>
            <a:r>
              <a:rPr lang="en-US" sz="2000" dirty="0"/>
              <a:t>7999 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  </a:t>
            </a:r>
            <a:r>
              <a:rPr lang="en-US" sz="2000" dirty="0" err="1" smtClean="0"/>
              <a:t>Auto_Reload</a:t>
            </a:r>
            <a:r>
              <a:rPr lang="en-US" sz="2000" dirty="0"/>
              <a:t>		</a:t>
            </a:r>
            <a:r>
              <a:rPr lang="en-US" sz="2000" dirty="0" smtClean="0"/>
              <a:t> = </a:t>
            </a:r>
            <a:r>
              <a:rPr lang="en-US" sz="2000" dirty="0"/>
              <a:t>2000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***********************************************/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4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85750"/>
            <a:ext cx="6533115" cy="590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99" y="1000125"/>
            <a:ext cx="10827573" cy="620785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#include "stm32f10x.h"                  // Device header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>
                <a:latin typeface="Consolas" pitchFamily="49" charset="0"/>
              </a:rPr>
              <a:t>();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pwm_init</a:t>
            </a:r>
            <a:r>
              <a:rPr lang="en-US" sz="10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err="1">
                <a:latin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</a:rPr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pwm_init</a:t>
            </a:r>
            <a:r>
              <a:rPr lang="en-US" sz="10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while(1</a:t>
            </a:r>
            <a:r>
              <a:rPr lang="en-US" sz="1000" dirty="0" smtClean="0">
                <a:latin typeface="Consolas" pitchFamily="49" charset="0"/>
              </a:rPr>
              <a:t>){}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return 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>
                <a:latin typeface="Consolas" pitchFamily="49" charset="0"/>
              </a:rPr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RCC-&gt;APB2ENR =(1&lt;&lt;0); //</a:t>
            </a:r>
            <a:r>
              <a:rPr lang="en-US" sz="1000" dirty="0" err="1">
                <a:latin typeface="Consolas" pitchFamily="49" charset="0"/>
              </a:rPr>
              <a:t>afio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enable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RCC-&gt;APB2ENR |= (1&lt;&lt;2);//</a:t>
            </a:r>
            <a:r>
              <a:rPr lang="en-US" sz="1000" dirty="0" err="1">
                <a:latin typeface="Consolas" pitchFamily="49" charset="0"/>
              </a:rPr>
              <a:t>porta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enable</a:t>
            </a:r>
            <a:r>
              <a:rPr lang="en-US" sz="1000" dirty="0" smtClean="0">
                <a:latin typeface="Consolas" pitchFamily="49" charset="0"/>
              </a:rPr>
              <a:t>,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GPIOA-&gt;CRL =0x00000000;//</a:t>
            </a:r>
            <a:r>
              <a:rPr lang="en-US" sz="1000" dirty="0" smtClean="0">
                <a:latin typeface="Consolas" pitchFamily="49" charset="0"/>
              </a:rPr>
              <a:t>reset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//</a:t>
            </a:r>
            <a:r>
              <a:rPr lang="en-US" sz="1000" dirty="0" smtClean="0">
                <a:latin typeface="Consolas" pitchFamily="49" charset="0"/>
              </a:rPr>
              <a:t>pa0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GPIOA-&gt;CRL |=(3&lt;&lt;0);//output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GPIOA-&gt;CRL |=(2&lt;&lt;2);//</a:t>
            </a:r>
            <a:r>
              <a:rPr lang="en-US" sz="1000" dirty="0" err="1">
                <a:latin typeface="Consolas" pitchFamily="49" charset="0"/>
              </a:rPr>
              <a:t>afio</a:t>
            </a:r>
            <a:r>
              <a:rPr lang="en-US" sz="1000" dirty="0">
                <a:latin typeface="Consolas" pitchFamily="49" charset="0"/>
              </a:rPr>
              <a:t> output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150" y="129648"/>
            <a:ext cx="11171510" cy="61949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 smtClean="0"/>
              <a:t>void </a:t>
            </a:r>
            <a:r>
              <a:rPr lang="en-US" sz="1400" dirty="0" err="1"/>
              <a:t>pwm_init</a:t>
            </a:r>
            <a:r>
              <a:rPr lang="en-US" sz="14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/* Enabling clock for Timer 2*/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RCC-&gt;APB1ENR = (1&lt;&lt;0);//tim2 </a:t>
            </a:r>
            <a:r>
              <a:rPr lang="en-US" sz="1400" dirty="0" err="1"/>
              <a:t>clk</a:t>
            </a:r>
            <a:r>
              <a:rPr lang="en-US" sz="1400" dirty="0"/>
              <a:t>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TIM2-&gt;ARR = 2000;   //for 2s              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TIM2-&gt;PSC = 7999</a:t>
            </a:r>
            <a:r>
              <a:rPr lang="en-US" sz="1400" dirty="0" smtClean="0"/>
              <a:t>;                   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/* Output PWM Mode, ENABLE </a:t>
            </a:r>
            <a:r>
              <a:rPr lang="en-US" sz="1400" dirty="0" err="1"/>
              <a:t>Preload,PWM</a:t>
            </a:r>
            <a:r>
              <a:rPr lang="en-US" sz="1400" dirty="0"/>
              <a:t>  mode:1</a:t>
            </a:r>
            <a:r>
              <a:rPr lang="en-US" sz="1400" dirty="0" smtClean="0"/>
              <a:t>*/</a:t>
            </a:r>
          </a:p>
          <a:p>
            <a:pPr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//oc1m-toggle ,OC1PE: Output PWM, 1 preload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TIM2-&gt;CCMR1  =  TIM_CCMR1_OC1PE |(6&lt;&lt;4); </a:t>
            </a:r>
            <a:endParaRPr lang="en-US" sz="1400" dirty="0" smtClean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 smtClean="0"/>
              <a:t>  </a:t>
            </a:r>
            <a:r>
              <a:rPr lang="en-US" sz="1400" dirty="0"/>
              <a:t>//TIM2-&gt;EGR |= TIM_EGR_UG |TIM_EGR_CC1G ;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/*CC2E : channel 1 enabled; polarity : active low*/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TIM2-&gt;CCER = 0;  //</a:t>
            </a:r>
            <a:r>
              <a:rPr lang="en-US" sz="1400" dirty="0" err="1"/>
              <a:t>pwm</a:t>
            </a:r>
            <a:r>
              <a:rPr lang="en-US" sz="1400" dirty="0"/>
              <a:t> cahnnel1 </a:t>
            </a:r>
            <a:r>
              <a:rPr lang="en-US" sz="1400" dirty="0" smtClean="0"/>
              <a:t>off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TIM2-&gt;CCR1 = 1000;//50% duty </a:t>
            </a:r>
            <a:r>
              <a:rPr lang="en-US" sz="1400" dirty="0" smtClean="0"/>
              <a:t>cycle</a:t>
            </a:r>
            <a:endParaRPr lang="en-US" sz="14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/* Auto Reload Enable 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TIM2-&gt;CR1 |= TIM_CR1_ARPE;//buffer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TIM2-&gt;CCER |= TIM_CCER_CC1E;//</a:t>
            </a:r>
            <a:r>
              <a:rPr lang="en-US" sz="1400" dirty="0" err="1"/>
              <a:t>pwm</a:t>
            </a:r>
            <a:r>
              <a:rPr lang="en-US" sz="1400" dirty="0"/>
              <a:t>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/* Enable Timer Counter 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 smtClean="0"/>
              <a:t>	  TIM2-&gt;CR1 |= TIM_CR1_CEN;   //timer on  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074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17" y="1341783"/>
            <a:ext cx="10740606" cy="373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 Input capture mode, the Capture/Compare Registers (</a:t>
            </a:r>
            <a:r>
              <a:rPr lang="en-US" sz="2000" dirty="0" err="1"/>
              <a:t>TIMx_CCRx</a:t>
            </a:r>
            <a:r>
              <a:rPr lang="en-US" sz="2000" dirty="0"/>
              <a:t>) are used to latch the</a:t>
            </a:r>
            <a:br>
              <a:rPr lang="en-US" sz="2000" dirty="0"/>
            </a:br>
            <a:r>
              <a:rPr lang="en-US" sz="2000" dirty="0"/>
              <a:t>value of the counter after a transition detected by the corresponding </a:t>
            </a:r>
            <a:r>
              <a:rPr lang="en-US" sz="2000" dirty="0" err="1"/>
              <a:t>ICx</a:t>
            </a:r>
            <a:r>
              <a:rPr lang="en-US" sz="2000" dirty="0"/>
              <a:t> signal. </a:t>
            </a:r>
            <a:endParaRPr lang="en-US" sz="2000" dirty="0" smtClean="0"/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a capture </a:t>
            </a:r>
            <a:r>
              <a:rPr lang="en-US" sz="2000" dirty="0"/>
              <a:t>occurs, the corresponding CCXIF flag (</a:t>
            </a:r>
            <a:r>
              <a:rPr lang="en-US" sz="2000" dirty="0" err="1"/>
              <a:t>TIMx_SR</a:t>
            </a:r>
            <a:r>
              <a:rPr lang="en-US" sz="2000" dirty="0"/>
              <a:t> register) is set and an interrupt or</a:t>
            </a:r>
            <a:br>
              <a:rPr lang="en-US" sz="2000" dirty="0"/>
            </a:br>
            <a:r>
              <a:rPr lang="en-US" sz="2000" dirty="0"/>
              <a:t>a DMA request can be sent if they are enabled. If a capture occurs while the </a:t>
            </a:r>
            <a:r>
              <a:rPr lang="en-US" sz="2000" dirty="0" err="1"/>
              <a:t>CCxIF</a:t>
            </a:r>
            <a:r>
              <a:rPr lang="en-US" sz="2000" dirty="0"/>
              <a:t> flag </a:t>
            </a:r>
            <a:r>
              <a:rPr lang="en-US" sz="2000" dirty="0" smtClean="0"/>
              <a:t>was already </a:t>
            </a:r>
            <a:r>
              <a:rPr lang="en-US" sz="2000" dirty="0"/>
              <a:t>high, then the over-capture flag </a:t>
            </a:r>
            <a:r>
              <a:rPr lang="en-US" sz="2000" dirty="0" err="1"/>
              <a:t>CCxOF</a:t>
            </a:r>
            <a:r>
              <a:rPr lang="en-US" sz="2000" dirty="0"/>
              <a:t> (</a:t>
            </a:r>
            <a:r>
              <a:rPr lang="en-US" sz="2000" dirty="0" err="1"/>
              <a:t>TIMx_SR</a:t>
            </a:r>
            <a:r>
              <a:rPr lang="en-US" sz="2000" dirty="0"/>
              <a:t> register) is set. </a:t>
            </a:r>
            <a:r>
              <a:rPr lang="en-US" sz="2000" dirty="0" err="1"/>
              <a:t>CCxIF</a:t>
            </a:r>
            <a:r>
              <a:rPr lang="en-US" sz="2000" dirty="0"/>
              <a:t> can </a:t>
            </a:r>
            <a:r>
              <a:rPr lang="en-US" sz="2000" dirty="0" smtClean="0"/>
              <a:t>be cleared </a:t>
            </a:r>
            <a:r>
              <a:rPr lang="en-US" sz="2000" dirty="0"/>
              <a:t>by software by writing it to 0 or by reading the captured data stored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TIMx_CCRx</a:t>
            </a:r>
            <a:r>
              <a:rPr lang="en-US" sz="2000" dirty="0" smtClean="0"/>
              <a:t> </a:t>
            </a:r>
            <a:r>
              <a:rPr lang="en-US" sz="2000" dirty="0"/>
              <a:t>register. </a:t>
            </a:r>
            <a:r>
              <a:rPr lang="en-US" sz="2000" dirty="0" err="1"/>
              <a:t>CCxOF</a:t>
            </a:r>
            <a:r>
              <a:rPr lang="en-US" sz="2000" dirty="0"/>
              <a:t> is </a:t>
            </a:r>
            <a:r>
              <a:rPr lang="en-US" sz="2000" dirty="0" smtClean="0"/>
              <a:t> </a:t>
            </a:r>
            <a:r>
              <a:rPr lang="en-US" sz="2000" dirty="0" err="1" smtClean="0"/>
              <a:t>leared</a:t>
            </a:r>
            <a:r>
              <a:rPr lang="en-US" sz="2000" dirty="0" smtClean="0"/>
              <a:t> </a:t>
            </a:r>
            <a:r>
              <a:rPr lang="en-US" sz="2000" dirty="0"/>
              <a:t>when written to 0. </a:t>
            </a:r>
            <a:endParaRPr lang="en-US" sz="2000" dirty="0" smtClean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6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010" y="771525"/>
            <a:ext cx="9982408" cy="554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dirty="0"/>
              <a:t>The following example shows how to capture the counter value in TIMx_CCR1 when TI1</a:t>
            </a:r>
            <a:br>
              <a:rPr lang="en-US" dirty="0"/>
            </a:br>
            <a:r>
              <a:rPr lang="en-US" dirty="0"/>
              <a:t>input rises. To do this, use the following </a:t>
            </a:r>
            <a:r>
              <a:rPr lang="en-US" dirty="0" smtClean="0"/>
              <a:t>procedure: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the active input: TIMx_CCR1 must be linked to the TI1 input, so write the CC1S</a:t>
            </a:r>
            <a:br>
              <a:rPr lang="en-US" dirty="0"/>
            </a:br>
            <a:r>
              <a:rPr lang="en-US" dirty="0"/>
              <a:t>bits to 01 in the TIMx_CCMR1 register. As soon as CC1S becomes different from 00,</a:t>
            </a:r>
            <a:br>
              <a:rPr lang="en-US" dirty="0"/>
            </a:br>
            <a:r>
              <a:rPr lang="en-US" dirty="0"/>
              <a:t>the channel is configured in input and the TIMx_CCR1 register becomes read-only</a:t>
            </a:r>
            <a:r>
              <a:rPr lang="en-US" dirty="0" smtClean="0"/>
              <a:t>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the needed input filter duration with respect to the signal connected to the</a:t>
            </a:r>
            <a:br>
              <a:rPr lang="en-US" dirty="0"/>
            </a:br>
            <a:r>
              <a:rPr lang="en-US" dirty="0"/>
              <a:t>timer (by programming the </a:t>
            </a:r>
            <a:r>
              <a:rPr lang="en-US" dirty="0" err="1"/>
              <a:t>ICxF</a:t>
            </a:r>
            <a:r>
              <a:rPr lang="en-US" dirty="0"/>
              <a:t> bits in the </a:t>
            </a:r>
            <a:r>
              <a:rPr lang="en-US" dirty="0" err="1"/>
              <a:t>TIMx_CCMRx</a:t>
            </a:r>
            <a:r>
              <a:rPr lang="en-US" dirty="0"/>
              <a:t> register if the input is one of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TIx</a:t>
            </a:r>
            <a:r>
              <a:rPr lang="en-US" dirty="0"/>
              <a:t> inputs). Let’s imagine that, when toggling, the input signal is not stable during at</a:t>
            </a:r>
            <a:br>
              <a:rPr lang="en-US" dirty="0"/>
            </a:br>
            <a:r>
              <a:rPr lang="en-US" dirty="0"/>
              <a:t>must five internal clock cycles. We must program a filter duration longer than these five</a:t>
            </a:r>
            <a:br>
              <a:rPr lang="en-US" dirty="0"/>
            </a:br>
            <a:r>
              <a:rPr lang="en-US" dirty="0"/>
              <a:t>clock cycles. We can validate a transition on TI1 when eight consecutive samples with</a:t>
            </a:r>
            <a:br>
              <a:rPr lang="en-US" dirty="0"/>
            </a:br>
            <a:r>
              <a:rPr lang="en-US" dirty="0"/>
              <a:t>the new level have been detected (sampled at </a:t>
            </a:r>
            <a:r>
              <a:rPr lang="en-US" dirty="0" err="1"/>
              <a:t>fDTS</a:t>
            </a:r>
            <a:r>
              <a:rPr lang="en-US" dirty="0"/>
              <a:t> frequency). Then write IC1F bits to</a:t>
            </a:r>
            <a:br>
              <a:rPr lang="en-US" dirty="0"/>
            </a:br>
            <a:r>
              <a:rPr lang="en-US" dirty="0"/>
              <a:t>0011 in the TIMx_CCMR1 register</a:t>
            </a:r>
            <a:r>
              <a:rPr lang="en-US" dirty="0" smtClean="0"/>
              <a:t>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the edge of the active transition on the TI1 channel by writing the CC1P bit to 0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TIMx_CCER</a:t>
            </a:r>
            <a:r>
              <a:rPr lang="en-US" dirty="0"/>
              <a:t> register (rising edge in this case</a:t>
            </a:r>
            <a:r>
              <a:rPr lang="en-US" dirty="0" smtClean="0"/>
              <a:t>).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the input </a:t>
            </a:r>
            <a:r>
              <a:rPr lang="en-US" dirty="0" err="1"/>
              <a:t>prescaler</a:t>
            </a:r>
            <a:r>
              <a:rPr lang="en-US" dirty="0"/>
              <a:t>. In our example, we wish the capture to be performed at</a:t>
            </a:r>
            <a:br>
              <a:rPr lang="en-US" dirty="0"/>
            </a:br>
            <a:r>
              <a:rPr lang="en-US" dirty="0"/>
              <a:t>each valid transition, so the </a:t>
            </a:r>
            <a:r>
              <a:rPr lang="en-US" dirty="0" err="1"/>
              <a:t>prescaler</a:t>
            </a:r>
            <a:r>
              <a:rPr lang="en-US" dirty="0"/>
              <a:t> is disabled (write IC1PS bits to 00 in </a:t>
            </a:r>
            <a:r>
              <a:rPr lang="en-US" dirty="0" smtClean="0"/>
              <a:t>the TIMx_CCMR1 </a:t>
            </a:r>
            <a:r>
              <a:rPr lang="en-US" dirty="0"/>
              <a:t>register</a:t>
            </a:r>
            <a:r>
              <a:rPr lang="en-US" dirty="0" smtClean="0"/>
              <a:t>).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capture from the counter into the capture register by setting the CC1E bit in the</a:t>
            </a:r>
            <a:br>
              <a:rPr lang="en-US" dirty="0"/>
            </a:br>
            <a:r>
              <a:rPr lang="en-US" dirty="0" err="1"/>
              <a:t>TIMx_CCER</a:t>
            </a:r>
            <a:r>
              <a:rPr lang="en-US" dirty="0"/>
              <a:t> register.</a:t>
            </a:r>
            <a:endParaRPr lang="en-US" dirty="0" smtClean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28625" y="129648"/>
            <a:ext cx="9820275" cy="519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47" y="1458721"/>
            <a:ext cx="7104278" cy="34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86313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 Registers-each 16bit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008" y="1549017"/>
            <a:ext cx="104523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TIMx_CR1 		- Timer Control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		-Timer Status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TIMx_CCMR1		-Timer  Capture/Compare Mode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TIMx_CCER</a:t>
            </a:r>
            <a:r>
              <a:rPr lang="en-US" sz="2000" dirty="0" smtClean="0"/>
              <a:t>		-</a:t>
            </a:r>
            <a:r>
              <a:rPr lang="en-US" sz="2000" dirty="0"/>
              <a:t>Timer  Capture/Compare </a:t>
            </a:r>
            <a:r>
              <a:rPr lang="en-US" sz="2000" dirty="0" smtClean="0"/>
              <a:t>Enable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TIMx_CCR1		-</a:t>
            </a:r>
            <a:r>
              <a:rPr lang="en-US" sz="2000" dirty="0"/>
              <a:t>Timer  Capture/Compare </a:t>
            </a:r>
            <a:r>
              <a:rPr lang="en-US" sz="2000" dirty="0" smtClean="0"/>
              <a:t>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85750"/>
            <a:ext cx="6533115" cy="590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000125"/>
            <a:ext cx="10903773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#include "stm32f10x.h"                  // Device </a:t>
            </a:r>
            <a:r>
              <a:rPr lang="en-US" sz="1000" dirty="0" smtClean="0">
                <a:latin typeface="Consolas" pitchFamily="49" charset="0"/>
              </a:rPr>
              <a:t>header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 smtClean="0">
                <a:latin typeface="Consolas" pitchFamily="49" charset="0"/>
              </a:rPr>
              <a:t>();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capture_init</a:t>
            </a:r>
            <a:r>
              <a:rPr lang="en-US" sz="1000" dirty="0" smtClean="0">
                <a:latin typeface="Consolas" pitchFamily="49" charset="0"/>
              </a:rPr>
              <a:t>();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err="1">
                <a:latin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</a:rPr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	unsigned short </a:t>
            </a:r>
            <a:r>
              <a:rPr lang="en-US" sz="1000" dirty="0" err="1" smtClean="0">
                <a:latin typeface="Consolas" pitchFamily="49" charset="0"/>
              </a:rPr>
              <a:t>int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</a:rPr>
              <a:t>dummy_read</a:t>
            </a:r>
            <a:r>
              <a:rPr lang="en-US" sz="1000" dirty="0" smtClean="0">
                <a:latin typeface="Consolas" pitchFamily="49" charset="0"/>
              </a:rPr>
              <a:t>=0;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 smtClean="0">
                <a:latin typeface="Consolas" pitchFamily="49" charset="0"/>
              </a:rPr>
              <a:t>();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capture_init</a:t>
            </a:r>
            <a:r>
              <a:rPr lang="en-US" sz="1000" dirty="0" smtClean="0">
                <a:latin typeface="Consolas" pitchFamily="49" charset="0"/>
              </a:rPr>
              <a:t>();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while(1)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smtClean="0">
                <a:latin typeface="Consolas" pitchFamily="49" charset="0"/>
              </a:rPr>
              <a:t>if(TIM2-</a:t>
            </a:r>
            <a:r>
              <a:rPr lang="en-US" sz="1000" dirty="0">
                <a:latin typeface="Consolas" pitchFamily="49" charset="0"/>
              </a:rPr>
              <a:t>&gt;SR &amp;(1&lt;&lt;1))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	TIM2-&gt;SR &amp;=~(1&lt;&lt;1);//capture flag reset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smtClean="0">
                <a:latin typeface="Consolas" pitchFamily="49" charset="0"/>
              </a:rPr>
              <a:t>}</a:t>
            </a:r>
            <a:r>
              <a:rPr lang="en-US" sz="1000" dirty="0">
                <a:latin typeface="Consolas" pitchFamily="49" charset="0"/>
              </a:rPr>
              <a:t>			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err="1">
                <a:latin typeface="Consolas" pitchFamily="49" charset="0"/>
              </a:rPr>
              <a:t>dummy_read</a:t>
            </a:r>
            <a:r>
              <a:rPr lang="en-US" sz="1000" dirty="0">
                <a:latin typeface="Consolas" pitchFamily="49" charset="0"/>
              </a:rPr>
              <a:t>=TIM2-&gt;CCR1;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return 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  <a:endParaRPr lang="en-US" sz="10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176" y="129648"/>
            <a:ext cx="10971484" cy="59663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void </a:t>
            </a:r>
            <a:r>
              <a:rPr lang="en-US" sz="1000" dirty="0" err="1"/>
              <a:t>gpio_init</a:t>
            </a:r>
            <a:r>
              <a:rPr lang="en-US" sz="10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RCC-&gt;APB2ENR =(1&lt;&lt;0); //</a:t>
            </a:r>
            <a:r>
              <a:rPr lang="en-US" sz="1000" dirty="0" err="1"/>
              <a:t>afio</a:t>
            </a:r>
            <a:r>
              <a:rPr lang="en-US" sz="1000" dirty="0"/>
              <a:t> </a:t>
            </a:r>
            <a:r>
              <a:rPr lang="en-US" sz="1000" dirty="0" err="1"/>
              <a:t>clk</a:t>
            </a:r>
            <a:r>
              <a:rPr lang="en-US" sz="1000" dirty="0"/>
              <a:t> </a:t>
            </a:r>
            <a:r>
              <a:rPr lang="en-US" sz="1000" dirty="0" smtClean="0"/>
              <a:t>enable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RCC-&gt;APB2ENR |= (1&lt;&lt;2);//</a:t>
            </a:r>
            <a:r>
              <a:rPr lang="en-US" sz="1000" dirty="0" err="1"/>
              <a:t>porta</a:t>
            </a:r>
            <a:r>
              <a:rPr lang="en-US" sz="1000" dirty="0"/>
              <a:t> </a:t>
            </a:r>
            <a:r>
              <a:rPr lang="en-US" sz="1000" dirty="0" err="1"/>
              <a:t>clk</a:t>
            </a:r>
            <a:r>
              <a:rPr lang="en-US" sz="1000" dirty="0"/>
              <a:t> enable</a:t>
            </a:r>
            <a:r>
              <a:rPr lang="en-US" sz="1000" dirty="0" smtClean="0"/>
              <a:t>,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GPIOA-&gt;CRL =0x00000000;//</a:t>
            </a:r>
            <a:r>
              <a:rPr lang="en-US" sz="1000" dirty="0" smtClean="0"/>
              <a:t>reset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//</a:t>
            </a:r>
            <a:r>
              <a:rPr lang="en-US" sz="1000" dirty="0" smtClean="0"/>
              <a:t>pa0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GPIOA-&gt;CRL &amp;=~(3&lt;&lt;0);//</a:t>
            </a:r>
            <a:r>
              <a:rPr lang="en-US" sz="1000" dirty="0" smtClean="0"/>
              <a:t>input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GPIOA-&gt;CRL |=(1&lt;&lt;2);//</a:t>
            </a:r>
            <a:r>
              <a:rPr lang="en-US" sz="1000" dirty="0" smtClean="0"/>
              <a:t>input floating</a:t>
            </a:r>
            <a:endParaRPr lang="en-US" sz="1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/>
              <a:t>void </a:t>
            </a:r>
            <a:r>
              <a:rPr lang="en-US" sz="1000" dirty="0" err="1"/>
              <a:t>capture_init</a:t>
            </a:r>
            <a:r>
              <a:rPr lang="en-US" sz="10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{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/* Enabling clock for Timer 2*/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RCC-&gt;APB1ENR = (1&lt;&lt;0);//tim2 </a:t>
            </a:r>
            <a:r>
              <a:rPr lang="en-US" sz="1000" dirty="0" err="1"/>
              <a:t>clk</a:t>
            </a:r>
            <a:r>
              <a:rPr lang="en-US" sz="1000" dirty="0"/>
              <a:t> </a:t>
            </a:r>
            <a:r>
              <a:rPr lang="en-US" sz="1000" dirty="0" smtClean="0"/>
              <a:t>enable</a:t>
            </a:r>
            <a:endParaRPr lang="en-US" sz="1000" dirty="0"/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TIM2-&gt;ARR = 2000;   //for 2s              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TIM2-&gt;PSC = 7999;       </a:t>
            </a:r>
            <a:r>
              <a:rPr lang="en-US" sz="1000" dirty="0" smtClean="0"/>
              <a:t>    </a:t>
            </a:r>
            <a:endParaRPr lang="en-US" sz="10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/* Capture Mode, ENABLE Preload*/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TIM2-&gt;CCMR1  =  TIM_CCMR1_CC1S_0 ;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//TIM2-&gt;EGR |= TIM_EGR_UG |TIM_EGR_CC1G ; 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/*CC2E : channel 1 enabled; polarity : active low*/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TIM2-&gt;CCER = 0;  // </a:t>
            </a:r>
            <a:r>
              <a:rPr lang="en-US" sz="1000" dirty="0" smtClean="0"/>
              <a:t>off</a:t>
            </a:r>
            <a:r>
              <a:rPr lang="en-US" sz="1000" dirty="0"/>
              <a:t>	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TIM2-&gt;CCR1 = 0;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/* Auto Reload Enable 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TIM2-&gt;CR1 |= TIM_CR1_ARPE;//buffer </a:t>
            </a:r>
            <a:r>
              <a:rPr lang="en-US" sz="1000" dirty="0" smtClean="0"/>
              <a:t>enable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TIM2-&gt;CCER |= TIM_CCER_CC1E;//</a:t>
            </a:r>
            <a:r>
              <a:rPr lang="en-US" sz="1000" dirty="0" smtClean="0"/>
              <a:t>enable</a:t>
            </a:r>
            <a:endParaRPr lang="en-US" sz="1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/* Enable Timer Counter 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TIM2-&gt;CR1 |= TIM_CR1_CEN;   //timer on 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6038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411227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6" y="1168012"/>
            <a:ext cx="10589448" cy="562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This function is used to control an output waveform or indicating when a period of time has</a:t>
            </a:r>
            <a:br>
              <a:rPr lang="en-US" sz="2000" dirty="0"/>
            </a:br>
            <a:r>
              <a:rPr lang="en-US" sz="2000" dirty="0"/>
              <a:t>elapsed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</a:t>
            </a:r>
            <a:r>
              <a:rPr lang="en-US" sz="2000" dirty="0"/>
              <a:t>a match is found between the capture/compare register and the counter, the output</a:t>
            </a:r>
            <a:br>
              <a:rPr lang="en-US" sz="2000" dirty="0"/>
            </a:br>
            <a:r>
              <a:rPr lang="en-US" sz="2000" dirty="0"/>
              <a:t>compare function</a:t>
            </a:r>
            <a:r>
              <a:rPr lang="en-US" sz="2000" dirty="0" smtClean="0"/>
              <a:t>:</a:t>
            </a:r>
            <a:endParaRPr lang="en-US" sz="2000" dirty="0"/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Assigns </a:t>
            </a:r>
            <a:r>
              <a:rPr lang="en-US" sz="2000" dirty="0"/>
              <a:t>the corresponding output pin to a programmable value defined by the output</a:t>
            </a:r>
            <a:br>
              <a:rPr lang="en-US" sz="2000" dirty="0"/>
            </a:br>
            <a:r>
              <a:rPr lang="en-US" sz="2000" dirty="0"/>
              <a:t>compare mode (</a:t>
            </a:r>
            <a:r>
              <a:rPr lang="en-US" sz="2000" dirty="0" err="1"/>
              <a:t>OCxM</a:t>
            </a:r>
            <a:r>
              <a:rPr lang="en-US" sz="2000" dirty="0"/>
              <a:t> bits in the </a:t>
            </a:r>
            <a:r>
              <a:rPr lang="en-US" sz="2000" dirty="0" err="1"/>
              <a:t>TIMx_CCMRx</a:t>
            </a:r>
            <a:r>
              <a:rPr lang="en-US" sz="2000" dirty="0"/>
              <a:t> register) and the output polarity (</a:t>
            </a:r>
            <a:r>
              <a:rPr lang="en-US" sz="2000" dirty="0" err="1"/>
              <a:t>CCxP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bit in the </a:t>
            </a:r>
            <a:r>
              <a:rPr lang="en-US" sz="2000" dirty="0" err="1"/>
              <a:t>TIMx_CCER</a:t>
            </a:r>
            <a:r>
              <a:rPr lang="en-US" sz="2000" dirty="0"/>
              <a:t> register). The output pin can keep its level (OCXM=000), be set</a:t>
            </a:r>
            <a:br>
              <a:rPr lang="en-US" sz="2000" dirty="0"/>
            </a:br>
            <a:r>
              <a:rPr lang="en-US" sz="2000" dirty="0"/>
              <a:t>active (</a:t>
            </a:r>
            <a:r>
              <a:rPr lang="en-US" sz="2000" dirty="0" err="1"/>
              <a:t>OCxM</a:t>
            </a:r>
            <a:r>
              <a:rPr lang="en-US" sz="2000" dirty="0"/>
              <a:t>=001), be set inactive (</a:t>
            </a:r>
            <a:r>
              <a:rPr lang="en-US" sz="2000" dirty="0" err="1"/>
              <a:t>OCxM</a:t>
            </a:r>
            <a:r>
              <a:rPr lang="en-US" sz="2000" dirty="0"/>
              <a:t>=010) or can toggle (</a:t>
            </a:r>
            <a:r>
              <a:rPr lang="en-US" sz="2000" dirty="0" err="1"/>
              <a:t>OCxM</a:t>
            </a:r>
            <a:r>
              <a:rPr lang="en-US" sz="2000" dirty="0"/>
              <a:t>=011) on match.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Sets </a:t>
            </a:r>
            <a:r>
              <a:rPr lang="en-US" sz="2000" dirty="0"/>
              <a:t>a flag in the interrupt status register (</a:t>
            </a:r>
            <a:r>
              <a:rPr lang="en-US" sz="2000" dirty="0" err="1"/>
              <a:t>CCxIF</a:t>
            </a:r>
            <a:r>
              <a:rPr lang="en-US" sz="2000" dirty="0"/>
              <a:t> bit in the </a:t>
            </a:r>
            <a:r>
              <a:rPr lang="en-US" sz="2000" dirty="0" err="1"/>
              <a:t>TIMx_SR</a:t>
            </a:r>
            <a:r>
              <a:rPr lang="en-US" sz="2000" dirty="0"/>
              <a:t> register</a:t>
            </a:r>
            <a:r>
              <a:rPr lang="en-US" sz="2000" dirty="0" smtClean="0"/>
              <a:t>).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 err="1"/>
              <a:t>TIMx_CCRx</a:t>
            </a:r>
            <a:r>
              <a:rPr lang="en-US" sz="2000" dirty="0"/>
              <a:t> registers can be programmed with or without preload registers using the</a:t>
            </a:r>
            <a:br>
              <a:rPr lang="en-US" sz="2000" dirty="0"/>
            </a:br>
            <a:r>
              <a:rPr lang="en-US" sz="2000" dirty="0" err="1"/>
              <a:t>OCxPE</a:t>
            </a:r>
            <a:r>
              <a:rPr lang="en-US" sz="2000" dirty="0"/>
              <a:t> bit in the </a:t>
            </a:r>
            <a:r>
              <a:rPr lang="en-US" sz="2000" dirty="0" err="1"/>
              <a:t>TIMx_CCMRx</a:t>
            </a:r>
            <a:r>
              <a:rPr lang="en-US" sz="2000" dirty="0"/>
              <a:t> register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output compare mode, the update event UEV has no effect on </a:t>
            </a:r>
            <a:r>
              <a:rPr lang="en-US" sz="2000" dirty="0" err="1"/>
              <a:t>ocxref</a:t>
            </a:r>
            <a:r>
              <a:rPr lang="en-US" sz="2000" dirty="0"/>
              <a:t> and </a:t>
            </a:r>
            <a:r>
              <a:rPr lang="en-US" sz="2000" dirty="0" err="1"/>
              <a:t>OCx</a:t>
            </a:r>
            <a:r>
              <a:rPr lang="en-US" sz="2000" dirty="0"/>
              <a:t> output.</a:t>
            </a:r>
            <a:br>
              <a:rPr lang="en-US" sz="2000" dirty="0"/>
            </a:br>
            <a:r>
              <a:rPr lang="en-US" sz="2000" dirty="0"/>
              <a:t>The timing resolution is one count of the counter. Output compare mode can also be used to</a:t>
            </a:r>
            <a:br>
              <a:rPr lang="en-US" sz="2000" dirty="0"/>
            </a:br>
            <a:r>
              <a:rPr lang="en-US" sz="2000" dirty="0"/>
              <a:t>output a single pulse (in One-pulse mode).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12263</TotalTime>
  <Words>421</Words>
  <Application>Microsoft Office PowerPoint</Application>
  <PresentationFormat>Custom</PresentationFormat>
  <Paragraphs>241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STM32 CCP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494</cp:revision>
  <dcterms:created xsi:type="dcterms:W3CDTF">2021-04-01T12:19:09Z</dcterms:created>
  <dcterms:modified xsi:type="dcterms:W3CDTF">2021-07-10T13:37:10Z</dcterms:modified>
</cp:coreProperties>
</file>