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99" r:id="rId2"/>
    <p:sldId id="330" r:id="rId3"/>
    <p:sldId id="331" r:id="rId4"/>
    <p:sldId id="332" r:id="rId5"/>
    <p:sldId id="333" r:id="rId6"/>
    <p:sldId id="334" r:id="rId7"/>
    <p:sldId id="335" r:id="rId8"/>
    <p:sldId id="339" r:id="rId9"/>
    <p:sldId id="340" r:id="rId10"/>
    <p:sldId id="345" r:id="rId11"/>
    <p:sldId id="341" r:id="rId12"/>
    <p:sldId id="342" r:id="rId13"/>
    <p:sldId id="343" r:id="rId14"/>
    <p:sldId id="34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163" autoAdjust="0"/>
    <p:restoredTop sz="94660"/>
  </p:normalViewPr>
  <p:slideViewPr>
    <p:cSldViewPr snapToGrid="0">
      <p:cViewPr>
        <p:scale>
          <a:sx n="96" d="100"/>
          <a:sy n="96" d="100"/>
        </p:scale>
        <p:origin x="-9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A960776-DD9C-4CA1-B52F-F69555253B23}" type="datetimeFigureOut">
              <a:rPr lang="en-US" smtClean="0"/>
              <a:t>07-Jul-21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2B3C6DC-6CF5-4578-9C65-43A0B2524A77}" type="slidenum">
              <a:rPr lang="en-US" smtClean="0"/>
              <a:t>‹#›</a:t>
            </a:fld>
            <a:endParaRPr lang="en-US"/>
          </a:p>
        </p:txBody>
      </p:sp>
    </p:spTree>
    <p:extLst>
      <p:ext uri="{BB962C8B-B14F-4D97-AF65-F5344CB8AC3E}">
        <p14:creationId xmlns:p14="http://schemas.microsoft.com/office/powerpoint/2010/main" val="12269915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7B28C9-C092-4B93-8C1C-CCC07276BB7E}" type="datetimeFigureOut">
              <a:rPr lang="en-US" smtClean="0"/>
              <a:t>07-Jul-21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923410-5777-4975-9224-08358B8ECE56}" type="slidenum">
              <a:rPr lang="en-US" smtClean="0"/>
              <a:t>‹#›</a:t>
            </a:fld>
            <a:endParaRPr lang="en-US"/>
          </a:p>
        </p:txBody>
      </p:sp>
    </p:spTree>
    <p:extLst>
      <p:ext uri="{BB962C8B-B14F-4D97-AF65-F5344CB8AC3E}">
        <p14:creationId xmlns:p14="http://schemas.microsoft.com/office/powerpoint/2010/main" val="2237175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A5E2251-59F4-40B9-B589-7FD156F73A80}" type="datetime1">
              <a:rPr lang="en-US" smtClean="0"/>
              <a:t>07-Jul-21</a:t>
            </a:fld>
            <a:endParaRPr lang="en-US"/>
          </a:p>
        </p:txBody>
      </p:sp>
      <p:sp>
        <p:nvSpPr>
          <p:cNvPr id="5" name="Footer Placeholder 4"/>
          <p:cNvSpPr>
            <a:spLocks noGrp="1"/>
          </p:cNvSpPr>
          <p:nvPr>
            <p:ph type="ftr" sz="quarter" idx="11"/>
          </p:nvPr>
        </p:nvSpPr>
        <p:spPr/>
        <p:txBody>
          <a:bodyPr/>
          <a:lstStyle/>
          <a:p>
            <a:r>
              <a:rPr lang="en-US" smtClean="0"/>
              <a:t>Azetech Solution, Coimbatore</a:t>
            </a:r>
            <a:endParaRPr lang="en-US"/>
          </a:p>
        </p:txBody>
      </p:sp>
      <p:sp>
        <p:nvSpPr>
          <p:cNvPr id="6" name="Slide Number Placeholder 5"/>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54873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CF80C3-0E08-48A5-B726-C01769596925}" type="datetime1">
              <a:rPr lang="en-US" smtClean="0"/>
              <a:t>07-Jul-21</a:t>
            </a:fld>
            <a:endParaRPr lang="en-US"/>
          </a:p>
        </p:txBody>
      </p:sp>
      <p:sp>
        <p:nvSpPr>
          <p:cNvPr id="5" name="Footer Placeholder 4"/>
          <p:cNvSpPr>
            <a:spLocks noGrp="1"/>
          </p:cNvSpPr>
          <p:nvPr>
            <p:ph type="ftr" sz="quarter" idx="11"/>
          </p:nvPr>
        </p:nvSpPr>
        <p:spPr/>
        <p:txBody>
          <a:bodyPr/>
          <a:lstStyle/>
          <a:p>
            <a:r>
              <a:rPr lang="en-US" smtClean="0"/>
              <a:t>Azetech Solution, Coimbatore</a:t>
            </a:r>
            <a:endParaRPr lang="en-US"/>
          </a:p>
        </p:txBody>
      </p:sp>
      <p:sp>
        <p:nvSpPr>
          <p:cNvPr id="6" name="Slide Number Placeholder 5"/>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4086882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2E424D-94F6-4CEC-A81F-5E779D7413CC}" type="datetime1">
              <a:rPr lang="en-US" smtClean="0"/>
              <a:t>07-Jul-21</a:t>
            </a:fld>
            <a:endParaRPr lang="en-US"/>
          </a:p>
        </p:txBody>
      </p:sp>
      <p:sp>
        <p:nvSpPr>
          <p:cNvPr id="5" name="Footer Placeholder 4"/>
          <p:cNvSpPr>
            <a:spLocks noGrp="1"/>
          </p:cNvSpPr>
          <p:nvPr>
            <p:ph type="ftr" sz="quarter" idx="11"/>
          </p:nvPr>
        </p:nvSpPr>
        <p:spPr/>
        <p:txBody>
          <a:bodyPr/>
          <a:lstStyle/>
          <a:p>
            <a:r>
              <a:rPr lang="en-US" smtClean="0"/>
              <a:t>Azetech Solution, Coimbatore</a:t>
            </a:r>
            <a:endParaRPr lang="en-US"/>
          </a:p>
        </p:txBody>
      </p:sp>
      <p:sp>
        <p:nvSpPr>
          <p:cNvPr id="6" name="Slide Number Placeholder 5"/>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2547669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D9D462-B0B7-4ABA-96C7-E930E507E961}" type="datetime1">
              <a:rPr lang="en-US" smtClean="0"/>
              <a:t>07-Jul-21</a:t>
            </a:fld>
            <a:endParaRPr lang="en-US"/>
          </a:p>
        </p:txBody>
      </p:sp>
      <p:sp>
        <p:nvSpPr>
          <p:cNvPr id="5" name="Footer Placeholder 4"/>
          <p:cNvSpPr>
            <a:spLocks noGrp="1"/>
          </p:cNvSpPr>
          <p:nvPr>
            <p:ph type="ftr" sz="quarter" idx="11"/>
          </p:nvPr>
        </p:nvSpPr>
        <p:spPr/>
        <p:txBody>
          <a:bodyPr/>
          <a:lstStyle/>
          <a:p>
            <a:r>
              <a:rPr lang="en-US" smtClean="0"/>
              <a:t>Azetech Solution, Coimbatore</a:t>
            </a:r>
            <a:endParaRPr lang="en-US"/>
          </a:p>
        </p:txBody>
      </p:sp>
      <p:sp>
        <p:nvSpPr>
          <p:cNvPr id="6" name="Slide Number Placeholder 5"/>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1374523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918557C-03DF-4711-B723-5E38B3E9A1E7}" type="datetime1">
              <a:rPr lang="en-US" smtClean="0"/>
              <a:t>07-Jul-21</a:t>
            </a:fld>
            <a:endParaRPr lang="en-US"/>
          </a:p>
        </p:txBody>
      </p:sp>
      <p:sp>
        <p:nvSpPr>
          <p:cNvPr id="5" name="Footer Placeholder 4"/>
          <p:cNvSpPr>
            <a:spLocks noGrp="1"/>
          </p:cNvSpPr>
          <p:nvPr>
            <p:ph type="ftr" sz="quarter" idx="11"/>
          </p:nvPr>
        </p:nvSpPr>
        <p:spPr/>
        <p:txBody>
          <a:bodyPr/>
          <a:lstStyle/>
          <a:p>
            <a:r>
              <a:rPr lang="en-US" smtClean="0"/>
              <a:t>Azetech Solution, Coimbatore</a:t>
            </a:r>
            <a:endParaRPr lang="en-US"/>
          </a:p>
        </p:txBody>
      </p:sp>
      <p:sp>
        <p:nvSpPr>
          <p:cNvPr id="6" name="Slide Number Placeholder 5"/>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79171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8336EB4-A409-4FAD-9C75-0FDA2532A29E}" type="datetime1">
              <a:rPr lang="en-US" smtClean="0"/>
              <a:t>07-Jul-21</a:t>
            </a:fld>
            <a:endParaRPr lang="en-US"/>
          </a:p>
        </p:txBody>
      </p:sp>
      <p:sp>
        <p:nvSpPr>
          <p:cNvPr id="6" name="Footer Placeholder 5"/>
          <p:cNvSpPr>
            <a:spLocks noGrp="1"/>
          </p:cNvSpPr>
          <p:nvPr>
            <p:ph type="ftr" sz="quarter" idx="11"/>
          </p:nvPr>
        </p:nvSpPr>
        <p:spPr/>
        <p:txBody>
          <a:bodyPr/>
          <a:lstStyle/>
          <a:p>
            <a:r>
              <a:rPr lang="en-US" smtClean="0"/>
              <a:t>Azetech Solution, Coimbatore</a:t>
            </a:r>
            <a:endParaRPr lang="en-US"/>
          </a:p>
        </p:txBody>
      </p:sp>
      <p:sp>
        <p:nvSpPr>
          <p:cNvPr id="7" name="Slide Number Placeholder 6"/>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3898545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EDC10B9-38CE-47F4-A584-8AB9D88C77B6}" type="datetime1">
              <a:rPr lang="en-US" smtClean="0"/>
              <a:t>07-Jul-21</a:t>
            </a:fld>
            <a:endParaRPr lang="en-US"/>
          </a:p>
        </p:txBody>
      </p:sp>
      <p:sp>
        <p:nvSpPr>
          <p:cNvPr id="8" name="Footer Placeholder 7"/>
          <p:cNvSpPr>
            <a:spLocks noGrp="1"/>
          </p:cNvSpPr>
          <p:nvPr>
            <p:ph type="ftr" sz="quarter" idx="11"/>
          </p:nvPr>
        </p:nvSpPr>
        <p:spPr/>
        <p:txBody>
          <a:bodyPr/>
          <a:lstStyle/>
          <a:p>
            <a:r>
              <a:rPr lang="en-US" smtClean="0"/>
              <a:t>Azetech Solution, Coimbatore</a:t>
            </a:r>
            <a:endParaRPr lang="en-US"/>
          </a:p>
        </p:txBody>
      </p:sp>
      <p:sp>
        <p:nvSpPr>
          <p:cNvPr id="9" name="Slide Number Placeholder 8"/>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1385339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555007C-9379-46F8-979B-5F3BF56E7AAF}" type="datetime1">
              <a:rPr lang="en-US" smtClean="0"/>
              <a:t>07-Jul-21</a:t>
            </a:fld>
            <a:endParaRPr lang="en-US"/>
          </a:p>
        </p:txBody>
      </p:sp>
      <p:sp>
        <p:nvSpPr>
          <p:cNvPr id="4" name="Footer Placeholder 3"/>
          <p:cNvSpPr>
            <a:spLocks noGrp="1"/>
          </p:cNvSpPr>
          <p:nvPr>
            <p:ph type="ftr" sz="quarter" idx="11"/>
          </p:nvPr>
        </p:nvSpPr>
        <p:spPr/>
        <p:txBody>
          <a:bodyPr/>
          <a:lstStyle/>
          <a:p>
            <a:r>
              <a:rPr lang="en-US" smtClean="0"/>
              <a:t>Azetech Solution, Coimbatore</a:t>
            </a:r>
            <a:endParaRPr lang="en-US"/>
          </a:p>
        </p:txBody>
      </p:sp>
      <p:sp>
        <p:nvSpPr>
          <p:cNvPr id="5" name="Slide Number Placeholder 4"/>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4291980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2E3600-6EBA-4BF3-A90C-7AAC98EC2961}" type="datetime1">
              <a:rPr lang="en-US" smtClean="0"/>
              <a:t>07-Jul-21</a:t>
            </a:fld>
            <a:endParaRPr lang="en-US"/>
          </a:p>
        </p:txBody>
      </p:sp>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4" name="Slide Number Placeholder 3"/>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3516053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8C74F0D-A1EF-4991-AA34-322619835400}" type="datetime1">
              <a:rPr lang="en-US" smtClean="0"/>
              <a:t>07-Jul-21</a:t>
            </a:fld>
            <a:endParaRPr lang="en-US"/>
          </a:p>
        </p:txBody>
      </p:sp>
      <p:sp>
        <p:nvSpPr>
          <p:cNvPr id="6" name="Footer Placeholder 5"/>
          <p:cNvSpPr>
            <a:spLocks noGrp="1"/>
          </p:cNvSpPr>
          <p:nvPr>
            <p:ph type="ftr" sz="quarter" idx="11"/>
          </p:nvPr>
        </p:nvSpPr>
        <p:spPr/>
        <p:txBody>
          <a:bodyPr/>
          <a:lstStyle/>
          <a:p>
            <a:r>
              <a:rPr lang="en-US" smtClean="0"/>
              <a:t>Azetech Solution, Coimbatore</a:t>
            </a:r>
            <a:endParaRPr lang="en-US"/>
          </a:p>
        </p:txBody>
      </p:sp>
      <p:sp>
        <p:nvSpPr>
          <p:cNvPr id="7" name="Slide Number Placeholder 6"/>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1549256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940BCD2-4171-4350-A35E-E8DC82A10A4D}" type="datetime1">
              <a:rPr lang="en-US" smtClean="0"/>
              <a:t>07-Jul-21</a:t>
            </a:fld>
            <a:endParaRPr lang="en-US"/>
          </a:p>
        </p:txBody>
      </p:sp>
      <p:sp>
        <p:nvSpPr>
          <p:cNvPr id="6" name="Footer Placeholder 5"/>
          <p:cNvSpPr>
            <a:spLocks noGrp="1"/>
          </p:cNvSpPr>
          <p:nvPr>
            <p:ph type="ftr" sz="quarter" idx="11"/>
          </p:nvPr>
        </p:nvSpPr>
        <p:spPr/>
        <p:txBody>
          <a:bodyPr/>
          <a:lstStyle/>
          <a:p>
            <a:r>
              <a:rPr lang="en-US" smtClean="0"/>
              <a:t>Azetech Solution, Coimbatore</a:t>
            </a:r>
            <a:endParaRPr lang="en-US"/>
          </a:p>
        </p:txBody>
      </p:sp>
      <p:sp>
        <p:nvSpPr>
          <p:cNvPr id="7" name="Slide Number Placeholder 6"/>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2410467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A45DF3-9160-4E03-9CC3-848E1257BAC3}" type="datetime1">
              <a:rPr lang="en-US" smtClean="0"/>
              <a:t>07-Jul-21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Azetech Solution, Coimbatore</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AA331D-AC88-4F66-9FEF-E736CA7B93E5}" type="slidenum">
              <a:rPr lang="en-US" smtClean="0"/>
              <a:t>‹#›</a:t>
            </a:fld>
            <a:endParaRPr lang="en-US"/>
          </a:p>
        </p:txBody>
      </p:sp>
    </p:spTree>
    <p:extLst>
      <p:ext uri="{BB962C8B-B14F-4D97-AF65-F5344CB8AC3E}">
        <p14:creationId xmlns:p14="http://schemas.microsoft.com/office/powerpoint/2010/main" val="36678970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a:xfrm>
            <a:off x="838200" y="2515896"/>
            <a:ext cx="10515600" cy="1325563"/>
          </a:xfrm>
        </p:spPr>
        <p:txBody>
          <a:bodyPr/>
          <a:lstStyle/>
          <a:p>
            <a:pPr algn="ctr"/>
            <a:r>
              <a:rPr lang="en-US" b="1" dirty="0">
                <a:solidFill>
                  <a:schemeClr val="accent1"/>
                </a:solidFill>
              </a:rPr>
              <a:t>Interfacing LCD with </a:t>
            </a:r>
            <a:r>
              <a:rPr lang="en-US" b="1" dirty="0" smtClean="0">
                <a:solidFill>
                  <a:schemeClr val="accent1"/>
                </a:solidFill>
              </a:rPr>
              <a:t>PIC16F877A</a:t>
            </a:r>
            <a:endParaRPr lang="en-IN" b="1" dirty="0">
              <a:solidFill>
                <a:schemeClr val="accent1"/>
              </a:solidFill>
            </a:endParaRPr>
          </a:p>
        </p:txBody>
      </p:sp>
      <p:sp>
        <p:nvSpPr>
          <p:cNvPr id="3" name="Footer Placeholder 2"/>
          <p:cNvSpPr>
            <a:spLocks noGrp="1"/>
          </p:cNvSpPr>
          <p:nvPr>
            <p:ph type="ftr" sz="quarter" idx="11"/>
          </p:nvPr>
        </p:nvSpPr>
        <p:spPr/>
        <p:txBody>
          <a:bodyPr/>
          <a:lstStyle/>
          <a:p>
            <a:r>
              <a:rPr lang="en-US" smtClean="0"/>
              <a:t>Azetech Solution, Coimbatore</a:t>
            </a:r>
            <a:endParaRPr lang="en-US"/>
          </a:p>
        </p:txBody>
      </p:sp>
    </p:spTree>
    <p:extLst>
      <p:ext uri="{BB962C8B-B14F-4D97-AF65-F5344CB8AC3E}">
        <p14:creationId xmlns:p14="http://schemas.microsoft.com/office/powerpoint/2010/main" val="15685068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7078" y="208722"/>
            <a:ext cx="10876722" cy="5968241"/>
          </a:xfrm>
        </p:spPr>
        <p:txBody>
          <a:bodyPr>
            <a:normAutofit/>
          </a:bodyPr>
          <a:lstStyle/>
          <a:p>
            <a:pPr marL="0" lvl="0" indent="0">
              <a:lnSpc>
                <a:spcPct val="94000"/>
              </a:lnSpc>
              <a:spcAft>
                <a:spcPts val="200"/>
              </a:spcAft>
              <a:buNone/>
            </a:pPr>
            <a:r>
              <a:rPr lang="en-US" sz="1000" dirty="0">
                <a:latin typeface="Consolas" pitchFamily="49" charset="0"/>
              </a:rPr>
              <a:t>	</a:t>
            </a:r>
            <a:r>
              <a:rPr lang="en-US" sz="1000" dirty="0" err="1">
                <a:latin typeface="Consolas" pitchFamily="49" charset="0"/>
              </a:rPr>
              <a:t>pb</a:t>
            </a:r>
            <a:r>
              <a:rPr lang="en-US" sz="1000" dirty="0">
                <a:latin typeface="Consolas" pitchFamily="49" charset="0"/>
              </a:rPr>
              <a:t>[3].</a:t>
            </a:r>
            <a:r>
              <a:rPr lang="en-US" sz="1000" dirty="0" err="1">
                <a:latin typeface="Consolas" pitchFamily="49" charset="0"/>
              </a:rPr>
              <a:t>PinState</a:t>
            </a:r>
            <a:r>
              <a:rPr lang="en-US" sz="1000" dirty="0">
                <a:latin typeface="Consolas" pitchFamily="49" charset="0"/>
              </a:rPr>
              <a:t> = </a:t>
            </a:r>
            <a:r>
              <a:rPr lang="en-US" sz="1000" dirty="0" err="1">
                <a:latin typeface="Consolas" pitchFamily="49" charset="0"/>
              </a:rPr>
              <a:t>Output_PushPull</a:t>
            </a:r>
            <a:r>
              <a:rPr lang="en-US" sz="1000" dirty="0">
                <a:latin typeface="Consolas" pitchFamily="49" charset="0"/>
              </a:rPr>
              <a:t>;	</a:t>
            </a:r>
          </a:p>
          <a:p>
            <a:pPr marL="0" lvl="0" indent="0">
              <a:lnSpc>
                <a:spcPct val="94000"/>
              </a:lnSpc>
              <a:spcAft>
                <a:spcPts val="200"/>
              </a:spcAft>
              <a:buNone/>
            </a:pPr>
            <a:r>
              <a:rPr lang="en-US" sz="1000" dirty="0">
                <a:latin typeface="Consolas" pitchFamily="49" charset="0"/>
              </a:rPr>
              <a:t>	</a:t>
            </a:r>
            <a:r>
              <a:rPr lang="en-US" sz="1000" dirty="0" err="1">
                <a:latin typeface="Consolas" pitchFamily="49" charset="0"/>
              </a:rPr>
              <a:t>pb</a:t>
            </a:r>
            <a:r>
              <a:rPr lang="en-US" sz="1000" dirty="0">
                <a:latin typeface="Consolas" pitchFamily="49" charset="0"/>
              </a:rPr>
              <a:t>[4].</a:t>
            </a:r>
            <a:r>
              <a:rPr lang="en-US" sz="1000" dirty="0" err="1">
                <a:latin typeface="Consolas" pitchFamily="49" charset="0"/>
              </a:rPr>
              <a:t>CurrentPort</a:t>
            </a:r>
            <a:r>
              <a:rPr lang="en-US" sz="1000" dirty="0">
                <a:latin typeface="Consolas" pitchFamily="49" charset="0"/>
              </a:rPr>
              <a:t> = PB;</a:t>
            </a:r>
          </a:p>
          <a:p>
            <a:pPr marL="0" lvl="0" indent="0">
              <a:lnSpc>
                <a:spcPct val="94000"/>
              </a:lnSpc>
              <a:spcAft>
                <a:spcPts val="200"/>
              </a:spcAft>
              <a:buNone/>
            </a:pPr>
            <a:r>
              <a:rPr lang="en-US" sz="1000" dirty="0">
                <a:latin typeface="Consolas" pitchFamily="49" charset="0"/>
              </a:rPr>
              <a:t>	</a:t>
            </a:r>
            <a:r>
              <a:rPr lang="en-US" sz="1000" dirty="0" err="1">
                <a:latin typeface="Consolas" pitchFamily="49" charset="0"/>
              </a:rPr>
              <a:t>pb</a:t>
            </a:r>
            <a:r>
              <a:rPr lang="en-US" sz="1000" dirty="0">
                <a:latin typeface="Consolas" pitchFamily="49" charset="0"/>
              </a:rPr>
              <a:t>[4].</a:t>
            </a:r>
            <a:r>
              <a:rPr lang="en-US" sz="1000" dirty="0" err="1">
                <a:latin typeface="Consolas" pitchFamily="49" charset="0"/>
              </a:rPr>
              <a:t>CurrentPin</a:t>
            </a:r>
            <a:r>
              <a:rPr lang="en-US" sz="1000" dirty="0">
                <a:latin typeface="Consolas" pitchFamily="49" charset="0"/>
              </a:rPr>
              <a:t> = P8;</a:t>
            </a:r>
          </a:p>
          <a:p>
            <a:pPr marL="0" lvl="0" indent="0">
              <a:lnSpc>
                <a:spcPct val="94000"/>
              </a:lnSpc>
              <a:spcAft>
                <a:spcPts val="200"/>
              </a:spcAft>
              <a:buNone/>
            </a:pPr>
            <a:r>
              <a:rPr lang="en-US" sz="1000" dirty="0">
                <a:latin typeface="Consolas" pitchFamily="49" charset="0"/>
              </a:rPr>
              <a:t>	</a:t>
            </a:r>
            <a:r>
              <a:rPr lang="en-US" sz="1000" dirty="0" err="1">
                <a:latin typeface="Consolas" pitchFamily="49" charset="0"/>
              </a:rPr>
              <a:t>pb</a:t>
            </a:r>
            <a:r>
              <a:rPr lang="en-US" sz="1000" dirty="0">
                <a:latin typeface="Consolas" pitchFamily="49" charset="0"/>
              </a:rPr>
              <a:t>[4].</a:t>
            </a:r>
            <a:r>
              <a:rPr lang="en-US" sz="1000" dirty="0" err="1">
                <a:latin typeface="Consolas" pitchFamily="49" charset="0"/>
              </a:rPr>
              <a:t>PinMode</a:t>
            </a:r>
            <a:r>
              <a:rPr lang="en-US" sz="1000" dirty="0">
                <a:latin typeface="Consolas" pitchFamily="49" charset="0"/>
              </a:rPr>
              <a:t> = Speed_50MHz_Output;</a:t>
            </a:r>
          </a:p>
          <a:p>
            <a:pPr marL="0" lvl="0" indent="0">
              <a:lnSpc>
                <a:spcPct val="94000"/>
              </a:lnSpc>
              <a:spcAft>
                <a:spcPts val="200"/>
              </a:spcAft>
              <a:buNone/>
            </a:pPr>
            <a:r>
              <a:rPr lang="en-US" sz="1000" dirty="0">
                <a:latin typeface="Consolas" pitchFamily="49" charset="0"/>
              </a:rPr>
              <a:t>	</a:t>
            </a:r>
            <a:r>
              <a:rPr lang="en-US" sz="1000" dirty="0" err="1">
                <a:latin typeface="Consolas" pitchFamily="49" charset="0"/>
              </a:rPr>
              <a:t>pb</a:t>
            </a:r>
            <a:r>
              <a:rPr lang="en-US" sz="1000" dirty="0">
                <a:latin typeface="Consolas" pitchFamily="49" charset="0"/>
              </a:rPr>
              <a:t>[4].</a:t>
            </a:r>
            <a:r>
              <a:rPr lang="en-US" sz="1000" dirty="0" err="1">
                <a:latin typeface="Consolas" pitchFamily="49" charset="0"/>
              </a:rPr>
              <a:t>PinState</a:t>
            </a:r>
            <a:r>
              <a:rPr lang="en-US" sz="1000" dirty="0">
                <a:latin typeface="Consolas" pitchFamily="49" charset="0"/>
              </a:rPr>
              <a:t> = </a:t>
            </a:r>
            <a:r>
              <a:rPr lang="en-US" sz="1000" dirty="0" err="1">
                <a:latin typeface="Consolas" pitchFamily="49" charset="0"/>
              </a:rPr>
              <a:t>Output_PushPull</a:t>
            </a:r>
            <a:r>
              <a:rPr lang="en-US" sz="1000" dirty="0">
                <a:latin typeface="Consolas" pitchFamily="49" charset="0"/>
              </a:rPr>
              <a:t>;	</a:t>
            </a:r>
          </a:p>
          <a:p>
            <a:pPr marL="0" lvl="0" indent="0">
              <a:lnSpc>
                <a:spcPct val="94000"/>
              </a:lnSpc>
              <a:spcAft>
                <a:spcPts val="200"/>
              </a:spcAft>
              <a:buNone/>
            </a:pPr>
            <a:r>
              <a:rPr lang="en-US" sz="1000" dirty="0">
                <a:latin typeface="Consolas" pitchFamily="49" charset="0"/>
              </a:rPr>
              <a:t>	//PORTA </a:t>
            </a:r>
            <a:r>
              <a:rPr lang="en-US" sz="1000" dirty="0" err="1">
                <a:latin typeface="Consolas" pitchFamily="49" charset="0"/>
              </a:rPr>
              <a:t>Config</a:t>
            </a:r>
            <a:endParaRPr lang="en-US" sz="1000" dirty="0">
              <a:latin typeface="Consolas" pitchFamily="49" charset="0"/>
            </a:endParaRPr>
          </a:p>
          <a:p>
            <a:pPr marL="0" lvl="0" indent="0">
              <a:lnSpc>
                <a:spcPct val="94000"/>
              </a:lnSpc>
              <a:spcAft>
                <a:spcPts val="200"/>
              </a:spcAft>
              <a:buNone/>
            </a:pPr>
            <a:r>
              <a:rPr lang="en-US" sz="1000" dirty="0">
                <a:latin typeface="Consolas" pitchFamily="49" charset="0"/>
              </a:rPr>
              <a:t>	for(i=0;i&lt;6;i++)</a:t>
            </a:r>
          </a:p>
          <a:p>
            <a:pPr marL="0" lvl="0" indent="0">
              <a:lnSpc>
                <a:spcPct val="94000"/>
              </a:lnSpc>
              <a:spcAft>
                <a:spcPts val="200"/>
              </a:spcAft>
              <a:buNone/>
            </a:pPr>
            <a:r>
              <a:rPr lang="en-US" sz="1000" dirty="0">
                <a:latin typeface="Consolas" pitchFamily="49" charset="0"/>
              </a:rPr>
              <a:t>	{</a:t>
            </a:r>
          </a:p>
          <a:p>
            <a:pPr marL="0" lvl="0" indent="0">
              <a:lnSpc>
                <a:spcPct val="94000"/>
              </a:lnSpc>
              <a:spcAft>
                <a:spcPts val="200"/>
              </a:spcAft>
              <a:buNone/>
            </a:pPr>
            <a:r>
              <a:rPr lang="en-US" sz="1000" dirty="0">
                <a:latin typeface="Consolas" pitchFamily="49" charset="0"/>
              </a:rPr>
              <a:t>		</a:t>
            </a:r>
            <a:r>
              <a:rPr lang="en-US" sz="1000" dirty="0" err="1">
                <a:latin typeface="Consolas" pitchFamily="49" charset="0"/>
              </a:rPr>
              <a:t>GPIO_Config_Pin</a:t>
            </a:r>
            <a:r>
              <a:rPr lang="en-US" sz="1000" dirty="0">
                <a:latin typeface="Consolas" pitchFamily="49" charset="0"/>
              </a:rPr>
              <a:t>(&amp;pa[i]);		</a:t>
            </a:r>
          </a:p>
          <a:p>
            <a:pPr marL="0" lvl="0" indent="0">
              <a:lnSpc>
                <a:spcPct val="94000"/>
              </a:lnSpc>
              <a:spcAft>
                <a:spcPts val="200"/>
              </a:spcAft>
              <a:buNone/>
            </a:pPr>
            <a:r>
              <a:rPr lang="en-US" sz="1000" dirty="0">
                <a:latin typeface="Consolas" pitchFamily="49" charset="0"/>
              </a:rPr>
              <a:t>	}	</a:t>
            </a:r>
          </a:p>
          <a:p>
            <a:pPr marL="0" lvl="0" indent="0">
              <a:lnSpc>
                <a:spcPct val="94000"/>
              </a:lnSpc>
              <a:spcAft>
                <a:spcPts val="200"/>
              </a:spcAft>
              <a:buNone/>
            </a:pPr>
            <a:r>
              <a:rPr lang="en-US" sz="1000" dirty="0">
                <a:latin typeface="Consolas" pitchFamily="49" charset="0"/>
              </a:rPr>
              <a:t>	//PORTB </a:t>
            </a:r>
            <a:r>
              <a:rPr lang="en-US" sz="1000" dirty="0" err="1">
                <a:latin typeface="Consolas" pitchFamily="49" charset="0"/>
              </a:rPr>
              <a:t>Config</a:t>
            </a:r>
            <a:endParaRPr lang="en-US" sz="1000" dirty="0">
              <a:latin typeface="Consolas" pitchFamily="49" charset="0"/>
            </a:endParaRPr>
          </a:p>
          <a:p>
            <a:pPr marL="0" lvl="0" indent="0">
              <a:lnSpc>
                <a:spcPct val="94000"/>
              </a:lnSpc>
              <a:spcAft>
                <a:spcPts val="200"/>
              </a:spcAft>
              <a:buNone/>
            </a:pPr>
            <a:r>
              <a:rPr lang="en-US" sz="1000" dirty="0">
                <a:latin typeface="Consolas" pitchFamily="49" charset="0"/>
              </a:rPr>
              <a:t>	for(i=0;i&lt;5;i++)</a:t>
            </a:r>
          </a:p>
          <a:p>
            <a:pPr marL="0" lvl="0" indent="0">
              <a:lnSpc>
                <a:spcPct val="94000"/>
              </a:lnSpc>
              <a:spcAft>
                <a:spcPts val="200"/>
              </a:spcAft>
              <a:buNone/>
            </a:pPr>
            <a:r>
              <a:rPr lang="en-US" sz="1000" dirty="0">
                <a:latin typeface="Consolas" pitchFamily="49" charset="0"/>
              </a:rPr>
              <a:t>	{</a:t>
            </a:r>
          </a:p>
          <a:p>
            <a:pPr marL="0" lvl="0" indent="0">
              <a:lnSpc>
                <a:spcPct val="94000"/>
              </a:lnSpc>
              <a:spcAft>
                <a:spcPts val="200"/>
              </a:spcAft>
              <a:buNone/>
            </a:pPr>
            <a:r>
              <a:rPr lang="en-US" sz="1000" dirty="0">
                <a:latin typeface="Consolas" pitchFamily="49" charset="0"/>
              </a:rPr>
              <a:t>		</a:t>
            </a:r>
            <a:r>
              <a:rPr lang="en-US" sz="1000" dirty="0" err="1">
                <a:latin typeface="Consolas" pitchFamily="49" charset="0"/>
              </a:rPr>
              <a:t>GPIO_Config_Pin</a:t>
            </a:r>
            <a:r>
              <a:rPr lang="en-US" sz="1000" dirty="0">
                <a:latin typeface="Consolas" pitchFamily="49" charset="0"/>
              </a:rPr>
              <a:t>(&amp;</a:t>
            </a:r>
            <a:r>
              <a:rPr lang="en-US" sz="1000" dirty="0" err="1">
                <a:latin typeface="Consolas" pitchFamily="49" charset="0"/>
              </a:rPr>
              <a:t>pb</a:t>
            </a:r>
            <a:r>
              <a:rPr lang="en-US" sz="1000" dirty="0">
                <a:latin typeface="Consolas" pitchFamily="49" charset="0"/>
              </a:rPr>
              <a:t>[i]);</a:t>
            </a:r>
          </a:p>
          <a:p>
            <a:pPr marL="0" lvl="0" indent="0">
              <a:lnSpc>
                <a:spcPct val="94000"/>
              </a:lnSpc>
              <a:spcAft>
                <a:spcPts val="200"/>
              </a:spcAft>
              <a:buNone/>
            </a:pPr>
            <a:r>
              <a:rPr lang="en-US" sz="1000" dirty="0">
                <a:latin typeface="Consolas" pitchFamily="49" charset="0"/>
              </a:rPr>
              <a:t>	}</a:t>
            </a:r>
          </a:p>
          <a:p>
            <a:pPr marL="0" lvl="0" indent="0">
              <a:lnSpc>
                <a:spcPct val="94000"/>
              </a:lnSpc>
              <a:spcAft>
                <a:spcPts val="200"/>
              </a:spcAft>
              <a:buNone/>
            </a:pPr>
            <a:r>
              <a:rPr lang="en-US" sz="1000" dirty="0">
                <a:latin typeface="Consolas" pitchFamily="49" charset="0"/>
              </a:rPr>
              <a:t>}</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Azetech Solution, Coimbatore</a:t>
            </a:r>
            <a:endParaRPr lang="en-US"/>
          </a:p>
        </p:txBody>
      </p:sp>
    </p:spTree>
    <p:extLst>
      <p:ext uri="{BB962C8B-B14F-4D97-AF65-F5344CB8AC3E}">
        <p14:creationId xmlns:p14="http://schemas.microsoft.com/office/powerpoint/2010/main" val="37514771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6" name="TextBox 5"/>
          <p:cNvSpPr txBox="1"/>
          <p:nvPr/>
        </p:nvSpPr>
        <p:spPr>
          <a:xfrm>
            <a:off x="669701" y="1072368"/>
            <a:ext cx="11323370" cy="5039328"/>
          </a:xfrm>
          <a:prstGeom prst="rect">
            <a:avLst/>
          </a:prstGeom>
          <a:noFill/>
        </p:spPr>
        <p:txBody>
          <a:bodyPr wrap="square" numCol="2" rtlCol="0">
            <a:spAutoFit/>
          </a:bodyPr>
          <a:lstStyle/>
          <a:p>
            <a:pPr lvl="0">
              <a:lnSpc>
                <a:spcPct val="94000"/>
              </a:lnSpc>
              <a:spcBef>
                <a:spcPts val="1000"/>
              </a:spcBef>
              <a:spcAft>
                <a:spcPts val="200"/>
              </a:spcAft>
            </a:pPr>
            <a:endParaRPr lang="en-US" sz="1000" dirty="0">
              <a:latin typeface="Consolas" pitchFamily="49" charset="0"/>
            </a:endParaRPr>
          </a:p>
          <a:p>
            <a:pPr lvl="0">
              <a:lnSpc>
                <a:spcPct val="94000"/>
              </a:lnSpc>
              <a:spcBef>
                <a:spcPts val="1000"/>
              </a:spcBef>
              <a:spcAft>
                <a:spcPts val="200"/>
              </a:spcAft>
            </a:pPr>
            <a:r>
              <a:rPr lang="en-US" sz="1000" dirty="0">
                <a:latin typeface="Consolas" pitchFamily="49" charset="0"/>
              </a:rPr>
              <a:t>void </a:t>
            </a:r>
            <a:r>
              <a:rPr lang="en-US" sz="1000" dirty="0" err="1">
                <a:latin typeface="Consolas" pitchFamily="49" charset="0"/>
              </a:rPr>
              <a:t>LCD_Command</a:t>
            </a:r>
            <a:r>
              <a:rPr lang="en-US" sz="1000" dirty="0">
                <a:latin typeface="Consolas" pitchFamily="49" charset="0"/>
              </a:rPr>
              <a:t>(unsigned char </a:t>
            </a:r>
            <a:r>
              <a:rPr lang="en-US" sz="1000" dirty="0" err="1">
                <a:latin typeface="Consolas" pitchFamily="49" charset="0"/>
              </a:rPr>
              <a:t>cmd</a:t>
            </a:r>
            <a:r>
              <a:rPr lang="en-US" sz="1000" dirty="0">
                <a:latin typeface="Consolas" pitchFamily="49" charset="0"/>
              </a:rPr>
              <a:t>)</a:t>
            </a:r>
          </a:p>
          <a:p>
            <a:pPr lvl="0">
              <a:lnSpc>
                <a:spcPct val="94000"/>
              </a:lnSpc>
              <a:spcBef>
                <a:spcPts val="1000"/>
              </a:spcBef>
              <a:spcAft>
                <a:spcPts val="200"/>
              </a:spcAft>
            </a:pPr>
            <a:r>
              <a:rPr lang="en-US" sz="1000" dirty="0">
                <a:latin typeface="Consolas" pitchFamily="49" charset="0"/>
              </a:rPr>
              <a:t>{</a:t>
            </a:r>
          </a:p>
          <a:p>
            <a:pPr lvl="0">
              <a:lnSpc>
                <a:spcPct val="94000"/>
              </a:lnSpc>
              <a:spcBef>
                <a:spcPts val="1000"/>
              </a:spcBef>
              <a:spcAft>
                <a:spcPts val="200"/>
              </a:spcAft>
            </a:pPr>
            <a:r>
              <a:rPr lang="en-US" sz="1000" dirty="0">
                <a:latin typeface="Consolas" pitchFamily="49" charset="0"/>
              </a:rPr>
              <a:t>	unsigned char </a:t>
            </a:r>
            <a:r>
              <a:rPr lang="en-US" sz="1000" dirty="0" err="1">
                <a:latin typeface="Consolas" pitchFamily="49" charset="0"/>
              </a:rPr>
              <a:t>i,val</a:t>
            </a:r>
            <a:r>
              <a:rPr lang="en-US" sz="1000" dirty="0">
                <a:latin typeface="Consolas" pitchFamily="49" charset="0"/>
              </a:rPr>
              <a:t>[8];</a:t>
            </a:r>
          </a:p>
          <a:p>
            <a:pPr lvl="0">
              <a:lnSpc>
                <a:spcPct val="94000"/>
              </a:lnSpc>
              <a:spcBef>
                <a:spcPts val="1000"/>
              </a:spcBef>
              <a:spcAft>
                <a:spcPts val="200"/>
              </a:spcAft>
            </a:pPr>
            <a:r>
              <a:rPr lang="en-US" sz="1000" dirty="0">
                <a:latin typeface="Consolas" pitchFamily="49" charset="0"/>
              </a:rPr>
              <a:t>	//RS for </a:t>
            </a:r>
            <a:r>
              <a:rPr lang="en-US" sz="1000" dirty="0" err="1">
                <a:latin typeface="Consolas" pitchFamily="49" charset="0"/>
              </a:rPr>
              <a:t>cmd</a:t>
            </a:r>
            <a:r>
              <a:rPr lang="en-US" sz="1000" dirty="0">
                <a:latin typeface="Consolas" pitchFamily="49" charset="0"/>
              </a:rPr>
              <a:t> mode</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GPIO_Write_Data</a:t>
            </a:r>
            <a:r>
              <a:rPr lang="en-US" sz="1000" dirty="0">
                <a:latin typeface="Consolas" pitchFamily="49" charset="0"/>
              </a:rPr>
              <a:t>(PB,P3,0);</a:t>
            </a:r>
          </a:p>
          <a:p>
            <a:pPr lvl="0">
              <a:lnSpc>
                <a:spcPct val="94000"/>
              </a:lnSpc>
              <a:spcBef>
                <a:spcPts val="1000"/>
              </a:spcBef>
              <a:spcAft>
                <a:spcPts val="200"/>
              </a:spcAft>
            </a:pPr>
            <a:r>
              <a:rPr lang="en-US" sz="1000" dirty="0">
                <a:latin typeface="Consolas" pitchFamily="49" charset="0"/>
              </a:rPr>
              <a:t>	//RW</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GPIO_Write_Data</a:t>
            </a:r>
            <a:r>
              <a:rPr lang="en-US" sz="1000" dirty="0">
                <a:latin typeface="Consolas" pitchFamily="49" charset="0"/>
              </a:rPr>
              <a:t>(PB,P4,0);</a:t>
            </a:r>
          </a:p>
          <a:p>
            <a:pPr lvl="0">
              <a:lnSpc>
                <a:spcPct val="94000"/>
              </a:lnSpc>
              <a:spcBef>
                <a:spcPts val="1000"/>
              </a:spcBef>
              <a:spcAft>
                <a:spcPts val="200"/>
              </a:spcAft>
            </a:pPr>
            <a:r>
              <a:rPr lang="en-US" sz="1000" dirty="0">
                <a:latin typeface="Consolas" pitchFamily="49" charset="0"/>
              </a:rPr>
              <a:t>	</a:t>
            </a:r>
          </a:p>
          <a:p>
            <a:pPr lvl="0">
              <a:lnSpc>
                <a:spcPct val="94000"/>
              </a:lnSpc>
              <a:spcBef>
                <a:spcPts val="1000"/>
              </a:spcBef>
              <a:spcAft>
                <a:spcPts val="200"/>
              </a:spcAft>
            </a:pPr>
            <a:r>
              <a:rPr lang="en-US" sz="1000" dirty="0">
                <a:latin typeface="Consolas" pitchFamily="49" charset="0"/>
              </a:rPr>
              <a:t>	//Command send to LCD</a:t>
            </a:r>
          </a:p>
          <a:p>
            <a:pPr lvl="0">
              <a:lnSpc>
                <a:spcPct val="94000"/>
              </a:lnSpc>
              <a:spcBef>
                <a:spcPts val="1000"/>
              </a:spcBef>
              <a:spcAft>
                <a:spcPts val="200"/>
              </a:spcAft>
            </a:pPr>
            <a:r>
              <a:rPr lang="en-US" sz="1000" dirty="0">
                <a:latin typeface="Consolas" pitchFamily="49" charset="0"/>
              </a:rPr>
              <a:t>	for(i=0;i&lt;8;i++)</a:t>
            </a:r>
          </a:p>
          <a:p>
            <a:pPr lvl="0">
              <a:lnSpc>
                <a:spcPct val="94000"/>
              </a:lnSpc>
              <a:spcBef>
                <a:spcPts val="1000"/>
              </a:spcBef>
              <a:spcAft>
                <a:spcPts val="200"/>
              </a:spcAft>
            </a:pPr>
            <a:r>
              <a:rPr lang="en-US" sz="1000" dirty="0">
                <a:latin typeface="Consolas" pitchFamily="49" charset="0"/>
              </a:rPr>
              <a:t>	{</a:t>
            </a:r>
          </a:p>
          <a:p>
            <a:pPr>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Cmd</a:t>
            </a:r>
            <a:r>
              <a:rPr lang="en-US" sz="1000" dirty="0">
                <a:latin typeface="Consolas" pitchFamily="49" charset="0"/>
              </a:rPr>
              <a:t> hex to bin conversion</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val</a:t>
            </a:r>
            <a:r>
              <a:rPr lang="en-US" sz="1000" dirty="0">
                <a:latin typeface="Consolas" pitchFamily="49" charset="0"/>
              </a:rPr>
              <a:t>[i]= (</a:t>
            </a:r>
            <a:r>
              <a:rPr lang="en-US" sz="1000" dirty="0" err="1">
                <a:latin typeface="Consolas" pitchFamily="49" charset="0"/>
              </a:rPr>
              <a:t>cmd</a:t>
            </a:r>
            <a:r>
              <a:rPr lang="en-US" sz="1000" dirty="0">
                <a:latin typeface="Consolas" pitchFamily="49" charset="0"/>
              </a:rPr>
              <a:t>&gt;&gt;i)&amp;1;		</a:t>
            </a:r>
          </a:p>
          <a:p>
            <a:pPr lvl="0">
              <a:lnSpc>
                <a:spcPct val="94000"/>
              </a:lnSpc>
              <a:spcBef>
                <a:spcPts val="1000"/>
              </a:spcBef>
              <a:spcAft>
                <a:spcPts val="200"/>
              </a:spcAft>
            </a:pPr>
            <a:r>
              <a:rPr lang="en-US" sz="1000" dirty="0">
                <a:latin typeface="Consolas" pitchFamily="49" charset="0"/>
              </a:rPr>
              <a:t>	}</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GPIO_Write_Data</a:t>
            </a:r>
            <a:r>
              <a:rPr lang="en-US" sz="1000" dirty="0">
                <a:latin typeface="Consolas" pitchFamily="49" charset="0"/>
              </a:rPr>
              <a:t>(PA,P8,val[0]);</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GPIO_Write_Data</a:t>
            </a:r>
            <a:r>
              <a:rPr lang="en-US" sz="1000" dirty="0">
                <a:latin typeface="Consolas" pitchFamily="49" charset="0"/>
              </a:rPr>
              <a:t>(PA,P9,val[1]);</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GPIO_Write_Data</a:t>
            </a:r>
            <a:r>
              <a:rPr lang="en-US" sz="1000" dirty="0">
                <a:latin typeface="Consolas" pitchFamily="49" charset="0"/>
              </a:rPr>
              <a:t>(PA,P10,val[2]);</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GPIO_Write_Data</a:t>
            </a:r>
            <a:r>
              <a:rPr lang="en-US" sz="1000" dirty="0">
                <a:latin typeface="Consolas" pitchFamily="49" charset="0"/>
              </a:rPr>
              <a:t>(PA,P11,val[3]);</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GPIO_Write_Data</a:t>
            </a:r>
            <a:r>
              <a:rPr lang="en-US" sz="1000" dirty="0">
                <a:latin typeface="Consolas" pitchFamily="49" charset="0"/>
              </a:rPr>
              <a:t>(PA,P12,val[4]);</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GPIO_Write_Data</a:t>
            </a:r>
            <a:r>
              <a:rPr lang="en-US" sz="1000" dirty="0">
                <a:latin typeface="Consolas" pitchFamily="49" charset="0"/>
              </a:rPr>
              <a:t>(PA,P15,val[5]);</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GPIO_Write_Data</a:t>
            </a:r>
            <a:r>
              <a:rPr lang="en-US" sz="1000" dirty="0">
                <a:latin typeface="Consolas" pitchFamily="49" charset="0"/>
              </a:rPr>
              <a:t>(PB,P3,val[6]);</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GPIO_Write_Data</a:t>
            </a:r>
            <a:r>
              <a:rPr lang="en-US" sz="1000" dirty="0">
                <a:latin typeface="Consolas" pitchFamily="49" charset="0"/>
              </a:rPr>
              <a:t>(PB,P4,val[7]);	</a:t>
            </a:r>
          </a:p>
          <a:p>
            <a:pPr lvl="0">
              <a:lnSpc>
                <a:spcPct val="94000"/>
              </a:lnSpc>
              <a:spcBef>
                <a:spcPts val="1000"/>
              </a:spcBef>
              <a:spcAft>
                <a:spcPts val="200"/>
              </a:spcAft>
            </a:pPr>
            <a:r>
              <a:rPr lang="en-US" sz="1000" dirty="0">
                <a:latin typeface="Consolas" pitchFamily="49" charset="0"/>
              </a:rPr>
              <a:t>	</a:t>
            </a:r>
          </a:p>
          <a:p>
            <a:pPr lvl="0">
              <a:lnSpc>
                <a:spcPct val="94000"/>
              </a:lnSpc>
              <a:spcBef>
                <a:spcPts val="1000"/>
              </a:spcBef>
              <a:spcAft>
                <a:spcPts val="200"/>
              </a:spcAft>
            </a:pPr>
            <a:r>
              <a:rPr lang="en-US" sz="1000" dirty="0">
                <a:latin typeface="Consolas" pitchFamily="49" charset="0"/>
              </a:rPr>
              <a:t>	//EN on</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GPIO_Write_Data</a:t>
            </a:r>
            <a:r>
              <a:rPr lang="en-US" sz="1000" dirty="0">
                <a:latin typeface="Consolas" pitchFamily="49" charset="0"/>
              </a:rPr>
              <a:t>(PB,P8,1);</a:t>
            </a:r>
          </a:p>
          <a:p>
            <a:pPr lvl="0">
              <a:lnSpc>
                <a:spcPct val="94000"/>
              </a:lnSpc>
              <a:spcBef>
                <a:spcPts val="1000"/>
              </a:spcBef>
              <a:spcAft>
                <a:spcPts val="200"/>
              </a:spcAft>
            </a:pPr>
            <a:r>
              <a:rPr lang="en-US" sz="1000" dirty="0">
                <a:latin typeface="Consolas" pitchFamily="49" charset="0"/>
              </a:rPr>
              <a:t>	delay(10);</a:t>
            </a:r>
          </a:p>
          <a:p>
            <a:pPr lvl="0">
              <a:lnSpc>
                <a:spcPct val="94000"/>
              </a:lnSpc>
              <a:spcBef>
                <a:spcPts val="1000"/>
              </a:spcBef>
              <a:spcAft>
                <a:spcPts val="200"/>
              </a:spcAft>
            </a:pPr>
            <a:r>
              <a:rPr lang="en-US" sz="1000" dirty="0">
                <a:latin typeface="Consolas" pitchFamily="49" charset="0"/>
              </a:rPr>
              <a:t>	//EN off</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GPIO_Write_Data</a:t>
            </a:r>
            <a:r>
              <a:rPr lang="en-US" sz="1000" dirty="0">
                <a:latin typeface="Consolas" pitchFamily="49" charset="0"/>
              </a:rPr>
              <a:t>(PB,P8,0);</a:t>
            </a:r>
          </a:p>
          <a:p>
            <a:pPr lvl="0">
              <a:lnSpc>
                <a:spcPct val="94000"/>
              </a:lnSpc>
              <a:spcBef>
                <a:spcPts val="1000"/>
              </a:spcBef>
              <a:spcAft>
                <a:spcPts val="200"/>
              </a:spcAft>
            </a:pPr>
            <a:r>
              <a:rPr lang="en-US" sz="1000" dirty="0">
                <a:latin typeface="Consolas" pitchFamily="49" charset="0"/>
              </a:rPr>
              <a:t>	</a:t>
            </a:r>
          </a:p>
          <a:p>
            <a:pPr lvl="0">
              <a:lnSpc>
                <a:spcPct val="94000"/>
              </a:lnSpc>
              <a:spcBef>
                <a:spcPts val="1000"/>
              </a:spcBef>
              <a:spcAft>
                <a:spcPts val="200"/>
              </a:spcAft>
            </a:pPr>
            <a:r>
              <a:rPr lang="en-US" sz="1000" dirty="0">
                <a:latin typeface="Consolas" pitchFamily="49" charset="0"/>
              </a:rPr>
              <a:t>}</a:t>
            </a:r>
          </a:p>
          <a:p>
            <a:pPr lvl="0">
              <a:lnSpc>
                <a:spcPct val="94000"/>
              </a:lnSpc>
              <a:spcBef>
                <a:spcPts val="1000"/>
              </a:spcBef>
              <a:spcAft>
                <a:spcPts val="200"/>
              </a:spcAft>
            </a:pPr>
            <a:endParaRPr lang="en-US" sz="1000" dirty="0">
              <a:latin typeface="Consolas" pitchFamily="49" charset="0"/>
            </a:endParaRPr>
          </a:p>
          <a:p>
            <a:pPr lvl="0">
              <a:lnSpc>
                <a:spcPct val="94000"/>
              </a:lnSpc>
              <a:spcBef>
                <a:spcPts val="1000"/>
              </a:spcBef>
              <a:spcAft>
                <a:spcPts val="200"/>
              </a:spcAft>
            </a:pPr>
            <a:endParaRPr lang="en-US" sz="1000" dirty="0">
              <a:latin typeface="Consolas" pitchFamily="49" charset="0"/>
            </a:endParaRPr>
          </a:p>
          <a:p>
            <a:pPr lvl="0">
              <a:lnSpc>
                <a:spcPct val="94000"/>
              </a:lnSpc>
              <a:spcBef>
                <a:spcPts val="1000"/>
              </a:spcBef>
              <a:spcAft>
                <a:spcPts val="200"/>
              </a:spcAft>
            </a:pPr>
            <a:endParaRPr lang="en-US" sz="1000" dirty="0">
              <a:latin typeface="Consolas" pitchFamily="49" charset="0"/>
            </a:endParaRPr>
          </a:p>
        </p:txBody>
      </p:sp>
    </p:spTree>
    <p:extLst>
      <p:ext uri="{BB962C8B-B14F-4D97-AF65-F5344CB8AC3E}">
        <p14:creationId xmlns:p14="http://schemas.microsoft.com/office/powerpoint/2010/main" val="32054843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6" name="TextBox 5"/>
          <p:cNvSpPr txBox="1"/>
          <p:nvPr/>
        </p:nvSpPr>
        <p:spPr>
          <a:xfrm>
            <a:off x="159026" y="129648"/>
            <a:ext cx="11834045" cy="6233501"/>
          </a:xfrm>
          <a:prstGeom prst="rect">
            <a:avLst/>
          </a:prstGeom>
          <a:noFill/>
        </p:spPr>
        <p:txBody>
          <a:bodyPr wrap="square" numCol="2" rtlCol="0">
            <a:spAutoFit/>
          </a:bodyPr>
          <a:lstStyle/>
          <a:p>
            <a:pPr lvl="0">
              <a:lnSpc>
                <a:spcPct val="94000"/>
              </a:lnSpc>
              <a:spcBef>
                <a:spcPts val="1000"/>
              </a:spcBef>
              <a:spcAft>
                <a:spcPts val="200"/>
              </a:spcAft>
            </a:pPr>
            <a:endParaRPr lang="en-US" sz="1000" dirty="0">
              <a:latin typeface="Consolas" pitchFamily="49" charset="0"/>
            </a:endParaRPr>
          </a:p>
          <a:p>
            <a:pPr lvl="0">
              <a:lnSpc>
                <a:spcPct val="94000"/>
              </a:lnSpc>
              <a:spcBef>
                <a:spcPts val="1000"/>
              </a:spcBef>
              <a:spcAft>
                <a:spcPts val="200"/>
              </a:spcAft>
            </a:pPr>
            <a:r>
              <a:rPr lang="en-US" sz="1000" dirty="0">
                <a:latin typeface="Consolas" pitchFamily="49" charset="0"/>
              </a:rPr>
              <a:t>void </a:t>
            </a:r>
            <a:r>
              <a:rPr lang="en-US" sz="1000" dirty="0" err="1">
                <a:latin typeface="Consolas" pitchFamily="49" charset="0"/>
              </a:rPr>
              <a:t>LCD_Char</a:t>
            </a:r>
            <a:r>
              <a:rPr lang="en-US" sz="1000" dirty="0">
                <a:latin typeface="Consolas" pitchFamily="49" charset="0"/>
              </a:rPr>
              <a:t>(unsigned char data)</a:t>
            </a:r>
          </a:p>
          <a:p>
            <a:pPr lvl="0">
              <a:lnSpc>
                <a:spcPct val="94000"/>
              </a:lnSpc>
              <a:spcBef>
                <a:spcPts val="1000"/>
              </a:spcBef>
              <a:spcAft>
                <a:spcPts val="200"/>
              </a:spcAft>
            </a:pPr>
            <a:r>
              <a:rPr lang="en-US" sz="1000" dirty="0">
                <a:latin typeface="Consolas" pitchFamily="49" charset="0"/>
              </a:rPr>
              <a:t>{</a:t>
            </a:r>
          </a:p>
          <a:p>
            <a:pPr lvl="0">
              <a:lnSpc>
                <a:spcPct val="94000"/>
              </a:lnSpc>
              <a:spcBef>
                <a:spcPts val="1000"/>
              </a:spcBef>
              <a:spcAft>
                <a:spcPts val="200"/>
              </a:spcAft>
            </a:pPr>
            <a:r>
              <a:rPr lang="en-US" sz="1000" dirty="0">
                <a:latin typeface="Consolas" pitchFamily="49" charset="0"/>
              </a:rPr>
              <a:t>	unsigned char </a:t>
            </a:r>
            <a:r>
              <a:rPr lang="en-US" sz="1000" dirty="0" err="1">
                <a:latin typeface="Consolas" pitchFamily="49" charset="0"/>
              </a:rPr>
              <a:t>i,val</a:t>
            </a:r>
            <a:r>
              <a:rPr lang="en-US" sz="1000" dirty="0">
                <a:latin typeface="Consolas" pitchFamily="49" charset="0"/>
              </a:rPr>
              <a:t>[8];</a:t>
            </a:r>
          </a:p>
          <a:p>
            <a:pPr lvl="0">
              <a:lnSpc>
                <a:spcPct val="94000"/>
              </a:lnSpc>
              <a:spcBef>
                <a:spcPts val="1000"/>
              </a:spcBef>
              <a:spcAft>
                <a:spcPts val="200"/>
              </a:spcAft>
            </a:pPr>
            <a:r>
              <a:rPr lang="en-US" sz="1000" dirty="0">
                <a:latin typeface="Consolas" pitchFamily="49" charset="0"/>
              </a:rPr>
              <a:t>	//RS for data mode</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GPIO_Write_Data</a:t>
            </a:r>
            <a:r>
              <a:rPr lang="en-US" sz="1000" dirty="0">
                <a:latin typeface="Consolas" pitchFamily="49" charset="0"/>
              </a:rPr>
              <a:t>(PB,P3,1);</a:t>
            </a:r>
          </a:p>
          <a:p>
            <a:pPr lvl="0">
              <a:lnSpc>
                <a:spcPct val="94000"/>
              </a:lnSpc>
              <a:spcBef>
                <a:spcPts val="1000"/>
              </a:spcBef>
              <a:spcAft>
                <a:spcPts val="200"/>
              </a:spcAft>
            </a:pPr>
            <a:r>
              <a:rPr lang="en-US" sz="1000" dirty="0">
                <a:latin typeface="Consolas" pitchFamily="49" charset="0"/>
              </a:rPr>
              <a:t>	//RW</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GPIO_Write_Data</a:t>
            </a:r>
            <a:r>
              <a:rPr lang="en-US" sz="1000" dirty="0">
                <a:latin typeface="Consolas" pitchFamily="49" charset="0"/>
              </a:rPr>
              <a:t>(PB,P4,0);</a:t>
            </a:r>
          </a:p>
          <a:p>
            <a:pPr lvl="0">
              <a:lnSpc>
                <a:spcPct val="94000"/>
              </a:lnSpc>
              <a:spcBef>
                <a:spcPts val="1000"/>
              </a:spcBef>
              <a:spcAft>
                <a:spcPts val="200"/>
              </a:spcAft>
            </a:pPr>
            <a:r>
              <a:rPr lang="en-US" sz="1000" dirty="0">
                <a:latin typeface="Consolas" pitchFamily="49" charset="0"/>
              </a:rPr>
              <a:t>	</a:t>
            </a:r>
          </a:p>
          <a:p>
            <a:pPr lvl="0">
              <a:lnSpc>
                <a:spcPct val="94000"/>
              </a:lnSpc>
              <a:spcBef>
                <a:spcPts val="1000"/>
              </a:spcBef>
              <a:spcAft>
                <a:spcPts val="200"/>
              </a:spcAft>
            </a:pPr>
            <a:r>
              <a:rPr lang="en-US" sz="1000" dirty="0">
                <a:latin typeface="Consolas" pitchFamily="49" charset="0"/>
              </a:rPr>
              <a:t>	//Command send to LCD</a:t>
            </a:r>
          </a:p>
          <a:p>
            <a:pPr lvl="0">
              <a:lnSpc>
                <a:spcPct val="94000"/>
              </a:lnSpc>
              <a:spcBef>
                <a:spcPts val="1000"/>
              </a:spcBef>
              <a:spcAft>
                <a:spcPts val="200"/>
              </a:spcAft>
            </a:pPr>
            <a:r>
              <a:rPr lang="en-US" sz="1000" dirty="0">
                <a:latin typeface="Consolas" pitchFamily="49" charset="0"/>
              </a:rPr>
              <a:t>	for(i=0;i&lt;8;i++)</a:t>
            </a:r>
          </a:p>
          <a:p>
            <a:pPr lvl="0">
              <a:lnSpc>
                <a:spcPct val="94000"/>
              </a:lnSpc>
              <a:spcBef>
                <a:spcPts val="1000"/>
              </a:spcBef>
              <a:spcAft>
                <a:spcPts val="200"/>
              </a:spcAft>
            </a:pPr>
            <a:r>
              <a:rPr lang="en-US" sz="1000" dirty="0">
                <a:latin typeface="Consolas" pitchFamily="49" charset="0"/>
              </a:rPr>
              <a:t>	{</a:t>
            </a:r>
          </a:p>
          <a:p>
            <a:pPr>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Cmd</a:t>
            </a:r>
            <a:r>
              <a:rPr lang="en-US" sz="1000" dirty="0">
                <a:latin typeface="Consolas" pitchFamily="49" charset="0"/>
              </a:rPr>
              <a:t> hex to bin conversion</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val</a:t>
            </a:r>
            <a:r>
              <a:rPr lang="en-US" sz="1000" dirty="0">
                <a:latin typeface="Consolas" pitchFamily="49" charset="0"/>
              </a:rPr>
              <a:t>[i]= (data&gt;&gt;i)&amp;1;	</a:t>
            </a:r>
          </a:p>
          <a:p>
            <a:pPr lvl="0">
              <a:lnSpc>
                <a:spcPct val="94000"/>
              </a:lnSpc>
              <a:spcBef>
                <a:spcPts val="1000"/>
              </a:spcBef>
              <a:spcAft>
                <a:spcPts val="200"/>
              </a:spcAft>
            </a:pPr>
            <a:r>
              <a:rPr lang="en-US" sz="1000" dirty="0">
                <a:latin typeface="Consolas" pitchFamily="49" charset="0"/>
              </a:rPr>
              <a:t>	}</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GPIO_Write_Data</a:t>
            </a:r>
            <a:r>
              <a:rPr lang="en-US" sz="1000" dirty="0">
                <a:latin typeface="Consolas" pitchFamily="49" charset="0"/>
              </a:rPr>
              <a:t>(PA,P8,val[0]);</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GPIO_Write_Data</a:t>
            </a:r>
            <a:r>
              <a:rPr lang="en-US" sz="1000" dirty="0">
                <a:latin typeface="Consolas" pitchFamily="49" charset="0"/>
              </a:rPr>
              <a:t>(PA,P9,val[1]);</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GPIO_Write_Data</a:t>
            </a:r>
            <a:r>
              <a:rPr lang="en-US" sz="1000" dirty="0">
                <a:latin typeface="Consolas" pitchFamily="49" charset="0"/>
              </a:rPr>
              <a:t>(PA,P10,val[2]);</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GPIO_Write_Data</a:t>
            </a:r>
            <a:r>
              <a:rPr lang="en-US" sz="1000" dirty="0">
                <a:latin typeface="Consolas" pitchFamily="49" charset="0"/>
              </a:rPr>
              <a:t>(PA,P11,val[3]);</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GPIO_Write_Data</a:t>
            </a:r>
            <a:r>
              <a:rPr lang="en-US" sz="1000" dirty="0">
                <a:latin typeface="Consolas" pitchFamily="49" charset="0"/>
              </a:rPr>
              <a:t>(PA,P12,val[4]);</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GPIO_Write_Data</a:t>
            </a:r>
            <a:r>
              <a:rPr lang="en-US" sz="1000" dirty="0">
                <a:latin typeface="Consolas" pitchFamily="49" charset="0"/>
              </a:rPr>
              <a:t>(PA,P15,val[5]);</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GPIO_Write_Data</a:t>
            </a:r>
            <a:r>
              <a:rPr lang="en-US" sz="1000" dirty="0">
                <a:latin typeface="Consolas" pitchFamily="49" charset="0"/>
              </a:rPr>
              <a:t>(PB,P3,val[6]);</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GPIO_Write_Data</a:t>
            </a:r>
            <a:r>
              <a:rPr lang="en-US" sz="1000" dirty="0">
                <a:latin typeface="Consolas" pitchFamily="49" charset="0"/>
              </a:rPr>
              <a:t>(PB,P4,val[7]);	</a:t>
            </a:r>
          </a:p>
          <a:p>
            <a:pPr lvl="0">
              <a:lnSpc>
                <a:spcPct val="94000"/>
              </a:lnSpc>
              <a:spcBef>
                <a:spcPts val="1000"/>
              </a:spcBef>
              <a:spcAft>
                <a:spcPts val="200"/>
              </a:spcAft>
            </a:pPr>
            <a:r>
              <a:rPr lang="en-US" sz="1000" dirty="0">
                <a:latin typeface="Consolas" pitchFamily="49" charset="0"/>
              </a:rPr>
              <a:t>	</a:t>
            </a:r>
          </a:p>
          <a:p>
            <a:pPr lvl="0">
              <a:lnSpc>
                <a:spcPct val="94000"/>
              </a:lnSpc>
              <a:spcBef>
                <a:spcPts val="1000"/>
              </a:spcBef>
              <a:spcAft>
                <a:spcPts val="200"/>
              </a:spcAft>
            </a:pPr>
            <a:r>
              <a:rPr lang="en-US" sz="1000" dirty="0">
                <a:latin typeface="Consolas" pitchFamily="49" charset="0"/>
              </a:rPr>
              <a:t>	//EN on</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GPIO_Write_Data</a:t>
            </a:r>
            <a:r>
              <a:rPr lang="en-US" sz="1000" dirty="0">
                <a:latin typeface="Consolas" pitchFamily="49" charset="0"/>
              </a:rPr>
              <a:t>(PB,P8,1);</a:t>
            </a:r>
          </a:p>
          <a:p>
            <a:pPr lvl="0">
              <a:lnSpc>
                <a:spcPct val="94000"/>
              </a:lnSpc>
              <a:spcBef>
                <a:spcPts val="1000"/>
              </a:spcBef>
              <a:spcAft>
                <a:spcPts val="200"/>
              </a:spcAft>
            </a:pPr>
            <a:r>
              <a:rPr lang="en-US" sz="1000" dirty="0">
                <a:latin typeface="Consolas" pitchFamily="49" charset="0"/>
              </a:rPr>
              <a:t>	delay(10);</a:t>
            </a:r>
          </a:p>
          <a:p>
            <a:pPr lvl="0">
              <a:lnSpc>
                <a:spcPct val="94000"/>
              </a:lnSpc>
              <a:spcBef>
                <a:spcPts val="1000"/>
              </a:spcBef>
              <a:spcAft>
                <a:spcPts val="200"/>
              </a:spcAft>
            </a:pPr>
            <a:r>
              <a:rPr lang="en-US" sz="1000" dirty="0">
                <a:latin typeface="Consolas" pitchFamily="49" charset="0"/>
              </a:rPr>
              <a:t>	//EN off</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GPIO_Write_Data</a:t>
            </a:r>
            <a:r>
              <a:rPr lang="en-US" sz="1000" dirty="0">
                <a:latin typeface="Consolas" pitchFamily="49" charset="0"/>
              </a:rPr>
              <a:t>(PB,P8,0);</a:t>
            </a:r>
          </a:p>
          <a:p>
            <a:pPr lvl="0">
              <a:lnSpc>
                <a:spcPct val="94000"/>
              </a:lnSpc>
              <a:spcBef>
                <a:spcPts val="1000"/>
              </a:spcBef>
              <a:spcAft>
                <a:spcPts val="200"/>
              </a:spcAft>
            </a:pPr>
            <a:r>
              <a:rPr lang="en-US" sz="1000" dirty="0">
                <a:latin typeface="Consolas" pitchFamily="49" charset="0"/>
              </a:rPr>
              <a:t>	</a:t>
            </a:r>
          </a:p>
          <a:p>
            <a:pPr lvl="0">
              <a:lnSpc>
                <a:spcPct val="94000"/>
              </a:lnSpc>
              <a:spcBef>
                <a:spcPts val="1000"/>
              </a:spcBef>
              <a:spcAft>
                <a:spcPts val="200"/>
              </a:spcAft>
            </a:pPr>
            <a:r>
              <a:rPr lang="en-US" sz="1000" dirty="0">
                <a:latin typeface="Consolas" pitchFamily="49" charset="0"/>
              </a:rPr>
              <a:t>}</a:t>
            </a:r>
          </a:p>
          <a:p>
            <a:pPr lvl="0">
              <a:lnSpc>
                <a:spcPct val="94000"/>
              </a:lnSpc>
              <a:spcBef>
                <a:spcPts val="1000"/>
              </a:spcBef>
              <a:spcAft>
                <a:spcPts val="200"/>
              </a:spcAft>
            </a:pPr>
            <a:endParaRPr lang="en-US" sz="1000" dirty="0">
              <a:latin typeface="Consolas" pitchFamily="49" charset="0"/>
            </a:endParaRPr>
          </a:p>
          <a:p>
            <a:pPr lvl="0">
              <a:lnSpc>
                <a:spcPct val="94000"/>
              </a:lnSpc>
              <a:spcBef>
                <a:spcPts val="1000"/>
              </a:spcBef>
              <a:spcAft>
                <a:spcPts val="200"/>
              </a:spcAft>
            </a:pPr>
            <a:r>
              <a:rPr lang="en-US" sz="1000" dirty="0">
                <a:latin typeface="Consolas" pitchFamily="49" charset="0"/>
              </a:rPr>
              <a:t>void </a:t>
            </a:r>
            <a:r>
              <a:rPr lang="en-US" sz="1000" dirty="0" err="1">
                <a:latin typeface="Consolas" pitchFamily="49" charset="0"/>
              </a:rPr>
              <a:t>LCD_String</a:t>
            </a:r>
            <a:r>
              <a:rPr lang="en-US" sz="1000" dirty="0">
                <a:latin typeface="Consolas" pitchFamily="49" charset="0"/>
              </a:rPr>
              <a:t>(unsigned char * data)</a:t>
            </a:r>
          </a:p>
          <a:p>
            <a:pPr lvl="0">
              <a:lnSpc>
                <a:spcPct val="94000"/>
              </a:lnSpc>
              <a:spcBef>
                <a:spcPts val="1000"/>
              </a:spcBef>
              <a:spcAft>
                <a:spcPts val="200"/>
              </a:spcAft>
            </a:pPr>
            <a:r>
              <a:rPr lang="en-US" sz="1000" dirty="0">
                <a:latin typeface="Consolas" pitchFamily="49" charset="0"/>
              </a:rPr>
              <a:t>{</a:t>
            </a:r>
          </a:p>
          <a:p>
            <a:pPr lvl="0">
              <a:lnSpc>
                <a:spcPct val="94000"/>
              </a:lnSpc>
              <a:spcBef>
                <a:spcPts val="1000"/>
              </a:spcBef>
              <a:spcAft>
                <a:spcPts val="200"/>
              </a:spcAft>
            </a:pPr>
            <a:r>
              <a:rPr lang="en-US" sz="1000" dirty="0">
                <a:latin typeface="Consolas" pitchFamily="49" charset="0"/>
              </a:rPr>
              <a:t>	while(*data)</a:t>
            </a:r>
          </a:p>
          <a:p>
            <a:pPr lvl="0">
              <a:lnSpc>
                <a:spcPct val="94000"/>
              </a:lnSpc>
              <a:spcBef>
                <a:spcPts val="1000"/>
              </a:spcBef>
              <a:spcAft>
                <a:spcPts val="200"/>
              </a:spcAft>
            </a:pPr>
            <a:r>
              <a:rPr lang="en-US" sz="1000" dirty="0">
                <a:latin typeface="Consolas" pitchFamily="49" charset="0"/>
              </a:rPr>
              <a:t>	{</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LCD_Char</a:t>
            </a:r>
            <a:r>
              <a:rPr lang="en-US" sz="1000" dirty="0">
                <a:latin typeface="Consolas" pitchFamily="49" charset="0"/>
              </a:rPr>
              <a:t>(*data++);</a:t>
            </a:r>
          </a:p>
          <a:p>
            <a:pPr lvl="0">
              <a:lnSpc>
                <a:spcPct val="94000"/>
              </a:lnSpc>
              <a:spcBef>
                <a:spcPts val="1000"/>
              </a:spcBef>
              <a:spcAft>
                <a:spcPts val="200"/>
              </a:spcAft>
            </a:pPr>
            <a:r>
              <a:rPr lang="en-US" sz="1000" dirty="0">
                <a:latin typeface="Consolas" pitchFamily="49" charset="0"/>
              </a:rPr>
              <a:t>	}</a:t>
            </a:r>
          </a:p>
          <a:p>
            <a:pPr lvl="0">
              <a:lnSpc>
                <a:spcPct val="94000"/>
              </a:lnSpc>
              <a:spcBef>
                <a:spcPts val="1000"/>
              </a:spcBef>
              <a:spcAft>
                <a:spcPts val="200"/>
              </a:spcAft>
            </a:pPr>
            <a:r>
              <a:rPr lang="en-US" sz="1000" dirty="0">
                <a:latin typeface="Consolas" pitchFamily="49" charset="0"/>
              </a:rPr>
              <a:t>	</a:t>
            </a:r>
          </a:p>
          <a:p>
            <a:pPr lvl="0">
              <a:lnSpc>
                <a:spcPct val="94000"/>
              </a:lnSpc>
              <a:spcBef>
                <a:spcPts val="1000"/>
              </a:spcBef>
              <a:spcAft>
                <a:spcPts val="200"/>
              </a:spcAft>
            </a:pPr>
            <a:r>
              <a:rPr lang="en-US" sz="1000" dirty="0">
                <a:latin typeface="Consolas" pitchFamily="49" charset="0"/>
              </a:rPr>
              <a:t>}</a:t>
            </a:r>
          </a:p>
          <a:p>
            <a:pPr lvl="0">
              <a:lnSpc>
                <a:spcPct val="94000"/>
              </a:lnSpc>
              <a:spcBef>
                <a:spcPts val="1000"/>
              </a:spcBef>
              <a:spcAft>
                <a:spcPts val="200"/>
              </a:spcAft>
            </a:pPr>
            <a:endParaRPr lang="en-US" sz="1000" dirty="0">
              <a:latin typeface="Consolas" pitchFamily="49" charset="0"/>
            </a:endParaRPr>
          </a:p>
          <a:p>
            <a:pPr lvl="0">
              <a:lnSpc>
                <a:spcPct val="94000"/>
              </a:lnSpc>
              <a:spcBef>
                <a:spcPts val="1000"/>
              </a:spcBef>
              <a:spcAft>
                <a:spcPts val="200"/>
              </a:spcAft>
            </a:pPr>
            <a:endParaRPr lang="en-US" sz="1000" dirty="0">
              <a:latin typeface="Consolas" pitchFamily="49" charset="0"/>
            </a:endParaRPr>
          </a:p>
        </p:txBody>
      </p:sp>
    </p:spTree>
    <p:extLst>
      <p:ext uri="{BB962C8B-B14F-4D97-AF65-F5344CB8AC3E}">
        <p14:creationId xmlns:p14="http://schemas.microsoft.com/office/powerpoint/2010/main" val="32054843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6" name="TextBox 5"/>
          <p:cNvSpPr txBox="1"/>
          <p:nvPr/>
        </p:nvSpPr>
        <p:spPr>
          <a:xfrm>
            <a:off x="669701" y="1072368"/>
            <a:ext cx="11323370" cy="5013680"/>
          </a:xfrm>
          <a:prstGeom prst="rect">
            <a:avLst/>
          </a:prstGeom>
          <a:noFill/>
        </p:spPr>
        <p:txBody>
          <a:bodyPr wrap="square" numCol="1" rtlCol="0">
            <a:spAutoFit/>
          </a:bodyPr>
          <a:lstStyle/>
          <a:p>
            <a:pPr lvl="0">
              <a:lnSpc>
                <a:spcPct val="94000"/>
              </a:lnSpc>
              <a:spcBef>
                <a:spcPts val="1000"/>
              </a:spcBef>
              <a:spcAft>
                <a:spcPts val="200"/>
              </a:spcAft>
            </a:pPr>
            <a:endParaRPr lang="en-US" sz="1000" dirty="0">
              <a:latin typeface="Consolas" pitchFamily="49" charset="0"/>
            </a:endParaRPr>
          </a:p>
          <a:p>
            <a:pPr lvl="0">
              <a:lnSpc>
                <a:spcPct val="94000"/>
              </a:lnSpc>
              <a:spcBef>
                <a:spcPts val="1000"/>
              </a:spcBef>
              <a:spcAft>
                <a:spcPts val="200"/>
              </a:spcAft>
            </a:pPr>
            <a:r>
              <a:rPr lang="en-US" sz="1000" dirty="0">
                <a:latin typeface="Consolas" pitchFamily="49" charset="0"/>
              </a:rPr>
              <a:t>void </a:t>
            </a:r>
            <a:r>
              <a:rPr lang="en-US" sz="1000" dirty="0" err="1">
                <a:latin typeface="Consolas" pitchFamily="49" charset="0"/>
              </a:rPr>
              <a:t>LCD_Init</a:t>
            </a:r>
            <a:r>
              <a:rPr lang="en-US" sz="1000" dirty="0">
                <a:latin typeface="Consolas" pitchFamily="49" charset="0"/>
              </a:rPr>
              <a:t>()</a:t>
            </a:r>
          </a:p>
          <a:p>
            <a:pPr lvl="0">
              <a:lnSpc>
                <a:spcPct val="94000"/>
              </a:lnSpc>
              <a:spcBef>
                <a:spcPts val="1000"/>
              </a:spcBef>
              <a:spcAft>
                <a:spcPts val="200"/>
              </a:spcAft>
            </a:pPr>
            <a:r>
              <a:rPr lang="en-US" sz="1000" dirty="0">
                <a:latin typeface="Consolas" pitchFamily="49" charset="0"/>
              </a:rPr>
              <a:t>{</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LCD_Command</a:t>
            </a:r>
            <a:r>
              <a:rPr lang="en-US" sz="1000" dirty="0">
                <a:latin typeface="Consolas" pitchFamily="49" charset="0"/>
              </a:rPr>
              <a:t>(0xc0);//LCD ON</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LCD_Command</a:t>
            </a:r>
            <a:r>
              <a:rPr lang="en-US" sz="1000" dirty="0">
                <a:latin typeface="Consolas" pitchFamily="49" charset="0"/>
              </a:rPr>
              <a:t>(0x80);	//Set Cursor to Row0,Colun0</a:t>
            </a:r>
          </a:p>
          <a:p>
            <a:pPr lvl="0">
              <a:lnSpc>
                <a:spcPct val="94000"/>
              </a:lnSpc>
              <a:spcBef>
                <a:spcPts val="1000"/>
              </a:spcBef>
              <a:spcAft>
                <a:spcPts val="200"/>
              </a:spcAft>
            </a:pPr>
            <a:r>
              <a:rPr lang="en-US" sz="1000" dirty="0" smtClean="0">
                <a:latin typeface="Consolas" pitchFamily="49" charset="0"/>
              </a:rPr>
              <a:t>}</a:t>
            </a:r>
            <a:endParaRPr lang="en-US" sz="1000" dirty="0">
              <a:latin typeface="Consolas" pitchFamily="49" charset="0"/>
            </a:endParaRPr>
          </a:p>
          <a:p>
            <a:pPr lvl="0">
              <a:lnSpc>
                <a:spcPct val="94000"/>
              </a:lnSpc>
              <a:spcBef>
                <a:spcPts val="1000"/>
              </a:spcBef>
              <a:spcAft>
                <a:spcPts val="200"/>
              </a:spcAft>
            </a:pPr>
            <a:r>
              <a:rPr lang="en-US" sz="1000" dirty="0" err="1">
                <a:latin typeface="Consolas" pitchFamily="49" charset="0"/>
              </a:rPr>
              <a:t>int</a:t>
            </a:r>
            <a:r>
              <a:rPr lang="en-US" sz="1000" dirty="0">
                <a:latin typeface="Consolas" pitchFamily="49" charset="0"/>
              </a:rPr>
              <a:t> main()</a:t>
            </a:r>
          </a:p>
          <a:p>
            <a:pPr lvl="0">
              <a:lnSpc>
                <a:spcPct val="94000"/>
              </a:lnSpc>
              <a:spcBef>
                <a:spcPts val="1000"/>
              </a:spcBef>
              <a:spcAft>
                <a:spcPts val="200"/>
              </a:spcAft>
            </a:pPr>
            <a:r>
              <a:rPr lang="en-US" sz="1000" dirty="0">
                <a:latin typeface="Consolas" pitchFamily="49" charset="0"/>
              </a:rPr>
              <a:t>{</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GPIO_Init</a:t>
            </a:r>
            <a:r>
              <a:rPr lang="en-US" sz="1000" dirty="0">
                <a:latin typeface="Consolas" pitchFamily="49" charset="0"/>
              </a:rPr>
              <a:t>();</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LCD_Init</a:t>
            </a:r>
            <a:r>
              <a:rPr lang="en-US" sz="1000" dirty="0">
                <a:latin typeface="Consolas" pitchFamily="49" charset="0"/>
              </a:rPr>
              <a:t>();</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LCD_Char</a:t>
            </a:r>
            <a:r>
              <a:rPr lang="en-US" sz="1000" dirty="0">
                <a:latin typeface="Consolas" pitchFamily="49" charset="0"/>
              </a:rPr>
              <a:t>('0</a:t>
            </a:r>
            <a:r>
              <a:rPr lang="en-US" sz="1000" dirty="0" smtClean="0">
                <a:latin typeface="Consolas" pitchFamily="49" charset="0"/>
              </a:rPr>
              <a:t>');</a:t>
            </a:r>
            <a:endParaRPr lang="en-US" sz="1000" dirty="0">
              <a:latin typeface="Consolas" pitchFamily="49" charset="0"/>
            </a:endParaRPr>
          </a:p>
          <a:p>
            <a:pPr lvl="0">
              <a:lnSpc>
                <a:spcPct val="94000"/>
              </a:lnSpc>
              <a:spcBef>
                <a:spcPts val="1000"/>
              </a:spcBef>
              <a:spcAft>
                <a:spcPts val="200"/>
              </a:spcAft>
            </a:pPr>
            <a:r>
              <a:rPr lang="en-US" sz="1000" dirty="0">
                <a:latin typeface="Consolas" pitchFamily="49" charset="0"/>
              </a:rPr>
              <a:t>	while(1)</a:t>
            </a:r>
          </a:p>
          <a:p>
            <a:pPr lvl="0">
              <a:lnSpc>
                <a:spcPct val="94000"/>
              </a:lnSpc>
              <a:spcBef>
                <a:spcPts val="1000"/>
              </a:spcBef>
              <a:spcAft>
                <a:spcPts val="200"/>
              </a:spcAft>
            </a:pPr>
            <a:r>
              <a:rPr lang="en-US" sz="1000" dirty="0">
                <a:latin typeface="Consolas" pitchFamily="49" charset="0"/>
              </a:rPr>
              <a:t>	</a:t>
            </a:r>
            <a:r>
              <a:rPr lang="en-US" sz="1000" dirty="0" smtClean="0">
                <a:latin typeface="Consolas" pitchFamily="49" charset="0"/>
              </a:rPr>
              <a:t>{</a:t>
            </a:r>
            <a:r>
              <a:rPr lang="en-US" sz="1000" dirty="0">
                <a:latin typeface="Consolas" pitchFamily="49" charset="0"/>
              </a:rPr>
              <a:t>	</a:t>
            </a:r>
          </a:p>
          <a:p>
            <a:pPr lvl="0">
              <a:lnSpc>
                <a:spcPct val="94000"/>
              </a:lnSpc>
              <a:spcBef>
                <a:spcPts val="1000"/>
              </a:spcBef>
              <a:spcAft>
                <a:spcPts val="200"/>
              </a:spcAft>
            </a:pPr>
            <a:r>
              <a:rPr lang="en-US" sz="1000" dirty="0">
                <a:latin typeface="Consolas" pitchFamily="49" charset="0"/>
              </a:rPr>
              <a:t>	}</a:t>
            </a:r>
          </a:p>
          <a:p>
            <a:pPr lvl="0">
              <a:lnSpc>
                <a:spcPct val="94000"/>
              </a:lnSpc>
              <a:spcBef>
                <a:spcPts val="1000"/>
              </a:spcBef>
              <a:spcAft>
                <a:spcPts val="200"/>
              </a:spcAft>
            </a:pPr>
            <a:r>
              <a:rPr lang="en-US" sz="1000" dirty="0">
                <a:latin typeface="Consolas" pitchFamily="49" charset="0"/>
              </a:rPr>
              <a:t>	return 0;</a:t>
            </a:r>
          </a:p>
          <a:p>
            <a:pPr lvl="0">
              <a:lnSpc>
                <a:spcPct val="94000"/>
              </a:lnSpc>
              <a:spcBef>
                <a:spcPts val="1000"/>
              </a:spcBef>
              <a:spcAft>
                <a:spcPts val="200"/>
              </a:spcAft>
            </a:pPr>
            <a:r>
              <a:rPr lang="en-US" sz="1000" dirty="0" smtClean="0">
                <a:latin typeface="Consolas" pitchFamily="49" charset="0"/>
              </a:rPr>
              <a:t>}</a:t>
            </a:r>
            <a:endParaRPr lang="en-US" sz="1000" dirty="0">
              <a:latin typeface="Consolas" pitchFamily="49" charset="0"/>
            </a:endParaRPr>
          </a:p>
          <a:p>
            <a:pPr lvl="0">
              <a:lnSpc>
                <a:spcPct val="94000"/>
              </a:lnSpc>
              <a:spcBef>
                <a:spcPts val="1000"/>
              </a:spcBef>
              <a:spcAft>
                <a:spcPts val="200"/>
              </a:spcAft>
            </a:pPr>
            <a:endParaRPr lang="en-US" sz="1000" dirty="0">
              <a:latin typeface="Consolas" pitchFamily="49" charset="0"/>
            </a:endParaRPr>
          </a:p>
        </p:txBody>
      </p:sp>
    </p:spTree>
    <p:extLst>
      <p:ext uri="{BB962C8B-B14F-4D97-AF65-F5344CB8AC3E}">
        <p14:creationId xmlns:p14="http://schemas.microsoft.com/office/powerpoint/2010/main" val="32054843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299654" y="383160"/>
            <a:ext cx="6636281" cy="48939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Heading</a:t>
            </a:r>
            <a:endParaRPr lang="en-US" sz="2800" b="1" dirty="0" smtClean="0">
              <a:solidFill>
                <a:schemeClr val="accent1">
                  <a:lumMod val="75000"/>
                </a:schemeClr>
              </a:solidFill>
              <a:latin typeface="Facto Bold" panose="00000800000000000000" pitchFamily="50" charset="0"/>
            </a:endParaRPr>
          </a:p>
        </p:txBody>
      </p:sp>
      <p:sp>
        <p:nvSpPr>
          <p:cNvPr id="6" name="TextBox 5"/>
          <p:cNvSpPr txBox="1"/>
          <p:nvPr/>
        </p:nvSpPr>
        <p:spPr>
          <a:xfrm>
            <a:off x="669701" y="1072368"/>
            <a:ext cx="11323370" cy="381643"/>
          </a:xfrm>
          <a:prstGeom prst="rect">
            <a:avLst/>
          </a:prstGeom>
          <a:noFill/>
        </p:spPr>
        <p:txBody>
          <a:bodyPr wrap="square" numCol="1" rtlCol="0">
            <a:spAutoFit/>
          </a:bodyPr>
          <a:lstStyle/>
          <a:p>
            <a:pPr marL="342900" lvl="0" indent="-342900">
              <a:lnSpc>
                <a:spcPct val="94000"/>
              </a:lnSpc>
              <a:spcBef>
                <a:spcPts val="1000"/>
              </a:spcBef>
              <a:spcAft>
                <a:spcPts val="200"/>
              </a:spcAft>
              <a:buFont typeface="Wingdings" panose="05000000000000000000" pitchFamily="2" charset="2"/>
              <a:buChar char="v"/>
            </a:pPr>
            <a:r>
              <a:rPr lang="en-US" sz="2000" dirty="0" smtClean="0"/>
              <a:t>content</a:t>
            </a:r>
            <a:endParaRPr lang="en-US" sz="2000" dirty="0"/>
          </a:p>
        </p:txBody>
      </p:sp>
    </p:spTree>
    <p:extLst>
      <p:ext uri="{BB962C8B-B14F-4D97-AF65-F5344CB8AC3E}">
        <p14:creationId xmlns:p14="http://schemas.microsoft.com/office/powerpoint/2010/main" val="32054843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299654" y="383160"/>
            <a:ext cx="6636281" cy="48939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1">
                    <a:lumMod val="75000"/>
                  </a:schemeClr>
                </a:solidFill>
                <a:latin typeface="Facto Bold" panose="00000800000000000000" pitchFamily="50" charset="0"/>
              </a:rPr>
              <a:t>8-bit mode</a:t>
            </a:r>
            <a:endParaRPr lang="en-US" sz="2800" b="1" dirty="0" smtClean="0">
              <a:solidFill>
                <a:schemeClr val="accent1">
                  <a:lumMod val="75000"/>
                </a:schemeClr>
              </a:solidFill>
              <a:latin typeface="Facto Bold" panose="00000800000000000000" pitchFamily="50" charset="0"/>
            </a:endParaRPr>
          </a:p>
        </p:txBody>
      </p:sp>
      <p:sp>
        <p:nvSpPr>
          <p:cNvPr id="6" name="TextBox 5"/>
          <p:cNvSpPr txBox="1"/>
          <p:nvPr/>
        </p:nvSpPr>
        <p:spPr>
          <a:xfrm>
            <a:off x="669701" y="1271803"/>
            <a:ext cx="11323370" cy="2000548"/>
          </a:xfrm>
          <a:prstGeom prst="rect">
            <a:avLst/>
          </a:prstGeom>
          <a:noFill/>
        </p:spPr>
        <p:txBody>
          <a:bodyPr wrap="square" numCol="1" rtlCol="0">
            <a:spAutoFit/>
          </a:bodyPr>
          <a:lstStyle/>
          <a:p>
            <a:pPr marL="342900" lvl="0" indent="-342900">
              <a:lnSpc>
                <a:spcPct val="94000"/>
              </a:lnSpc>
              <a:spcBef>
                <a:spcPts val="1000"/>
              </a:spcBef>
              <a:spcAft>
                <a:spcPts val="200"/>
              </a:spcAft>
              <a:buFont typeface="Wingdings" panose="05000000000000000000" pitchFamily="2" charset="2"/>
              <a:buChar char="v"/>
            </a:pPr>
            <a:r>
              <a:rPr lang="en-US" sz="2000" dirty="0"/>
              <a:t>As per the name the 2x16 has 2 lines with 16 chars on each lines. </a:t>
            </a:r>
            <a:endParaRPr lang="en-US" sz="2000" dirty="0" smtClean="0"/>
          </a:p>
          <a:p>
            <a:pPr marL="342900" lvl="0" indent="-342900">
              <a:lnSpc>
                <a:spcPct val="94000"/>
              </a:lnSpc>
              <a:spcBef>
                <a:spcPts val="1000"/>
              </a:spcBef>
              <a:spcAft>
                <a:spcPts val="200"/>
              </a:spcAft>
              <a:buFont typeface="Wingdings" panose="05000000000000000000" pitchFamily="2" charset="2"/>
              <a:buChar char="v"/>
            </a:pPr>
            <a:r>
              <a:rPr lang="en-US" sz="2000" dirty="0" smtClean="0"/>
              <a:t>It </a:t>
            </a:r>
            <a:r>
              <a:rPr lang="en-US" sz="2000" dirty="0"/>
              <a:t>supports all the </a:t>
            </a:r>
            <a:r>
              <a:rPr lang="en-US" sz="2000" dirty="0" err="1"/>
              <a:t>ascii</a:t>
            </a:r>
            <a:r>
              <a:rPr lang="en-US" sz="2000" dirty="0"/>
              <a:t> chars and is basically used for displaying the alpha numeric characters. </a:t>
            </a:r>
            <a:endParaRPr lang="en-US" sz="2000" dirty="0" smtClean="0"/>
          </a:p>
          <a:p>
            <a:pPr marL="342900" lvl="0" indent="-342900">
              <a:lnSpc>
                <a:spcPct val="94000"/>
              </a:lnSpc>
              <a:spcBef>
                <a:spcPts val="1000"/>
              </a:spcBef>
              <a:spcAft>
                <a:spcPts val="200"/>
              </a:spcAft>
              <a:buFont typeface="Wingdings" panose="05000000000000000000" pitchFamily="2" charset="2"/>
              <a:buChar char="v"/>
            </a:pPr>
            <a:r>
              <a:rPr lang="en-US" sz="2000" dirty="0" smtClean="0"/>
              <a:t>Here </a:t>
            </a:r>
            <a:r>
              <a:rPr lang="en-US" sz="2000" dirty="0"/>
              <a:t>each character is displayed in a matrix of 5x7 pixels</a:t>
            </a:r>
            <a:r>
              <a:rPr lang="en-US" sz="2000" dirty="0" smtClean="0"/>
              <a:t>.</a:t>
            </a:r>
          </a:p>
          <a:p>
            <a:pPr marL="342900" lvl="0" indent="-342900">
              <a:lnSpc>
                <a:spcPct val="94000"/>
              </a:lnSpc>
              <a:spcBef>
                <a:spcPts val="1000"/>
              </a:spcBef>
              <a:spcAft>
                <a:spcPts val="200"/>
              </a:spcAft>
              <a:buFont typeface="Wingdings" panose="05000000000000000000" pitchFamily="2" charset="2"/>
              <a:buChar char="v"/>
            </a:pPr>
            <a:r>
              <a:rPr lang="en-US" sz="2000" dirty="0" smtClean="0"/>
              <a:t>Apart </a:t>
            </a:r>
            <a:r>
              <a:rPr lang="en-US" sz="2000" dirty="0"/>
              <a:t>from alpha numeric chars it also provides the provision to display the custom characters by creating the pattern.</a:t>
            </a:r>
          </a:p>
        </p:txBody>
      </p:sp>
      <p:pic>
        <p:nvPicPr>
          <p:cNvPr id="1026" name="Picture 2" descr="Pic16f877aLcdInterface.png"/>
          <p:cNvPicPr>
            <a:picLocks noChangeAspect="1" noChangeArrowheads="1"/>
          </p:cNvPicPr>
          <p:nvPr/>
        </p:nvPicPr>
        <p:blipFill rotWithShape="1">
          <a:blip r:embed="rId3">
            <a:extLst>
              <a:ext uri="{28A0092B-C50C-407E-A947-70E740481C1C}">
                <a14:useLocalDpi xmlns:a14="http://schemas.microsoft.com/office/drawing/2010/main" val="0"/>
              </a:ext>
            </a:extLst>
          </a:blip>
          <a:srcRect l="85923" b="25171"/>
          <a:stretch/>
        </p:blipFill>
        <p:spPr bwMode="auto">
          <a:xfrm>
            <a:off x="4310783" y="3448325"/>
            <a:ext cx="2020603" cy="27155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5309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299654" y="383160"/>
            <a:ext cx="6636281" cy="48939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1">
                    <a:lumMod val="75000"/>
                  </a:schemeClr>
                </a:solidFill>
                <a:latin typeface="Facto Bold" panose="00000800000000000000" pitchFamily="50" charset="0"/>
              </a:rPr>
              <a:t>LCD UNIT</a:t>
            </a:r>
            <a:endParaRPr lang="en-US" sz="2800" b="1" dirty="0" smtClean="0">
              <a:solidFill>
                <a:schemeClr val="accent1">
                  <a:lumMod val="75000"/>
                </a:schemeClr>
              </a:solidFill>
              <a:latin typeface="Facto Bold" panose="00000800000000000000" pitchFamily="50" charset="0"/>
            </a:endParaRPr>
          </a:p>
        </p:txBody>
      </p:sp>
      <p:sp>
        <p:nvSpPr>
          <p:cNvPr id="6" name="TextBox 5"/>
          <p:cNvSpPr txBox="1"/>
          <p:nvPr/>
        </p:nvSpPr>
        <p:spPr>
          <a:xfrm>
            <a:off x="979625" y="1068931"/>
            <a:ext cx="11323370" cy="670953"/>
          </a:xfrm>
          <a:prstGeom prst="rect">
            <a:avLst/>
          </a:prstGeom>
          <a:noFill/>
        </p:spPr>
        <p:txBody>
          <a:bodyPr wrap="square" numCol="1" rtlCol="0">
            <a:spAutoFit/>
          </a:bodyPr>
          <a:lstStyle/>
          <a:p>
            <a:pPr marL="342900" lvl="0" indent="-342900">
              <a:lnSpc>
                <a:spcPct val="94000"/>
              </a:lnSpc>
              <a:spcBef>
                <a:spcPts val="1000"/>
              </a:spcBef>
              <a:spcAft>
                <a:spcPts val="200"/>
              </a:spcAft>
              <a:buFont typeface="Wingdings" panose="05000000000000000000" pitchFamily="2" charset="2"/>
              <a:buChar char="v"/>
            </a:pPr>
            <a:r>
              <a:rPr lang="en-US" sz="2000" dirty="0"/>
              <a:t>Let us look at a pin diagram of a commercially available LCD like </a:t>
            </a:r>
            <a:r>
              <a:rPr lang="en-US" sz="2000" b="1" dirty="0" smtClean="0"/>
              <a:t>LM016L</a:t>
            </a:r>
            <a:r>
              <a:rPr lang="en-US" sz="2000" dirty="0"/>
              <a:t> which uses a </a:t>
            </a:r>
            <a:r>
              <a:rPr lang="en-US" sz="2000" b="1" dirty="0"/>
              <a:t>HD44780</a:t>
            </a:r>
            <a:r>
              <a:rPr lang="en-US" sz="2000" dirty="0"/>
              <a:t> controller and then describe its operation.</a:t>
            </a:r>
          </a:p>
        </p:txBody>
      </p:sp>
      <p:pic>
        <p:nvPicPr>
          <p:cNvPr id="4" name="Picture 3"/>
          <p:cNvPicPr>
            <a:picLocks noChangeAspect="1"/>
          </p:cNvPicPr>
          <p:nvPr/>
        </p:nvPicPr>
        <p:blipFill>
          <a:blip r:embed="rId3"/>
          <a:stretch>
            <a:fillRect/>
          </a:stretch>
        </p:blipFill>
        <p:spPr>
          <a:xfrm>
            <a:off x="780843" y="2157927"/>
            <a:ext cx="4295775" cy="2266950"/>
          </a:xfrm>
          <a:prstGeom prst="rect">
            <a:avLst/>
          </a:prstGeom>
        </p:spPr>
      </p:pic>
      <p:pic>
        <p:nvPicPr>
          <p:cNvPr id="2052" name="Picture 4" descr="16X2 LCD Module, Liquid Crystal Display Module, एलसीडी मॉड्यूल in Goregaon  West, Mumbai , Royal Display | ID: 8750058597"/>
          <p:cNvPicPr>
            <a:picLocks noChangeAspect="1" noChangeArrowheads="1"/>
          </p:cNvPicPr>
          <p:nvPr/>
        </p:nvPicPr>
        <p:blipFill rotWithShape="1">
          <a:blip r:embed="rId4">
            <a:extLst>
              <a:ext uri="{28A0092B-C50C-407E-A947-70E740481C1C}">
                <a14:useLocalDpi xmlns:a14="http://schemas.microsoft.com/office/drawing/2010/main" val="0"/>
              </a:ext>
            </a:extLst>
          </a:blip>
          <a:srcRect t="26459" b="22341"/>
          <a:stretch/>
        </p:blipFill>
        <p:spPr bwMode="auto">
          <a:xfrm>
            <a:off x="5867262" y="1986477"/>
            <a:ext cx="47625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43593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2503030036"/>
              </p:ext>
            </p:extLst>
          </p:nvPr>
        </p:nvGraphicFramePr>
        <p:xfrm>
          <a:off x="1777833" y="659910"/>
          <a:ext cx="8943176" cy="5663084"/>
        </p:xfrm>
        <a:graphic>
          <a:graphicData uri="http://schemas.openxmlformats.org/drawingml/2006/table">
            <a:tbl>
              <a:tblPr/>
              <a:tblGrid>
                <a:gridCol w="1815995"/>
                <a:gridCol w="1870720"/>
                <a:gridCol w="5256461"/>
              </a:tblGrid>
              <a:tr h="334895">
                <a:tc>
                  <a:txBody>
                    <a:bodyPr/>
                    <a:lstStyle/>
                    <a:p>
                      <a:pPr algn="l" fontAlgn="t"/>
                      <a:r>
                        <a:rPr lang="en-IN" sz="1800" dirty="0">
                          <a:effectLst/>
                        </a:rPr>
                        <a:t>Pin Number</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D9EDF7"/>
                    </a:solidFill>
                  </a:tcPr>
                </a:tc>
                <a:tc>
                  <a:txBody>
                    <a:bodyPr/>
                    <a:lstStyle/>
                    <a:p>
                      <a:pPr algn="l" fontAlgn="t"/>
                      <a:r>
                        <a:rPr lang="en-IN" sz="1800">
                          <a:effectLst/>
                        </a:rPr>
                        <a:t>Symbol</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D9EDF7"/>
                    </a:solidFill>
                  </a:tcPr>
                </a:tc>
                <a:tc>
                  <a:txBody>
                    <a:bodyPr/>
                    <a:lstStyle/>
                    <a:p>
                      <a:pPr algn="l" fontAlgn="t"/>
                      <a:r>
                        <a:rPr lang="en-IN" sz="1800" dirty="0">
                          <a:effectLst/>
                        </a:rPr>
                        <a:t>Pin Function</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D9EDF7"/>
                    </a:solidFill>
                  </a:tcPr>
                </a:tc>
              </a:tr>
              <a:tr h="334895">
                <a:tc>
                  <a:txBody>
                    <a:bodyPr/>
                    <a:lstStyle/>
                    <a:p>
                      <a:pPr algn="l" fontAlgn="t"/>
                      <a:r>
                        <a:rPr lang="en-IN" sz="1800" dirty="0">
                          <a:effectLst/>
                        </a:rPr>
                        <a:t>1</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800">
                          <a:effectLst/>
                        </a:rPr>
                        <a:t>VSS</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800">
                          <a:effectLst/>
                        </a:rPr>
                        <a:t>Ground</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34895">
                <a:tc>
                  <a:txBody>
                    <a:bodyPr/>
                    <a:lstStyle/>
                    <a:p>
                      <a:pPr algn="l" fontAlgn="t"/>
                      <a:r>
                        <a:rPr lang="en-IN" sz="1800" dirty="0">
                          <a:effectLst/>
                        </a:rPr>
                        <a:t>2</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1800">
                          <a:effectLst/>
                        </a:rPr>
                        <a:t>VCC</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1800">
                          <a:effectLst/>
                        </a:rPr>
                        <a:t>+5v</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334895">
                <a:tc>
                  <a:txBody>
                    <a:bodyPr/>
                    <a:lstStyle/>
                    <a:p>
                      <a:pPr algn="l" fontAlgn="t"/>
                      <a:r>
                        <a:rPr lang="en-IN" sz="1800">
                          <a:effectLst/>
                        </a:rPr>
                        <a:t>3</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800">
                          <a:effectLst/>
                        </a:rPr>
                        <a:t>VEE</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800">
                          <a:effectLst/>
                        </a:rPr>
                        <a:t>Contrast adjustment (VO)</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59262">
                <a:tc>
                  <a:txBody>
                    <a:bodyPr/>
                    <a:lstStyle/>
                    <a:p>
                      <a:pPr algn="l" fontAlgn="t"/>
                      <a:r>
                        <a:rPr lang="en-IN" sz="1800">
                          <a:effectLst/>
                        </a:rPr>
                        <a:t>4</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1800">
                          <a:effectLst/>
                        </a:rPr>
                        <a:t>RS</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800">
                          <a:effectLst/>
                        </a:rPr>
                        <a:t>Register Select. 0:Command, 1: Data</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472320">
                <a:tc>
                  <a:txBody>
                    <a:bodyPr/>
                    <a:lstStyle/>
                    <a:p>
                      <a:pPr algn="l" fontAlgn="t"/>
                      <a:r>
                        <a:rPr lang="en-IN" sz="1800">
                          <a:effectLst/>
                        </a:rPr>
                        <a:t>5</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800">
                          <a:effectLst/>
                        </a:rPr>
                        <a:t>R/W</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800">
                          <a:effectLst/>
                        </a:rPr>
                        <a:t>Read/Write, R/W=0: Write &amp; R/W=1: Read</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59262">
                <a:tc>
                  <a:txBody>
                    <a:bodyPr/>
                    <a:lstStyle/>
                    <a:p>
                      <a:pPr algn="l" fontAlgn="t"/>
                      <a:r>
                        <a:rPr lang="en-IN" sz="1800">
                          <a:effectLst/>
                        </a:rPr>
                        <a:t>6</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1800">
                          <a:effectLst/>
                        </a:rPr>
                        <a:t>EN</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1800" dirty="0">
                          <a:effectLst/>
                        </a:rPr>
                        <a:t>Enable. Falling edge triggered</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334895">
                <a:tc>
                  <a:txBody>
                    <a:bodyPr/>
                    <a:lstStyle/>
                    <a:p>
                      <a:pPr algn="l" fontAlgn="t"/>
                      <a:r>
                        <a:rPr lang="en-IN" sz="1800">
                          <a:effectLst/>
                        </a:rPr>
                        <a:t>7</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800">
                          <a:effectLst/>
                        </a:rPr>
                        <a:t>D0</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800">
                          <a:effectLst/>
                        </a:rPr>
                        <a:t>Data Bit 0</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34895">
                <a:tc>
                  <a:txBody>
                    <a:bodyPr/>
                    <a:lstStyle/>
                    <a:p>
                      <a:pPr algn="l" fontAlgn="t"/>
                      <a:r>
                        <a:rPr lang="en-IN" sz="1800">
                          <a:effectLst/>
                        </a:rPr>
                        <a:t>8</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1800">
                          <a:effectLst/>
                        </a:rPr>
                        <a:t>D1</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1800" dirty="0">
                          <a:effectLst/>
                        </a:rPr>
                        <a:t>Data Bit 1</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334895">
                <a:tc>
                  <a:txBody>
                    <a:bodyPr/>
                    <a:lstStyle/>
                    <a:p>
                      <a:pPr algn="l" fontAlgn="t"/>
                      <a:r>
                        <a:rPr lang="en-IN" sz="1800">
                          <a:effectLst/>
                        </a:rPr>
                        <a:t>9</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800">
                          <a:effectLst/>
                        </a:rPr>
                        <a:t>D2</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800">
                          <a:effectLst/>
                        </a:rPr>
                        <a:t>Data Bit 2</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34895">
                <a:tc>
                  <a:txBody>
                    <a:bodyPr/>
                    <a:lstStyle/>
                    <a:p>
                      <a:pPr algn="l" fontAlgn="t"/>
                      <a:r>
                        <a:rPr lang="en-IN" sz="1800">
                          <a:effectLst/>
                        </a:rPr>
                        <a:t>10</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1800">
                          <a:effectLst/>
                        </a:rPr>
                        <a:t>D3</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1800">
                          <a:effectLst/>
                        </a:rPr>
                        <a:t>Data Bit 3</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334895">
                <a:tc>
                  <a:txBody>
                    <a:bodyPr/>
                    <a:lstStyle/>
                    <a:p>
                      <a:pPr algn="l" fontAlgn="t"/>
                      <a:r>
                        <a:rPr lang="en-IN" sz="1800">
                          <a:effectLst/>
                        </a:rPr>
                        <a:t>11</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800">
                          <a:effectLst/>
                        </a:rPr>
                        <a:t>D4</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800">
                          <a:effectLst/>
                        </a:rPr>
                        <a:t>Data Bit 4</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34895">
                <a:tc>
                  <a:txBody>
                    <a:bodyPr/>
                    <a:lstStyle/>
                    <a:p>
                      <a:pPr algn="l" fontAlgn="t"/>
                      <a:r>
                        <a:rPr lang="en-IN" sz="1800">
                          <a:effectLst/>
                        </a:rPr>
                        <a:t>12</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1800">
                          <a:effectLst/>
                        </a:rPr>
                        <a:t>D5</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1800">
                          <a:effectLst/>
                        </a:rPr>
                        <a:t>Data Bit 5</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334895">
                <a:tc>
                  <a:txBody>
                    <a:bodyPr/>
                    <a:lstStyle/>
                    <a:p>
                      <a:pPr algn="l" fontAlgn="t"/>
                      <a:r>
                        <a:rPr lang="en-IN" sz="1800">
                          <a:effectLst/>
                        </a:rPr>
                        <a:t>13</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800">
                          <a:effectLst/>
                        </a:rPr>
                        <a:t>D6</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800" dirty="0">
                          <a:effectLst/>
                        </a:rPr>
                        <a:t>Data Bit 6</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34895">
                <a:tc>
                  <a:txBody>
                    <a:bodyPr/>
                    <a:lstStyle/>
                    <a:p>
                      <a:pPr algn="l" fontAlgn="t"/>
                      <a:r>
                        <a:rPr lang="en-IN" sz="1800" dirty="0">
                          <a:effectLst/>
                        </a:rPr>
                        <a:t>14</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algn="l" fontAlgn="t"/>
                      <a:r>
                        <a:rPr lang="en-IN" sz="1800" dirty="0">
                          <a:effectLst/>
                        </a:rPr>
                        <a:t>D7</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algn="l" fontAlgn="t"/>
                      <a:r>
                        <a:rPr lang="en-IN" sz="1800" dirty="0">
                          <a:effectLst/>
                        </a:rPr>
                        <a:t>Data Bit 7/Busy Flag</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r>
            </a:tbl>
          </a:graphicData>
        </a:graphic>
      </p:graphicFrame>
      <p:sp>
        <p:nvSpPr>
          <p:cNvPr id="7" name="Title 4"/>
          <p:cNvSpPr txBox="1">
            <a:spLocks/>
          </p:cNvSpPr>
          <p:nvPr/>
        </p:nvSpPr>
        <p:spPr>
          <a:xfrm>
            <a:off x="299654" y="153373"/>
            <a:ext cx="6636281" cy="48939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Pin Diagram</a:t>
            </a:r>
          </a:p>
        </p:txBody>
      </p:sp>
    </p:spTree>
    <p:extLst>
      <p:ext uri="{BB962C8B-B14F-4D97-AF65-F5344CB8AC3E}">
        <p14:creationId xmlns:p14="http://schemas.microsoft.com/office/powerpoint/2010/main" val="6190796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299654" y="383160"/>
            <a:ext cx="6636281" cy="48939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1">
                    <a:lumMod val="75000"/>
                  </a:schemeClr>
                </a:solidFill>
                <a:latin typeface="Facto Bold" panose="00000800000000000000" pitchFamily="50" charset="0"/>
              </a:rPr>
              <a:t>Data Bus</a:t>
            </a:r>
            <a:endParaRPr lang="en-US" sz="2800" b="1" dirty="0" smtClean="0">
              <a:solidFill>
                <a:schemeClr val="accent1">
                  <a:lumMod val="75000"/>
                </a:schemeClr>
              </a:solidFill>
              <a:latin typeface="Facto Bold" panose="00000800000000000000" pitchFamily="50" charset="0"/>
            </a:endParaRPr>
          </a:p>
        </p:txBody>
      </p:sp>
      <p:sp>
        <p:nvSpPr>
          <p:cNvPr id="6" name="TextBox 5"/>
          <p:cNvSpPr txBox="1"/>
          <p:nvPr/>
        </p:nvSpPr>
        <p:spPr>
          <a:xfrm>
            <a:off x="669701" y="1072368"/>
            <a:ext cx="11323370" cy="1557349"/>
          </a:xfrm>
          <a:prstGeom prst="rect">
            <a:avLst/>
          </a:prstGeom>
          <a:noFill/>
        </p:spPr>
        <p:txBody>
          <a:bodyPr wrap="square" numCol="1" rtlCol="0">
            <a:spAutoFit/>
          </a:bodyPr>
          <a:lstStyle/>
          <a:p>
            <a:pPr marL="342900" lvl="0" indent="-342900">
              <a:lnSpc>
                <a:spcPct val="94000"/>
              </a:lnSpc>
              <a:spcBef>
                <a:spcPts val="1000"/>
              </a:spcBef>
              <a:spcAft>
                <a:spcPts val="200"/>
              </a:spcAft>
              <a:buFont typeface="Wingdings" panose="05000000000000000000" pitchFamily="2" charset="2"/>
              <a:buChar char="v"/>
            </a:pPr>
            <a:r>
              <a:rPr lang="en-US" sz="2000" dirty="0"/>
              <a:t>As shown in the above figure and table, an alpha numeric </a:t>
            </a:r>
            <a:r>
              <a:rPr lang="en-US" sz="2000" dirty="0" err="1"/>
              <a:t>lcd</a:t>
            </a:r>
            <a:r>
              <a:rPr lang="en-US" sz="2000" dirty="0"/>
              <a:t> has a 8-bit data bus referenced as D0-D7</a:t>
            </a:r>
            <a:r>
              <a:rPr lang="en-US" sz="2000" dirty="0" smtClean="0"/>
              <a:t>.</a:t>
            </a:r>
          </a:p>
          <a:p>
            <a:pPr marL="342900" lvl="0" indent="-342900">
              <a:lnSpc>
                <a:spcPct val="94000"/>
              </a:lnSpc>
              <a:spcBef>
                <a:spcPts val="1000"/>
              </a:spcBef>
              <a:spcAft>
                <a:spcPts val="200"/>
              </a:spcAft>
              <a:buFont typeface="Wingdings" panose="05000000000000000000" pitchFamily="2" charset="2"/>
              <a:buChar char="v"/>
            </a:pPr>
            <a:r>
              <a:rPr lang="en-US" sz="2000" dirty="0" smtClean="0"/>
              <a:t> </a:t>
            </a:r>
            <a:r>
              <a:rPr lang="en-US" sz="2000" dirty="0"/>
              <a:t>As it is a 8-bit data bus, we can send the data/</a:t>
            </a:r>
            <a:r>
              <a:rPr lang="en-US" sz="2000" dirty="0" err="1"/>
              <a:t>cmd</a:t>
            </a:r>
            <a:r>
              <a:rPr lang="en-US" sz="2000" dirty="0"/>
              <a:t> to LCD in bytes</a:t>
            </a:r>
            <a:r>
              <a:rPr lang="en-US" sz="2000" dirty="0" smtClean="0"/>
              <a:t>.</a:t>
            </a:r>
          </a:p>
          <a:p>
            <a:pPr marL="342900" lvl="0" indent="-342900">
              <a:lnSpc>
                <a:spcPct val="94000"/>
              </a:lnSpc>
              <a:spcBef>
                <a:spcPts val="1000"/>
              </a:spcBef>
              <a:spcAft>
                <a:spcPts val="200"/>
              </a:spcAft>
              <a:buFont typeface="Wingdings" panose="05000000000000000000" pitchFamily="2" charset="2"/>
              <a:buChar char="v"/>
            </a:pPr>
            <a:r>
              <a:rPr lang="en-US" sz="2000" dirty="0" smtClean="0"/>
              <a:t> </a:t>
            </a:r>
            <a:r>
              <a:rPr lang="en-US" sz="2000" dirty="0"/>
              <a:t>It also provides the provision to send the </a:t>
            </a:r>
            <a:r>
              <a:rPr lang="en-US" sz="2000" dirty="0" err="1"/>
              <a:t>the</a:t>
            </a:r>
            <a:r>
              <a:rPr lang="en-US" sz="2000" dirty="0"/>
              <a:t> data/</a:t>
            </a:r>
            <a:r>
              <a:rPr lang="en-US" sz="2000" dirty="0" err="1"/>
              <a:t>cmd</a:t>
            </a:r>
            <a:r>
              <a:rPr lang="en-US" sz="2000" dirty="0"/>
              <a:t> in chunks of 4-bit, which is used when there are limited number of GPIO lines on the microcontroller.</a:t>
            </a:r>
          </a:p>
        </p:txBody>
      </p:sp>
      <p:sp>
        <p:nvSpPr>
          <p:cNvPr id="7" name="Title 4"/>
          <p:cNvSpPr txBox="1">
            <a:spLocks/>
          </p:cNvSpPr>
          <p:nvPr/>
        </p:nvSpPr>
        <p:spPr>
          <a:xfrm>
            <a:off x="299653" y="2708172"/>
            <a:ext cx="6636281" cy="48939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1">
                    <a:lumMod val="75000"/>
                  </a:schemeClr>
                </a:solidFill>
                <a:latin typeface="Facto Bold" panose="00000800000000000000" pitchFamily="50" charset="0"/>
              </a:rPr>
              <a:t>Register Select(RS)</a:t>
            </a:r>
            <a:endParaRPr lang="en-US" sz="2800" b="1" dirty="0" smtClean="0">
              <a:solidFill>
                <a:schemeClr val="accent1">
                  <a:lumMod val="75000"/>
                </a:schemeClr>
              </a:solidFill>
              <a:latin typeface="Facto Bold" panose="00000800000000000000" pitchFamily="50" charset="0"/>
            </a:endParaRPr>
          </a:p>
        </p:txBody>
      </p:sp>
      <p:sp>
        <p:nvSpPr>
          <p:cNvPr id="8" name="TextBox 7"/>
          <p:cNvSpPr txBox="1"/>
          <p:nvPr/>
        </p:nvSpPr>
        <p:spPr>
          <a:xfrm>
            <a:off x="669701" y="3410742"/>
            <a:ext cx="11323370" cy="2714589"/>
          </a:xfrm>
          <a:prstGeom prst="rect">
            <a:avLst/>
          </a:prstGeom>
          <a:noFill/>
        </p:spPr>
        <p:txBody>
          <a:bodyPr wrap="square" numCol="1" rtlCol="0">
            <a:spAutoFit/>
          </a:bodyPr>
          <a:lstStyle/>
          <a:p>
            <a:pPr marL="342900" lvl="0" indent="-342900">
              <a:lnSpc>
                <a:spcPct val="94000"/>
              </a:lnSpc>
              <a:spcBef>
                <a:spcPts val="1000"/>
              </a:spcBef>
              <a:spcAft>
                <a:spcPts val="200"/>
              </a:spcAft>
              <a:buFont typeface="Wingdings" panose="05000000000000000000" pitchFamily="2" charset="2"/>
              <a:buChar char="v"/>
            </a:pPr>
            <a:r>
              <a:rPr lang="en-US" sz="2000" dirty="0"/>
              <a:t>The LCD has two register namely a Data register and Command register. Any data that needs to be displayed on the LCD has to be written to the data register of LCD. Command can be issued to LCD by writing it to Command register of LCD. This signal is used to differentiate the data/</a:t>
            </a:r>
            <a:r>
              <a:rPr lang="en-US" sz="2000" dirty="0" err="1"/>
              <a:t>cmd</a:t>
            </a:r>
            <a:r>
              <a:rPr lang="en-US" sz="2000" dirty="0"/>
              <a:t> received by the LCD.</a:t>
            </a:r>
          </a:p>
          <a:p>
            <a:pPr marL="342900" lvl="0" indent="-342900">
              <a:lnSpc>
                <a:spcPct val="94000"/>
              </a:lnSpc>
              <a:spcBef>
                <a:spcPts val="1000"/>
              </a:spcBef>
              <a:spcAft>
                <a:spcPts val="200"/>
              </a:spcAft>
              <a:buFont typeface="Wingdings" panose="05000000000000000000" pitchFamily="2" charset="2"/>
              <a:buChar char="v"/>
            </a:pPr>
            <a:r>
              <a:rPr lang="en-US" sz="2000" dirty="0"/>
              <a:t>If the RS signal is LOW then the LCD interprets the 8-bit info as Command and writes it Command register and performs the action as per the command.</a:t>
            </a:r>
          </a:p>
          <a:p>
            <a:pPr marL="342900" lvl="0" indent="-342900">
              <a:lnSpc>
                <a:spcPct val="94000"/>
              </a:lnSpc>
              <a:spcBef>
                <a:spcPts val="1000"/>
              </a:spcBef>
              <a:spcAft>
                <a:spcPts val="200"/>
              </a:spcAft>
              <a:buFont typeface="Wingdings" panose="05000000000000000000" pitchFamily="2" charset="2"/>
              <a:buChar char="v"/>
            </a:pPr>
            <a:r>
              <a:rPr lang="en-US" sz="2000" dirty="0"/>
              <a:t>If the RS signal is HIGH then the LCD interprets the 8-bit info as data and copies it to data register. After that the LCD decodes the data for generating the 5x7 pattern and finally displays on the LCD.</a:t>
            </a:r>
          </a:p>
        </p:txBody>
      </p:sp>
    </p:spTree>
    <p:extLst>
      <p:ext uri="{BB962C8B-B14F-4D97-AF65-F5344CB8AC3E}">
        <p14:creationId xmlns:p14="http://schemas.microsoft.com/office/powerpoint/2010/main" val="40776548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299654" y="383160"/>
            <a:ext cx="6636281" cy="48939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1">
                    <a:lumMod val="75000"/>
                  </a:schemeClr>
                </a:solidFill>
                <a:latin typeface="Facto Bold" panose="00000800000000000000" pitchFamily="50" charset="0"/>
              </a:rPr>
              <a:t>Read/Write(RW)</a:t>
            </a:r>
            <a:endParaRPr lang="en-US" sz="2800" b="1" dirty="0" smtClean="0">
              <a:solidFill>
                <a:schemeClr val="accent1">
                  <a:lumMod val="75000"/>
                </a:schemeClr>
              </a:solidFill>
              <a:latin typeface="Facto Bold" panose="00000800000000000000" pitchFamily="50" charset="0"/>
            </a:endParaRPr>
          </a:p>
        </p:txBody>
      </p:sp>
      <p:sp>
        <p:nvSpPr>
          <p:cNvPr id="6" name="TextBox 5"/>
          <p:cNvSpPr txBox="1"/>
          <p:nvPr/>
        </p:nvSpPr>
        <p:spPr>
          <a:xfrm>
            <a:off x="669701" y="1127084"/>
            <a:ext cx="11323370" cy="670953"/>
          </a:xfrm>
          <a:prstGeom prst="rect">
            <a:avLst/>
          </a:prstGeom>
          <a:noFill/>
        </p:spPr>
        <p:txBody>
          <a:bodyPr wrap="square" numCol="1" rtlCol="0">
            <a:spAutoFit/>
          </a:bodyPr>
          <a:lstStyle/>
          <a:p>
            <a:pPr marL="342900" lvl="0" indent="-342900">
              <a:lnSpc>
                <a:spcPct val="94000"/>
              </a:lnSpc>
              <a:spcBef>
                <a:spcPts val="1000"/>
              </a:spcBef>
              <a:spcAft>
                <a:spcPts val="200"/>
              </a:spcAft>
              <a:buFont typeface="Wingdings" panose="05000000000000000000" pitchFamily="2" charset="2"/>
              <a:buChar char="v"/>
            </a:pPr>
            <a:r>
              <a:rPr lang="en-US" sz="2000" dirty="0"/>
              <a:t>This signal is used to write the data/</a:t>
            </a:r>
            <a:r>
              <a:rPr lang="en-US" sz="2000" dirty="0" err="1"/>
              <a:t>cmd</a:t>
            </a:r>
            <a:r>
              <a:rPr lang="en-US" sz="2000" dirty="0"/>
              <a:t> to LCD and reads the busy flag of LCD. For write operation the RW should be </a:t>
            </a:r>
            <a:r>
              <a:rPr lang="en-US" sz="2000" b="1" dirty="0"/>
              <a:t>LOW</a:t>
            </a:r>
            <a:r>
              <a:rPr lang="en-US" sz="2000" dirty="0"/>
              <a:t> and for read operation the R/W should be </a:t>
            </a:r>
            <a:r>
              <a:rPr lang="en-US" sz="2000" b="1" dirty="0"/>
              <a:t>HIGH</a:t>
            </a:r>
            <a:r>
              <a:rPr lang="en-US" sz="2000" dirty="0"/>
              <a:t>.</a:t>
            </a:r>
          </a:p>
        </p:txBody>
      </p:sp>
      <p:sp>
        <p:nvSpPr>
          <p:cNvPr id="7" name="Title 4"/>
          <p:cNvSpPr txBox="1">
            <a:spLocks/>
          </p:cNvSpPr>
          <p:nvPr/>
        </p:nvSpPr>
        <p:spPr>
          <a:xfrm>
            <a:off x="299654" y="2087379"/>
            <a:ext cx="6636281" cy="48939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1">
                    <a:lumMod val="75000"/>
                  </a:schemeClr>
                </a:solidFill>
                <a:latin typeface="Facto Bold" panose="00000800000000000000" pitchFamily="50" charset="0"/>
              </a:rPr>
              <a:t>Enable(EN)</a:t>
            </a:r>
            <a:endParaRPr lang="en-US" sz="2800" b="1" dirty="0" smtClean="0">
              <a:solidFill>
                <a:schemeClr val="accent1">
                  <a:lumMod val="75000"/>
                </a:schemeClr>
              </a:solidFill>
              <a:latin typeface="Facto Bold" panose="00000800000000000000" pitchFamily="50" charset="0"/>
            </a:endParaRPr>
          </a:p>
        </p:txBody>
      </p:sp>
      <p:sp>
        <p:nvSpPr>
          <p:cNvPr id="8" name="TextBox 7"/>
          <p:cNvSpPr txBox="1"/>
          <p:nvPr/>
        </p:nvSpPr>
        <p:spPr>
          <a:xfrm>
            <a:off x="669701" y="2753218"/>
            <a:ext cx="11323370" cy="1692771"/>
          </a:xfrm>
          <a:prstGeom prst="rect">
            <a:avLst/>
          </a:prstGeom>
          <a:noFill/>
        </p:spPr>
        <p:txBody>
          <a:bodyPr wrap="square" numCol="1" rtlCol="0">
            <a:spAutoFit/>
          </a:bodyPr>
          <a:lstStyle/>
          <a:p>
            <a:pPr marL="342900" lvl="0" indent="-342900">
              <a:lnSpc>
                <a:spcPct val="94000"/>
              </a:lnSpc>
              <a:spcBef>
                <a:spcPts val="1000"/>
              </a:spcBef>
              <a:spcAft>
                <a:spcPts val="200"/>
              </a:spcAft>
              <a:buFont typeface="Wingdings" panose="05000000000000000000" pitchFamily="2" charset="2"/>
              <a:buChar char="v"/>
            </a:pPr>
            <a:r>
              <a:rPr lang="en-US" sz="2000" dirty="0"/>
              <a:t>This pin is used to send the enable trigger to LCD. After sending the data/</a:t>
            </a:r>
            <a:r>
              <a:rPr lang="en-US" sz="2000" dirty="0" err="1"/>
              <a:t>cmd</a:t>
            </a:r>
            <a:r>
              <a:rPr lang="en-US" sz="2000" dirty="0"/>
              <a:t>, Selecting the data/</a:t>
            </a:r>
            <a:r>
              <a:rPr lang="en-US" sz="2000" dirty="0" err="1"/>
              <a:t>cmd</a:t>
            </a:r>
            <a:r>
              <a:rPr lang="en-US" sz="2000" dirty="0"/>
              <a:t> register, Selecting the Write operation. </a:t>
            </a:r>
            <a:endParaRPr lang="en-US" sz="2000" dirty="0" smtClean="0"/>
          </a:p>
          <a:p>
            <a:pPr marL="342900" lvl="0" indent="-342900">
              <a:lnSpc>
                <a:spcPct val="94000"/>
              </a:lnSpc>
              <a:spcBef>
                <a:spcPts val="1000"/>
              </a:spcBef>
              <a:spcAft>
                <a:spcPts val="200"/>
              </a:spcAft>
              <a:buFont typeface="Wingdings" panose="05000000000000000000" pitchFamily="2" charset="2"/>
              <a:buChar char="v"/>
            </a:pPr>
            <a:r>
              <a:rPr lang="en-US" sz="2000" dirty="0" smtClean="0"/>
              <a:t>A </a:t>
            </a:r>
            <a:r>
              <a:rPr lang="en-US" sz="2000" dirty="0"/>
              <a:t>HIGH-to-LOW pulse has to be send on this enable pin which will latch the info into the LCD register and triggers the LCD to act accordingly.</a:t>
            </a:r>
            <a:br>
              <a:rPr lang="en-US" sz="2000" dirty="0"/>
            </a:br>
            <a:endParaRPr lang="en-US" sz="2000" dirty="0"/>
          </a:p>
        </p:txBody>
      </p:sp>
    </p:spTree>
    <p:extLst>
      <p:ext uri="{BB962C8B-B14F-4D97-AF65-F5344CB8AC3E}">
        <p14:creationId xmlns:p14="http://schemas.microsoft.com/office/powerpoint/2010/main" val="6754210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299654" y="196194"/>
            <a:ext cx="6636281" cy="48939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Circuit Diagram</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2554" y="1304628"/>
            <a:ext cx="6252292" cy="4678729"/>
          </a:xfrm>
          <a:prstGeom prst="rect">
            <a:avLst/>
          </a:prstGeom>
        </p:spPr>
      </p:pic>
    </p:spTree>
    <p:extLst>
      <p:ext uri="{BB962C8B-B14F-4D97-AF65-F5344CB8AC3E}">
        <p14:creationId xmlns:p14="http://schemas.microsoft.com/office/powerpoint/2010/main" val="1407776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299654" y="383160"/>
            <a:ext cx="6636281" cy="48939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Program</a:t>
            </a:r>
            <a:endParaRPr lang="en-US" sz="2800" b="1" dirty="0" smtClean="0">
              <a:solidFill>
                <a:schemeClr val="accent1">
                  <a:lumMod val="75000"/>
                </a:schemeClr>
              </a:solidFill>
              <a:latin typeface="Facto Bold" panose="00000800000000000000" pitchFamily="50" charset="0"/>
            </a:endParaRPr>
          </a:p>
        </p:txBody>
      </p:sp>
      <p:sp>
        <p:nvSpPr>
          <p:cNvPr id="6" name="TextBox 5"/>
          <p:cNvSpPr txBox="1"/>
          <p:nvPr/>
        </p:nvSpPr>
        <p:spPr>
          <a:xfrm>
            <a:off x="669701" y="1072368"/>
            <a:ext cx="11323370" cy="8802410"/>
          </a:xfrm>
          <a:prstGeom prst="rect">
            <a:avLst/>
          </a:prstGeom>
          <a:noFill/>
        </p:spPr>
        <p:txBody>
          <a:bodyPr wrap="square" numCol="1" rtlCol="0">
            <a:spAutoFit/>
          </a:bodyPr>
          <a:lstStyle/>
          <a:p>
            <a:pPr lvl="0">
              <a:lnSpc>
                <a:spcPct val="94000"/>
              </a:lnSpc>
              <a:spcBef>
                <a:spcPts val="1000"/>
              </a:spcBef>
              <a:spcAft>
                <a:spcPts val="200"/>
              </a:spcAft>
            </a:pPr>
            <a:r>
              <a:rPr lang="en-US" sz="2000" dirty="0"/>
              <a:t>#include "stm32f10x.h"                  // Device header</a:t>
            </a:r>
          </a:p>
          <a:p>
            <a:pPr lvl="0">
              <a:lnSpc>
                <a:spcPct val="94000"/>
              </a:lnSpc>
              <a:spcBef>
                <a:spcPts val="1000"/>
              </a:spcBef>
              <a:spcAft>
                <a:spcPts val="200"/>
              </a:spcAft>
            </a:pPr>
            <a:r>
              <a:rPr lang="en-US" sz="2000" dirty="0"/>
              <a:t>#include "</a:t>
            </a:r>
            <a:r>
              <a:rPr lang="en-US" sz="2000" dirty="0" err="1"/>
              <a:t>gpio.h</a:t>
            </a:r>
            <a:r>
              <a:rPr lang="en-US" sz="2000" dirty="0"/>
              <a:t>"</a:t>
            </a:r>
          </a:p>
          <a:p>
            <a:pPr lvl="0">
              <a:lnSpc>
                <a:spcPct val="94000"/>
              </a:lnSpc>
              <a:spcBef>
                <a:spcPts val="1000"/>
              </a:spcBef>
              <a:spcAft>
                <a:spcPts val="200"/>
              </a:spcAft>
            </a:pPr>
            <a:endParaRPr lang="en-US" sz="2000" dirty="0"/>
          </a:p>
          <a:p>
            <a:pPr lvl="0">
              <a:lnSpc>
                <a:spcPct val="94000"/>
              </a:lnSpc>
              <a:spcBef>
                <a:spcPts val="1000"/>
              </a:spcBef>
              <a:spcAft>
                <a:spcPts val="200"/>
              </a:spcAft>
            </a:pPr>
            <a:r>
              <a:rPr lang="en-US" sz="2000" dirty="0"/>
              <a:t>void delay( unsigned </a:t>
            </a:r>
            <a:r>
              <a:rPr lang="en-US" sz="2000" dirty="0" err="1"/>
              <a:t>int</a:t>
            </a:r>
            <a:r>
              <a:rPr lang="en-US" sz="2000" dirty="0"/>
              <a:t> time)</a:t>
            </a:r>
          </a:p>
          <a:p>
            <a:pPr lvl="0">
              <a:lnSpc>
                <a:spcPct val="94000"/>
              </a:lnSpc>
              <a:spcBef>
                <a:spcPts val="1000"/>
              </a:spcBef>
              <a:spcAft>
                <a:spcPts val="200"/>
              </a:spcAft>
            </a:pPr>
            <a:r>
              <a:rPr lang="en-US" sz="2000" dirty="0"/>
              <a:t>{	</a:t>
            </a:r>
          </a:p>
          <a:p>
            <a:pPr lvl="0">
              <a:lnSpc>
                <a:spcPct val="94000"/>
              </a:lnSpc>
              <a:spcBef>
                <a:spcPts val="1000"/>
              </a:spcBef>
              <a:spcAft>
                <a:spcPts val="200"/>
              </a:spcAft>
            </a:pPr>
            <a:r>
              <a:rPr lang="en-US" sz="2000" dirty="0"/>
              <a:t>	unsigned </a:t>
            </a:r>
            <a:r>
              <a:rPr lang="en-US" sz="2000" dirty="0" err="1"/>
              <a:t>int</a:t>
            </a:r>
            <a:r>
              <a:rPr lang="en-US" sz="2000" dirty="0"/>
              <a:t> </a:t>
            </a:r>
            <a:r>
              <a:rPr lang="en-US" sz="2000" dirty="0" err="1"/>
              <a:t>i,j</a:t>
            </a:r>
            <a:r>
              <a:rPr lang="en-US" sz="2000" dirty="0"/>
              <a:t>;</a:t>
            </a:r>
          </a:p>
          <a:p>
            <a:pPr lvl="0">
              <a:lnSpc>
                <a:spcPct val="94000"/>
              </a:lnSpc>
              <a:spcBef>
                <a:spcPts val="1000"/>
              </a:spcBef>
              <a:spcAft>
                <a:spcPts val="200"/>
              </a:spcAft>
            </a:pPr>
            <a:r>
              <a:rPr lang="en-US" sz="2000" dirty="0"/>
              <a:t>	for(i=0;i&lt;</a:t>
            </a:r>
            <a:r>
              <a:rPr lang="en-US" sz="2000" dirty="0" err="1"/>
              <a:t>time;i</a:t>
            </a:r>
            <a:r>
              <a:rPr lang="en-US" sz="2000" dirty="0"/>
              <a:t>++)</a:t>
            </a:r>
          </a:p>
          <a:p>
            <a:pPr lvl="0">
              <a:lnSpc>
                <a:spcPct val="94000"/>
              </a:lnSpc>
              <a:spcBef>
                <a:spcPts val="1000"/>
              </a:spcBef>
              <a:spcAft>
                <a:spcPts val="200"/>
              </a:spcAft>
            </a:pPr>
            <a:r>
              <a:rPr lang="en-US" sz="2000" dirty="0"/>
              <a:t>	for(j=0;j&lt;0x2AFF;j++); </a:t>
            </a:r>
          </a:p>
          <a:p>
            <a:pPr lvl="0">
              <a:lnSpc>
                <a:spcPct val="94000"/>
              </a:lnSpc>
              <a:spcBef>
                <a:spcPts val="1000"/>
              </a:spcBef>
              <a:spcAft>
                <a:spcPts val="200"/>
              </a:spcAft>
            </a:pPr>
            <a:r>
              <a:rPr lang="en-US" sz="2000" dirty="0"/>
              <a:t>}</a:t>
            </a:r>
          </a:p>
          <a:p>
            <a:pPr lvl="0">
              <a:lnSpc>
                <a:spcPct val="94000"/>
              </a:lnSpc>
              <a:spcBef>
                <a:spcPts val="1000"/>
              </a:spcBef>
              <a:spcAft>
                <a:spcPts val="200"/>
              </a:spcAft>
            </a:pPr>
            <a:endParaRPr lang="en-US" sz="2000" dirty="0"/>
          </a:p>
          <a:p>
            <a:pPr lvl="0">
              <a:lnSpc>
                <a:spcPct val="94000"/>
              </a:lnSpc>
              <a:spcBef>
                <a:spcPts val="1000"/>
              </a:spcBef>
              <a:spcAft>
                <a:spcPts val="200"/>
              </a:spcAft>
            </a:pPr>
            <a:endParaRPr lang="en-US" sz="2000" dirty="0"/>
          </a:p>
          <a:p>
            <a:pPr lvl="0">
              <a:lnSpc>
                <a:spcPct val="94000"/>
              </a:lnSpc>
              <a:spcBef>
                <a:spcPts val="1000"/>
              </a:spcBef>
              <a:spcAft>
                <a:spcPts val="200"/>
              </a:spcAft>
            </a:pPr>
            <a:r>
              <a:rPr lang="en-US" sz="2000" dirty="0"/>
              <a:t>void </a:t>
            </a:r>
            <a:r>
              <a:rPr lang="en-US" sz="2000" dirty="0" err="1"/>
              <a:t>GPIO_Init</a:t>
            </a:r>
            <a:r>
              <a:rPr lang="en-US" sz="2000" dirty="0"/>
              <a:t>(void)</a:t>
            </a:r>
          </a:p>
          <a:p>
            <a:pPr lvl="0">
              <a:lnSpc>
                <a:spcPct val="94000"/>
              </a:lnSpc>
              <a:spcBef>
                <a:spcPts val="1000"/>
              </a:spcBef>
              <a:spcAft>
                <a:spcPts val="200"/>
              </a:spcAft>
            </a:pPr>
            <a:r>
              <a:rPr lang="en-US" sz="2000" dirty="0"/>
              <a:t>{</a:t>
            </a:r>
          </a:p>
          <a:p>
            <a:pPr lvl="0">
              <a:lnSpc>
                <a:spcPct val="94000"/>
              </a:lnSpc>
              <a:spcBef>
                <a:spcPts val="1000"/>
              </a:spcBef>
              <a:spcAft>
                <a:spcPts val="200"/>
              </a:spcAft>
            </a:pPr>
            <a:r>
              <a:rPr lang="en-US" sz="2000" dirty="0"/>
              <a:t>	unsigned char i=0;	</a:t>
            </a:r>
          </a:p>
          <a:p>
            <a:pPr lvl="0">
              <a:lnSpc>
                <a:spcPct val="94000"/>
              </a:lnSpc>
              <a:spcBef>
                <a:spcPts val="1000"/>
              </a:spcBef>
              <a:spcAft>
                <a:spcPts val="200"/>
              </a:spcAft>
            </a:pPr>
            <a:r>
              <a:rPr lang="en-US" sz="2000" dirty="0"/>
              <a:t>	/*</a:t>
            </a:r>
            <a:r>
              <a:rPr lang="en-US" sz="2000" dirty="0" err="1"/>
              <a:t>Clk</a:t>
            </a:r>
            <a:r>
              <a:rPr lang="en-US" sz="2000" dirty="0"/>
              <a:t> Enable for PORTA and PORTB */</a:t>
            </a:r>
          </a:p>
          <a:p>
            <a:pPr lvl="0">
              <a:lnSpc>
                <a:spcPct val="94000"/>
              </a:lnSpc>
              <a:spcBef>
                <a:spcPts val="1000"/>
              </a:spcBef>
              <a:spcAft>
                <a:spcPts val="200"/>
              </a:spcAft>
            </a:pPr>
            <a:endParaRPr lang="en-US" sz="2000" dirty="0"/>
          </a:p>
          <a:p>
            <a:pPr lvl="0">
              <a:lnSpc>
                <a:spcPct val="94000"/>
              </a:lnSpc>
              <a:spcBef>
                <a:spcPts val="1000"/>
              </a:spcBef>
              <a:spcAft>
                <a:spcPts val="200"/>
              </a:spcAft>
            </a:pPr>
            <a:r>
              <a:rPr lang="en-US" sz="2000" dirty="0"/>
              <a:t>	PORTA_CLOCK_ENABLE();</a:t>
            </a:r>
          </a:p>
          <a:p>
            <a:pPr lvl="0">
              <a:lnSpc>
                <a:spcPct val="94000"/>
              </a:lnSpc>
              <a:spcBef>
                <a:spcPts val="1000"/>
              </a:spcBef>
              <a:spcAft>
                <a:spcPts val="200"/>
              </a:spcAft>
            </a:pPr>
            <a:r>
              <a:rPr lang="en-US" sz="2000" dirty="0"/>
              <a:t>	PORTB_CLOCK_ENABLE();</a:t>
            </a:r>
          </a:p>
          <a:p>
            <a:pPr lvl="0">
              <a:lnSpc>
                <a:spcPct val="94000"/>
              </a:lnSpc>
              <a:spcBef>
                <a:spcPts val="1000"/>
              </a:spcBef>
              <a:spcAft>
                <a:spcPts val="200"/>
              </a:spcAft>
            </a:pPr>
            <a:r>
              <a:rPr lang="en-US" sz="2000" dirty="0"/>
              <a:t>	</a:t>
            </a:r>
          </a:p>
          <a:p>
            <a:pPr lvl="0">
              <a:lnSpc>
                <a:spcPct val="94000"/>
              </a:lnSpc>
              <a:spcBef>
                <a:spcPts val="1000"/>
              </a:spcBef>
              <a:spcAft>
                <a:spcPts val="200"/>
              </a:spcAft>
            </a:pPr>
            <a:endParaRPr lang="en-US" sz="2000" dirty="0"/>
          </a:p>
        </p:txBody>
      </p:sp>
    </p:spTree>
    <p:extLst>
      <p:ext uri="{BB962C8B-B14F-4D97-AF65-F5344CB8AC3E}">
        <p14:creationId xmlns:p14="http://schemas.microsoft.com/office/powerpoint/2010/main" val="26369894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299654" y="383160"/>
            <a:ext cx="6636281" cy="48939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2800" b="1" dirty="0" smtClean="0">
              <a:solidFill>
                <a:schemeClr val="accent1">
                  <a:lumMod val="75000"/>
                </a:schemeClr>
              </a:solidFill>
              <a:latin typeface="Facto Bold" panose="00000800000000000000" pitchFamily="50" charset="0"/>
            </a:endParaRPr>
          </a:p>
        </p:txBody>
      </p:sp>
      <p:sp>
        <p:nvSpPr>
          <p:cNvPr id="6" name="TextBox 5"/>
          <p:cNvSpPr txBox="1"/>
          <p:nvPr/>
        </p:nvSpPr>
        <p:spPr>
          <a:xfrm>
            <a:off x="218661" y="129648"/>
            <a:ext cx="11774410" cy="6532045"/>
          </a:xfrm>
          <a:prstGeom prst="rect">
            <a:avLst/>
          </a:prstGeom>
          <a:noFill/>
        </p:spPr>
        <p:txBody>
          <a:bodyPr wrap="square" numCol="2" rtlCol="0">
            <a:spAutoFit/>
          </a:bodyPr>
          <a:lstStyle/>
          <a:p>
            <a:pPr lvl="0">
              <a:lnSpc>
                <a:spcPct val="94000"/>
              </a:lnSpc>
              <a:spcBef>
                <a:spcPts val="1000"/>
              </a:spcBef>
              <a:spcAft>
                <a:spcPts val="200"/>
              </a:spcAft>
            </a:pPr>
            <a:r>
              <a:rPr lang="en-US" sz="1000" dirty="0">
                <a:latin typeface="Consolas" pitchFamily="49" charset="0"/>
              </a:rPr>
              <a:t>	/*Data Pins for LCD */</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GPIO_Config</a:t>
            </a:r>
            <a:r>
              <a:rPr lang="en-US" sz="1000" dirty="0">
                <a:latin typeface="Consolas" pitchFamily="49" charset="0"/>
              </a:rPr>
              <a:t> pa[6],</a:t>
            </a:r>
            <a:r>
              <a:rPr lang="en-US" sz="1000" dirty="0" err="1">
                <a:latin typeface="Consolas" pitchFamily="49" charset="0"/>
              </a:rPr>
              <a:t>pb</a:t>
            </a:r>
            <a:r>
              <a:rPr lang="en-US" sz="1000" dirty="0">
                <a:latin typeface="Consolas" pitchFamily="49" charset="0"/>
              </a:rPr>
              <a:t>[5];	</a:t>
            </a:r>
          </a:p>
          <a:p>
            <a:pPr lvl="0">
              <a:lnSpc>
                <a:spcPct val="94000"/>
              </a:lnSpc>
              <a:spcBef>
                <a:spcPts val="1000"/>
              </a:spcBef>
              <a:spcAft>
                <a:spcPts val="200"/>
              </a:spcAft>
            </a:pPr>
            <a:r>
              <a:rPr lang="en-US" sz="1000" dirty="0">
                <a:latin typeface="Consolas" pitchFamily="49" charset="0"/>
              </a:rPr>
              <a:t>	pa[0].</a:t>
            </a:r>
            <a:r>
              <a:rPr lang="en-US" sz="1000" dirty="0" err="1">
                <a:latin typeface="Consolas" pitchFamily="49" charset="0"/>
              </a:rPr>
              <a:t>CurrentPort</a:t>
            </a:r>
            <a:r>
              <a:rPr lang="en-US" sz="1000" dirty="0">
                <a:latin typeface="Consolas" pitchFamily="49" charset="0"/>
              </a:rPr>
              <a:t> = PA;</a:t>
            </a:r>
          </a:p>
          <a:p>
            <a:pPr lvl="0">
              <a:lnSpc>
                <a:spcPct val="94000"/>
              </a:lnSpc>
              <a:spcBef>
                <a:spcPts val="1000"/>
              </a:spcBef>
              <a:spcAft>
                <a:spcPts val="200"/>
              </a:spcAft>
            </a:pPr>
            <a:r>
              <a:rPr lang="en-US" sz="1000" dirty="0">
                <a:latin typeface="Consolas" pitchFamily="49" charset="0"/>
              </a:rPr>
              <a:t>	pa[0].</a:t>
            </a:r>
            <a:r>
              <a:rPr lang="en-US" sz="1000" dirty="0" err="1">
                <a:latin typeface="Consolas" pitchFamily="49" charset="0"/>
              </a:rPr>
              <a:t>CurrentPin</a:t>
            </a:r>
            <a:r>
              <a:rPr lang="en-US" sz="1000" dirty="0">
                <a:latin typeface="Consolas" pitchFamily="49" charset="0"/>
              </a:rPr>
              <a:t> = P8;</a:t>
            </a:r>
          </a:p>
          <a:p>
            <a:pPr lvl="0">
              <a:lnSpc>
                <a:spcPct val="94000"/>
              </a:lnSpc>
              <a:spcBef>
                <a:spcPts val="1000"/>
              </a:spcBef>
              <a:spcAft>
                <a:spcPts val="200"/>
              </a:spcAft>
            </a:pPr>
            <a:r>
              <a:rPr lang="en-US" sz="1000" dirty="0">
                <a:latin typeface="Consolas" pitchFamily="49" charset="0"/>
              </a:rPr>
              <a:t>	pa[0].</a:t>
            </a:r>
            <a:r>
              <a:rPr lang="en-US" sz="1000" dirty="0" err="1">
                <a:latin typeface="Consolas" pitchFamily="49" charset="0"/>
              </a:rPr>
              <a:t>PinMode</a:t>
            </a:r>
            <a:r>
              <a:rPr lang="en-US" sz="1000" dirty="0">
                <a:latin typeface="Consolas" pitchFamily="49" charset="0"/>
              </a:rPr>
              <a:t> = Speed_50MHz_Output;</a:t>
            </a:r>
          </a:p>
          <a:p>
            <a:pPr lvl="0">
              <a:lnSpc>
                <a:spcPct val="94000"/>
              </a:lnSpc>
              <a:spcBef>
                <a:spcPts val="1000"/>
              </a:spcBef>
              <a:spcAft>
                <a:spcPts val="200"/>
              </a:spcAft>
            </a:pPr>
            <a:r>
              <a:rPr lang="en-US" sz="1000" dirty="0">
                <a:latin typeface="Consolas" pitchFamily="49" charset="0"/>
              </a:rPr>
              <a:t>	pa[0].</a:t>
            </a:r>
            <a:r>
              <a:rPr lang="en-US" sz="1000" dirty="0" err="1">
                <a:latin typeface="Consolas" pitchFamily="49" charset="0"/>
              </a:rPr>
              <a:t>PinState</a:t>
            </a:r>
            <a:r>
              <a:rPr lang="en-US" sz="1000" dirty="0">
                <a:latin typeface="Consolas" pitchFamily="49" charset="0"/>
              </a:rPr>
              <a:t> = </a:t>
            </a:r>
            <a:r>
              <a:rPr lang="en-US" sz="1000" dirty="0" err="1">
                <a:latin typeface="Consolas" pitchFamily="49" charset="0"/>
              </a:rPr>
              <a:t>Output_PushPull</a:t>
            </a:r>
            <a:r>
              <a:rPr lang="en-US" sz="1000" dirty="0">
                <a:latin typeface="Consolas" pitchFamily="49" charset="0"/>
              </a:rPr>
              <a:t>;	</a:t>
            </a:r>
          </a:p>
          <a:p>
            <a:pPr lvl="0">
              <a:lnSpc>
                <a:spcPct val="94000"/>
              </a:lnSpc>
              <a:spcBef>
                <a:spcPts val="1000"/>
              </a:spcBef>
              <a:spcAft>
                <a:spcPts val="200"/>
              </a:spcAft>
            </a:pPr>
            <a:r>
              <a:rPr lang="en-US" sz="1000" dirty="0">
                <a:latin typeface="Consolas" pitchFamily="49" charset="0"/>
              </a:rPr>
              <a:t>	pa[1].</a:t>
            </a:r>
            <a:r>
              <a:rPr lang="en-US" sz="1000" dirty="0" err="1">
                <a:latin typeface="Consolas" pitchFamily="49" charset="0"/>
              </a:rPr>
              <a:t>CurrentPort</a:t>
            </a:r>
            <a:r>
              <a:rPr lang="en-US" sz="1000" dirty="0">
                <a:latin typeface="Consolas" pitchFamily="49" charset="0"/>
              </a:rPr>
              <a:t> = PA;</a:t>
            </a:r>
          </a:p>
          <a:p>
            <a:pPr lvl="0">
              <a:lnSpc>
                <a:spcPct val="94000"/>
              </a:lnSpc>
              <a:spcBef>
                <a:spcPts val="1000"/>
              </a:spcBef>
              <a:spcAft>
                <a:spcPts val="200"/>
              </a:spcAft>
            </a:pPr>
            <a:r>
              <a:rPr lang="en-US" sz="1000" dirty="0">
                <a:latin typeface="Consolas" pitchFamily="49" charset="0"/>
              </a:rPr>
              <a:t>	pa[1].</a:t>
            </a:r>
            <a:r>
              <a:rPr lang="en-US" sz="1000" dirty="0" err="1">
                <a:latin typeface="Consolas" pitchFamily="49" charset="0"/>
              </a:rPr>
              <a:t>CurrentPin</a:t>
            </a:r>
            <a:r>
              <a:rPr lang="en-US" sz="1000" dirty="0">
                <a:latin typeface="Consolas" pitchFamily="49" charset="0"/>
              </a:rPr>
              <a:t> = P9;</a:t>
            </a:r>
          </a:p>
          <a:p>
            <a:pPr lvl="0">
              <a:lnSpc>
                <a:spcPct val="94000"/>
              </a:lnSpc>
              <a:spcBef>
                <a:spcPts val="1000"/>
              </a:spcBef>
              <a:spcAft>
                <a:spcPts val="200"/>
              </a:spcAft>
            </a:pPr>
            <a:r>
              <a:rPr lang="en-US" sz="1000" dirty="0">
                <a:latin typeface="Consolas" pitchFamily="49" charset="0"/>
              </a:rPr>
              <a:t>	pa[1].</a:t>
            </a:r>
            <a:r>
              <a:rPr lang="en-US" sz="1000" dirty="0" err="1">
                <a:latin typeface="Consolas" pitchFamily="49" charset="0"/>
              </a:rPr>
              <a:t>PinMode</a:t>
            </a:r>
            <a:r>
              <a:rPr lang="en-US" sz="1000" dirty="0">
                <a:latin typeface="Consolas" pitchFamily="49" charset="0"/>
              </a:rPr>
              <a:t> = Speed_50MHz_Output;</a:t>
            </a:r>
          </a:p>
          <a:p>
            <a:pPr lvl="0">
              <a:lnSpc>
                <a:spcPct val="94000"/>
              </a:lnSpc>
              <a:spcBef>
                <a:spcPts val="1000"/>
              </a:spcBef>
              <a:spcAft>
                <a:spcPts val="200"/>
              </a:spcAft>
            </a:pPr>
            <a:r>
              <a:rPr lang="en-US" sz="1000" dirty="0">
                <a:latin typeface="Consolas" pitchFamily="49" charset="0"/>
              </a:rPr>
              <a:t>	pa[1].</a:t>
            </a:r>
            <a:r>
              <a:rPr lang="en-US" sz="1000" dirty="0" err="1">
                <a:latin typeface="Consolas" pitchFamily="49" charset="0"/>
              </a:rPr>
              <a:t>PinState</a:t>
            </a:r>
            <a:r>
              <a:rPr lang="en-US" sz="1000" dirty="0">
                <a:latin typeface="Consolas" pitchFamily="49" charset="0"/>
              </a:rPr>
              <a:t> = </a:t>
            </a:r>
            <a:r>
              <a:rPr lang="en-US" sz="1000" dirty="0" err="1">
                <a:latin typeface="Consolas" pitchFamily="49" charset="0"/>
              </a:rPr>
              <a:t>Output_PushPull</a:t>
            </a:r>
            <a:r>
              <a:rPr lang="en-US" sz="1000" dirty="0">
                <a:latin typeface="Consolas" pitchFamily="49" charset="0"/>
              </a:rPr>
              <a:t>;	</a:t>
            </a:r>
          </a:p>
          <a:p>
            <a:pPr lvl="0">
              <a:lnSpc>
                <a:spcPct val="94000"/>
              </a:lnSpc>
              <a:spcBef>
                <a:spcPts val="1000"/>
              </a:spcBef>
              <a:spcAft>
                <a:spcPts val="200"/>
              </a:spcAft>
            </a:pPr>
            <a:r>
              <a:rPr lang="en-US" sz="1000" dirty="0">
                <a:latin typeface="Consolas" pitchFamily="49" charset="0"/>
              </a:rPr>
              <a:t>	pa[2].</a:t>
            </a:r>
            <a:r>
              <a:rPr lang="en-US" sz="1000" dirty="0" err="1">
                <a:latin typeface="Consolas" pitchFamily="49" charset="0"/>
              </a:rPr>
              <a:t>CurrentPort</a:t>
            </a:r>
            <a:r>
              <a:rPr lang="en-US" sz="1000" dirty="0">
                <a:latin typeface="Consolas" pitchFamily="49" charset="0"/>
              </a:rPr>
              <a:t> = PA;</a:t>
            </a:r>
          </a:p>
          <a:p>
            <a:pPr lvl="0">
              <a:lnSpc>
                <a:spcPct val="94000"/>
              </a:lnSpc>
              <a:spcBef>
                <a:spcPts val="1000"/>
              </a:spcBef>
              <a:spcAft>
                <a:spcPts val="200"/>
              </a:spcAft>
            </a:pPr>
            <a:r>
              <a:rPr lang="en-US" sz="1000" dirty="0">
                <a:latin typeface="Consolas" pitchFamily="49" charset="0"/>
              </a:rPr>
              <a:t>	pa[2].</a:t>
            </a:r>
            <a:r>
              <a:rPr lang="en-US" sz="1000" dirty="0" err="1">
                <a:latin typeface="Consolas" pitchFamily="49" charset="0"/>
              </a:rPr>
              <a:t>CurrentPin</a:t>
            </a:r>
            <a:r>
              <a:rPr lang="en-US" sz="1000" dirty="0">
                <a:latin typeface="Consolas" pitchFamily="49" charset="0"/>
              </a:rPr>
              <a:t> = P10;</a:t>
            </a:r>
          </a:p>
          <a:p>
            <a:pPr lvl="0">
              <a:lnSpc>
                <a:spcPct val="94000"/>
              </a:lnSpc>
              <a:spcBef>
                <a:spcPts val="1000"/>
              </a:spcBef>
              <a:spcAft>
                <a:spcPts val="200"/>
              </a:spcAft>
            </a:pPr>
            <a:r>
              <a:rPr lang="en-US" sz="1000" dirty="0">
                <a:latin typeface="Consolas" pitchFamily="49" charset="0"/>
              </a:rPr>
              <a:t>	pa[2].</a:t>
            </a:r>
            <a:r>
              <a:rPr lang="en-US" sz="1000" dirty="0" err="1">
                <a:latin typeface="Consolas" pitchFamily="49" charset="0"/>
              </a:rPr>
              <a:t>PinMode</a:t>
            </a:r>
            <a:r>
              <a:rPr lang="en-US" sz="1000" dirty="0">
                <a:latin typeface="Consolas" pitchFamily="49" charset="0"/>
              </a:rPr>
              <a:t> = Speed_50MHz_Output;</a:t>
            </a:r>
          </a:p>
          <a:p>
            <a:pPr lvl="0">
              <a:lnSpc>
                <a:spcPct val="94000"/>
              </a:lnSpc>
              <a:spcBef>
                <a:spcPts val="1000"/>
              </a:spcBef>
              <a:spcAft>
                <a:spcPts val="200"/>
              </a:spcAft>
            </a:pPr>
            <a:r>
              <a:rPr lang="en-US" sz="1000" dirty="0">
                <a:latin typeface="Consolas" pitchFamily="49" charset="0"/>
              </a:rPr>
              <a:t>	pa[2].</a:t>
            </a:r>
            <a:r>
              <a:rPr lang="en-US" sz="1000" dirty="0" err="1">
                <a:latin typeface="Consolas" pitchFamily="49" charset="0"/>
              </a:rPr>
              <a:t>PinState</a:t>
            </a:r>
            <a:r>
              <a:rPr lang="en-US" sz="1000" dirty="0">
                <a:latin typeface="Consolas" pitchFamily="49" charset="0"/>
              </a:rPr>
              <a:t> = </a:t>
            </a:r>
            <a:r>
              <a:rPr lang="en-US" sz="1000" dirty="0" err="1">
                <a:latin typeface="Consolas" pitchFamily="49" charset="0"/>
              </a:rPr>
              <a:t>Output_PushPull</a:t>
            </a:r>
            <a:r>
              <a:rPr lang="en-US" sz="1000" dirty="0">
                <a:latin typeface="Consolas" pitchFamily="49" charset="0"/>
              </a:rPr>
              <a:t>;	</a:t>
            </a:r>
          </a:p>
          <a:p>
            <a:pPr lvl="0">
              <a:lnSpc>
                <a:spcPct val="94000"/>
              </a:lnSpc>
              <a:spcBef>
                <a:spcPts val="1000"/>
              </a:spcBef>
              <a:spcAft>
                <a:spcPts val="200"/>
              </a:spcAft>
            </a:pPr>
            <a:r>
              <a:rPr lang="en-US" sz="1000" dirty="0">
                <a:latin typeface="Consolas" pitchFamily="49" charset="0"/>
              </a:rPr>
              <a:t>	pa[3].</a:t>
            </a:r>
            <a:r>
              <a:rPr lang="en-US" sz="1000" dirty="0" err="1">
                <a:latin typeface="Consolas" pitchFamily="49" charset="0"/>
              </a:rPr>
              <a:t>CurrentPort</a:t>
            </a:r>
            <a:r>
              <a:rPr lang="en-US" sz="1000" dirty="0">
                <a:latin typeface="Consolas" pitchFamily="49" charset="0"/>
              </a:rPr>
              <a:t> = PA;</a:t>
            </a:r>
          </a:p>
          <a:p>
            <a:pPr lvl="0">
              <a:lnSpc>
                <a:spcPct val="94000"/>
              </a:lnSpc>
              <a:spcBef>
                <a:spcPts val="1000"/>
              </a:spcBef>
              <a:spcAft>
                <a:spcPts val="200"/>
              </a:spcAft>
            </a:pPr>
            <a:r>
              <a:rPr lang="en-US" sz="1000" dirty="0">
                <a:latin typeface="Consolas" pitchFamily="49" charset="0"/>
              </a:rPr>
              <a:t>	pa[3].</a:t>
            </a:r>
            <a:r>
              <a:rPr lang="en-US" sz="1000" dirty="0" err="1">
                <a:latin typeface="Consolas" pitchFamily="49" charset="0"/>
              </a:rPr>
              <a:t>CurrentPin</a:t>
            </a:r>
            <a:r>
              <a:rPr lang="en-US" sz="1000" dirty="0">
                <a:latin typeface="Consolas" pitchFamily="49" charset="0"/>
              </a:rPr>
              <a:t> = P11;</a:t>
            </a:r>
          </a:p>
          <a:p>
            <a:pPr lvl="0">
              <a:lnSpc>
                <a:spcPct val="94000"/>
              </a:lnSpc>
              <a:spcBef>
                <a:spcPts val="1000"/>
              </a:spcBef>
              <a:spcAft>
                <a:spcPts val="200"/>
              </a:spcAft>
            </a:pPr>
            <a:r>
              <a:rPr lang="en-US" sz="1000" dirty="0">
                <a:latin typeface="Consolas" pitchFamily="49" charset="0"/>
              </a:rPr>
              <a:t>	pa[3].</a:t>
            </a:r>
            <a:r>
              <a:rPr lang="en-US" sz="1000" dirty="0" err="1">
                <a:latin typeface="Consolas" pitchFamily="49" charset="0"/>
              </a:rPr>
              <a:t>PinMode</a:t>
            </a:r>
            <a:r>
              <a:rPr lang="en-US" sz="1000" dirty="0">
                <a:latin typeface="Consolas" pitchFamily="49" charset="0"/>
              </a:rPr>
              <a:t> = Speed_50MHz_Output;</a:t>
            </a:r>
          </a:p>
          <a:p>
            <a:pPr lvl="0">
              <a:lnSpc>
                <a:spcPct val="94000"/>
              </a:lnSpc>
              <a:spcBef>
                <a:spcPts val="1000"/>
              </a:spcBef>
              <a:spcAft>
                <a:spcPts val="200"/>
              </a:spcAft>
            </a:pPr>
            <a:r>
              <a:rPr lang="en-US" sz="1000" dirty="0">
                <a:latin typeface="Consolas" pitchFamily="49" charset="0"/>
              </a:rPr>
              <a:t>	pa[3].</a:t>
            </a:r>
            <a:r>
              <a:rPr lang="en-US" sz="1000" dirty="0" err="1">
                <a:latin typeface="Consolas" pitchFamily="49" charset="0"/>
              </a:rPr>
              <a:t>PinState</a:t>
            </a:r>
            <a:r>
              <a:rPr lang="en-US" sz="1000" dirty="0">
                <a:latin typeface="Consolas" pitchFamily="49" charset="0"/>
              </a:rPr>
              <a:t> = </a:t>
            </a:r>
            <a:r>
              <a:rPr lang="en-US" sz="1000" dirty="0" err="1">
                <a:latin typeface="Consolas" pitchFamily="49" charset="0"/>
              </a:rPr>
              <a:t>Output_PushPull</a:t>
            </a:r>
            <a:r>
              <a:rPr lang="en-US" sz="1000" dirty="0">
                <a:latin typeface="Consolas" pitchFamily="49" charset="0"/>
              </a:rPr>
              <a:t>;	</a:t>
            </a:r>
          </a:p>
          <a:p>
            <a:pPr lvl="0">
              <a:lnSpc>
                <a:spcPct val="94000"/>
              </a:lnSpc>
              <a:spcBef>
                <a:spcPts val="1000"/>
              </a:spcBef>
              <a:spcAft>
                <a:spcPts val="200"/>
              </a:spcAft>
            </a:pPr>
            <a:r>
              <a:rPr lang="en-US" sz="1000" dirty="0">
                <a:latin typeface="Consolas" pitchFamily="49" charset="0"/>
              </a:rPr>
              <a:t>	pa[4].</a:t>
            </a:r>
            <a:r>
              <a:rPr lang="en-US" sz="1000" dirty="0" err="1">
                <a:latin typeface="Consolas" pitchFamily="49" charset="0"/>
              </a:rPr>
              <a:t>CurrentPort</a:t>
            </a:r>
            <a:r>
              <a:rPr lang="en-US" sz="1000" dirty="0">
                <a:latin typeface="Consolas" pitchFamily="49" charset="0"/>
              </a:rPr>
              <a:t> = PA;</a:t>
            </a:r>
          </a:p>
          <a:p>
            <a:pPr lvl="0">
              <a:lnSpc>
                <a:spcPct val="94000"/>
              </a:lnSpc>
              <a:spcBef>
                <a:spcPts val="1000"/>
              </a:spcBef>
              <a:spcAft>
                <a:spcPts val="200"/>
              </a:spcAft>
            </a:pPr>
            <a:r>
              <a:rPr lang="en-US" sz="1000" dirty="0">
                <a:latin typeface="Consolas" pitchFamily="49" charset="0"/>
              </a:rPr>
              <a:t>	pa[4].</a:t>
            </a:r>
            <a:r>
              <a:rPr lang="en-US" sz="1000" dirty="0" err="1">
                <a:latin typeface="Consolas" pitchFamily="49" charset="0"/>
              </a:rPr>
              <a:t>CurrentPin</a:t>
            </a:r>
            <a:r>
              <a:rPr lang="en-US" sz="1000" dirty="0">
                <a:latin typeface="Consolas" pitchFamily="49" charset="0"/>
              </a:rPr>
              <a:t> = P12;</a:t>
            </a:r>
          </a:p>
          <a:p>
            <a:pPr lvl="0">
              <a:lnSpc>
                <a:spcPct val="94000"/>
              </a:lnSpc>
              <a:spcBef>
                <a:spcPts val="1000"/>
              </a:spcBef>
              <a:spcAft>
                <a:spcPts val="200"/>
              </a:spcAft>
            </a:pPr>
            <a:r>
              <a:rPr lang="en-US" sz="1000" dirty="0">
                <a:latin typeface="Consolas" pitchFamily="49" charset="0"/>
              </a:rPr>
              <a:t>	pa[4].</a:t>
            </a:r>
            <a:r>
              <a:rPr lang="en-US" sz="1000" dirty="0" err="1">
                <a:latin typeface="Consolas" pitchFamily="49" charset="0"/>
              </a:rPr>
              <a:t>PinMode</a:t>
            </a:r>
            <a:r>
              <a:rPr lang="en-US" sz="1000" dirty="0">
                <a:latin typeface="Consolas" pitchFamily="49" charset="0"/>
              </a:rPr>
              <a:t> = Speed_50MHz_Output;</a:t>
            </a:r>
          </a:p>
          <a:p>
            <a:pPr lvl="0">
              <a:lnSpc>
                <a:spcPct val="94000"/>
              </a:lnSpc>
              <a:spcBef>
                <a:spcPts val="1000"/>
              </a:spcBef>
              <a:spcAft>
                <a:spcPts val="200"/>
              </a:spcAft>
            </a:pPr>
            <a:r>
              <a:rPr lang="en-US" sz="1000" dirty="0">
                <a:latin typeface="Consolas" pitchFamily="49" charset="0"/>
              </a:rPr>
              <a:t>	pa[4].</a:t>
            </a:r>
            <a:r>
              <a:rPr lang="en-US" sz="1000" dirty="0" err="1">
                <a:latin typeface="Consolas" pitchFamily="49" charset="0"/>
              </a:rPr>
              <a:t>PinState</a:t>
            </a:r>
            <a:r>
              <a:rPr lang="en-US" sz="1000" dirty="0">
                <a:latin typeface="Consolas" pitchFamily="49" charset="0"/>
              </a:rPr>
              <a:t> = </a:t>
            </a:r>
            <a:r>
              <a:rPr lang="en-US" sz="1000" dirty="0" err="1">
                <a:latin typeface="Consolas" pitchFamily="49" charset="0"/>
              </a:rPr>
              <a:t>Output_PushPull</a:t>
            </a:r>
            <a:r>
              <a:rPr lang="en-US" sz="1000" dirty="0">
                <a:latin typeface="Consolas" pitchFamily="49" charset="0"/>
              </a:rPr>
              <a:t>;	</a:t>
            </a:r>
          </a:p>
          <a:p>
            <a:pPr lvl="0">
              <a:lnSpc>
                <a:spcPct val="94000"/>
              </a:lnSpc>
              <a:spcBef>
                <a:spcPts val="1000"/>
              </a:spcBef>
              <a:spcAft>
                <a:spcPts val="200"/>
              </a:spcAft>
            </a:pPr>
            <a:r>
              <a:rPr lang="en-US" sz="1000" dirty="0">
                <a:latin typeface="Consolas" pitchFamily="49" charset="0"/>
              </a:rPr>
              <a:t>	pa[5].</a:t>
            </a:r>
            <a:r>
              <a:rPr lang="en-US" sz="1000" dirty="0" err="1">
                <a:latin typeface="Consolas" pitchFamily="49" charset="0"/>
              </a:rPr>
              <a:t>CurrentPort</a:t>
            </a:r>
            <a:r>
              <a:rPr lang="en-US" sz="1000" dirty="0">
                <a:latin typeface="Consolas" pitchFamily="49" charset="0"/>
              </a:rPr>
              <a:t> = PA;</a:t>
            </a:r>
          </a:p>
          <a:p>
            <a:pPr lvl="0">
              <a:lnSpc>
                <a:spcPct val="94000"/>
              </a:lnSpc>
              <a:spcBef>
                <a:spcPts val="1000"/>
              </a:spcBef>
              <a:spcAft>
                <a:spcPts val="200"/>
              </a:spcAft>
            </a:pPr>
            <a:r>
              <a:rPr lang="en-US" sz="1000" dirty="0">
                <a:latin typeface="Consolas" pitchFamily="49" charset="0"/>
              </a:rPr>
              <a:t>	pa[5].</a:t>
            </a:r>
            <a:r>
              <a:rPr lang="en-US" sz="1000" dirty="0" err="1">
                <a:latin typeface="Consolas" pitchFamily="49" charset="0"/>
              </a:rPr>
              <a:t>CurrentPin</a:t>
            </a:r>
            <a:r>
              <a:rPr lang="en-US" sz="1000" dirty="0">
                <a:latin typeface="Consolas" pitchFamily="49" charset="0"/>
              </a:rPr>
              <a:t> = P15;</a:t>
            </a:r>
          </a:p>
          <a:p>
            <a:pPr lvl="0">
              <a:lnSpc>
                <a:spcPct val="94000"/>
              </a:lnSpc>
              <a:spcBef>
                <a:spcPts val="1000"/>
              </a:spcBef>
              <a:spcAft>
                <a:spcPts val="200"/>
              </a:spcAft>
            </a:pPr>
            <a:r>
              <a:rPr lang="en-US" sz="1000" dirty="0">
                <a:latin typeface="Consolas" pitchFamily="49" charset="0"/>
              </a:rPr>
              <a:t>	pa[5].</a:t>
            </a:r>
            <a:r>
              <a:rPr lang="en-US" sz="1000" dirty="0" err="1">
                <a:latin typeface="Consolas" pitchFamily="49" charset="0"/>
              </a:rPr>
              <a:t>PinMode</a:t>
            </a:r>
            <a:r>
              <a:rPr lang="en-US" sz="1000" dirty="0">
                <a:latin typeface="Consolas" pitchFamily="49" charset="0"/>
              </a:rPr>
              <a:t> = Speed_50MHz_Output;</a:t>
            </a:r>
          </a:p>
          <a:p>
            <a:pPr lvl="0">
              <a:lnSpc>
                <a:spcPct val="94000"/>
              </a:lnSpc>
              <a:spcBef>
                <a:spcPts val="1000"/>
              </a:spcBef>
              <a:spcAft>
                <a:spcPts val="200"/>
              </a:spcAft>
            </a:pPr>
            <a:r>
              <a:rPr lang="en-US" sz="1000" dirty="0">
                <a:latin typeface="Consolas" pitchFamily="49" charset="0"/>
              </a:rPr>
              <a:t>	pa[5].</a:t>
            </a:r>
            <a:r>
              <a:rPr lang="en-US" sz="1000" dirty="0" err="1">
                <a:latin typeface="Consolas" pitchFamily="49" charset="0"/>
              </a:rPr>
              <a:t>PinState</a:t>
            </a:r>
            <a:r>
              <a:rPr lang="en-US" sz="1000" dirty="0">
                <a:latin typeface="Consolas" pitchFamily="49" charset="0"/>
              </a:rPr>
              <a:t> = </a:t>
            </a:r>
            <a:r>
              <a:rPr lang="en-US" sz="1000" dirty="0" err="1">
                <a:latin typeface="Consolas" pitchFamily="49" charset="0"/>
              </a:rPr>
              <a:t>Output_PushPull</a:t>
            </a:r>
            <a:r>
              <a:rPr lang="en-US" sz="1000" dirty="0">
                <a:latin typeface="Consolas" pitchFamily="49" charset="0"/>
              </a:rPr>
              <a:t>;	</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pb</a:t>
            </a:r>
            <a:r>
              <a:rPr lang="en-US" sz="1000" dirty="0">
                <a:latin typeface="Consolas" pitchFamily="49" charset="0"/>
              </a:rPr>
              <a:t>[0].</a:t>
            </a:r>
            <a:r>
              <a:rPr lang="en-US" sz="1000" dirty="0" err="1">
                <a:latin typeface="Consolas" pitchFamily="49" charset="0"/>
              </a:rPr>
              <a:t>CurrentPort</a:t>
            </a:r>
            <a:r>
              <a:rPr lang="en-US" sz="1000" dirty="0">
                <a:latin typeface="Consolas" pitchFamily="49" charset="0"/>
              </a:rPr>
              <a:t> = PB;</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pb</a:t>
            </a:r>
            <a:r>
              <a:rPr lang="en-US" sz="1000" dirty="0">
                <a:latin typeface="Consolas" pitchFamily="49" charset="0"/>
              </a:rPr>
              <a:t>[0].</a:t>
            </a:r>
            <a:r>
              <a:rPr lang="en-US" sz="1000" dirty="0" err="1">
                <a:latin typeface="Consolas" pitchFamily="49" charset="0"/>
              </a:rPr>
              <a:t>CurrentPin</a:t>
            </a:r>
            <a:r>
              <a:rPr lang="en-US" sz="1000" dirty="0">
                <a:latin typeface="Consolas" pitchFamily="49" charset="0"/>
              </a:rPr>
              <a:t> = P3;</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pb</a:t>
            </a:r>
            <a:r>
              <a:rPr lang="en-US" sz="1000" dirty="0">
                <a:latin typeface="Consolas" pitchFamily="49" charset="0"/>
              </a:rPr>
              <a:t>[0].</a:t>
            </a:r>
            <a:r>
              <a:rPr lang="en-US" sz="1000" dirty="0" err="1">
                <a:latin typeface="Consolas" pitchFamily="49" charset="0"/>
              </a:rPr>
              <a:t>PinMode</a:t>
            </a:r>
            <a:r>
              <a:rPr lang="en-US" sz="1000" dirty="0">
                <a:latin typeface="Consolas" pitchFamily="49" charset="0"/>
              </a:rPr>
              <a:t> = Speed_50MHz_Output;</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pb</a:t>
            </a:r>
            <a:r>
              <a:rPr lang="en-US" sz="1000" dirty="0">
                <a:latin typeface="Consolas" pitchFamily="49" charset="0"/>
              </a:rPr>
              <a:t>[0].</a:t>
            </a:r>
            <a:r>
              <a:rPr lang="en-US" sz="1000" dirty="0" err="1">
                <a:latin typeface="Consolas" pitchFamily="49" charset="0"/>
              </a:rPr>
              <a:t>PinState</a:t>
            </a:r>
            <a:r>
              <a:rPr lang="en-US" sz="1000" dirty="0">
                <a:latin typeface="Consolas" pitchFamily="49" charset="0"/>
              </a:rPr>
              <a:t> = </a:t>
            </a:r>
            <a:r>
              <a:rPr lang="en-US" sz="1000" dirty="0" err="1">
                <a:latin typeface="Consolas" pitchFamily="49" charset="0"/>
              </a:rPr>
              <a:t>Output_PushPull</a:t>
            </a:r>
            <a:r>
              <a:rPr lang="en-US" sz="1000" dirty="0">
                <a:latin typeface="Consolas" pitchFamily="49" charset="0"/>
              </a:rPr>
              <a:t>;	</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pb</a:t>
            </a:r>
            <a:r>
              <a:rPr lang="en-US" sz="1000" dirty="0">
                <a:latin typeface="Consolas" pitchFamily="49" charset="0"/>
              </a:rPr>
              <a:t>[1].</a:t>
            </a:r>
            <a:r>
              <a:rPr lang="en-US" sz="1000" dirty="0" err="1">
                <a:latin typeface="Consolas" pitchFamily="49" charset="0"/>
              </a:rPr>
              <a:t>CurrentPort</a:t>
            </a:r>
            <a:r>
              <a:rPr lang="en-US" sz="1000" dirty="0">
                <a:latin typeface="Consolas" pitchFamily="49" charset="0"/>
              </a:rPr>
              <a:t> = PB;</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pb</a:t>
            </a:r>
            <a:r>
              <a:rPr lang="en-US" sz="1000" dirty="0">
                <a:latin typeface="Consolas" pitchFamily="49" charset="0"/>
              </a:rPr>
              <a:t>[1].</a:t>
            </a:r>
            <a:r>
              <a:rPr lang="en-US" sz="1000" dirty="0" err="1">
                <a:latin typeface="Consolas" pitchFamily="49" charset="0"/>
              </a:rPr>
              <a:t>CurrentPin</a:t>
            </a:r>
            <a:r>
              <a:rPr lang="en-US" sz="1000" dirty="0">
                <a:latin typeface="Consolas" pitchFamily="49" charset="0"/>
              </a:rPr>
              <a:t> = P4;</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pb</a:t>
            </a:r>
            <a:r>
              <a:rPr lang="en-US" sz="1000" dirty="0">
                <a:latin typeface="Consolas" pitchFamily="49" charset="0"/>
              </a:rPr>
              <a:t>[1].</a:t>
            </a:r>
            <a:r>
              <a:rPr lang="en-US" sz="1000" dirty="0" err="1">
                <a:latin typeface="Consolas" pitchFamily="49" charset="0"/>
              </a:rPr>
              <a:t>PinMode</a:t>
            </a:r>
            <a:r>
              <a:rPr lang="en-US" sz="1000" dirty="0">
                <a:latin typeface="Consolas" pitchFamily="49" charset="0"/>
              </a:rPr>
              <a:t> = Speed_50MHz_Output;</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pb</a:t>
            </a:r>
            <a:r>
              <a:rPr lang="en-US" sz="1000" dirty="0">
                <a:latin typeface="Consolas" pitchFamily="49" charset="0"/>
              </a:rPr>
              <a:t>[1].</a:t>
            </a:r>
            <a:r>
              <a:rPr lang="en-US" sz="1000" dirty="0" err="1">
                <a:latin typeface="Consolas" pitchFamily="49" charset="0"/>
              </a:rPr>
              <a:t>PinState</a:t>
            </a:r>
            <a:r>
              <a:rPr lang="en-US" sz="1000" dirty="0">
                <a:latin typeface="Consolas" pitchFamily="49" charset="0"/>
              </a:rPr>
              <a:t> = </a:t>
            </a:r>
            <a:r>
              <a:rPr lang="en-US" sz="1000" dirty="0" err="1">
                <a:latin typeface="Consolas" pitchFamily="49" charset="0"/>
              </a:rPr>
              <a:t>Output_PushPull</a:t>
            </a:r>
            <a:r>
              <a:rPr lang="en-US" sz="1000" dirty="0">
                <a:latin typeface="Consolas" pitchFamily="49" charset="0"/>
              </a:rPr>
              <a:t>;	</a:t>
            </a:r>
          </a:p>
          <a:p>
            <a:pPr lvl="0">
              <a:lnSpc>
                <a:spcPct val="94000"/>
              </a:lnSpc>
              <a:spcBef>
                <a:spcPts val="1000"/>
              </a:spcBef>
              <a:spcAft>
                <a:spcPts val="200"/>
              </a:spcAft>
            </a:pPr>
            <a:r>
              <a:rPr lang="en-US" sz="1000" dirty="0">
                <a:latin typeface="Consolas" pitchFamily="49" charset="0"/>
              </a:rPr>
              <a:t>	/*Control Pins for LCD */	</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pb</a:t>
            </a:r>
            <a:r>
              <a:rPr lang="en-US" sz="1000" dirty="0">
                <a:latin typeface="Consolas" pitchFamily="49" charset="0"/>
              </a:rPr>
              <a:t>[2].</a:t>
            </a:r>
            <a:r>
              <a:rPr lang="en-US" sz="1000" dirty="0" err="1">
                <a:latin typeface="Consolas" pitchFamily="49" charset="0"/>
              </a:rPr>
              <a:t>CurrentPort</a:t>
            </a:r>
            <a:r>
              <a:rPr lang="en-US" sz="1000" dirty="0">
                <a:latin typeface="Consolas" pitchFamily="49" charset="0"/>
              </a:rPr>
              <a:t> = PB;</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pb</a:t>
            </a:r>
            <a:r>
              <a:rPr lang="en-US" sz="1000" dirty="0">
                <a:latin typeface="Consolas" pitchFamily="49" charset="0"/>
              </a:rPr>
              <a:t>[2].</a:t>
            </a:r>
            <a:r>
              <a:rPr lang="en-US" sz="1000" dirty="0" err="1">
                <a:latin typeface="Consolas" pitchFamily="49" charset="0"/>
              </a:rPr>
              <a:t>CurrentPin</a:t>
            </a:r>
            <a:r>
              <a:rPr lang="en-US" sz="1000" dirty="0">
                <a:latin typeface="Consolas" pitchFamily="49" charset="0"/>
              </a:rPr>
              <a:t> = P6;</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pb</a:t>
            </a:r>
            <a:r>
              <a:rPr lang="en-US" sz="1000" dirty="0">
                <a:latin typeface="Consolas" pitchFamily="49" charset="0"/>
              </a:rPr>
              <a:t>[2].</a:t>
            </a:r>
            <a:r>
              <a:rPr lang="en-US" sz="1000" dirty="0" err="1">
                <a:latin typeface="Consolas" pitchFamily="49" charset="0"/>
              </a:rPr>
              <a:t>PinMode</a:t>
            </a:r>
            <a:r>
              <a:rPr lang="en-US" sz="1000" dirty="0">
                <a:latin typeface="Consolas" pitchFamily="49" charset="0"/>
              </a:rPr>
              <a:t> = Speed_50MHz_Output;</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pb</a:t>
            </a:r>
            <a:r>
              <a:rPr lang="en-US" sz="1000" dirty="0">
                <a:latin typeface="Consolas" pitchFamily="49" charset="0"/>
              </a:rPr>
              <a:t>[2].</a:t>
            </a:r>
            <a:r>
              <a:rPr lang="en-US" sz="1000" dirty="0" err="1">
                <a:latin typeface="Consolas" pitchFamily="49" charset="0"/>
              </a:rPr>
              <a:t>PinState</a:t>
            </a:r>
            <a:r>
              <a:rPr lang="en-US" sz="1000" dirty="0">
                <a:latin typeface="Consolas" pitchFamily="49" charset="0"/>
              </a:rPr>
              <a:t> = </a:t>
            </a:r>
            <a:r>
              <a:rPr lang="en-US" sz="1000" dirty="0" err="1">
                <a:latin typeface="Consolas" pitchFamily="49" charset="0"/>
              </a:rPr>
              <a:t>Output_PushPull</a:t>
            </a:r>
            <a:r>
              <a:rPr lang="en-US" sz="1000" dirty="0">
                <a:latin typeface="Consolas" pitchFamily="49" charset="0"/>
              </a:rPr>
              <a:t>;	</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pb</a:t>
            </a:r>
            <a:r>
              <a:rPr lang="en-US" sz="1000" dirty="0">
                <a:latin typeface="Consolas" pitchFamily="49" charset="0"/>
              </a:rPr>
              <a:t>[3].</a:t>
            </a:r>
            <a:r>
              <a:rPr lang="en-US" sz="1000" dirty="0" err="1">
                <a:latin typeface="Consolas" pitchFamily="49" charset="0"/>
              </a:rPr>
              <a:t>CurrentPort</a:t>
            </a:r>
            <a:r>
              <a:rPr lang="en-US" sz="1000" dirty="0">
                <a:latin typeface="Consolas" pitchFamily="49" charset="0"/>
              </a:rPr>
              <a:t> = PB;</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pb</a:t>
            </a:r>
            <a:r>
              <a:rPr lang="en-US" sz="1000" dirty="0">
                <a:latin typeface="Consolas" pitchFamily="49" charset="0"/>
              </a:rPr>
              <a:t>[3].</a:t>
            </a:r>
            <a:r>
              <a:rPr lang="en-US" sz="1000" dirty="0" err="1">
                <a:latin typeface="Consolas" pitchFamily="49" charset="0"/>
              </a:rPr>
              <a:t>CurrentPin</a:t>
            </a:r>
            <a:r>
              <a:rPr lang="en-US" sz="1000" dirty="0">
                <a:latin typeface="Consolas" pitchFamily="49" charset="0"/>
              </a:rPr>
              <a:t> = P7;</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pb</a:t>
            </a:r>
            <a:r>
              <a:rPr lang="en-US" sz="1000" dirty="0">
                <a:latin typeface="Consolas" pitchFamily="49" charset="0"/>
              </a:rPr>
              <a:t>[3].</a:t>
            </a:r>
            <a:r>
              <a:rPr lang="en-US" sz="1000" dirty="0" err="1">
                <a:latin typeface="Consolas" pitchFamily="49" charset="0"/>
              </a:rPr>
              <a:t>PinMode</a:t>
            </a:r>
            <a:r>
              <a:rPr lang="en-US" sz="1000" dirty="0">
                <a:latin typeface="Consolas" pitchFamily="49" charset="0"/>
              </a:rPr>
              <a:t> = Speed_50MHz_Output;</a:t>
            </a:r>
          </a:p>
          <a:p>
            <a:pPr lvl="0">
              <a:lnSpc>
                <a:spcPct val="94000"/>
              </a:lnSpc>
              <a:spcBef>
                <a:spcPts val="1000"/>
              </a:spcBef>
              <a:spcAft>
                <a:spcPts val="200"/>
              </a:spcAft>
            </a:pPr>
            <a:endParaRPr lang="en-US" sz="1000" dirty="0">
              <a:latin typeface="Consolas" pitchFamily="49" charset="0"/>
            </a:endParaRPr>
          </a:p>
          <a:p>
            <a:pPr lvl="0">
              <a:lnSpc>
                <a:spcPct val="94000"/>
              </a:lnSpc>
              <a:spcBef>
                <a:spcPts val="1000"/>
              </a:spcBef>
              <a:spcAft>
                <a:spcPts val="200"/>
              </a:spcAft>
            </a:pPr>
            <a:endParaRPr lang="en-US" sz="1000" dirty="0">
              <a:latin typeface="Consolas" pitchFamily="49" charset="0"/>
            </a:endParaRPr>
          </a:p>
        </p:txBody>
      </p:sp>
    </p:spTree>
    <p:extLst>
      <p:ext uri="{BB962C8B-B14F-4D97-AF65-F5344CB8AC3E}">
        <p14:creationId xmlns:p14="http://schemas.microsoft.com/office/powerpoint/2010/main" val="32054843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11595</TotalTime>
  <Words>567</Words>
  <Application>Microsoft Office PowerPoint</Application>
  <PresentationFormat>Custom</PresentationFormat>
  <Paragraphs>250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Interfacing LCD with PIC16F877A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Surendar Vijayakumar</dc:creator>
  <cp:lastModifiedBy>Cibi_Aze</cp:lastModifiedBy>
  <cp:revision>376</cp:revision>
  <dcterms:created xsi:type="dcterms:W3CDTF">2021-04-01T12:19:09Z</dcterms:created>
  <dcterms:modified xsi:type="dcterms:W3CDTF">2021-07-07T12:49:08Z</dcterms:modified>
</cp:coreProperties>
</file>