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324" r:id="rId2"/>
    <p:sldId id="351" r:id="rId3"/>
    <p:sldId id="352" r:id="rId4"/>
    <p:sldId id="353" r:id="rId5"/>
    <p:sldId id="354" r:id="rId6"/>
    <p:sldId id="356" r:id="rId7"/>
    <p:sldId id="355" r:id="rId8"/>
    <p:sldId id="312" r:id="rId9"/>
    <p:sldId id="362" r:id="rId10"/>
    <p:sldId id="363" r:id="rId11"/>
    <p:sldId id="364" r:id="rId12"/>
    <p:sldId id="361" r:id="rId13"/>
    <p:sldId id="357" r:id="rId14"/>
    <p:sldId id="327" r:id="rId15"/>
    <p:sldId id="328" r:id="rId16"/>
    <p:sldId id="330" r:id="rId17"/>
    <p:sldId id="342" r:id="rId18"/>
    <p:sldId id="34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879" autoAdjust="0"/>
    <p:restoredTop sz="94660"/>
  </p:normalViewPr>
  <p:slideViewPr>
    <p:cSldViewPr snapToGrid="0">
      <p:cViewPr varScale="1">
        <p:scale>
          <a:sx n="93" d="100"/>
          <a:sy n="93" d="100"/>
        </p:scale>
        <p:origin x="-228"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A960776-DD9C-4CA1-B52F-F69555253B23}" type="datetimeFigureOut">
              <a:rPr lang="en-US" smtClean="0"/>
              <a:t>12-Jul-21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2B3C6DC-6CF5-4578-9C65-43A0B2524A77}" type="slidenum">
              <a:rPr lang="en-US" smtClean="0"/>
              <a:t>‹#›</a:t>
            </a:fld>
            <a:endParaRPr lang="en-US"/>
          </a:p>
        </p:txBody>
      </p:sp>
    </p:spTree>
    <p:extLst>
      <p:ext uri="{BB962C8B-B14F-4D97-AF65-F5344CB8AC3E}">
        <p14:creationId xmlns:p14="http://schemas.microsoft.com/office/powerpoint/2010/main" val="12269915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7B28C9-C092-4B93-8C1C-CCC07276BB7E}" type="datetimeFigureOut">
              <a:rPr lang="en-US" smtClean="0"/>
              <a:t>12-Jul-21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923410-5777-4975-9224-08358B8ECE56}" type="slidenum">
              <a:rPr lang="en-US" smtClean="0"/>
              <a:t>‹#›</a:t>
            </a:fld>
            <a:endParaRPr lang="en-US"/>
          </a:p>
        </p:txBody>
      </p:sp>
    </p:spTree>
    <p:extLst>
      <p:ext uri="{BB962C8B-B14F-4D97-AF65-F5344CB8AC3E}">
        <p14:creationId xmlns:p14="http://schemas.microsoft.com/office/powerpoint/2010/main" val="2237175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5E2251-59F4-40B9-B589-7FD156F73A80}" type="datetime1">
              <a:rPr lang="en-US" smtClean="0"/>
              <a:t>12-Jul-21</a:t>
            </a:fld>
            <a:endParaRPr lang="en-US"/>
          </a:p>
        </p:txBody>
      </p:sp>
      <p:sp>
        <p:nvSpPr>
          <p:cNvPr id="5" name="Footer Placeholder 4"/>
          <p:cNvSpPr>
            <a:spLocks noGrp="1"/>
          </p:cNvSpPr>
          <p:nvPr>
            <p:ph type="ftr" sz="quarter" idx="11"/>
          </p:nvPr>
        </p:nvSpPr>
        <p:spPr/>
        <p:txBody>
          <a:bodyPr/>
          <a:lstStyle/>
          <a:p>
            <a:r>
              <a:rPr lang="en-US" smtClean="0"/>
              <a:t>Azetech Solution, Coimbatore</a:t>
            </a:r>
            <a:endParaRPr lang="en-US"/>
          </a:p>
        </p:txBody>
      </p:sp>
      <p:sp>
        <p:nvSpPr>
          <p:cNvPr id="6" name="Slide Number Placeholder 5"/>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54873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CF80C3-0E08-48A5-B726-C01769596925}" type="datetime1">
              <a:rPr lang="en-US" smtClean="0"/>
              <a:t>12-Jul-21</a:t>
            </a:fld>
            <a:endParaRPr lang="en-US"/>
          </a:p>
        </p:txBody>
      </p:sp>
      <p:sp>
        <p:nvSpPr>
          <p:cNvPr id="5" name="Footer Placeholder 4"/>
          <p:cNvSpPr>
            <a:spLocks noGrp="1"/>
          </p:cNvSpPr>
          <p:nvPr>
            <p:ph type="ftr" sz="quarter" idx="11"/>
          </p:nvPr>
        </p:nvSpPr>
        <p:spPr/>
        <p:txBody>
          <a:bodyPr/>
          <a:lstStyle/>
          <a:p>
            <a:r>
              <a:rPr lang="en-US" smtClean="0"/>
              <a:t>Azetech Solution, Coimbatore</a:t>
            </a:r>
            <a:endParaRPr lang="en-US"/>
          </a:p>
        </p:txBody>
      </p:sp>
      <p:sp>
        <p:nvSpPr>
          <p:cNvPr id="6" name="Slide Number Placeholder 5"/>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4086882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2E424D-94F6-4CEC-A81F-5E779D7413CC}" type="datetime1">
              <a:rPr lang="en-US" smtClean="0"/>
              <a:t>12-Jul-21</a:t>
            </a:fld>
            <a:endParaRPr lang="en-US"/>
          </a:p>
        </p:txBody>
      </p:sp>
      <p:sp>
        <p:nvSpPr>
          <p:cNvPr id="5" name="Footer Placeholder 4"/>
          <p:cNvSpPr>
            <a:spLocks noGrp="1"/>
          </p:cNvSpPr>
          <p:nvPr>
            <p:ph type="ftr" sz="quarter" idx="11"/>
          </p:nvPr>
        </p:nvSpPr>
        <p:spPr/>
        <p:txBody>
          <a:bodyPr/>
          <a:lstStyle/>
          <a:p>
            <a:r>
              <a:rPr lang="en-US" smtClean="0"/>
              <a:t>Azetech Solution, Coimbatore</a:t>
            </a:r>
            <a:endParaRPr lang="en-US"/>
          </a:p>
        </p:txBody>
      </p:sp>
      <p:sp>
        <p:nvSpPr>
          <p:cNvPr id="6" name="Slide Number Placeholder 5"/>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2547669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D9D462-B0B7-4ABA-96C7-E930E507E961}" type="datetime1">
              <a:rPr lang="en-US" smtClean="0"/>
              <a:t>12-Jul-21</a:t>
            </a:fld>
            <a:endParaRPr lang="en-US"/>
          </a:p>
        </p:txBody>
      </p:sp>
      <p:sp>
        <p:nvSpPr>
          <p:cNvPr id="5" name="Footer Placeholder 4"/>
          <p:cNvSpPr>
            <a:spLocks noGrp="1"/>
          </p:cNvSpPr>
          <p:nvPr>
            <p:ph type="ftr" sz="quarter" idx="11"/>
          </p:nvPr>
        </p:nvSpPr>
        <p:spPr/>
        <p:txBody>
          <a:bodyPr/>
          <a:lstStyle/>
          <a:p>
            <a:r>
              <a:rPr lang="en-US" smtClean="0"/>
              <a:t>Azetech Solution, Coimbatore</a:t>
            </a:r>
            <a:endParaRPr lang="en-US"/>
          </a:p>
        </p:txBody>
      </p:sp>
      <p:sp>
        <p:nvSpPr>
          <p:cNvPr id="6" name="Slide Number Placeholder 5"/>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1374523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918557C-03DF-4711-B723-5E38B3E9A1E7}" type="datetime1">
              <a:rPr lang="en-US" smtClean="0"/>
              <a:t>12-Jul-21</a:t>
            </a:fld>
            <a:endParaRPr lang="en-US"/>
          </a:p>
        </p:txBody>
      </p:sp>
      <p:sp>
        <p:nvSpPr>
          <p:cNvPr id="5" name="Footer Placeholder 4"/>
          <p:cNvSpPr>
            <a:spLocks noGrp="1"/>
          </p:cNvSpPr>
          <p:nvPr>
            <p:ph type="ftr" sz="quarter" idx="11"/>
          </p:nvPr>
        </p:nvSpPr>
        <p:spPr/>
        <p:txBody>
          <a:bodyPr/>
          <a:lstStyle/>
          <a:p>
            <a:r>
              <a:rPr lang="en-US" smtClean="0"/>
              <a:t>Azetech Solution, Coimbatore</a:t>
            </a:r>
            <a:endParaRPr lang="en-US"/>
          </a:p>
        </p:txBody>
      </p:sp>
      <p:sp>
        <p:nvSpPr>
          <p:cNvPr id="6" name="Slide Number Placeholder 5"/>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79171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8336EB4-A409-4FAD-9C75-0FDA2532A29E}" type="datetime1">
              <a:rPr lang="en-US" smtClean="0"/>
              <a:t>12-Jul-21</a:t>
            </a:fld>
            <a:endParaRPr lang="en-US"/>
          </a:p>
        </p:txBody>
      </p:sp>
      <p:sp>
        <p:nvSpPr>
          <p:cNvPr id="6" name="Footer Placeholder 5"/>
          <p:cNvSpPr>
            <a:spLocks noGrp="1"/>
          </p:cNvSpPr>
          <p:nvPr>
            <p:ph type="ftr" sz="quarter" idx="11"/>
          </p:nvPr>
        </p:nvSpPr>
        <p:spPr/>
        <p:txBody>
          <a:bodyPr/>
          <a:lstStyle/>
          <a:p>
            <a:r>
              <a:rPr lang="en-US" smtClean="0"/>
              <a:t>Azetech Solution, Coimbatore</a:t>
            </a:r>
            <a:endParaRPr lang="en-US"/>
          </a:p>
        </p:txBody>
      </p:sp>
      <p:sp>
        <p:nvSpPr>
          <p:cNvPr id="7" name="Slide Number Placeholder 6"/>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3898545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EDC10B9-38CE-47F4-A584-8AB9D88C77B6}" type="datetime1">
              <a:rPr lang="en-US" smtClean="0"/>
              <a:t>12-Jul-21</a:t>
            </a:fld>
            <a:endParaRPr lang="en-US"/>
          </a:p>
        </p:txBody>
      </p:sp>
      <p:sp>
        <p:nvSpPr>
          <p:cNvPr id="8" name="Footer Placeholder 7"/>
          <p:cNvSpPr>
            <a:spLocks noGrp="1"/>
          </p:cNvSpPr>
          <p:nvPr>
            <p:ph type="ftr" sz="quarter" idx="11"/>
          </p:nvPr>
        </p:nvSpPr>
        <p:spPr/>
        <p:txBody>
          <a:bodyPr/>
          <a:lstStyle/>
          <a:p>
            <a:r>
              <a:rPr lang="en-US" smtClean="0"/>
              <a:t>Azetech Solution, Coimbatore</a:t>
            </a:r>
            <a:endParaRPr lang="en-US"/>
          </a:p>
        </p:txBody>
      </p:sp>
      <p:sp>
        <p:nvSpPr>
          <p:cNvPr id="9" name="Slide Number Placeholder 8"/>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1385339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55007C-9379-46F8-979B-5F3BF56E7AAF}" type="datetime1">
              <a:rPr lang="en-US" smtClean="0"/>
              <a:t>12-Jul-21</a:t>
            </a:fld>
            <a:endParaRPr lang="en-US"/>
          </a:p>
        </p:txBody>
      </p:sp>
      <p:sp>
        <p:nvSpPr>
          <p:cNvPr id="4" name="Footer Placeholder 3"/>
          <p:cNvSpPr>
            <a:spLocks noGrp="1"/>
          </p:cNvSpPr>
          <p:nvPr>
            <p:ph type="ftr" sz="quarter" idx="11"/>
          </p:nvPr>
        </p:nvSpPr>
        <p:spPr/>
        <p:txBody>
          <a:bodyPr/>
          <a:lstStyle/>
          <a:p>
            <a:r>
              <a:rPr lang="en-US" smtClean="0"/>
              <a:t>Azetech Solution, Coimbatore</a:t>
            </a:r>
            <a:endParaRPr lang="en-US"/>
          </a:p>
        </p:txBody>
      </p:sp>
      <p:sp>
        <p:nvSpPr>
          <p:cNvPr id="5" name="Slide Number Placeholder 4"/>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4291980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2E3600-6EBA-4BF3-A90C-7AAC98EC2961}" type="datetime1">
              <a:rPr lang="en-US" smtClean="0"/>
              <a:t>12-Jul-21</a:t>
            </a:fld>
            <a:endParaRPr lang="en-US"/>
          </a:p>
        </p:txBody>
      </p:sp>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4" name="Slide Number Placeholder 3"/>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3516053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8C74F0D-A1EF-4991-AA34-322619835400}" type="datetime1">
              <a:rPr lang="en-US" smtClean="0"/>
              <a:t>12-Jul-21</a:t>
            </a:fld>
            <a:endParaRPr lang="en-US"/>
          </a:p>
        </p:txBody>
      </p:sp>
      <p:sp>
        <p:nvSpPr>
          <p:cNvPr id="6" name="Footer Placeholder 5"/>
          <p:cNvSpPr>
            <a:spLocks noGrp="1"/>
          </p:cNvSpPr>
          <p:nvPr>
            <p:ph type="ftr" sz="quarter" idx="11"/>
          </p:nvPr>
        </p:nvSpPr>
        <p:spPr/>
        <p:txBody>
          <a:bodyPr/>
          <a:lstStyle/>
          <a:p>
            <a:r>
              <a:rPr lang="en-US" smtClean="0"/>
              <a:t>Azetech Solution, Coimbatore</a:t>
            </a:r>
            <a:endParaRPr lang="en-US"/>
          </a:p>
        </p:txBody>
      </p:sp>
      <p:sp>
        <p:nvSpPr>
          <p:cNvPr id="7" name="Slide Number Placeholder 6"/>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1549256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940BCD2-4171-4350-A35E-E8DC82A10A4D}" type="datetime1">
              <a:rPr lang="en-US" smtClean="0"/>
              <a:t>12-Jul-21</a:t>
            </a:fld>
            <a:endParaRPr lang="en-US"/>
          </a:p>
        </p:txBody>
      </p:sp>
      <p:sp>
        <p:nvSpPr>
          <p:cNvPr id="6" name="Footer Placeholder 5"/>
          <p:cNvSpPr>
            <a:spLocks noGrp="1"/>
          </p:cNvSpPr>
          <p:nvPr>
            <p:ph type="ftr" sz="quarter" idx="11"/>
          </p:nvPr>
        </p:nvSpPr>
        <p:spPr/>
        <p:txBody>
          <a:bodyPr/>
          <a:lstStyle/>
          <a:p>
            <a:r>
              <a:rPr lang="en-US" smtClean="0"/>
              <a:t>Azetech Solution, Coimbatore</a:t>
            </a:r>
            <a:endParaRPr lang="en-US"/>
          </a:p>
        </p:txBody>
      </p:sp>
      <p:sp>
        <p:nvSpPr>
          <p:cNvPr id="7" name="Slide Number Placeholder 6"/>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2410467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A45DF3-9160-4E03-9CC3-848E1257BAC3}" type="datetime1">
              <a:rPr lang="en-US" smtClean="0"/>
              <a:t>12-Jul-21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Azetech Solution, Coimbatore</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AA331D-AC88-4F66-9FEF-E736CA7B93E5}" type="slidenum">
              <a:rPr lang="en-US" smtClean="0"/>
              <a:t>‹#›</a:t>
            </a:fld>
            <a:endParaRPr lang="en-US"/>
          </a:p>
        </p:txBody>
      </p:sp>
    </p:spTree>
    <p:extLst>
      <p:ext uri="{BB962C8B-B14F-4D97-AF65-F5344CB8AC3E}">
        <p14:creationId xmlns:p14="http://schemas.microsoft.com/office/powerpoint/2010/main" val="36678970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a:xfrm>
            <a:off x="838200" y="2515896"/>
            <a:ext cx="10515600" cy="1325563"/>
          </a:xfrm>
        </p:spPr>
        <p:txBody>
          <a:bodyPr/>
          <a:lstStyle/>
          <a:p>
            <a:pPr algn="ctr"/>
            <a:r>
              <a:rPr lang="en-US" b="1" dirty="0" smtClean="0">
                <a:solidFill>
                  <a:schemeClr val="accent1"/>
                </a:solidFill>
              </a:rPr>
              <a:t>STM32 NVIC&amp;EXTI</a:t>
            </a:r>
            <a:endParaRPr lang="en-IN" b="1" dirty="0">
              <a:solidFill>
                <a:schemeClr val="accent1"/>
              </a:solidFill>
            </a:endParaRPr>
          </a:p>
        </p:txBody>
      </p:sp>
      <p:sp>
        <p:nvSpPr>
          <p:cNvPr id="3" name="Footer Placeholder 2"/>
          <p:cNvSpPr>
            <a:spLocks noGrp="1"/>
          </p:cNvSpPr>
          <p:nvPr>
            <p:ph type="ftr" sz="quarter" idx="11"/>
          </p:nvPr>
        </p:nvSpPr>
        <p:spPr/>
        <p:txBody>
          <a:bodyPr/>
          <a:lstStyle/>
          <a:p>
            <a:r>
              <a:rPr lang="en-US" smtClean="0"/>
              <a:t>Azetech Solution, Coimbatore</a:t>
            </a:r>
            <a:endParaRPr lang="en-US"/>
          </a:p>
        </p:txBody>
      </p:sp>
    </p:spTree>
    <p:extLst>
      <p:ext uri="{BB962C8B-B14F-4D97-AF65-F5344CB8AC3E}">
        <p14:creationId xmlns:p14="http://schemas.microsoft.com/office/powerpoint/2010/main" val="16989489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448710" y="133278"/>
            <a:ext cx="8342451" cy="61193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Interrupt Vector Table</a:t>
            </a:r>
            <a:endParaRPr lang="en-US" sz="2800" b="1" dirty="0" smtClean="0">
              <a:solidFill>
                <a:schemeClr val="accent1">
                  <a:lumMod val="75000"/>
                </a:schemeClr>
              </a:solidFill>
              <a:latin typeface="Facto Bold" panose="00000800000000000000" pitchFamily="50"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9614" y="745210"/>
            <a:ext cx="4419840" cy="6006856"/>
          </a:xfrm>
          <a:prstGeom prst="rect">
            <a:avLst/>
          </a:prstGeom>
        </p:spPr>
      </p:pic>
    </p:spTree>
    <p:extLst>
      <p:ext uri="{BB962C8B-B14F-4D97-AF65-F5344CB8AC3E}">
        <p14:creationId xmlns:p14="http://schemas.microsoft.com/office/powerpoint/2010/main" val="34525222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448710" y="133278"/>
            <a:ext cx="8342451" cy="61193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Interrupt Vector Table</a:t>
            </a:r>
            <a:endParaRPr lang="en-US" sz="2800" b="1" dirty="0" smtClean="0">
              <a:solidFill>
                <a:schemeClr val="accent1">
                  <a:lumMod val="75000"/>
                </a:schemeClr>
              </a:solidFill>
              <a:latin typeface="Facto Bold" panose="00000800000000000000" pitchFamily="50"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0925" y="745209"/>
            <a:ext cx="4800185" cy="5991721"/>
          </a:xfrm>
          <a:prstGeom prst="rect">
            <a:avLst/>
          </a:prstGeom>
        </p:spPr>
      </p:pic>
    </p:spTree>
    <p:extLst>
      <p:ext uri="{BB962C8B-B14F-4D97-AF65-F5344CB8AC3E}">
        <p14:creationId xmlns:p14="http://schemas.microsoft.com/office/powerpoint/2010/main" val="34525222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6" name="TextBox 5"/>
          <p:cNvSpPr txBox="1"/>
          <p:nvPr/>
        </p:nvSpPr>
        <p:spPr>
          <a:xfrm>
            <a:off x="684822" y="890621"/>
            <a:ext cx="10740606" cy="3102772"/>
          </a:xfrm>
          <a:prstGeom prst="rect">
            <a:avLst/>
          </a:prstGeom>
          <a:noFill/>
        </p:spPr>
        <p:txBody>
          <a:bodyPr wrap="square" rtlCol="0">
            <a:spAutoFit/>
          </a:bodyPr>
          <a:lstStyle/>
          <a:p>
            <a:pPr marL="384048" indent="-384048">
              <a:lnSpc>
                <a:spcPct val="94000"/>
              </a:lnSpc>
              <a:spcBef>
                <a:spcPts val="1000"/>
              </a:spcBef>
              <a:spcAft>
                <a:spcPts val="200"/>
              </a:spcAft>
              <a:buFont typeface="Wingdings" panose="05000000000000000000" pitchFamily="2" charset="2"/>
              <a:buChar char="v"/>
            </a:pPr>
            <a:r>
              <a:rPr lang="en-US" sz="2000" dirty="0"/>
              <a:t>NVIC_ISER[0-7</a:t>
            </a:r>
            <a:r>
              <a:rPr lang="en-US" sz="2000" dirty="0" smtClean="0"/>
              <a:t>]</a:t>
            </a:r>
          </a:p>
          <a:p>
            <a:pPr>
              <a:lnSpc>
                <a:spcPct val="94000"/>
              </a:lnSpc>
              <a:spcBef>
                <a:spcPts val="1000"/>
              </a:spcBef>
              <a:spcAft>
                <a:spcPts val="200"/>
              </a:spcAft>
            </a:pPr>
            <a:endParaRPr lang="en-US" sz="2000" dirty="0"/>
          </a:p>
          <a:p>
            <a:pPr marL="4041648" lvl="8" indent="-384048">
              <a:lnSpc>
                <a:spcPct val="94000"/>
              </a:lnSpc>
              <a:spcBef>
                <a:spcPts val="1000"/>
              </a:spcBef>
              <a:spcAft>
                <a:spcPts val="200"/>
              </a:spcAft>
              <a:buFont typeface="Wingdings" panose="05000000000000000000" pitchFamily="2" charset="2"/>
              <a:buChar char="v"/>
            </a:pPr>
            <a:endParaRPr lang="en-US" sz="100" dirty="0" smtClean="0"/>
          </a:p>
          <a:p>
            <a:pPr marL="4041648" lvl="8" indent="-384048">
              <a:lnSpc>
                <a:spcPct val="94000"/>
              </a:lnSpc>
              <a:spcBef>
                <a:spcPts val="1000"/>
              </a:spcBef>
              <a:spcAft>
                <a:spcPts val="200"/>
              </a:spcAft>
              <a:buFont typeface="Wingdings" panose="05000000000000000000" pitchFamily="2" charset="2"/>
              <a:buChar char="v"/>
            </a:pPr>
            <a:r>
              <a:rPr lang="en-US" sz="100" dirty="0" smtClean="0"/>
              <a:t>.</a:t>
            </a:r>
          </a:p>
          <a:p>
            <a:pPr lvl="8">
              <a:lnSpc>
                <a:spcPct val="94000"/>
              </a:lnSpc>
              <a:spcBef>
                <a:spcPts val="1000"/>
              </a:spcBef>
              <a:spcAft>
                <a:spcPts val="200"/>
              </a:spcAft>
            </a:pPr>
            <a:r>
              <a:rPr lang="en-US" sz="200" dirty="0" smtClean="0"/>
              <a:t>.</a:t>
            </a:r>
          </a:p>
          <a:p>
            <a:pPr>
              <a:lnSpc>
                <a:spcPct val="94000"/>
              </a:lnSpc>
              <a:spcBef>
                <a:spcPts val="1000"/>
              </a:spcBef>
              <a:spcAft>
                <a:spcPts val="200"/>
              </a:spcAft>
            </a:pPr>
            <a:endParaRPr lang="en-US" sz="2000" dirty="0"/>
          </a:p>
          <a:p>
            <a:pPr marL="384048" indent="-384048">
              <a:lnSpc>
                <a:spcPct val="94000"/>
              </a:lnSpc>
              <a:spcBef>
                <a:spcPts val="1000"/>
              </a:spcBef>
              <a:spcAft>
                <a:spcPts val="200"/>
              </a:spcAft>
              <a:buFont typeface="Wingdings" panose="05000000000000000000" pitchFamily="2" charset="2"/>
              <a:buChar char="v"/>
            </a:pPr>
            <a:endParaRPr lang="en-US" sz="2000" dirty="0" smtClean="0"/>
          </a:p>
          <a:p>
            <a:pPr>
              <a:lnSpc>
                <a:spcPct val="94000"/>
              </a:lnSpc>
              <a:spcBef>
                <a:spcPts val="1000"/>
              </a:spcBef>
              <a:spcAft>
                <a:spcPts val="200"/>
              </a:spcAft>
            </a:pPr>
            <a:endParaRPr lang="en-US" sz="2000" dirty="0"/>
          </a:p>
          <a:p>
            <a:pPr marL="384048" indent="-384048">
              <a:lnSpc>
                <a:spcPct val="94000"/>
              </a:lnSpc>
              <a:spcBef>
                <a:spcPts val="1000"/>
              </a:spcBef>
              <a:spcAft>
                <a:spcPts val="200"/>
              </a:spcAft>
              <a:buFont typeface="Wingdings" panose="05000000000000000000" pitchFamily="2" charset="2"/>
              <a:buChar char="v"/>
            </a:pPr>
            <a:r>
              <a:rPr lang="en-US" sz="2000" dirty="0"/>
              <a:t>NVIC_IPR[0-59]</a:t>
            </a:r>
          </a:p>
        </p:txBody>
      </p:sp>
      <p:sp>
        <p:nvSpPr>
          <p:cNvPr id="7" name="Title 4"/>
          <p:cNvSpPr txBox="1">
            <a:spLocks/>
          </p:cNvSpPr>
          <p:nvPr/>
        </p:nvSpPr>
        <p:spPr>
          <a:xfrm>
            <a:off x="563010" y="129648"/>
            <a:ext cx="6636281" cy="61193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NVIC Registers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3137" y="4085861"/>
            <a:ext cx="6057900" cy="2438400"/>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2110429992"/>
              </p:ext>
            </p:extLst>
          </p:nvPr>
        </p:nvGraphicFramePr>
        <p:xfrm>
          <a:off x="2290761" y="1528661"/>
          <a:ext cx="6664960" cy="914400"/>
        </p:xfrm>
        <a:graphic>
          <a:graphicData uri="http://schemas.openxmlformats.org/drawingml/2006/table">
            <a:tbl>
              <a:tblPr/>
              <a:tblGrid>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tblGrid>
              <a:tr h="695781">
                <a:tc>
                  <a:txBody>
                    <a:bodyPr/>
                    <a:lstStyle/>
                    <a:p>
                      <a:r>
                        <a:rPr lang="en-US" dirty="0" smtClean="0"/>
                        <a:t>256</a:t>
                      </a:r>
                      <a:endParaRPr lang="en-US"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mpd="sng">
                      <a:solidFill>
                        <a:schemeClr val="tx1"/>
                      </a:solidFill>
                      <a:prstDash val="soli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114110816"/>
              </p:ext>
            </p:extLst>
          </p:nvPr>
        </p:nvGraphicFramePr>
        <p:xfrm>
          <a:off x="2290761" y="2642629"/>
          <a:ext cx="6664960" cy="763173"/>
        </p:xfrm>
        <a:graphic>
          <a:graphicData uri="http://schemas.openxmlformats.org/drawingml/2006/table">
            <a:tbl>
              <a:tblPr/>
              <a:tblGrid>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tblGrid>
              <a:tr h="763173">
                <a:tc>
                  <a:txBody>
                    <a:bodyPr/>
                    <a:lstStyle/>
                    <a:p>
                      <a:endParaRPr lang="en-US"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mpd="sng">
                      <a:solidFill>
                        <a:schemeClr val="tx1"/>
                      </a:solidFill>
                      <a:prstDash val="soli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a:t>
                      </a:r>
                      <a:endParaRPr lang="en-US"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0" name="TextBox 9"/>
          <p:cNvSpPr txBox="1"/>
          <p:nvPr/>
        </p:nvSpPr>
        <p:spPr>
          <a:xfrm>
            <a:off x="1357312" y="2827296"/>
            <a:ext cx="885825" cy="369332"/>
          </a:xfrm>
          <a:prstGeom prst="rect">
            <a:avLst/>
          </a:prstGeom>
          <a:noFill/>
        </p:spPr>
        <p:txBody>
          <a:bodyPr wrap="square" rtlCol="0">
            <a:spAutoFit/>
          </a:bodyPr>
          <a:lstStyle/>
          <a:p>
            <a:r>
              <a:rPr lang="en-US" dirty="0" smtClean="0"/>
              <a:t>ISER0</a:t>
            </a:r>
            <a:endParaRPr lang="en-US" dirty="0"/>
          </a:p>
        </p:txBody>
      </p:sp>
      <p:sp>
        <p:nvSpPr>
          <p:cNvPr id="11" name="TextBox 10"/>
          <p:cNvSpPr txBox="1"/>
          <p:nvPr/>
        </p:nvSpPr>
        <p:spPr>
          <a:xfrm>
            <a:off x="1404937" y="1562614"/>
            <a:ext cx="885825" cy="369332"/>
          </a:xfrm>
          <a:prstGeom prst="rect">
            <a:avLst/>
          </a:prstGeom>
          <a:noFill/>
        </p:spPr>
        <p:txBody>
          <a:bodyPr wrap="square" rtlCol="0">
            <a:spAutoFit/>
          </a:bodyPr>
          <a:lstStyle/>
          <a:p>
            <a:r>
              <a:rPr lang="en-US" dirty="0" smtClean="0"/>
              <a:t>ISER7</a:t>
            </a:r>
            <a:endParaRPr lang="en-US" dirty="0"/>
          </a:p>
        </p:txBody>
      </p:sp>
      <p:sp>
        <p:nvSpPr>
          <p:cNvPr id="12" name="TextBox 11"/>
          <p:cNvSpPr txBox="1"/>
          <p:nvPr/>
        </p:nvSpPr>
        <p:spPr>
          <a:xfrm>
            <a:off x="8648701" y="1159329"/>
            <a:ext cx="323850" cy="369332"/>
          </a:xfrm>
          <a:prstGeom prst="rect">
            <a:avLst/>
          </a:prstGeom>
          <a:noFill/>
        </p:spPr>
        <p:txBody>
          <a:bodyPr wrap="square" rtlCol="0">
            <a:spAutoFit/>
          </a:bodyPr>
          <a:lstStyle/>
          <a:p>
            <a:r>
              <a:rPr lang="en-US" dirty="0" smtClean="0"/>
              <a:t>0</a:t>
            </a:r>
            <a:endParaRPr lang="en-US" dirty="0"/>
          </a:p>
        </p:txBody>
      </p:sp>
      <p:sp>
        <p:nvSpPr>
          <p:cNvPr id="13" name="TextBox 12"/>
          <p:cNvSpPr txBox="1"/>
          <p:nvPr/>
        </p:nvSpPr>
        <p:spPr>
          <a:xfrm>
            <a:off x="2243137" y="1174749"/>
            <a:ext cx="528637" cy="369332"/>
          </a:xfrm>
          <a:prstGeom prst="rect">
            <a:avLst/>
          </a:prstGeom>
          <a:noFill/>
        </p:spPr>
        <p:txBody>
          <a:bodyPr wrap="square" rtlCol="0">
            <a:spAutoFit/>
          </a:bodyPr>
          <a:lstStyle/>
          <a:p>
            <a:r>
              <a:rPr lang="en-US" dirty="0" smtClean="0"/>
              <a:t>31</a:t>
            </a:r>
            <a:endParaRPr lang="en-US" dirty="0"/>
          </a:p>
        </p:txBody>
      </p:sp>
    </p:spTree>
    <p:extLst>
      <p:ext uri="{BB962C8B-B14F-4D97-AF65-F5344CB8AC3E}">
        <p14:creationId xmlns:p14="http://schemas.microsoft.com/office/powerpoint/2010/main" val="20354426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71476" y="266700"/>
            <a:ext cx="8533986" cy="39979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I</a:t>
            </a:r>
            <a:r>
              <a:rPr lang="en-US" sz="2800" b="1" dirty="0" smtClean="0">
                <a:solidFill>
                  <a:schemeClr val="accent1">
                    <a:lumMod val="75000"/>
                  </a:schemeClr>
                </a:solidFill>
                <a:latin typeface="Facto Bold" panose="00000800000000000000" pitchFamily="50" charset="0"/>
              </a:rPr>
              <a:t>nterrupt Program</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476250" y="800100"/>
            <a:ext cx="10665648" cy="6686895"/>
          </a:xfrm>
          <a:prstGeom prst="rect">
            <a:avLst/>
          </a:prstGeom>
          <a:noFill/>
        </p:spPr>
        <p:txBody>
          <a:bodyPr wrap="square" numCol="2" rtlCol="0">
            <a:spAutoFit/>
          </a:bodyPr>
          <a:lstStyle/>
          <a:p>
            <a:pPr>
              <a:lnSpc>
                <a:spcPct val="94000"/>
              </a:lnSpc>
              <a:spcBef>
                <a:spcPts val="1000"/>
              </a:spcBef>
              <a:spcAft>
                <a:spcPts val="200"/>
              </a:spcAft>
            </a:pPr>
            <a:r>
              <a:rPr lang="en-US" sz="1200" dirty="0">
                <a:latin typeface="Consolas" pitchFamily="49" charset="0"/>
              </a:rPr>
              <a:t>#include "stm32f10x.h"  </a:t>
            </a:r>
            <a:r>
              <a:rPr lang="en-US" sz="1200" dirty="0" smtClean="0">
                <a:latin typeface="Consolas" pitchFamily="49" charset="0"/>
              </a:rPr>
              <a:t>// </a:t>
            </a:r>
            <a:r>
              <a:rPr lang="en-US" sz="1200" dirty="0">
                <a:latin typeface="Consolas" pitchFamily="49" charset="0"/>
              </a:rPr>
              <a:t>Device </a:t>
            </a:r>
            <a:r>
              <a:rPr lang="en-US" sz="1200" dirty="0" smtClean="0">
                <a:latin typeface="Consolas" pitchFamily="49" charset="0"/>
              </a:rPr>
              <a:t>header</a:t>
            </a:r>
            <a:endParaRPr lang="en-US" sz="1200" dirty="0">
              <a:latin typeface="Consolas" pitchFamily="49" charset="0"/>
            </a:endParaRPr>
          </a:p>
          <a:p>
            <a:pPr>
              <a:lnSpc>
                <a:spcPct val="94000"/>
              </a:lnSpc>
              <a:spcBef>
                <a:spcPts val="1000"/>
              </a:spcBef>
              <a:spcAft>
                <a:spcPts val="200"/>
              </a:spcAft>
            </a:pPr>
            <a:r>
              <a:rPr lang="en-US" sz="1200" dirty="0">
                <a:latin typeface="Consolas" pitchFamily="49" charset="0"/>
              </a:rPr>
              <a:t>void TIM2_IRQHandler()</a:t>
            </a:r>
          </a:p>
          <a:p>
            <a:pPr>
              <a:lnSpc>
                <a:spcPct val="94000"/>
              </a:lnSpc>
              <a:spcBef>
                <a:spcPts val="1000"/>
              </a:spcBef>
              <a:spcAft>
                <a:spcPts val="200"/>
              </a:spcAft>
            </a:pPr>
            <a:r>
              <a:rPr lang="en-US" sz="1200" dirty="0">
                <a:latin typeface="Consolas" pitchFamily="49" charset="0"/>
              </a:rPr>
              <a:t>{</a:t>
            </a:r>
          </a:p>
          <a:p>
            <a:pPr>
              <a:lnSpc>
                <a:spcPct val="94000"/>
              </a:lnSpc>
              <a:spcBef>
                <a:spcPts val="1000"/>
              </a:spcBef>
              <a:spcAft>
                <a:spcPts val="200"/>
              </a:spcAft>
            </a:pPr>
            <a:r>
              <a:rPr lang="en-US" sz="1200" dirty="0">
                <a:latin typeface="Consolas" pitchFamily="49" charset="0"/>
              </a:rPr>
              <a:t>	//timer delay =</a:t>
            </a:r>
            <a:r>
              <a:rPr lang="en-US" sz="1200" dirty="0" err="1">
                <a:latin typeface="Consolas" pitchFamily="49" charset="0"/>
              </a:rPr>
              <a:t>fosc</a:t>
            </a:r>
            <a:r>
              <a:rPr lang="en-US" sz="1200" dirty="0">
                <a:latin typeface="Consolas" pitchFamily="49" charset="0"/>
              </a:rPr>
              <a:t>/prec+1</a:t>
            </a:r>
          </a:p>
          <a:p>
            <a:pPr>
              <a:lnSpc>
                <a:spcPct val="94000"/>
              </a:lnSpc>
              <a:spcBef>
                <a:spcPts val="1000"/>
              </a:spcBef>
              <a:spcAft>
                <a:spcPts val="200"/>
              </a:spcAft>
            </a:pPr>
            <a:r>
              <a:rPr lang="en-US" sz="1200" dirty="0">
                <a:latin typeface="Consolas" pitchFamily="49" charset="0"/>
              </a:rPr>
              <a:t>	//</a:t>
            </a:r>
            <a:r>
              <a:rPr lang="en-US" sz="1200" dirty="0" err="1">
                <a:latin typeface="Consolas" pitchFamily="49" charset="0"/>
              </a:rPr>
              <a:t>fosc</a:t>
            </a:r>
            <a:r>
              <a:rPr lang="en-US" sz="1200" dirty="0">
                <a:latin typeface="Consolas" pitchFamily="49" charset="0"/>
              </a:rPr>
              <a:t>=8mhz  </a:t>
            </a:r>
            <a:r>
              <a:rPr lang="en-US" sz="1200" dirty="0" smtClean="0">
                <a:latin typeface="Consolas" pitchFamily="49" charset="0"/>
              </a:rPr>
              <a:t>pre=8000-1</a:t>
            </a:r>
            <a:endParaRPr lang="en-US" sz="1200" dirty="0">
              <a:latin typeface="Consolas" pitchFamily="49" charset="0"/>
            </a:endParaRPr>
          </a:p>
          <a:p>
            <a:pPr>
              <a:lnSpc>
                <a:spcPct val="94000"/>
              </a:lnSpc>
              <a:spcBef>
                <a:spcPts val="1000"/>
              </a:spcBef>
              <a:spcAft>
                <a:spcPts val="200"/>
              </a:spcAft>
            </a:pPr>
            <a:r>
              <a:rPr lang="en-US" sz="1200" dirty="0">
                <a:latin typeface="Consolas" pitchFamily="49" charset="0"/>
              </a:rPr>
              <a:t>	if(TIM2-&gt;SR &amp; (1&lt;&lt;0))</a:t>
            </a:r>
          </a:p>
          <a:p>
            <a:pPr>
              <a:lnSpc>
                <a:spcPct val="94000"/>
              </a:lnSpc>
              <a:spcBef>
                <a:spcPts val="1000"/>
              </a:spcBef>
              <a:spcAft>
                <a:spcPts val="200"/>
              </a:spcAft>
            </a:pPr>
            <a:r>
              <a:rPr lang="en-US" sz="1200" dirty="0">
                <a:latin typeface="Consolas" pitchFamily="49" charset="0"/>
              </a:rPr>
              <a:t>	{</a:t>
            </a:r>
          </a:p>
          <a:p>
            <a:pPr>
              <a:lnSpc>
                <a:spcPct val="94000"/>
              </a:lnSpc>
              <a:spcBef>
                <a:spcPts val="1000"/>
              </a:spcBef>
              <a:spcAft>
                <a:spcPts val="200"/>
              </a:spcAft>
            </a:pPr>
            <a:r>
              <a:rPr lang="en-US" sz="1200" dirty="0">
                <a:latin typeface="Consolas" pitchFamily="49" charset="0"/>
              </a:rPr>
              <a:t>		TIM2-&gt;SR &amp;=~ (1&lt;&lt;0);			</a:t>
            </a:r>
          </a:p>
          <a:p>
            <a:pPr>
              <a:lnSpc>
                <a:spcPct val="94000"/>
              </a:lnSpc>
              <a:spcBef>
                <a:spcPts val="1000"/>
              </a:spcBef>
              <a:spcAft>
                <a:spcPts val="200"/>
              </a:spcAft>
            </a:pPr>
            <a:r>
              <a:rPr lang="en-US" sz="1200" dirty="0">
                <a:latin typeface="Consolas" pitchFamily="49" charset="0"/>
              </a:rPr>
              <a:t>		GPIOC-&gt;ODR ^= (1&lt;&lt;13);</a:t>
            </a:r>
          </a:p>
          <a:p>
            <a:pPr>
              <a:lnSpc>
                <a:spcPct val="94000"/>
              </a:lnSpc>
              <a:spcBef>
                <a:spcPts val="1000"/>
              </a:spcBef>
              <a:spcAft>
                <a:spcPts val="200"/>
              </a:spcAft>
            </a:pPr>
            <a:r>
              <a:rPr lang="en-US" sz="1200" dirty="0">
                <a:latin typeface="Consolas" pitchFamily="49" charset="0"/>
              </a:rPr>
              <a:t>	}	</a:t>
            </a:r>
          </a:p>
          <a:p>
            <a:pPr>
              <a:lnSpc>
                <a:spcPct val="94000"/>
              </a:lnSpc>
              <a:spcBef>
                <a:spcPts val="1000"/>
              </a:spcBef>
              <a:spcAft>
                <a:spcPts val="200"/>
              </a:spcAft>
            </a:pPr>
            <a:r>
              <a:rPr lang="en-US" sz="1200" dirty="0" smtClean="0">
                <a:latin typeface="Consolas" pitchFamily="49" charset="0"/>
              </a:rPr>
              <a:t>}</a:t>
            </a:r>
            <a:endParaRPr lang="en-US" sz="1200" dirty="0">
              <a:latin typeface="Consolas" pitchFamily="49" charset="0"/>
            </a:endParaRPr>
          </a:p>
          <a:p>
            <a:pPr>
              <a:lnSpc>
                <a:spcPct val="94000"/>
              </a:lnSpc>
              <a:spcBef>
                <a:spcPts val="1000"/>
              </a:spcBef>
              <a:spcAft>
                <a:spcPts val="200"/>
              </a:spcAft>
            </a:pPr>
            <a:r>
              <a:rPr lang="en-US" sz="1200" dirty="0" err="1">
                <a:latin typeface="Consolas" pitchFamily="49" charset="0"/>
              </a:rPr>
              <a:t>int</a:t>
            </a:r>
            <a:r>
              <a:rPr lang="en-US" sz="1200" dirty="0">
                <a:latin typeface="Consolas" pitchFamily="49" charset="0"/>
              </a:rPr>
              <a:t> main()</a:t>
            </a:r>
          </a:p>
          <a:p>
            <a:pPr>
              <a:lnSpc>
                <a:spcPct val="94000"/>
              </a:lnSpc>
              <a:spcBef>
                <a:spcPts val="1000"/>
              </a:spcBef>
              <a:spcAft>
                <a:spcPts val="200"/>
              </a:spcAft>
            </a:pPr>
            <a:r>
              <a:rPr lang="en-US" sz="1200" dirty="0">
                <a:latin typeface="Consolas" pitchFamily="49" charset="0"/>
              </a:rPr>
              <a:t>{	</a:t>
            </a:r>
          </a:p>
          <a:p>
            <a:pPr>
              <a:lnSpc>
                <a:spcPct val="94000"/>
              </a:lnSpc>
              <a:spcBef>
                <a:spcPts val="1000"/>
              </a:spcBef>
              <a:spcAft>
                <a:spcPts val="200"/>
              </a:spcAft>
            </a:pPr>
            <a:r>
              <a:rPr lang="en-US" sz="1200" dirty="0">
                <a:latin typeface="Consolas" pitchFamily="49" charset="0"/>
              </a:rPr>
              <a:t>	RCC-&gt;APB1ENR = (1&lt;&lt;0);  //timer 2clk on</a:t>
            </a:r>
          </a:p>
          <a:p>
            <a:pPr>
              <a:lnSpc>
                <a:spcPct val="94000"/>
              </a:lnSpc>
              <a:spcBef>
                <a:spcPts val="1000"/>
              </a:spcBef>
              <a:spcAft>
                <a:spcPts val="200"/>
              </a:spcAft>
            </a:pPr>
            <a:r>
              <a:rPr lang="en-US" sz="1200" dirty="0">
                <a:latin typeface="Consolas" pitchFamily="49" charset="0"/>
              </a:rPr>
              <a:t>	RCC-&gt;APB2ENR  = (1&lt;&lt;4);  //</a:t>
            </a:r>
            <a:r>
              <a:rPr lang="en-US" sz="1200" dirty="0" err="1">
                <a:latin typeface="Consolas" pitchFamily="49" charset="0"/>
              </a:rPr>
              <a:t>portc</a:t>
            </a:r>
            <a:r>
              <a:rPr lang="en-US" sz="1200" dirty="0">
                <a:latin typeface="Consolas" pitchFamily="49" charset="0"/>
              </a:rPr>
              <a:t> </a:t>
            </a:r>
            <a:r>
              <a:rPr lang="en-US" sz="1200" dirty="0" err="1">
                <a:latin typeface="Consolas" pitchFamily="49" charset="0"/>
              </a:rPr>
              <a:t>clk</a:t>
            </a:r>
            <a:r>
              <a:rPr lang="en-US" sz="1200" dirty="0">
                <a:latin typeface="Consolas" pitchFamily="49" charset="0"/>
              </a:rPr>
              <a:t> on</a:t>
            </a:r>
          </a:p>
          <a:p>
            <a:pPr>
              <a:lnSpc>
                <a:spcPct val="94000"/>
              </a:lnSpc>
              <a:spcBef>
                <a:spcPts val="1000"/>
              </a:spcBef>
              <a:spcAft>
                <a:spcPts val="200"/>
              </a:spcAft>
            </a:pPr>
            <a:r>
              <a:rPr lang="en-US" sz="1200" dirty="0">
                <a:latin typeface="Consolas" pitchFamily="49" charset="0"/>
              </a:rPr>
              <a:t>	RCC-&gt;APB2ENR  |= (1&lt;&lt;0);  //alter </a:t>
            </a:r>
            <a:r>
              <a:rPr lang="en-US" sz="1200" dirty="0" err="1">
                <a:latin typeface="Consolas" pitchFamily="49" charset="0"/>
              </a:rPr>
              <a:t>func</a:t>
            </a:r>
            <a:r>
              <a:rPr lang="en-US" sz="1200" dirty="0">
                <a:latin typeface="Consolas" pitchFamily="49" charset="0"/>
              </a:rPr>
              <a:t> </a:t>
            </a:r>
            <a:r>
              <a:rPr lang="en-US" sz="1200" dirty="0" err="1">
                <a:latin typeface="Consolas" pitchFamily="49" charset="0"/>
              </a:rPr>
              <a:t>clk</a:t>
            </a:r>
            <a:r>
              <a:rPr lang="en-US" sz="1200" dirty="0">
                <a:latin typeface="Consolas" pitchFamily="49" charset="0"/>
              </a:rPr>
              <a:t> on</a:t>
            </a:r>
          </a:p>
          <a:p>
            <a:pPr>
              <a:lnSpc>
                <a:spcPct val="94000"/>
              </a:lnSpc>
              <a:spcBef>
                <a:spcPts val="1000"/>
              </a:spcBef>
              <a:spcAft>
                <a:spcPts val="200"/>
              </a:spcAft>
            </a:pPr>
            <a:r>
              <a:rPr lang="en-US" sz="1200" dirty="0">
                <a:latin typeface="Consolas" pitchFamily="49" charset="0"/>
              </a:rPr>
              <a:t>	</a:t>
            </a:r>
            <a:endParaRPr lang="en-US" sz="1200" dirty="0" smtClean="0">
              <a:latin typeface="Consolas" pitchFamily="49" charset="0"/>
            </a:endParaRPr>
          </a:p>
          <a:p>
            <a:pPr>
              <a:lnSpc>
                <a:spcPct val="94000"/>
              </a:lnSpc>
              <a:spcBef>
                <a:spcPts val="1000"/>
              </a:spcBef>
              <a:spcAft>
                <a:spcPts val="200"/>
              </a:spcAft>
            </a:pPr>
            <a:endParaRPr lang="en-US" sz="1200" dirty="0">
              <a:latin typeface="Consolas" pitchFamily="49" charset="0"/>
            </a:endParaRPr>
          </a:p>
          <a:p>
            <a:pPr>
              <a:lnSpc>
                <a:spcPct val="94000"/>
              </a:lnSpc>
              <a:spcBef>
                <a:spcPts val="1000"/>
              </a:spcBef>
              <a:spcAft>
                <a:spcPts val="200"/>
              </a:spcAft>
            </a:pPr>
            <a:endParaRPr lang="en-US" sz="1200" dirty="0" smtClean="0">
              <a:latin typeface="Consolas" pitchFamily="49" charset="0"/>
            </a:endParaRPr>
          </a:p>
          <a:p>
            <a:pPr>
              <a:lnSpc>
                <a:spcPct val="94000"/>
              </a:lnSpc>
              <a:spcBef>
                <a:spcPts val="1000"/>
              </a:spcBef>
              <a:spcAft>
                <a:spcPts val="200"/>
              </a:spcAft>
            </a:pPr>
            <a:endParaRPr lang="en-US" sz="1200" dirty="0">
              <a:latin typeface="Consolas" pitchFamily="49" charset="0"/>
            </a:endParaRPr>
          </a:p>
          <a:p>
            <a:pPr>
              <a:lnSpc>
                <a:spcPct val="94000"/>
              </a:lnSpc>
              <a:spcBef>
                <a:spcPts val="1000"/>
              </a:spcBef>
              <a:spcAft>
                <a:spcPts val="200"/>
              </a:spcAft>
            </a:pPr>
            <a:r>
              <a:rPr lang="en-US" sz="1200" dirty="0">
                <a:latin typeface="Consolas" pitchFamily="49" charset="0"/>
              </a:rPr>
              <a:t>	//pc13</a:t>
            </a:r>
          </a:p>
          <a:p>
            <a:pPr>
              <a:lnSpc>
                <a:spcPct val="94000"/>
              </a:lnSpc>
              <a:spcBef>
                <a:spcPts val="1000"/>
              </a:spcBef>
              <a:spcAft>
                <a:spcPts val="200"/>
              </a:spcAft>
            </a:pPr>
            <a:r>
              <a:rPr lang="en-US" sz="1200" dirty="0">
                <a:latin typeface="Consolas" pitchFamily="49" charset="0"/>
              </a:rPr>
              <a:t>	GPIOC-&gt;CRH = (3&lt;&lt;20);</a:t>
            </a:r>
          </a:p>
          <a:p>
            <a:pPr>
              <a:lnSpc>
                <a:spcPct val="94000"/>
              </a:lnSpc>
              <a:spcBef>
                <a:spcPts val="1000"/>
              </a:spcBef>
              <a:spcAft>
                <a:spcPts val="200"/>
              </a:spcAft>
            </a:pPr>
            <a:r>
              <a:rPr lang="en-US" sz="1200" dirty="0">
                <a:latin typeface="Consolas" pitchFamily="49" charset="0"/>
              </a:rPr>
              <a:t>	GPIOC-&gt;CRH &amp;= ~(1&lt;&lt;22</a:t>
            </a:r>
            <a:r>
              <a:rPr lang="en-US" sz="1200" dirty="0" smtClean="0">
                <a:latin typeface="Consolas" pitchFamily="49" charset="0"/>
              </a:rPr>
              <a:t>);</a:t>
            </a:r>
            <a:r>
              <a:rPr lang="en-US" sz="1200" dirty="0">
                <a:latin typeface="Consolas" pitchFamily="49" charset="0"/>
              </a:rPr>
              <a:t>	</a:t>
            </a:r>
          </a:p>
          <a:p>
            <a:pPr>
              <a:lnSpc>
                <a:spcPct val="94000"/>
              </a:lnSpc>
              <a:spcBef>
                <a:spcPts val="1000"/>
              </a:spcBef>
              <a:spcAft>
                <a:spcPts val="200"/>
              </a:spcAft>
            </a:pPr>
            <a:r>
              <a:rPr lang="en-US" sz="1200" dirty="0">
                <a:latin typeface="Consolas" pitchFamily="49" charset="0"/>
              </a:rPr>
              <a:t>	//timer 2 interrupt </a:t>
            </a:r>
            <a:r>
              <a:rPr lang="en-US" sz="1200" dirty="0" err="1">
                <a:latin typeface="Consolas" pitchFamily="49" charset="0"/>
              </a:rPr>
              <a:t>config</a:t>
            </a:r>
            <a:r>
              <a:rPr lang="en-US" sz="1200" dirty="0">
                <a:latin typeface="Consolas" pitchFamily="49" charset="0"/>
              </a:rPr>
              <a:t>	</a:t>
            </a:r>
          </a:p>
          <a:p>
            <a:pPr>
              <a:lnSpc>
                <a:spcPct val="94000"/>
              </a:lnSpc>
              <a:spcBef>
                <a:spcPts val="1000"/>
              </a:spcBef>
              <a:spcAft>
                <a:spcPts val="200"/>
              </a:spcAft>
            </a:pPr>
            <a:r>
              <a:rPr lang="en-US" sz="1200" dirty="0">
                <a:latin typeface="Consolas" pitchFamily="49" charset="0"/>
              </a:rPr>
              <a:t>	TIM2-&gt;PSC = 59999;  //1ms  </a:t>
            </a:r>
          </a:p>
          <a:p>
            <a:pPr>
              <a:lnSpc>
                <a:spcPct val="94000"/>
              </a:lnSpc>
              <a:spcBef>
                <a:spcPts val="1000"/>
              </a:spcBef>
              <a:spcAft>
                <a:spcPts val="200"/>
              </a:spcAft>
            </a:pPr>
            <a:r>
              <a:rPr lang="en-US" sz="1200" dirty="0">
                <a:latin typeface="Consolas" pitchFamily="49" charset="0"/>
              </a:rPr>
              <a:t>	TIM2-&gt;ARR =1000;  //1s</a:t>
            </a:r>
          </a:p>
          <a:p>
            <a:pPr>
              <a:lnSpc>
                <a:spcPct val="94000"/>
              </a:lnSpc>
              <a:spcBef>
                <a:spcPts val="1000"/>
              </a:spcBef>
              <a:spcAft>
                <a:spcPts val="200"/>
              </a:spcAft>
            </a:pPr>
            <a:r>
              <a:rPr lang="en-US" sz="1200" dirty="0">
                <a:latin typeface="Consolas" pitchFamily="49" charset="0"/>
              </a:rPr>
              <a:t>	TIM2-&gt;DIER=1&lt;&lt;0;  //interrupt flag set</a:t>
            </a:r>
          </a:p>
          <a:p>
            <a:pPr>
              <a:lnSpc>
                <a:spcPct val="94000"/>
              </a:lnSpc>
              <a:spcBef>
                <a:spcPts val="1000"/>
              </a:spcBef>
              <a:spcAft>
                <a:spcPts val="200"/>
              </a:spcAft>
            </a:pPr>
            <a:r>
              <a:rPr lang="en-US" sz="1200" dirty="0">
                <a:latin typeface="Consolas" pitchFamily="49" charset="0"/>
              </a:rPr>
              <a:t>	//interrupt set enable for timer2	</a:t>
            </a:r>
          </a:p>
          <a:p>
            <a:pPr>
              <a:lnSpc>
                <a:spcPct val="94000"/>
              </a:lnSpc>
              <a:spcBef>
                <a:spcPts val="1000"/>
              </a:spcBef>
              <a:spcAft>
                <a:spcPts val="200"/>
              </a:spcAft>
            </a:pPr>
            <a:r>
              <a:rPr lang="en-US" sz="1200" dirty="0">
                <a:latin typeface="Consolas" pitchFamily="49" charset="0"/>
              </a:rPr>
              <a:t>	NVIC-&gt;ISER[28/32]=1&lt;&lt;(28%32); </a:t>
            </a:r>
          </a:p>
          <a:p>
            <a:pPr>
              <a:lnSpc>
                <a:spcPct val="94000"/>
              </a:lnSpc>
              <a:spcBef>
                <a:spcPts val="1000"/>
              </a:spcBef>
              <a:spcAft>
                <a:spcPts val="200"/>
              </a:spcAft>
            </a:pPr>
            <a:r>
              <a:rPr lang="en-US" sz="1200" dirty="0">
                <a:latin typeface="Consolas" pitchFamily="49" charset="0"/>
              </a:rPr>
              <a:t>	TIM2-&gt;CR1 = (1&lt;&lt;0);// timer 2 on</a:t>
            </a:r>
          </a:p>
          <a:p>
            <a:pPr>
              <a:lnSpc>
                <a:spcPct val="94000"/>
              </a:lnSpc>
              <a:spcBef>
                <a:spcPts val="1000"/>
              </a:spcBef>
              <a:spcAft>
                <a:spcPts val="200"/>
              </a:spcAft>
            </a:pPr>
            <a:endParaRPr lang="en-US" sz="1200" dirty="0">
              <a:latin typeface="Consolas" pitchFamily="49" charset="0"/>
            </a:endParaRPr>
          </a:p>
          <a:p>
            <a:pPr>
              <a:lnSpc>
                <a:spcPct val="94000"/>
              </a:lnSpc>
              <a:spcBef>
                <a:spcPts val="1000"/>
              </a:spcBef>
              <a:spcAft>
                <a:spcPts val="200"/>
              </a:spcAft>
            </a:pPr>
            <a:r>
              <a:rPr lang="en-US" sz="1200" dirty="0">
                <a:latin typeface="Consolas" pitchFamily="49" charset="0"/>
              </a:rPr>
              <a:t>	while(1)</a:t>
            </a:r>
          </a:p>
          <a:p>
            <a:pPr>
              <a:lnSpc>
                <a:spcPct val="94000"/>
              </a:lnSpc>
              <a:spcBef>
                <a:spcPts val="1000"/>
              </a:spcBef>
              <a:spcAft>
                <a:spcPts val="200"/>
              </a:spcAft>
            </a:pPr>
            <a:r>
              <a:rPr lang="en-US" sz="1200" dirty="0">
                <a:latin typeface="Consolas" pitchFamily="49" charset="0"/>
              </a:rPr>
              <a:t>	{</a:t>
            </a:r>
          </a:p>
          <a:p>
            <a:pPr>
              <a:lnSpc>
                <a:spcPct val="94000"/>
              </a:lnSpc>
              <a:spcBef>
                <a:spcPts val="1000"/>
              </a:spcBef>
              <a:spcAft>
                <a:spcPts val="200"/>
              </a:spcAft>
            </a:pPr>
            <a:r>
              <a:rPr lang="en-US" sz="1200" dirty="0">
                <a:latin typeface="Consolas" pitchFamily="49" charset="0"/>
              </a:rPr>
              <a:t>	</a:t>
            </a:r>
          </a:p>
          <a:p>
            <a:pPr>
              <a:lnSpc>
                <a:spcPct val="94000"/>
              </a:lnSpc>
              <a:spcBef>
                <a:spcPts val="1000"/>
              </a:spcBef>
              <a:spcAft>
                <a:spcPts val="200"/>
              </a:spcAft>
            </a:pPr>
            <a:r>
              <a:rPr lang="en-US" sz="1200" dirty="0">
                <a:latin typeface="Consolas" pitchFamily="49" charset="0"/>
              </a:rPr>
              <a:t>	}</a:t>
            </a:r>
          </a:p>
          <a:p>
            <a:pPr>
              <a:lnSpc>
                <a:spcPct val="94000"/>
              </a:lnSpc>
              <a:spcBef>
                <a:spcPts val="1000"/>
              </a:spcBef>
              <a:spcAft>
                <a:spcPts val="200"/>
              </a:spcAft>
            </a:pPr>
            <a:r>
              <a:rPr lang="en-US" sz="1200" dirty="0">
                <a:latin typeface="Consolas" pitchFamily="49" charset="0"/>
              </a:rPr>
              <a:t>	return 0;</a:t>
            </a:r>
          </a:p>
          <a:p>
            <a:pPr>
              <a:lnSpc>
                <a:spcPct val="94000"/>
              </a:lnSpc>
              <a:spcBef>
                <a:spcPts val="1000"/>
              </a:spcBef>
              <a:spcAft>
                <a:spcPts val="200"/>
              </a:spcAft>
            </a:pPr>
            <a:r>
              <a:rPr lang="en-US" sz="1200" dirty="0" smtClean="0">
                <a:latin typeface="Consolas" pitchFamily="49" charset="0"/>
              </a:rPr>
              <a:t>}</a:t>
            </a:r>
            <a:endParaRPr lang="en-US" sz="1200" dirty="0">
              <a:latin typeface="Consolas" pitchFamily="49" charset="0"/>
            </a:endParaRPr>
          </a:p>
        </p:txBody>
      </p:sp>
    </p:spTree>
    <p:extLst>
      <p:ext uri="{BB962C8B-B14F-4D97-AF65-F5344CB8AC3E}">
        <p14:creationId xmlns:p14="http://schemas.microsoft.com/office/powerpoint/2010/main" val="7433339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563010" y="556080"/>
            <a:ext cx="9247740" cy="61193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EXTI (External Interrupt Controller)</a:t>
            </a:r>
          </a:p>
        </p:txBody>
      </p:sp>
      <p:sp>
        <p:nvSpPr>
          <p:cNvPr id="6" name="TextBox 5"/>
          <p:cNvSpPr txBox="1"/>
          <p:nvPr/>
        </p:nvSpPr>
        <p:spPr>
          <a:xfrm>
            <a:off x="715617" y="1341783"/>
            <a:ext cx="10740606" cy="3157788"/>
          </a:xfrm>
          <a:prstGeom prst="rect">
            <a:avLst/>
          </a:prstGeom>
          <a:noFill/>
        </p:spPr>
        <p:txBody>
          <a:bodyPr wrap="square" rtlCol="0">
            <a:spAutoFit/>
          </a:bodyPr>
          <a:lstStyle/>
          <a:p>
            <a:pPr marL="384048" lvl="0" indent="-384048">
              <a:lnSpc>
                <a:spcPct val="94000"/>
              </a:lnSpc>
              <a:spcBef>
                <a:spcPts val="1000"/>
              </a:spcBef>
              <a:spcAft>
                <a:spcPts val="200"/>
              </a:spcAft>
              <a:buFont typeface="Wingdings" panose="05000000000000000000" pitchFamily="2" charset="2"/>
              <a:buChar char="v"/>
            </a:pPr>
            <a:r>
              <a:rPr lang="en-US" sz="2000" dirty="0"/>
              <a:t>The external interrupt/event controller consists of up to 20 edge detectors in connectivity line devices, or 19 edge detectors in other devices for generating event/interrupt requests. </a:t>
            </a:r>
            <a:endParaRPr lang="en-US" sz="2000" dirty="0" smtClean="0"/>
          </a:p>
          <a:p>
            <a:pPr marL="384048" lvl="0" indent="-384048">
              <a:lnSpc>
                <a:spcPct val="94000"/>
              </a:lnSpc>
              <a:spcBef>
                <a:spcPts val="1000"/>
              </a:spcBef>
              <a:spcAft>
                <a:spcPts val="200"/>
              </a:spcAft>
              <a:buFont typeface="Wingdings" panose="05000000000000000000" pitchFamily="2" charset="2"/>
              <a:buChar char="v"/>
            </a:pPr>
            <a:r>
              <a:rPr lang="en-US" sz="2000" dirty="0" smtClean="0"/>
              <a:t>Each </a:t>
            </a:r>
            <a:r>
              <a:rPr lang="en-US" sz="2000" dirty="0"/>
              <a:t>input line can be independently configured to select the type (event or interrupt) and the corresponding trigger event (rising or falling or both). </a:t>
            </a:r>
            <a:endParaRPr lang="en-US" sz="2000" dirty="0" smtClean="0"/>
          </a:p>
          <a:p>
            <a:pPr marL="384048" lvl="0" indent="-384048">
              <a:lnSpc>
                <a:spcPct val="94000"/>
              </a:lnSpc>
              <a:spcBef>
                <a:spcPts val="1000"/>
              </a:spcBef>
              <a:spcAft>
                <a:spcPts val="200"/>
              </a:spcAft>
              <a:buFont typeface="Wingdings" panose="05000000000000000000" pitchFamily="2" charset="2"/>
              <a:buChar char="v"/>
            </a:pPr>
            <a:r>
              <a:rPr lang="en-US" sz="2000" dirty="0" smtClean="0"/>
              <a:t>Each </a:t>
            </a:r>
            <a:r>
              <a:rPr lang="en-US" sz="2000" dirty="0"/>
              <a:t>line can also masked independently. A pending register maintains the status line of the interrupt requests.</a:t>
            </a:r>
            <a:br>
              <a:rPr lang="en-US" sz="2000" dirty="0"/>
            </a:br>
            <a:endParaRPr lang="en-US" sz="2000" dirty="0" smtClean="0"/>
          </a:p>
          <a:p>
            <a:pPr lvl="0">
              <a:lnSpc>
                <a:spcPct val="94000"/>
              </a:lnSpc>
              <a:spcBef>
                <a:spcPts val="1000"/>
              </a:spcBef>
              <a:spcAft>
                <a:spcPts val="200"/>
              </a:spcAft>
            </a:pPr>
            <a:r>
              <a:rPr lang="en-US" sz="2000" dirty="0"/>
              <a:t/>
            </a:r>
            <a:br>
              <a:rPr lang="en-US" sz="2000" dirty="0"/>
            </a:br>
            <a:endParaRPr lang="en-US" sz="2000" dirty="0" smtClean="0"/>
          </a:p>
        </p:txBody>
      </p:sp>
    </p:spTree>
    <p:extLst>
      <p:ext uri="{BB962C8B-B14F-4D97-AF65-F5344CB8AC3E}">
        <p14:creationId xmlns:p14="http://schemas.microsoft.com/office/powerpoint/2010/main" val="4116076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563010" y="556080"/>
            <a:ext cx="6636281" cy="61193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2800" b="1" dirty="0" smtClean="0">
              <a:solidFill>
                <a:schemeClr val="accent1">
                  <a:lumMod val="75000"/>
                </a:schemeClr>
              </a:solidFill>
              <a:latin typeface="Facto Bold" panose="00000800000000000000" pitchFamily="50" charset="0"/>
            </a:endParaRPr>
          </a:p>
        </p:txBody>
      </p:sp>
      <p:sp>
        <p:nvSpPr>
          <p:cNvPr id="7" name="Title 4"/>
          <p:cNvSpPr txBox="1">
            <a:spLocks/>
          </p:cNvSpPr>
          <p:nvPr/>
        </p:nvSpPr>
        <p:spPr>
          <a:xfrm>
            <a:off x="428625" y="129648"/>
            <a:ext cx="9820275" cy="51918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EXTI Block Diagram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2275" y="1166812"/>
            <a:ext cx="5848350" cy="4873625"/>
          </a:xfrm>
          <a:prstGeom prst="rect">
            <a:avLst/>
          </a:prstGeom>
        </p:spPr>
      </p:pic>
    </p:spTree>
    <p:extLst>
      <p:ext uri="{BB962C8B-B14F-4D97-AF65-F5344CB8AC3E}">
        <p14:creationId xmlns:p14="http://schemas.microsoft.com/office/powerpoint/2010/main" val="10659274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467760" y="114228"/>
            <a:ext cx="6636281" cy="61193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EXTI GPIO Mapping</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9751" y="726160"/>
            <a:ext cx="4988423" cy="5741061"/>
          </a:xfrm>
          <a:prstGeom prst="rect">
            <a:avLst/>
          </a:prstGeom>
        </p:spPr>
      </p:pic>
    </p:spTree>
    <p:extLst>
      <p:ext uri="{BB962C8B-B14F-4D97-AF65-F5344CB8AC3E}">
        <p14:creationId xmlns:p14="http://schemas.microsoft.com/office/powerpoint/2010/main" val="10659274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563010" y="556080"/>
            <a:ext cx="9863138" cy="61193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EXTI Registers</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815008" y="1549017"/>
            <a:ext cx="10452371" cy="2154436"/>
          </a:xfrm>
          <a:prstGeom prst="rect">
            <a:avLst/>
          </a:prstGeom>
          <a:noFill/>
        </p:spPr>
        <p:txBody>
          <a:bodyPr wrap="square" rtlCol="0">
            <a:spAutoFit/>
          </a:bodyPr>
          <a:lstStyle/>
          <a:p>
            <a:pPr marL="384048" lvl="0" indent="-384048" algn="just">
              <a:lnSpc>
                <a:spcPct val="94000"/>
              </a:lnSpc>
              <a:spcBef>
                <a:spcPts val="1000"/>
              </a:spcBef>
              <a:spcAft>
                <a:spcPts val="200"/>
              </a:spcAft>
              <a:buFont typeface="Wingdings" panose="05000000000000000000" pitchFamily="2" charset="2"/>
              <a:buChar char="v"/>
            </a:pPr>
            <a:r>
              <a:rPr lang="en-US" sz="2000" dirty="0" smtClean="0"/>
              <a:t>EXTI_IMR</a:t>
            </a:r>
            <a:r>
              <a:rPr lang="en-US" sz="2000" dirty="0" smtClean="0"/>
              <a:t>		</a:t>
            </a:r>
            <a:r>
              <a:rPr lang="en-US" sz="2000" dirty="0" smtClean="0"/>
              <a:t>-Interrupt Mask Register</a:t>
            </a:r>
          </a:p>
          <a:p>
            <a:pPr marL="384048" lvl="0" indent="-384048" algn="just">
              <a:lnSpc>
                <a:spcPct val="94000"/>
              </a:lnSpc>
              <a:spcBef>
                <a:spcPts val="1000"/>
              </a:spcBef>
              <a:spcAft>
                <a:spcPts val="200"/>
              </a:spcAft>
              <a:buFont typeface="Wingdings" panose="05000000000000000000" pitchFamily="2" charset="2"/>
              <a:buChar char="v"/>
            </a:pPr>
            <a:r>
              <a:rPr lang="en-US" sz="2000" dirty="0" smtClean="0"/>
              <a:t>EXTI_RTSR</a:t>
            </a:r>
            <a:r>
              <a:rPr lang="en-US" sz="2000" dirty="0" smtClean="0"/>
              <a:t>		-Rising Trigger Selection Register</a:t>
            </a:r>
          </a:p>
          <a:p>
            <a:pPr marL="384048" lvl="0" indent="-384048" algn="just">
              <a:lnSpc>
                <a:spcPct val="94000"/>
              </a:lnSpc>
              <a:spcBef>
                <a:spcPts val="1000"/>
              </a:spcBef>
              <a:spcAft>
                <a:spcPts val="200"/>
              </a:spcAft>
              <a:buFont typeface="Wingdings" panose="05000000000000000000" pitchFamily="2" charset="2"/>
              <a:buChar char="v"/>
            </a:pPr>
            <a:r>
              <a:rPr lang="en-US" sz="2000" dirty="0" smtClean="0"/>
              <a:t>EXTI_FTSR </a:t>
            </a:r>
            <a:r>
              <a:rPr lang="en-US" sz="2000" dirty="0" smtClean="0"/>
              <a:t>		</a:t>
            </a:r>
            <a:r>
              <a:rPr lang="en-US" sz="2000" dirty="0" smtClean="0"/>
              <a:t>-Falling Trigger </a:t>
            </a:r>
            <a:r>
              <a:rPr lang="en-US" sz="2000" dirty="0"/>
              <a:t>Selection Register</a:t>
            </a:r>
            <a:endParaRPr lang="en-US" sz="2000" dirty="0" smtClean="0"/>
          </a:p>
          <a:p>
            <a:pPr marL="384048" indent="-384048" algn="just">
              <a:lnSpc>
                <a:spcPct val="94000"/>
              </a:lnSpc>
              <a:spcBef>
                <a:spcPts val="1000"/>
              </a:spcBef>
              <a:spcAft>
                <a:spcPts val="200"/>
              </a:spcAft>
              <a:buFont typeface="Wingdings" panose="05000000000000000000" pitchFamily="2" charset="2"/>
              <a:buChar char="v"/>
            </a:pPr>
            <a:r>
              <a:rPr lang="en-US" sz="2000" dirty="0" smtClean="0"/>
              <a:t>EXTI_PR</a:t>
            </a:r>
            <a:r>
              <a:rPr lang="en-US" sz="2000" dirty="0" smtClean="0"/>
              <a:t>		</a:t>
            </a:r>
            <a:r>
              <a:rPr lang="en-US" sz="2000" dirty="0" smtClean="0"/>
              <a:t>-Pending Register</a:t>
            </a:r>
            <a:endParaRPr lang="en-US" sz="2000" dirty="0" smtClean="0"/>
          </a:p>
          <a:p>
            <a:pPr marL="384048" indent="-384048" algn="just">
              <a:lnSpc>
                <a:spcPct val="94000"/>
              </a:lnSpc>
              <a:spcBef>
                <a:spcPts val="1000"/>
              </a:spcBef>
              <a:spcAft>
                <a:spcPts val="200"/>
              </a:spcAft>
              <a:buFont typeface="Wingdings" panose="05000000000000000000" pitchFamily="2" charset="2"/>
              <a:buChar char="v"/>
            </a:pPr>
            <a:r>
              <a:rPr lang="en-US" sz="2000" dirty="0"/>
              <a:t>AFIO-&gt;</a:t>
            </a:r>
            <a:r>
              <a:rPr lang="en-US" sz="2000" dirty="0" smtClean="0"/>
              <a:t>EXTICR[x]  </a:t>
            </a:r>
            <a:r>
              <a:rPr lang="en-US" sz="2000" dirty="0" smtClean="0"/>
              <a:t>	</a:t>
            </a:r>
            <a:r>
              <a:rPr lang="en-US" sz="2000" dirty="0" smtClean="0"/>
              <a:t>-External Interrupt Configuration Register[x-0,1,2 or 3]</a:t>
            </a:r>
            <a:endParaRPr lang="en-US" sz="2000" dirty="0"/>
          </a:p>
        </p:txBody>
      </p:sp>
    </p:spTree>
    <p:extLst>
      <p:ext uri="{BB962C8B-B14F-4D97-AF65-F5344CB8AC3E}">
        <p14:creationId xmlns:p14="http://schemas.microsoft.com/office/powerpoint/2010/main" val="14382300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88350" y="102797"/>
            <a:ext cx="6533115" cy="5905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EXTI Program</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552450" y="696879"/>
            <a:ext cx="10903773" cy="6513322"/>
          </a:xfrm>
          <a:prstGeom prst="rect">
            <a:avLst/>
          </a:prstGeom>
          <a:noFill/>
        </p:spPr>
        <p:txBody>
          <a:bodyPr wrap="square" numCol="2" rtlCol="0">
            <a:spAutoFit/>
          </a:bodyPr>
          <a:lstStyle/>
          <a:p>
            <a:pPr lvl="0" algn="just">
              <a:lnSpc>
                <a:spcPct val="94000"/>
              </a:lnSpc>
              <a:spcBef>
                <a:spcPts val="1000"/>
              </a:spcBef>
              <a:spcAft>
                <a:spcPts val="200"/>
              </a:spcAft>
            </a:pPr>
            <a:r>
              <a:rPr lang="en-US" sz="1200" dirty="0">
                <a:latin typeface="Consolas" pitchFamily="49" charset="0"/>
              </a:rPr>
              <a:t>#include "stm32f10x.h"     </a:t>
            </a:r>
            <a:r>
              <a:rPr lang="en-US" sz="1200" dirty="0" smtClean="0">
                <a:latin typeface="Consolas" pitchFamily="49" charset="0"/>
              </a:rPr>
              <a:t>// </a:t>
            </a:r>
            <a:r>
              <a:rPr lang="en-US" sz="1200" dirty="0">
                <a:latin typeface="Consolas" pitchFamily="49" charset="0"/>
              </a:rPr>
              <a:t>Device </a:t>
            </a:r>
            <a:r>
              <a:rPr lang="en-US" sz="1200" dirty="0" smtClean="0">
                <a:latin typeface="Consolas" pitchFamily="49" charset="0"/>
              </a:rPr>
              <a:t>header</a:t>
            </a:r>
            <a:endParaRPr lang="en-US" sz="1200" dirty="0">
              <a:latin typeface="Consolas" pitchFamily="49" charset="0"/>
            </a:endParaRPr>
          </a:p>
          <a:p>
            <a:pPr lvl="0" algn="just">
              <a:lnSpc>
                <a:spcPct val="94000"/>
              </a:lnSpc>
              <a:spcBef>
                <a:spcPts val="1000"/>
              </a:spcBef>
              <a:spcAft>
                <a:spcPts val="200"/>
              </a:spcAft>
            </a:pPr>
            <a:r>
              <a:rPr lang="en-US" sz="1200" dirty="0" err="1">
                <a:latin typeface="Consolas" pitchFamily="49" charset="0"/>
              </a:rPr>
              <a:t>int</a:t>
            </a:r>
            <a:r>
              <a:rPr lang="en-US" sz="1200" dirty="0">
                <a:latin typeface="Consolas" pitchFamily="49" charset="0"/>
              </a:rPr>
              <a:t> </a:t>
            </a:r>
            <a:r>
              <a:rPr lang="en-US" sz="1200" dirty="0" smtClean="0">
                <a:latin typeface="Consolas" pitchFamily="49" charset="0"/>
              </a:rPr>
              <a:t>main</a:t>
            </a:r>
            <a:r>
              <a:rPr lang="en-US" sz="1200" dirty="0">
                <a:latin typeface="Consolas" pitchFamily="49" charset="0"/>
              </a:rPr>
              <a:t>()</a:t>
            </a:r>
          </a:p>
          <a:p>
            <a:pPr lvl="0" algn="just">
              <a:lnSpc>
                <a:spcPct val="94000"/>
              </a:lnSpc>
              <a:spcBef>
                <a:spcPts val="1000"/>
              </a:spcBef>
              <a:spcAft>
                <a:spcPts val="200"/>
              </a:spcAft>
            </a:pPr>
            <a:r>
              <a:rPr lang="en-US" sz="1200" dirty="0">
                <a:latin typeface="Consolas" pitchFamily="49" charset="0"/>
              </a:rPr>
              <a:t>{</a:t>
            </a:r>
          </a:p>
          <a:p>
            <a:pPr lvl="0" algn="just">
              <a:lnSpc>
                <a:spcPct val="94000"/>
              </a:lnSpc>
              <a:spcBef>
                <a:spcPts val="1000"/>
              </a:spcBef>
              <a:spcAft>
                <a:spcPts val="200"/>
              </a:spcAft>
            </a:pPr>
            <a:r>
              <a:rPr lang="en-US" sz="1200" dirty="0">
                <a:latin typeface="Consolas" pitchFamily="49" charset="0"/>
              </a:rPr>
              <a:t>	RCC-&gt;APB2ENR = (1&lt;&lt;0);//</a:t>
            </a:r>
            <a:r>
              <a:rPr lang="en-US" sz="1200" dirty="0" err="1">
                <a:latin typeface="Consolas" pitchFamily="49" charset="0"/>
              </a:rPr>
              <a:t>afio</a:t>
            </a:r>
            <a:r>
              <a:rPr lang="en-US" sz="1200" dirty="0">
                <a:latin typeface="Consolas" pitchFamily="49" charset="0"/>
              </a:rPr>
              <a:t>	</a:t>
            </a:r>
          </a:p>
          <a:p>
            <a:pPr lvl="0" algn="just">
              <a:lnSpc>
                <a:spcPct val="94000"/>
              </a:lnSpc>
              <a:spcBef>
                <a:spcPts val="1000"/>
              </a:spcBef>
              <a:spcAft>
                <a:spcPts val="200"/>
              </a:spcAft>
            </a:pPr>
            <a:r>
              <a:rPr lang="en-US" sz="1200" dirty="0">
                <a:latin typeface="Consolas" pitchFamily="49" charset="0"/>
              </a:rPr>
              <a:t>	RCC-&gt;APB2ENR |= (1&lt;&lt;2);//port a-pa12	</a:t>
            </a:r>
          </a:p>
          <a:p>
            <a:pPr lvl="0" algn="just">
              <a:lnSpc>
                <a:spcPct val="94000"/>
              </a:lnSpc>
              <a:spcBef>
                <a:spcPts val="1000"/>
              </a:spcBef>
              <a:spcAft>
                <a:spcPts val="200"/>
              </a:spcAft>
            </a:pPr>
            <a:r>
              <a:rPr lang="en-US" sz="1200" dirty="0">
                <a:latin typeface="Consolas" pitchFamily="49" charset="0"/>
              </a:rPr>
              <a:t>	RCC-&gt;APB2ENR |= (1&lt;&lt;4);//port c</a:t>
            </a:r>
          </a:p>
          <a:p>
            <a:pPr lvl="0" algn="just">
              <a:lnSpc>
                <a:spcPct val="94000"/>
              </a:lnSpc>
              <a:spcBef>
                <a:spcPts val="1000"/>
              </a:spcBef>
              <a:spcAft>
                <a:spcPts val="200"/>
              </a:spcAft>
            </a:pPr>
            <a:r>
              <a:rPr lang="en-US" sz="1200" dirty="0">
                <a:latin typeface="Consolas" pitchFamily="49" charset="0"/>
              </a:rPr>
              <a:t>	//pc13 output	</a:t>
            </a:r>
          </a:p>
          <a:p>
            <a:pPr lvl="0" algn="just">
              <a:lnSpc>
                <a:spcPct val="94000"/>
              </a:lnSpc>
              <a:spcBef>
                <a:spcPts val="1000"/>
              </a:spcBef>
              <a:spcAft>
                <a:spcPts val="200"/>
              </a:spcAft>
            </a:pPr>
            <a:r>
              <a:rPr lang="en-US" sz="1200" dirty="0">
                <a:latin typeface="Consolas" pitchFamily="49" charset="0"/>
              </a:rPr>
              <a:t>	GPIOC-&gt;CRH=(3&lt;&lt;20);	</a:t>
            </a:r>
          </a:p>
          <a:p>
            <a:pPr lvl="0" algn="just">
              <a:lnSpc>
                <a:spcPct val="94000"/>
              </a:lnSpc>
              <a:spcBef>
                <a:spcPts val="1000"/>
              </a:spcBef>
              <a:spcAft>
                <a:spcPts val="200"/>
              </a:spcAft>
            </a:pPr>
            <a:r>
              <a:rPr lang="en-US" sz="1200" dirty="0">
                <a:latin typeface="Consolas" pitchFamily="49" charset="0"/>
              </a:rPr>
              <a:t>	GPIOC-&gt;CRH &amp;= ~(3&lt;&lt;22);</a:t>
            </a:r>
          </a:p>
          <a:p>
            <a:pPr lvl="0" algn="just">
              <a:lnSpc>
                <a:spcPct val="94000"/>
              </a:lnSpc>
              <a:spcBef>
                <a:spcPts val="1000"/>
              </a:spcBef>
              <a:spcAft>
                <a:spcPts val="200"/>
              </a:spcAft>
            </a:pPr>
            <a:r>
              <a:rPr lang="en-US" sz="1200" dirty="0">
                <a:latin typeface="Consolas" pitchFamily="49" charset="0"/>
              </a:rPr>
              <a:t>	//pa12 input	</a:t>
            </a:r>
          </a:p>
          <a:p>
            <a:pPr lvl="0" algn="just">
              <a:lnSpc>
                <a:spcPct val="94000"/>
              </a:lnSpc>
              <a:spcBef>
                <a:spcPts val="1000"/>
              </a:spcBef>
              <a:spcAft>
                <a:spcPts val="200"/>
              </a:spcAft>
            </a:pPr>
            <a:r>
              <a:rPr lang="en-US" sz="1200" dirty="0">
                <a:latin typeface="Consolas" pitchFamily="49" charset="0"/>
              </a:rPr>
              <a:t>	GPIOA-&gt;CRH &amp;= ~(3&lt;&lt;16);	</a:t>
            </a:r>
          </a:p>
          <a:p>
            <a:pPr lvl="0" algn="just">
              <a:lnSpc>
                <a:spcPct val="94000"/>
              </a:lnSpc>
              <a:spcBef>
                <a:spcPts val="1000"/>
              </a:spcBef>
              <a:spcAft>
                <a:spcPts val="200"/>
              </a:spcAft>
            </a:pPr>
            <a:r>
              <a:rPr lang="en-US" sz="1200" dirty="0">
                <a:latin typeface="Consolas" pitchFamily="49" charset="0"/>
              </a:rPr>
              <a:t>	GPIOA-&gt;CRH |= (1&lt;&lt;18</a:t>
            </a:r>
            <a:r>
              <a:rPr lang="en-US" sz="1200" dirty="0" smtClean="0">
                <a:latin typeface="Consolas" pitchFamily="49" charset="0"/>
              </a:rPr>
              <a:t>);</a:t>
            </a:r>
            <a:endParaRPr lang="en-US" sz="1200" dirty="0">
              <a:latin typeface="Consolas" pitchFamily="49" charset="0"/>
            </a:endParaRPr>
          </a:p>
          <a:p>
            <a:pPr lvl="0" algn="just">
              <a:lnSpc>
                <a:spcPct val="94000"/>
              </a:lnSpc>
              <a:spcBef>
                <a:spcPts val="1000"/>
              </a:spcBef>
              <a:spcAft>
                <a:spcPts val="200"/>
              </a:spcAft>
            </a:pPr>
            <a:r>
              <a:rPr lang="en-US" sz="1200" dirty="0">
                <a:latin typeface="Consolas" pitchFamily="49" charset="0"/>
              </a:rPr>
              <a:t>	//EXTI pin </a:t>
            </a:r>
            <a:r>
              <a:rPr lang="en-US" sz="1200" dirty="0" err="1">
                <a:latin typeface="Consolas" pitchFamily="49" charset="0"/>
              </a:rPr>
              <a:t>config</a:t>
            </a:r>
            <a:r>
              <a:rPr lang="en-US" sz="1200" dirty="0">
                <a:latin typeface="Consolas" pitchFamily="49" charset="0"/>
              </a:rPr>
              <a:t>		</a:t>
            </a:r>
          </a:p>
          <a:p>
            <a:pPr lvl="0" algn="just">
              <a:lnSpc>
                <a:spcPct val="94000"/>
              </a:lnSpc>
              <a:spcBef>
                <a:spcPts val="1000"/>
              </a:spcBef>
              <a:spcAft>
                <a:spcPts val="200"/>
              </a:spcAft>
            </a:pPr>
            <a:r>
              <a:rPr lang="en-US" sz="1200" dirty="0">
                <a:latin typeface="Consolas" pitchFamily="49" charset="0"/>
              </a:rPr>
              <a:t>	EXTI-&gt;IMR=(1&lt;&lt;12);  //no mask	</a:t>
            </a:r>
          </a:p>
          <a:p>
            <a:pPr lvl="0" algn="just">
              <a:lnSpc>
                <a:spcPct val="94000"/>
              </a:lnSpc>
              <a:spcBef>
                <a:spcPts val="1000"/>
              </a:spcBef>
              <a:spcAft>
                <a:spcPts val="200"/>
              </a:spcAft>
            </a:pPr>
            <a:r>
              <a:rPr lang="en-US" sz="1200" dirty="0">
                <a:latin typeface="Consolas" pitchFamily="49" charset="0"/>
              </a:rPr>
              <a:t>	EXTI-&gt;RTSR =(1&lt;&lt;12); //rising edge	</a:t>
            </a:r>
          </a:p>
          <a:p>
            <a:pPr lvl="0" algn="just">
              <a:lnSpc>
                <a:spcPct val="94000"/>
              </a:lnSpc>
              <a:spcBef>
                <a:spcPts val="1000"/>
              </a:spcBef>
              <a:spcAft>
                <a:spcPts val="200"/>
              </a:spcAft>
            </a:pPr>
            <a:r>
              <a:rPr lang="en-US" sz="1200" dirty="0">
                <a:latin typeface="Consolas" pitchFamily="49" charset="0"/>
              </a:rPr>
              <a:t>	EXTI-&gt;FTSR &amp;=~(1&lt;&lt;12);	</a:t>
            </a:r>
          </a:p>
          <a:p>
            <a:pPr lvl="0" algn="just">
              <a:lnSpc>
                <a:spcPct val="94000"/>
              </a:lnSpc>
              <a:spcBef>
                <a:spcPts val="1000"/>
              </a:spcBef>
              <a:spcAft>
                <a:spcPts val="200"/>
              </a:spcAft>
            </a:pPr>
            <a:r>
              <a:rPr lang="en-US" sz="1200" dirty="0">
                <a:latin typeface="Consolas" pitchFamily="49" charset="0"/>
              </a:rPr>
              <a:t>	//</a:t>
            </a:r>
            <a:r>
              <a:rPr lang="en-US" sz="1200" dirty="0" err="1">
                <a:latin typeface="Consolas" pitchFamily="49" charset="0"/>
              </a:rPr>
              <a:t>exti</a:t>
            </a:r>
            <a:r>
              <a:rPr lang="en-US" sz="1200" dirty="0">
                <a:latin typeface="Consolas" pitchFamily="49" charset="0"/>
              </a:rPr>
              <a:t> pin map-pa12	</a:t>
            </a:r>
          </a:p>
          <a:p>
            <a:pPr lvl="0" algn="just">
              <a:lnSpc>
                <a:spcPct val="94000"/>
              </a:lnSpc>
              <a:spcBef>
                <a:spcPts val="1000"/>
              </a:spcBef>
              <a:spcAft>
                <a:spcPts val="200"/>
              </a:spcAft>
            </a:pPr>
            <a:r>
              <a:rPr lang="en-US" sz="1200" dirty="0">
                <a:latin typeface="Consolas" pitchFamily="49" charset="0"/>
              </a:rPr>
              <a:t>	AFIO-&gt;EXTICR[3] &amp;= ~(16&lt;&lt;0);</a:t>
            </a:r>
          </a:p>
          <a:p>
            <a:pPr lvl="0" algn="just">
              <a:lnSpc>
                <a:spcPct val="94000"/>
              </a:lnSpc>
              <a:spcBef>
                <a:spcPts val="1000"/>
              </a:spcBef>
              <a:spcAft>
                <a:spcPts val="200"/>
              </a:spcAft>
            </a:pPr>
            <a:r>
              <a:rPr lang="en-US" sz="1200" dirty="0">
                <a:latin typeface="Consolas" pitchFamily="49" charset="0"/>
              </a:rPr>
              <a:t>	NVIC-&gt;ISER[40/32] = (1&lt;&lt;(40%32));  //exti10_15</a:t>
            </a:r>
          </a:p>
          <a:p>
            <a:pPr lvl="0" algn="just">
              <a:lnSpc>
                <a:spcPct val="94000"/>
              </a:lnSpc>
              <a:spcBef>
                <a:spcPts val="1000"/>
              </a:spcBef>
              <a:spcAft>
                <a:spcPts val="200"/>
              </a:spcAft>
            </a:pPr>
            <a:endParaRPr lang="en-US" sz="1200" dirty="0">
              <a:latin typeface="Consolas" pitchFamily="49" charset="0"/>
            </a:endParaRPr>
          </a:p>
          <a:p>
            <a:pPr lvl="0" algn="just">
              <a:lnSpc>
                <a:spcPct val="94000"/>
              </a:lnSpc>
              <a:spcBef>
                <a:spcPts val="1000"/>
              </a:spcBef>
              <a:spcAft>
                <a:spcPts val="200"/>
              </a:spcAft>
            </a:pPr>
            <a:r>
              <a:rPr lang="en-US" sz="1200" dirty="0">
                <a:latin typeface="Consolas" pitchFamily="49" charset="0"/>
              </a:rPr>
              <a:t>	while(1)</a:t>
            </a:r>
          </a:p>
          <a:p>
            <a:pPr lvl="0" algn="just">
              <a:lnSpc>
                <a:spcPct val="94000"/>
              </a:lnSpc>
              <a:spcBef>
                <a:spcPts val="1000"/>
              </a:spcBef>
              <a:spcAft>
                <a:spcPts val="200"/>
              </a:spcAft>
            </a:pPr>
            <a:r>
              <a:rPr lang="en-US" sz="1200" dirty="0">
                <a:latin typeface="Consolas" pitchFamily="49" charset="0"/>
              </a:rPr>
              <a:t>	{</a:t>
            </a:r>
          </a:p>
          <a:p>
            <a:pPr lvl="0" algn="just">
              <a:lnSpc>
                <a:spcPct val="94000"/>
              </a:lnSpc>
              <a:spcBef>
                <a:spcPts val="1000"/>
              </a:spcBef>
              <a:spcAft>
                <a:spcPts val="200"/>
              </a:spcAft>
            </a:pPr>
            <a:r>
              <a:rPr lang="en-US" sz="1200" dirty="0">
                <a:latin typeface="Consolas" pitchFamily="49" charset="0"/>
              </a:rPr>
              <a:t>	}		</a:t>
            </a:r>
          </a:p>
          <a:p>
            <a:pPr lvl="0" algn="just">
              <a:lnSpc>
                <a:spcPct val="94000"/>
              </a:lnSpc>
              <a:spcBef>
                <a:spcPts val="1000"/>
              </a:spcBef>
              <a:spcAft>
                <a:spcPts val="200"/>
              </a:spcAft>
            </a:pPr>
            <a:r>
              <a:rPr lang="en-US" sz="1200" dirty="0">
                <a:latin typeface="Consolas" pitchFamily="49" charset="0"/>
              </a:rPr>
              <a:t>	return 0;</a:t>
            </a:r>
          </a:p>
          <a:p>
            <a:pPr lvl="0" algn="just">
              <a:lnSpc>
                <a:spcPct val="94000"/>
              </a:lnSpc>
              <a:spcBef>
                <a:spcPts val="1000"/>
              </a:spcBef>
              <a:spcAft>
                <a:spcPts val="200"/>
              </a:spcAft>
            </a:pPr>
            <a:r>
              <a:rPr lang="en-US" sz="1200" dirty="0" smtClean="0">
                <a:latin typeface="Consolas" pitchFamily="49" charset="0"/>
              </a:rPr>
              <a:t>}</a:t>
            </a:r>
            <a:endParaRPr lang="en-US" sz="1200" dirty="0">
              <a:latin typeface="Consolas" pitchFamily="49" charset="0"/>
            </a:endParaRPr>
          </a:p>
          <a:p>
            <a:pPr lvl="0" algn="just">
              <a:lnSpc>
                <a:spcPct val="94000"/>
              </a:lnSpc>
              <a:spcBef>
                <a:spcPts val="1000"/>
              </a:spcBef>
              <a:spcAft>
                <a:spcPts val="200"/>
              </a:spcAft>
            </a:pPr>
            <a:r>
              <a:rPr lang="en-US" sz="1200" dirty="0">
                <a:latin typeface="Consolas" pitchFamily="49" charset="0"/>
              </a:rPr>
              <a:t>void EXTI15_10_IRQHandler()</a:t>
            </a:r>
          </a:p>
          <a:p>
            <a:pPr lvl="0" algn="just">
              <a:lnSpc>
                <a:spcPct val="94000"/>
              </a:lnSpc>
              <a:spcBef>
                <a:spcPts val="1000"/>
              </a:spcBef>
              <a:spcAft>
                <a:spcPts val="200"/>
              </a:spcAft>
            </a:pPr>
            <a:r>
              <a:rPr lang="en-US" sz="1200" dirty="0">
                <a:latin typeface="Consolas" pitchFamily="49" charset="0"/>
              </a:rPr>
              <a:t>{</a:t>
            </a:r>
          </a:p>
          <a:p>
            <a:pPr lvl="0" algn="just">
              <a:lnSpc>
                <a:spcPct val="94000"/>
              </a:lnSpc>
              <a:spcBef>
                <a:spcPts val="1000"/>
              </a:spcBef>
              <a:spcAft>
                <a:spcPts val="200"/>
              </a:spcAft>
            </a:pPr>
            <a:r>
              <a:rPr lang="en-US" sz="1200" dirty="0">
                <a:latin typeface="Consolas" pitchFamily="49" charset="0"/>
              </a:rPr>
              <a:t>	if(EXTI-&gt;PR&amp;(1&lt;&lt;12))</a:t>
            </a:r>
          </a:p>
          <a:p>
            <a:pPr lvl="0" algn="just">
              <a:lnSpc>
                <a:spcPct val="94000"/>
              </a:lnSpc>
              <a:spcBef>
                <a:spcPts val="1000"/>
              </a:spcBef>
              <a:spcAft>
                <a:spcPts val="200"/>
              </a:spcAft>
            </a:pPr>
            <a:r>
              <a:rPr lang="en-US" sz="1200" dirty="0">
                <a:latin typeface="Consolas" pitchFamily="49" charset="0"/>
              </a:rPr>
              <a:t>	{</a:t>
            </a:r>
          </a:p>
          <a:p>
            <a:pPr lvl="0" algn="just">
              <a:lnSpc>
                <a:spcPct val="94000"/>
              </a:lnSpc>
              <a:spcBef>
                <a:spcPts val="1000"/>
              </a:spcBef>
              <a:spcAft>
                <a:spcPts val="200"/>
              </a:spcAft>
            </a:pPr>
            <a:r>
              <a:rPr lang="en-US" sz="1200" dirty="0">
                <a:latin typeface="Consolas" pitchFamily="49" charset="0"/>
              </a:rPr>
              <a:t>		EXTI-&gt;PR =(1&lt;&lt;12);</a:t>
            </a:r>
          </a:p>
          <a:p>
            <a:pPr lvl="0" algn="just">
              <a:lnSpc>
                <a:spcPct val="94000"/>
              </a:lnSpc>
              <a:spcBef>
                <a:spcPts val="1000"/>
              </a:spcBef>
              <a:spcAft>
                <a:spcPts val="200"/>
              </a:spcAft>
            </a:pPr>
            <a:r>
              <a:rPr lang="en-US" sz="1200" dirty="0">
                <a:latin typeface="Consolas" pitchFamily="49" charset="0"/>
              </a:rPr>
              <a:t>	}</a:t>
            </a:r>
          </a:p>
          <a:p>
            <a:pPr lvl="0" algn="just">
              <a:lnSpc>
                <a:spcPct val="94000"/>
              </a:lnSpc>
              <a:spcBef>
                <a:spcPts val="1000"/>
              </a:spcBef>
              <a:spcAft>
                <a:spcPts val="200"/>
              </a:spcAft>
            </a:pPr>
            <a:r>
              <a:rPr lang="en-US" sz="1200" dirty="0">
                <a:latin typeface="Consolas" pitchFamily="49" charset="0"/>
              </a:rPr>
              <a:t>	GPIOC-&gt;ODR ^= (1&lt;&lt;13);</a:t>
            </a:r>
          </a:p>
          <a:p>
            <a:pPr lvl="0" algn="just">
              <a:lnSpc>
                <a:spcPct val="94000"/>
              </a:lnSpc>
              <a:spcBef>
                <a:spcPts val="1000"/>
              </a:spcBef>
              <a:spcAft>
                <a:spcPts val="200"/>
              </a:spcAft>
            </a:pPr>
            <a:r>
              <a:rPr lang="en-US" sz="1200" dirty="0">
                <a:latin typeface="Consolas" pitchFamily="49" charset="0"/>
              </a:rPr>
              <a:t>	</a:t>
            </a:r>
          </a:p>
          <a:p>
            <a:pPr lvl="0" algn="just">
              <a:lnSpc>
                <a:spcPct val="94000"/>
              </a:lnSpc>
              <a:spcBef>
                <a:spcPts val="1000"/>
              </a:spcBef>
              <a:spcAft>
                <a:spcPts val="200"/>
              </a:spcAft>
            </a:pPr>
            <a:r>
              <a:rPr lang="en-US" sz="1200" dirty="0">
                <a:latin typeface="Consolas" pitchFamily="49" charset="0"/>
              </a:rPr>
              <a:t>}</a:t>
            </a:r>
            <a:endParaRPr lang="en-US" sz="1200" dirty="0" smtClean="0">
              <a:latin typeface="Consolas" pitchFamily="49" charset="0"/>
            </a:endParaRPr>
          </a:p>
        </p:txBody>
      </p:sp>
    </p:spTree>
    <p:extLst>
      <p:ext uri="{BB962C8B-B14F-4D97-AF65-F5344CB8AC3E}">
        <p14:creationId xmlns:p14="http://schemas.microsoft.com/office/powerpoint/2010/main" val="25609019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563010" y="556080"/>
            <a:ext cx="6636281" cy="61193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What is Interrupt</a:t>
            </a:r>
          </a:p>
        </p:txBody>
      </p:sp>
      <p:sp>
        <p:nvSpPr>
          <p:cNvPr id="6" name="TextBox 5"/>
          <p:cNvSpPr txBox="1"/>
          <p:nvPr/>
        </p:nvSpPr>
        <p:spPr>
          <a:xfrm>
            <a:off x="715617" y="1341783"/>
            <a:ext cx="10740606" cy="4744889"/>
          </a:xfrm>
          <a:prstGeom prst="rect">
            <a:avLst/>
          </a:prstGeom>
          <a:noFill/>
        </p:spPr>
        <p:txBody>
          <a:bodyPr wrap="square" rtlCol="0">
            <a:spAutoFit/>
          </a:bodyPr>
          <a:lstStyle/>
          <a:p>
            <a:pPr marL="342900" indent="-342900">
              <a:buFont typeface="Wingdings" pitchFamily="2" charset="2"/>
              <a:buChar char="v"/>
            </a:pPr>
            <a:r>
              <a:rPr lang="en-US" sz="2000" dirty="0"/>
              <a:t>Interrupt is </a:t>
            </a:r>
            <a:r>
              <a:rPr lang="en-US" sz="2000" dirty="0" smtClean="0"/>
              <a:t>signal </a:t>
            </a:r>
            <a:r>
              <a:rPr lang="en-US" sz="2000" dirty="0"/>
              <a:t>to CPU which holds all tasks and execute interrupt tasks first then resume all others </a:t>
            </a:r>
            <a:r>
              <a:rPr lang="en-US" sz="2000" dirty="0" smtClean="0"/>
              <a:t>tasks.</a:t>
            </a:r>
          </a:p>
          <a:p>
            <a:pPr marL="342900" indent="-342900">
              <a:buFont typeface="Wingdings" pitchFamily="2" charset="2"/>
              <a:buChar char="v"/>
            </a:pPr>
            <a:endParaRPr lang="en-US" sz="2000" dirty="0"/>
          </a:p>
          <a:p>
            <a:pPr marL="342900" indent="-342900">
              <a:buFont typeface="Wingdings" pitchFamily="2" charset="2"/>
              <a:buChar char="v"/>
            </a:pPr>
            <a:r>
              <a:rPr lang="en-US" sz="2000" dirty="0"/>
              <a:t>Interrupt used to do task automatically when event occurs into processor which saves processor monitoring time for task and reduces power </a:t>
            </a:r>
            <a:r>
              <a:rPr lang="en-US" sz="2000" dirty="0" smtClean="0"/>
              <a:t>consumption.</a:t>
            </a:r>
          </a:p>
          <a:p>
            <a:pPr marL="342900" indent="-342900">
              <a:buFont typeface="Wingdings" pitchFamily="2" charset="2"/>
              <a:buChar char="v"/>
            </a:pPr>
            <a:endParaRPr lang="en-US" sz="2000" dirty="0" smtClean="0"/>
          </a:p>
          <a:p>
            <a:pPr marL="342900" indent="-342900">
              <a:buFont typeface="Wingdings" pitchFamily="2" charset="2"/>
              <a:buChar char="v"/>
            </a:pPr>
            <a:r>
              <a:rPr lang="en-US" sz="2000" dirty="0" smtClean="0"/>
              <a:t>It </a:t>
            </a:r>
            <a:r>
              <a:rPr lang="en-US" sz="2000" dirty="0"/>
              <a:t>also used to implement schedulers in </a:t>
            </a:r>
            <a:r>
              <a:rPr lang="en-US" sz="2000" dirty="0" smtClean="0"/>
              <a:t>RTOS.</a:t>
            </a:r>
          </a:p>
          <a:p>
            <a:pPr marL="342900" indent="-342900">
              <a:buFont typeface="Wingdings" pitchFamily="2" charset="2"/>
              <a:buChar char="v"/>
            </a:pPr>
            <a:endParaRPr lang="en-US" sz="2000" dirty="0"/>
          </a:p>
          <a:p>
            <a:pPr marL="342900" indent="-342900">
              <a:buFont typeface="Wingdings" pitchFamily="2" charset="2"/>
              <a:buChar char="v"/>
            </a:pPr>
            <a:r>
              <a:rPr lang="en-US" sz="2000" dirty="0"/>
              <a:t>Interrupt </a:t>
            </a:r>
            <a:r>
              <a:rPr lang="en-US" sz="2000" dirty="0" smtClean="0"/>
              <a:t>in </a:t>
            </a:r>
            <a:r>
              <a:rPr lang="en-US" sz="2000" dirty="0"/>
              <a:t>mobiles phones </a:t>
            </a:r>
            <a:r>
              <a:rPr lang="en-US" sz="2000" dirty="0" smtClean="0"/>
              <a:t>-&gt; </a:t>
            </a:r>
            <a:r>
              <a:rPr lang="en-US" sz="2000" dirty="0" err="1" smtClean="0"/>
              <a:t>notifications,calls,volume</a:t>
            </a:r>
            <a:r>
              <a:rPr lang="en-US" sz="2000" dirty="0" smtClean="0"/>
              <a:t> </a:t>
            </a:r>
            <a:r>
              <a:rPr lang="en-US" sz="2000" dirty="0" err="1" smtClean="0"/>
              <a:t>keys,power</a:t>
            </a:r>
            <a:r>
              <a:rPr lang="en-US" sz="2000" dirty="0" smtClean="0"/>
              <a:t> keys.</a:t>
            </a:r>
            <a:endParaRPr lang="en-US" sz="2000" dirty="0"/>
          </a:p>
          <a:p>
            <a:pPr lvl="0">
              <a:lnSpc>
                <a:spcPct val="94000"/>
              </a:lnSpc>
              <a:spcBef>
                <a:spcPts val="1000"/>
              </a:spcBef>
              <a:spcAft>
                <a:spcPts val="200"/>
              </a:spcAft>
            </a:pPr>
            <a:endParaRPr lang="en-US" sz="2000" dirty="0" smtClean="0"/>
          </a:p>
          <a:p>
            <a:pPr lvl="0">
              <a:lnSpc>
                <a:spcPct val="94000"/>
              </a:lnSpc>
              <a:spcBef>
                <a:spcPts val="1000"/>
              </a:spcBef>
              <a:spcAft>
                <a:spcPts val="200"/>
              </a:spcAft>
            </a:pPr>
            <a:r>
              <a:rPr lang="en-US" sz="2000" dirty="0"/>
              <a:t/>
            </a:r>
            <a:br>
              <a:rPr lang="en-US" sz="2000" dirty="0"/>
            </a:br>
            <a:endParaRPr lang="en-US" sz="2000" dirty="0" smtClean="0"/>
          </a:p>
          <a:p>
            <a:pPr lvl="0">
              <a:lnSpc>
                <a:spcPct val="94000"/>
              </a:lnSpc>
              <a:spcBef>
                <a:spcPts val="1000"/>
              </a:spcBef>
              <a:spcAft>
                <a:spcPts val="200"/>
              </a:spcAft>
            </a:pPr>
            <a:r>
              <a:rPr lang="en-US" sz="2000" dirty="0"/>
              <a:t/>
            </a:r>
            <a:br>
              <a:rPr lang="en-US" sz="2000" dirty="0"/>
            </a:br>
            <a:endParaRPr lang="en-US" sz="2000" dirty="0" smtClean="0"/>
          </a:p>
        </p:txBody>
      </p:sp>
    </p:spTree>
    <p:extLst>
      <p:ext uri="{BB962C8B-B14F-4D97-AF65-F5344CB8AC3E}">
        <p14:creationId xmlns:p14="http://schemas.microsoft.com/office/powerpoint/2010/main" val="14029513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563010" y="556080"/>
            <a:ext cx="6636281" cy="61193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Process handling in CPU</a:t>
            </a:r>
          </a:p>
        </p:txBody>
      </p:sp>
      <p:sp>
        <p:nvSpPr>
          <p:cNvPr id="6" name="TextBox 5"/>
          <p:cNvSpPr txBox="1"/>
          <p:nvPr/>
        </p:nvSpPr>
        <p:spPr>
          <a:xfrm>
            <a:off x="715617" y="1341783"/>
            <a:ext cx="10740606" cy="3022366"/>
          </a:xfrm>
          <a:prstGeom prst="rect">
            <a:avLst/>
          </a:prstGeom>
          <a:noFill/>
        </p:spPr>
        <p:txBody>
          <a:bodyPr wrap="square" rtlCol="0">
            <a:spAutoFit/>
          </a:bodyPr>
          <a:lstStyle/>
          <a:p>
            <a:pPr marL="384048" lvl="0" indent="-384048">
              <a:lnSpc>
                <a:spcPct val="94000"/>
              </a:lnSpc>
              <a:spcBef>
                <a:spcPts val="1000"/>
              </a:spcBef>
              <a:spcAft>
                <a:spcPts val="200"/>
              </a:spcAft>
              <a:buFont typeface="Wingdings" panose="05000000000000000000" pitchFamily="2" charset="2"/>
              <a:buChar char="v"/>
            </a:pPr>
            <a:r>
              <a:rPr lang="en-US" sz="2000" dirty="0" smtClean="0"/>
              <a:t>There will be two types of process handling in CPU one is polling and other one is interrupt handling</a:t>
            </a:r>
          </a:p>
          <a:p>
            <a:pPr marL="384048" lvl="0" indent="-384048">
              <a:lnSpc>
                <a:spcPct val="94000"/>
              </a:lnSpc>
              <a:spcBef>
                <a:spcPts val="1000"/>
              </a:spcBef>
              <a:spcAft>
                <a:spcPts val="200"/>
              </a:spcAft>
              <a:buFont typeface="Wingdings" panose="05000000000000000000" pitchFamily="2" charset="2"/>
              <a:buChar char="v"/>
            </a:pPr>
            <a:endParaRPr lang="en-US" sz="2000" dirty="0"/>
          </a:p>
          <a:p>
            <a:pPr marL="384048" lvl="0" indent="-384048">
              <a:lnSpc>
                <a:spcPct val="94000"/>
              </a:lnSpc>
              <a:spcBef>
                <a:spcPts val="1000"/>
              </a:spcBef>
              <a:spcAft>
                <a:spcPts val="200"/>
              </a:spcAft>
              <a:buFont typeface="Wingdings" panose="05000000000000000000" pitchFamily="2" charset="2"/>
              <a:buChar char="v"/>
            </a:pPr>
            <a:endParaRPr lang="en-US" sz="2000" dirty="0" smtClean="0"/>
          </a:p>
          <a:p>
            <a:pPr lvl="0">
              <a:lnSpc>
                <a:spcPct val="94000"/>
              </a:lnSpc>
              <a:spcBef>
                <a:spcPts val="1000"/>
              </a:spcBef>
              <a:spcAft>
                <a:spcPts val="200"/>
              </a:spcAft>
            </a:pPr>
            <a:r>
              <a:rPr lang="en-US" sz="2000" dirty="0"/>
              <a:t/>
            </a:r>
            <a:br>
              <a:rPr lang="en-US" sz="2000" dirty="0"/>
            </a:br>
            <a:endParaRPr lang="en-US" sz="2000" dirty="0" smtClean="0"/>
          </a:p>
          <a:p>
            <a:pPr lvl="0">
              <a:lnSpc>
                <a:spcPct val="94000"/>
              </a:lnSpc>
              <a:spcBef>
                <a:spcPts val="1000"/>
              </a:spcBef>
              <a:spcAft>
                <a:spcPts val="200"/>
              </a:spcAft>
            </a:pPr>
            <a:r>
              <a:rPr lang="en-US" sz="2000" dirty="0"/>
              <a:t/>
            </a:r>
            <a:br>
              <a:rPr lang="en-US" sz="2000" dirty="0"/>
            </a:br>
            <a:endParaRPr lang="en-US" sz="2000" dirty="0" smtClean="0"/>
          </a:p>
        </p:txBody>
      </p:sp>
      <p:graphicFrame>
        <p:nvGraphicFramePr>
          <p:cNvPr id="4" name="Table 3"/>
          <p:cNvGraphicFramePr>
            <a:graphicFrameLocks noGrp="1"/>
          </p:cNvGraphicFramePr>
          <p:nvPr>
            <p:extLst>
              <p:ext uri="{D42A27DB-BD31-4B8C-83A1-F6EECF244321}">
                <p14:modId xmlns:p14="http://schemas.microsoft.com/office/powerpoint/2010/main" val="521308707"/>
              </p:ext>
            </p:extLst>
          </p:nvPr>
        </p:nvGraphicFramePr>
        <p:xfrm>
          <a:off x="1403350" y="2519891"/>
          <a:ext cx="8128000" cy="311404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en-US" dirty="0" smtClean="0"/>
                        <a:t>Interrupt</a:t>
                      </a:r>
                      <a:endParaRPr lang="en-US" dirty="0"/>
                    </a:p>
                  </a:txBody>
                  <a:tcPr/>
                </a:tc>
                <a:tc>
                  <a:txBody>
                    <a:bodyPr/>
                    <a:lstStyle/>
                    <a:p>
                      <a:r>
                        <a:rPr lang="en-US" dirty="0" smtClean="0"/>
                        <a:t>Polling</a:t>
                      </a:r>
                      <a:endParaRPr lang="en-US" dirty="0"/>
                    </a:p>
                  </a:txBody>
                  <a:tcPr/>
                </a:tc>
              </a:tr>
              <a:tr h="370840">
                <a:tc>
                  <a:txBody>
                    <a:bodyPr/>
                    <a:lstStyle/>
                    <a:p>
                      <a:r>
                        <a:rPr lang="en-US" dirty="0" smtClean="0"/>
                        <a:t>It occurs automatically</a:t>
                      </a:r>
                      <a:r>
                        <a:rPr lang="en-US" baseline="0" dirty="0" smtClean="0"/>
                        <a:t> from software or hardware tasks which we didn’t expect at run time.</a:t>
                      </a:r>
                    </a:p>
                    <a:p>
                      <a:r>
                        <a:rPr lang="en-US" baseline="0" dirty="0" err="1" smtClean="0"/>
                        <a:t>e.g</a:t>
                      </a:r>
                      <a:r>
                        <a:rPr lang="en-US" baseline="0" dirty="0" smtClean="0"/>
                        <a:t> </a:t>
                      </a:r>
                      <a:r>
                        <a:rPr lang="en-US" baseline="0" dirty="0" err="1" smtClean="0"/>
                        <a:t>SMS,Calls</a:t>
                      </a:r>
                      <a:endParaRPr lang="en-US" dirty="0"/>
                    </a:p>
                  </a:txBody>
                  <a:tcPr/>
                </a:tc>
                <a:tc>
                  <a:txBody>
                    <a:bodyPr/>
                    <a:lstStyle/>
                    <a:p>
                      <a:r>
                        <a:rPr lang="en-US" dirty="0" smtClean="0"/>
                        <a:t>It occurs from our written software which we can</a:t>
                      </a:r>
                      <a:r>
                        <a:rPr lang="en-US" baseline="0" dirty="0" smtClean="0"/>
                        <a:t> know at run time.</a:t>
                      </a:r>
                    </a:p>
                    <a:p>
                      <a:r>
                        <a:rPr lang="en-US" baseline="0" dirty="0" err="1" smtClean="0"/>
                        <a:t>e.G</a:t>
                      </a:r>
                      <a:r>
                        <a:rPr lang="en-US" baseline="0" dirty="0" smtClean="0"/>
                        <a:t> Turn on flash </a:t>
                      </a:r>
                      <a:r>
                        <a:rPr lang="en-US" baseline="0" dirty="0" err="1" smtClean="0"/>
                        <a:t>light,Mobile</a:t>
                      </a:r>
                      <a:r>
                        <a:rPr lang="en-US" baseline="0" dirty="0" smtClean="0"/>
                        <a:t> data.</a:t>
                      </a:r>
                      <a:endParaRPr lang="en-US" dirty="0"/>
                    </a:p>
                  </a:txBody>
                  <a:tcPr/>
                </a:tc>
              </a:tr>
              <a:tr h="370840">
                <a:tc>
                  <a:txBody>
                    <a:bodyPr/>
                    <a:lstStyle/>
                    <a:p>
                      <a:r>
                        <a:rPr lang="en-US" dirty="0" smtClean="0"/>
                        <a:t>CPU</a:t>
                      </a:r>
                      <a:r>
                        <a:rPr lang="en-US" baseline="0" dirty="0" smtClean="0"/>
                        <a:t> execute interrupt task only when it occurs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a:t>
                      </a:r>
                      <a:r>
                        <a:rPr lang="en-US" baseline="0" dirty="0" smtClean="0"/>
                        <a:t> monitor tasks continuously for the execution </a:t>
                      </a:r>
                      <a:endParaRPr lang="en-US" dirty="0" smtClean="0"/>
                    </a:p>
                    <a:p>
                      <a:endParaRPr lang="en-US" dirty="0"/>
                    </a:p>
                  </a:txBody>
                  <a:tcPr/>
                </a:tc>
              </a:tr>
              <a:tr h="370840">
                <a:tc>
                  <a:txBody>
                    <a:bodyPr/>
                    <a:lstStyle/>
                    <a:p>
                      <a:r>
                        <a:rPr lang="en-US" dirty="0" smtClean="0"/>
                        <a:t>Power will save</a:t>
                      </a:r>
                      <a:r>
                        <a:rPr lang="en-US" baseline="0" dirty="0" smtClean="0"/>
                        <a:t> in interrupt process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Power will consume</a:t>
                      </a:r>
                      <a:r>
                        <a:rPr lang="en-US" baseline="0" dirty="0" smtClean="0"/>
                        <a:t> in polling process</a:t>
                      </a:r>
                      <a:endParaRPr lang="en-US" dirty="0" smtClean="0"/>
                    </a:p>
                    <a:p>
                      <a:endParaRPr lang="en-US" dirty="0"/>
                    </a:p>
                  </a:txBody>
                  <a:tcPr/>
                </a:tc>
              </a:tr>
            </a:tbl>
          </a:graphicData>
        </a:graphic>
      </p:graphicFrame>
    </p:spTree>
    <p:extLst>
      <p:ext uri="{BB962C8B-B14F-4D97-AF65-F5344CB8AC3E}">
        <p14:creationId xmlns:p14="http://schemas.microsoft.com/office/powerpoint/2010/main" val="15280870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563010" y="556080"/>
            <a:ext cx="6636281" cy="61193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Types of Interrupt</a:t>
            </a:r>
          </a:p>
        </p:txBody>
      </p:sp>
      <p:sp>
        <p:nvSpPr>
          <p:cNvPr id="6" name="TextBox 5"/>
          <p:cNvSpPr txBox="1"/>
          <p:nvPr/>
        </p:nvSpPr>
        <p:spPr>
          <a:xfrm>
            <a:off x="715617" y="1341783"/>
            <a:ext cx="10740606" cy="3773341"/>
          </a:xfrm>
          <a:prstGeom prst="rect">
            <a:avLst/>
          </a:prstGeom>
          <a:noFill/>
        </p:spPr>
        <p:txBody>
          <a:bodyPr wrap="square" rtlCol="0">
            <a:spAutoFit/>
          </a:bodyPr>
          <a:lstStyle/>
          <a:p>
            <a:pPr marL="384048" lvl="0" indent="-384048">
              <a:lnSpc>
                <a:spcPct val="94000"/>
              </a:lnSpc>
              <a:spcBef>
                <a:spcPts val="1000"/>
              </a:spcBef>
              <a:spcAft>
                <a:spcPts val="200"/>
              </a:spcAft>
              <a:buFont typeface="Wingdings" panose="05000000000000000000" pitchFamily="2" charset="2"/>
              <a:buChar char="v"/>
            </a:pPr>
            <a:r>
              <a:rPr lang="en-US" sz="2000" dirty="0" smtClean="0"/>
              <a:t>Software interrupt </a:t>
            </a:r>
          </a:p>
          <a:p>
            <a:pPr marL="384048" lvl="0" indent="-384048">
              <a:lnSpc>
                <a:spcPct val="94000"/>
              </a:lnSpc>
              <a:spcBef>
                <a:spcPts val="1000"/>
              </a:spcBef>
              <a:spcAft>
                <a:spcPts val="200"/>
              </a:spcAft>
              <a:buFont typeface="Wingdings" panose="05000000000000000000" pitchFamily="2" charset="2"/>
              <a:buChar char="v"/>
            </a:pPr>
            <a:r>
              <a:rPr lang="en-US" sz="2000" dirty="0" smtClean="0"/>
              <a:t>Hardware interrupt</a:t>
            </a:r>
          </a:p>
          <a:p>
            <a:pPr lvl="1">
              <a:lnSpc>
                <a:spcPct val="94000"/>
              </a:lnSpc>
              <a:spcBef>
                <a:spcPts val="1000"/>
              </a:spcBef>
              <a:spcAft>
                <a:spcPts val="200"/>
              </a:spcAft>
            </a:pPr>
            <a:r>
              <a:rPr lang="en-US" sz="2000" dirty="0" smtClean="0"/>
              <a:t>Hardware interrupt has two types </a:t>
            </a:r>
          </a:p>
          <a:p>
            <a:pPr marL="1298448" lvl="2" indent="-384048">
              <a:lnSpc>
                <a:spcPct val="94000"/>
              </a:lnSpc>
              <a:spcBef>
                <a:spcPts val="1000"/>
              </a:spcBef>
              <a:spcAft>
                <a:spcPts val="200"/>
              </a:spcAft>
              <a:buFont typeface="Wingdings" pitchFamily="2" charset="2"/>
              <a:buChar char="§"/>
            </a:pPr>
            <a:r>
              <a:rPr lang="en-US" sz="2000" dirty="0" smtClean="0"/>
              <a:t>Maskable interrupt</a:t>
            </a:r>
          </a:p>
          <a:p>
            <a:pPr marL="1298448" lvl="2" indent="-384048">
              <a:lnSpc>
                <a:spcPct val="94000"/>
              </a:lnSpc>
              <a:spcBef>
                <a:spcPts val="1000"/>
              </a:spcBef>
              <a:spcAft>
                <a:spcPts val="200"/>
              </a:spcAft>
              <a:buFont typeface="Wingdings" pitchFamily="2" charset="2"/>
              <a:buChar char="§"/>
            </a:pPr>
            <a:r>
              <a:rPr lang="en-US" sz="2000" dirty="0" smtClean="0"/>
              <a:t>Non-Maskable interrupt</a:t>
            </a:r>
          </a:p>
          <a:p>
            <a:pPr marL="342900" lvl="0" indent="-342900">
              <a:lnSpc>
                <a:spcPct val="94000"/>
              </a:lnSpc>
              <a:spcBef>
                <a:spcPts val="1000"/>
              </a:spcBef>
              <a:spcAft>
                <a:spcPts val="200"/>
              </a:spcAft>
              <a:buFont typeface="Wingdings" pitchFamily="2" charset="2"/>
              <a:buChar char="v"/>
            </a:pPr>
            <a:r>
              <a:rPr lang="en-US" sz="2000" dirty="0" smtClean="0"/>
              <a:t>Vector interrupt – CPU know address of </a:t>
            </a:r>
            <a:r>
              <a:rPr lang="en-US" sz="2000" dirty="0" err="1" smtClean="0"/>
              <a:t>interrupt,fast</a:t>
            </a:r>
            <a:r>
              <a:rPr lang="en-US" sz="2000" dirty="0" smtClean="0"/>
              <a:t> execution than </a:t>
            </a:r>
            <a:r>
              <a:rPr lang="en-US" sz="2000" dirty="0"/>
              <a:t>Non-vector </a:t>
            </a:r>
            <a:r>
              <a:rPr lang="en-US" sz="2000" dirty="0" smtClean="0"/>
              <a:t>interrupt.</a:t>
            </a:r>
          </a:p>
          <a:p>
            <a:pPr marL="342900" lvl="0" indent="-342900">
              <a:lnSpc>
                <a:spcPct val="94000"/>
              </a:lnSpc>
              <a:spcBef>
                <a:spcPts val="1000"/>
              </a:spcBef>
              <a:spcAft>
                <a:spcPts val="200"/>
              </a:spcAft>
              <a:buFont typeface="Wingdings" pitchFamily="2" charset="2"/>
              <a:buChar char="v"/>
            </a:pPr>
            <a:r>
              <a:rPr lang="en-US" sz="2000" dirty="0" smtClean="0"/>
              <a:t>Non-vector interrupt –CPU doesn’t know about address of </a:t>
            </a:r>
            <a:r>
              <a:rPr lang="en-US" sz="2000" dirty="0" err="1" smtClean="0"/>
              <a:t>interrupt,Slow</a:t>
            </a:r>
            <a:r>
              <a:rPr lang="en-US" sz="2000" dirty="0" smtClean="0"/>
              <a:t> execution</a:t>
            </a:r>
          </a:p>
          <a:p>
            <a:pPr lvl="0">
              <a:lnSpc>
                <a:spcPct val="94000"/>
              </a:lnSpc>
              <a:spcBef>
                <a:spcPts val="1000"/>
              </a:spcBef>
              <a:spcAft>
                <a:spcPts val="200"/>
              </a:spcAft>
            </a:pPr>
            <a:r>
              <a:rPr lang="en-US" sz="2000" dirty="0"/>
              <a:t/>
            </a:r>
            <a:br>
              <a:rPr lang="en-US" sz="2000" dirty="0"/>
            </a:br>
            <a:endParaRPr lang="en-US" sz="2000" dirty="0" smtClean="0"/>
          </a:p>
        </p:txBody>
      </p:sp>
    </p:spTree>
    <p:extLst>
      <p:ext uri="{BB962C8B-B14F-4D97-AF65-F5344CB8AC3E}">
        <p14:creationId xmlns:p14="http://schemas.microsoft.com/office/powerpoint/2010/main" val="15280870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563010" y="556080"/>
            <a:ext cx="6636281" cy="61193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How Interrupt Works</a:t>
            </a:r>
          </a:p>
        </p:txBody>
      </p:sp>
      <p:pic>
        <p:nvPicPr>
          <p:cNvPr id="7"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7477" y="1457325"/>
            <a:ext cx="5767346" cy="38862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9050" y="2457450"/>
            <a:ext cx="2914650" cy="1571625"/>
          </a:xfrm>
          <a:prstGeom prst="rect">
            <a:avLst/>
          </a:prstGeom>
        </p:spPr>
      </p:pic>
    </p:spTree>
    <p:extLst>
      <p:ext uri="{BB962C8B-B14F-4D97-AF65-F5344CB8AC3E}">
        <p14:creationId xmlns:p14="http://schemas.microsoft.com/office/powerpoint/2010/main" val="15280870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563010" y="556080"/>
            <a:ext cx="6636281" cy="61193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How Interrupt Works</a:t>
            </a:r>
          </a:p>
        </p:txBody>
      </p:sp>
      <p:sp>
        <p:nvSpPr>
          <p:cNvPr id="6" name="TextBox 5"/>
          <p:cNvSpPr txBox="1"/>
          <p:nvPr/>
        </p:nvSpPr>
        <p:spPr>
          <a:xfrm>
            <a:off x="715617" y="1341783"/>
            <a:ext cx="10740606" cy="1846659"/>
          </a:xfrm>
          <a:prstGeom prst="rect">
            <a:avLst/>
          </a:prstGeom>
          <a:noFill/>
        </p:spPr>
        <p:txBody>
          <a:bodyPr wrap="square" rtlCol="0">
            <a:spAutoFit/>
          </a:bodyPr>
          <a:lstStyle/>
          <a:p>
            <a:pPr marL="384048" lvl="0" indent="-384048">
              <a:lnSpc>
                <a:spcPct val="94000"/>
              </a:lnSpc>
              <a:spcBef>
                <a:spcPts val="1000"/>
              </a:spcBef>
              <a:spcAft>
                <a:spcPts val="200"/>
              </a:spcAft>
              <a:buFont typeface="Wingdings" panose="05000000000000000000" pitchFamily="2" charset="2"/>
              <a:buChar char="v"/>
            </a:pPr>
            <a:endParaRPr lang="en-US" sz="2000" dirty="0" smtClean="0"/>
          </a:p>
          <a:p>
            <a:pPr lvl="0">
              <a:lnSpc>
                <a:spcPct val="94000"/>
              </a:lnSpc>
              <a:spcBef>
                <a:spcPts val="1000"/>
              </a:spcBef>
              <a:spcAft>
                <a:spcPts val="200"/>
              </a:spcAft>
            </a:pPr>
            <a:r>
              <a:rPr lang="en-US" sz="2000" dirty="0"/>
              <a:t/>
            </a:r>
            <a:br>
              <a:rPr lang="en-US" sz="2000" dirty="0"/>
            </a:br>
            <a:endParaRPr lang="en-US" sz="2000" dirty="0" smtClean="0"/>
          </a:p>
          <a:p>
            <a:pPr lvl="0">
              <a:lnSpc>
                <a:spcPct val="94000"/>
              </a:lnSpc>
              <a:spcBef>
                <a:spcPts val="1000"/>
              </a:spcBef>
              <a:spcAft>
                <a:spcPts val="200"/>
              </a:spcAft>
            </a:pPr>
            <a:r>
              <a:rPr lang="en-US" sz="2000" dirty="0"/>
              <a:t/>
            </a:r>
            <a:br>
              <a:rPr lang="en-US" sz="2000" dirty="0"/>
            </a:br>
            <a:endParaRPr lang="en-US" sz="2000" dirty="0" smtClean="0"/>
          </a:p>
        </p:txBody>
      </p:sp>
      <p:pic>
        <p:nvPicPr>
          <p:cNvPr id="7"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7375" y="1168012"/>
            <a:ext cx="6948471" cy="5029200"/>
          </a:xfrm>
          <a:prstGeom prst="rect">
            <a:avLst/>
          </a:prstGeom>
        </p:spPr>
      </p:pic>
    </p:spTree>
    <p:extLst>
      <p:ext uri="{BB962C8B-B14F-4D97-AF65-F5344CB8AC3E}">
        <p14:creationId xmlns:p14="http://schemas.microsoft.com/office/powerpoint/2010/main" val="15280870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563010" y="556080"/>
            <a:ext cx="6636281" cy="61193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715617" y="1341783"/>
            <a:ext cx="10740606" cy="3600986"/>
          </a:xfrm>
          <a:prstGeom prst="rect">
            <a:avLst/>
          </a:prstGeom>
          <a:noFill/>
        </p:spPr>
        <p:txBody>
          <a:bodyPr wrap="square" rtlCol="0">
            <a:spAutoFit/>
          </a:bodyPr>
          <a:lstStyle/>
          <a:p>
            <a:pPr marL="384048" lvl="0" indent="-384048">
              <a:lnSpc>
                <a:spcPct val="94000"/>
              </a:lnSpc>
              <a:spcBef>
                <a:spcPts val="1000"/>
              </a:spcBef>
              <a:spcAft>
                <a:spcPts val="200"/>
              </a:spcAft>
              <a:buFont typeface="Wingdings" panose="05000000000000000000" pitchFamily="2" charset="2"/>
              <a:buChar char="v"/>
            </a:pPr>
            <a:r>
              <a:rPr lang="en-US" sz="2000" dirty="0" smtClean="0"/>
              <a:t>CPU will execute instructions one by one from program memory.</a:t>
            </a:r>
          </a:p>
          <a:p>
            <a:pPr marL="384048" lvl="0" indent="-384048">
              <a:lnSpc>
                <a:spcPct val="94000"/>
              </a:lnSpc>
              <a:spcBef>
                <a:spcPts val="1000"/>
              </a:spcBef>
              <a:spcAft>
                <a:spcPts val="200"/>
              </a:spcAft>
              <a:buFont typeface="Wingdings" panose="05000000000000000000" pitchFamily="2" charset="2"/>
              <a:buChar char="v"/>
            </a:pPr>
            <a:r>
              <a:rPr lang="en-US" sz="2000" dirty="0" smtClean="0"/>
              <a:t>If interrupt will occur while CPU execution ,CPU will hold current tasks and execute interrupt tasks by storing current task address in link register or stack register and jumping to interrupt vector table(IVT).</a:t>
            </a:r>
          </a:p>
          <a:p>
            <a:pPr marL="384048" lvl="0" indent="-384048">
              <a:lnSpc>
                <a:spcPct val="94000"/>
              </a:lnSpc>
              <a:spcBef>
                <a:spcPts val="1000"/>
              </a:spcBef>
              <a:spcAft>
                <a:spcPts val="200"/>
              </a:spcAft>
              <a:buFont typeface="Wingdings" panose="05000000000000000000" pitchFamily="2" charset="2"/>
              <a:buChar char="v"/>
            </a:pPr>
            <a:r>
              <a:rPr lang="en-US" sz="2000" dirty="0" smtClean="0"/>
              <a:t>Interrupt vector table is a memory table for all interrupt which used to provide all interrupt address to CPU</a:t>
            </a:r>
          </a:p>
          <a:p>
            <a:pPr marL="384048" lvl="0" indent="-384048">
              <a:lnSpc>
                <a:spcPct val="94000"/>
              </a:lnSpc>
              <a:spcBef>
                <a:spcPts val="1000"/>
              </a:spcBef>
              <a:spcAft>
                <a:spcPts val="200"/>
              </a:spcAft>
              <a:buFont typeface="Wingdings" panose="05000000000000000000" pitchFamily="2" charset="2"/>
              <a:buChar char="v"/>
            </a:pPr>
            <a:r>
              <a:rPr lang="en-US" sz="2000" dirty="0" smtClean="0"/>
              <a:t>CPU ,After getting ISR address from IVT ,it will execute ISR as per its statements and after execution it return to last execution task by getting address from link register or stack register.</a:t>
            </a:r>
          </a:p>
          <a:p>
            <a:pPr lvl="0">
              <a:lnSpc>
                <a:spcPct val="94000"/>
              </a:lnSpc>
              <a:spcBef>
                <a:spcPts val="1000"/>
              </a:spcBef>
              <a:spcAft>
                <a:spcPts val="200"/>
              </a:spcAft>
            </a:pPr>
            <a:r>
              <a:rPr lang="en-US" sz="2000" dirty="0"/>
              <a:t/>
            </a:r>
            <a:br>
              <a:rPr lang="en-US" sz="2000" dirty="0"/>
            </a:br>
            <a:endParaRPr lang="en-US" sz="2000" dirty="0" smtClean="0"/>
          </a:p>
        </p:txBody>
      </p:sp>
      <p:sp>
        <p:nvSpPr>
          <p:cNvPr id="7" name="Title 4"/>
          <p:cNvSpPr txBox="1">
            <a:spLocks/>
          </p:cNvSpPr>
          <p:nvPr/>
        </p:nvSpPr>
        <p:spPr>
          <a:xfrm>
            <a:off x="715617" y="402514"/>
            <a:ext cx="6636281" cy="61193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How Interrupt Works</a:t>
            </a:r>
          </a:p>
        </p:txBody>
      </p:sp>
    </p:spTree>
    <p:extLst>
      <p:ext uri="{BB962C8B-B14F-4D97-AF65-F5344CB8AC3E}">
        <p14:creationId xmlns:p14="http://schemas.microsoft.com/office/powerpoint/2010/main" val="15280870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563010" y="946605"/>
            <a:ext cx="8342451" cy="61193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What is NVIC (Nested Vector Interrupt Controller</a:t>
            </a:r>
          </a:p>
        </p:txBody>
      </p:sp>
      <p:sp>
        <p:nvSpPr>
          <p:cNvPr id="6" name="TextBox 5"/>
          <p:cNvSpPr txBox="1"/>
          <p:nvPr/>
        </p:nvSpPr>
        <p:spPr>
          <a:xfrm>
            <a:off x="781049" y="2019300"/>
            <a:ext cx="10675173" cy="3176254"/>
          </a:xfrm>
          <a:prstGeom prst="rect">
            <a:avLst/>
          </a:prstGeom>
          <a:noFill/>
        </p:spPr>
        <p:txBody>
          <a:bodyPr wrap="square" rtlCol="0">
            <a:spAutoFit/>
          </a:bodyPr>
          <a:lstStyle/>
          <a:p>
            <a:pPr marL="384048" indent="-384048">
              <a:lnSpc>
                <a:spcPct val="94000"/>
              </a:lnSpc>
              <a:spcBef>
                <a:spcPts val="1000"/>
              </a:spcBef>
              <a:spcAft>
                <a:spcPts val="200"/>
              </a:spcAft>
              <a:buFont typeface="Wingdings" panose="05000000000000000000" pitchFamily="2" charset="2"/>
              <a:buChar char="v"/>
            </a:pPr>
            <a:r>
              <a:rPr lang="en-US" sz="2000" dirty="0" smtClean="0"/>
              <a:t>STM32F103c8 has 240 interrupts in its interrupt vector </a:t>
            </a:r>
            <a:r>
              <a:rPr lang="en-US" sz="2000" dirty="0" err="1" smtClean="0"/>
              <a:t>table,every</a:t>
            </a:r>
            <a:r>
              <a:rPr lang="en-US" sz="2000" dirty="0" smtClean="0"/>
              <a:t> </a:t>
            </a:r>
            <a:r>
              <a:rPr lang="en-US" sz="2000" dirty="0" smtClean="0"/>
              <a:t>interrupt has its default position and priority levels/</a:t>
            </a:r>
          </a:p>
          <a:p>
            <a:pPr marL="384048" indent="-384048">
              <a:lnSpc>
                <a:spcPct val="94000"/>
              </a:lnSpc>
              <a:spcBef>
                <a:spcPts val="1000"/>
              </a:spcBef>
              <a:spcAft>
                <a:spcPts val="200"/>
              </a:spcAft>
              <a:buFont typeface="Wingdings" panose="05000000000000000000" pitchFamily="2" charset="2"/>
              <a:buChar char="v"/>
            </a:pPr>
            <a:r>
              <a:rPr lang="en-US" sz="2000" dirty="0" smtClean="0"/>
              <a:t>NVIC interrupt has 16 level of priority ,Low level will have high priority and high level have low priority</a:t>
            </a:r>
          </a:p>
          <a:p>
            <a:pPr marL="384048" indent="-384048">
              <a:lnSpc>
                <a:spcPct val="94000"/>
              </a:lnSpc>
              <a:spcBef>
                <a:spcPts val="1000"/>
              </a:spcBef>
              <a:spcAft>
                <a:spcPts val="200"/>
              </a:spcAft>
              <a:buFont typeface="Wingdings" panose="05000000000000000000" pitchFamily="2" charset="2"/>
              <a:buChar char="v"/>
            </a:pPr>
            <a:r>
              <a:rPr lang="en-US" sz="2000" dirty="0" smtClean="0"/>
              <a:t>High priority task will execute first than low priority tasks</a:t>
            </a:r>
          </a:p>
          <a:p>
            <a:pPr marL="384048" indent="-384048">
              <a:lnSpc>
                <a:spcPct val="94000"/>
              </a:lnSpc>
              <a:spcBef>
                <a:spcPts val="1000"/>
              </a:spcBef>
              <a:spcAft>
                <a:spcPts val="200"/>
              </a:spcAft>
              <a:buFont typeface="Wingdings" panose="05000000000000000000" pitchFamily="2" charset="2"/>
              <a:buChar char="v"/>
            </a:pPr>
            <a:endParaRPr lang="en-US" sz="2000" dirty="0" smtClean="0"/>
          </a:p>
          <a:p>
            <a:pPr marL="384048" indent="-384048">
              <a:lnSpc>
                <a:spcPct val="94000"/>
              </a:lnSpc>
              <a:spcBef>
                <a:spcPts val="1000"/>
              </a:spcBef>
              <a:spcAft>
                <a:spcPts val="200"/>
              </a:spcAft>
              <a:buFont typeface="Wingdings" panose="05000000000000000000" pitchFamily="2" charset="2"/>
              <a:buChar char="v"/>
            </a:pPr>
            <a:endParaRPr lang="en-US" sz="2000" dirty="0" smtClean="0"/>
          </a:p>
          <a:p>
            <a:pPr marL="384048" indent="-384048">
              <a:lnSpc>
                <a:spcPct val="94000"/>
              </a:lnSpc>
              <a:spcBef>
                <a:spcPts val="1000"/>
              </a:spcBef>
              <a:spcAft>
                <a:spcPts val="200"/>
              </a:spcAft>
              <a:buFont typeface="Wingdings" panose="05000000000000000000" pitchFamily="2" charset="2"/>
              <a:buChar char="v"/>
            </a:pPr>
            <a:endParaRPr lang="en-US" sz="2000" dirty="0"/>
          </a:p>
        </p:txBody>
      </p:sp>
    </p:spTree>
    <p:extLst>
      <p:ext uri="{BB962C8B-B14F-4D97-AF65-F5344CB8AC3E}">
        <p14:creationId xmlns:p14="http://schemas.microsoft.com/office/powerpoint/2010/main" val="12027353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448710" y="133278"/>
            <a:ext cx="8342451" cy="61193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Interrupt Vector Table</a:t>
            </a:r>
            <a:endParaRPr lang="en-US" sz="2800" b="1" dirty="0" smtClean="0">
              <a:solidFill>
                <a:schemeClr val="accent1">
                  <a:lumMod val="75000"/>
                </a:schemeClr>
              </a:solidFill>
              <a:latin typeface="Facto Bold" panose="00000800000000000000" pitchFamily="50"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7721" y="745209"/>
            <a:ext cx="4720715" cy="6046115"/>
          </a:xfrm>
          <a:prstGeom prst="rect">
            <a:avLst/>
          </a:prstGeom>
        </p:spPr>
      </p:pic>
    </p:spTree>
    <p:extLst>
      <p:ext uri="{BB962C8B-B14F-4D97-AF65-F5344CB8AC3E}">
        <p14:creationId xmlns:p14="http://schemas.microsoft.com/office/powerpoint/2010/main" val="11626460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12493</TotalTime>
  <Words>576</Words>
  <Application>Microsoft Office PowerPoint</Application>
  <PresentationFormat>Custom</PresentationFormat>
  <Paragraphs>176</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STM32 NVIC&amp;EXTI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Surendar Vijayakumar</dc:creator>
  <cp:lastModifiedBy>Cibi_Aze</cp:lastModifiedBy>
  <cp:revision>563</cp:revision>
  <dcterms:created xsi:type="dcterms:W3CDTF">2021-04-01T12:19:09Z</dcterms:created>
  <dcterms:modified xsi:type="dcterms:W3CDTF">2021-07-12T11:37:02Z</dcterms:modified>
</cp:coreProperties>
</file>