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59" r:id="rId8"/>
    <p:sldId id="260" r:id="rId9"/>
    <p:sldId id="262" r:id="rId10"/>
    <p:sldId id="263" r:id="rId11"/>
    <p:sldId id="261" r:id="rId12"/>
    <p:sldId id="264" r:id="rId13"/>
    <p:sldId id="265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062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14600"/>
            <a:ext cx="7924800" cy="1445776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ARM –advances RISC machine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0832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315200" cy="1154097"/>
          </a:xfrm>
        </p:spPr>
        <p:txBody>
          <a:bodyPr/>
          <a:lstStyle/>
          <a:p>
            <a:r>
              <a:rPr lang="en-US" dirty="0" smtClean="0"/>
              <a:t>Core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540" y="1828800"/>
            <a:ext cx="6649100" cy="4876800"/>
          </a:xfrm>
        </p:spPr>
      </p:pic>
    </p:spTree>
    <p:extLst>
      <p:ext uri="{BB962C8B-B14F-4D97-AF65-F5344CB8AC3E}">
        <p14:creationId xmlns:p14="http://schemas.microsoft.com/office/powerpoint/2010/main" val="148440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PLL- phase lock loop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637" y="2770188"/>
            <a:ext cx="6431119" cy="3783012"/>
          </a:xfrm>
        </p:spPr>
      </p:pic>
    </p:spTree>
    <p:extLst>
      <p:ext uri="{BB962C8B-B14F-4D97-AF65-F5344CB8AC3E}">
        <p14:creationId xmlns:p14="http://schemas.microsoft.com/office/powerpoint/2010/main" val="411971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PLL waveform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048000"/>
            <a:ext cx="6481822" cy="3200400"/>
          </a:xfrm>
        </p:spPr>
      </p:pic>
    </p:spTree>
    <p:extLst>
      <p:ext uri="{BB962C8B-B14F-4D97-AF65-F5344CB8AC3E}">
        <p14:creationId xmlns:p14="http://schemas.microsoft.com/office/powerpoint/2010/main" val="213527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1"/>
            <a:ext cx="7315200" cy="990600"/>
          </a:xfrm>
        </p:spPr>
        <p:txBody>
          <a:bodyPr/>
          <a:lstStyle/>
          <a:p>
            <a:r>
              <a:rPr lang="en-US" dirty="0" smtClean="0"/>
              <a:t>GPIO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1"/>
            <a:ext cx="7315200" cy="5257799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GPIOx_CRL</a:t>
            </a:r>
            <a:r>
              <a:rPr lang="en-US" dirty="0" smtClean="0"/>
              <a:t>    - below pin 8</a:t>
            </a:r>
          </a:p>
          <a:p>
            <a:r>
              <a:rPr lang="en-US" dirty="0" err="1" smtClean="0"/>
              <a:t>GPIOx_CRH</a:t>
            </a:r>
            <a:r>
              <a:rPr lang="en-US" dirty="0" smtClean="0"/>
              <a:t>  -</a:t>
            </a:r>
            <a:r>
              <a:rPr lang="en-US" dirty="0"/>
              <a:t> </a:t>
            </a:r>
            <a:r>
              <a:rPr lang="en-US" dirty="0" smtClean="0"/>
              <a:t>above pin 7 &amp; below </a:t>
            </a:r>
            <a:r>
              <a:rPr lang="en-US" dirty="0"/>
              <a:t>pin </a:t>
            </a:r>
            <a:r>
              <a:rPr lang="en-US" dirty="0" smtClean="0"/>
              <a:t>16</a:t>
            </a:r>
          </a:p>
          <a:p>
            <a:r>
              <a:rPr lang="en-US" dirty="0" err="1" smtClean="0"/>
              <a:t>GPIOx_IDR</a:t>
            </a:r>
            <a:r>
              <a:rPr lang="en-US" dirty="0" smtClean="0"/>
              <a:t>   </a:t>
            </a:r>
          </a:p>
          <a:p>
            <a:r>
              <a:rPr lang="en-US" dirty="0" err="1" smtClean="0"/>
              <a:t>GPIOx_ODR</a:t>
            </a:r>
            <a:endParaRPr lang="en-US" dirty="0" smtClean="0"/>
          </a:p>
          <a:p>
            <a:endParaRPr lang="en-US" dirty="0"/>
          </a:p>
          <a:p>
            <a:pPr marL="45720" indent="0">
              <a:buNone/>
            </a:pPr>
            <a:r>
              <a:rPr lang="en-US" dirty="0" smtClean="0"/>
              <a:t>Each 32bit registers</a:t>
            </a:r>
          </a:p>
          <a:p>
            <a:pPr marL="45720" indent="0">
              <a:buNone/>
            </a:pPr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Modes in GPIO_CRL</a:t>
            </a:r>
          </a:p>
          <a:p>
            <a:pPr marL="502920" lvl="2" indent="0">
              <a:buNone/>
            </a:pPr>
            <a:r>
              <a:rPr lang="en-US" dirty="0" smtClean="0"/>
              <a:t> 00- input</a:t>
            </a:r>
          </a:p>
          <a:p>
            <a:pPr marL="502920" lvl="2" indent="0">
              <a:buNone/>
            </a:pPr>
            <a:r>
              <a:rPr lang="en-US" dirty="0" smtClean="0"/>
              <a:t> 01- output-10mhz</a:t>
            </a:r>
          </a:p>
          <a:p>
            <a:pPr marL="502920" lvl="2" indent="0">
              <a:buNone/>
            </a:pPr>
            <a:r>
              <a:rPr lang="en-US" dirty="0" smtClean="0"/>
              <a:t> 10-output-2mhz</a:t>
            </a:r>
          </a:p>
          <a:p>
            <a:pPr marL="502920" lvl="2" indent="0">
              <a:buNone/>
            </a:pPr>
            <a:r>
              <a:rPr lang="en-US" dirty="0" smtClean="0"/>
              <a:t> 11-output-50mhz</a:t>
            </a:r>
          </a:p>
          <a:p>
            <a:pPr marL="502920" lvl="2" indent="0">
              <a:buNone/>
            </a:pPr>
            <a:endParaRPr lang="en-US" dirty="0" smtClean="0"/>
          </a:p>
          <a:p>
            <a:r>
              <a:rPr lang="en-US" dirty="0" err="1" smtClean="0">
                <a:solidFill>
                  <a:srgbClr val="FF0000"/>
                </a:solidFill>
              </a:rPr>
              <a:t>Config</a:t>
            </a:r>
            <a:r>
              <a:rPr lang="en-US" dirty="0" smtClean="0">
                <a:solidFill>
                  <a:srgbClr val="FF0000"/>
                </a:solidFill>
              </a:rPr>
              <a:t> type  GPIO_CRH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pPr marL="4572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input		output</a:t>
            </a:r>
          </a:p>
          <a:p>
            <a:pPr marL="731520" lvl="3" indent="0">
              <a:buNone/>
            </a:pPr>
            <a:r>
              <a:rPr lang="en-US" dirty="0" smtClean="0"/>
              <a:t>00-anolog	</a:t>
            </a:r>
            <a:r>
              <a:rPr lang="en-US" dirty="0"/>
              <a:t>	00-GPIO </a:t>
            </a:r>
            <a:r>
              <a:rPr lang="en-US" dirty="0" err="1" smtClean="0"/>
              <a:t>pushpull</a:t>
            </a:r>
            <a:endParaRPr lang="en-US" dirty="0" smtClean="0"/>
          </a:p>
          <a:p>
            <a:pPr marL="731520" lvl="3" indent="0">
              <a:buNone/>
            </a:pPr>
            <a:r>
              <a:rPr lang="en-US" dirty="0" smtClean="0"/>
              <a:t>01-input floating		</a:t>
            </a:r>
            <a:r>
              <a:rPr lang="en-US" dirty="0"/>
              <a:t>01-GPIO </a:t>
            </a:r>
            <a:r>
              <a:rPr lang="en-US" dirty="0" smtClean="0"/>
              <a:t>open drain</a:t>
            </a:r>
          </a:p>
          <a:p>
            <a:pPr marL="731520" lvl="3" indent="0">
              <a:buNone/>
            </a:pPr>
            <a:r>
              <a:rPr lang="en-US" dirty="0"/>
              <a:t>1</a:t>
            </a:r>
            <a:r>
              <a:rPr lang="en-US" dirty="0" smtClean="0"/>
              <a:t>0-input </a:t>
            </a:r>
            <a:r>
              <a:rPr lang="en-US" dirty="0"/>
              <a:t>push </a:t>
            </a:r>
            <a:r>
              <a:rPr lang="en-US" dirty="0" smtClean="0"/>
              <a:t>pull	</a:t>
            </a:r>
            <a:r>
              <a:rPr lang="en-US" dirty="0"/>
              <a:t>10-alterfunction </a:t>
            </a:r>
            <a:r>
              <a:rPr lang="en-US" dirty="0" err="1" smtClean="0"/>
              <a:t>pushpull</a:t>
            </a:r>
            <a:endParaRPr lang="en-US" dirty="0" smtClean="0"/>
          </a:p>
          <a:p>
            <a:pPr marL="731520" lvl="3" indent="0">
              <a:buNone/>
            </a:pPr>
            <a:r>
              <a:rPr lang="en-US" dirty="0" smtClean="0"/>
              <a:t>11-Reserved		</a:t>
            </a:r>
            <a:r>
              <a:rPr lang="en-US" dirty="0"/>
              <a:t>11-alterfunction </a:t>
            </a:r>
            <a:r>
              <a:rPr lang="en-US" dirty="0" err="1" smtClean="0"/>
              <a:t>opendrain</a:t>
            </a:r>
            <a:endParaRPr lang="en-US" dirty="0" smtClean="0"/>
          </a:p>
          <a:p>
            <a:pPr marL="731520" lvl="3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77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7315200" cy="1154097"/>
          </a:xfrm>
        </p:spPr>
        <p:txBody>
          <a:bodyPr/>
          <a:lstStyle/>
          <a:p>
            <a:r>
              <a:rPr lang="en-US" dirty="0" smtClean="0"/>
              <a:t>Driver code 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057401"/>
            <a:ext cx="7315200" cy="4251960"/>
          </a:xfrm>
        </p:spPr>
        <p:txBody>
          <a:bodyPr/>
          <a:lstStyle/>
          <a:p>
            <a:r>
              <a:rPr lang="en-US" dirty="0" smtClean="0"/>
              <a:t>Project creation in </a:t>
            </a:r>
            <a:r>
              <a:rPr lang="en-US" dirty="0" err="1" smtClean="0"/>
              <a:t>keil</a:t>
            </a:r>
            <a:r>
              <a:rPr lang="en-US" dirty="0" smtClean="0"/>
              <a:t> with legacy package install </a:t>
            </a:r>
          </a:p>
          <a:p>
            <a:r>
              <a:rPr lang="en-US" dirty="0" smtClean="0"/>
              <a:t>Stm32 cube clock configuration</a:t>
            </a:r>
          </a:p>
          <a:p>
            <a:r>
              <a:rPr lang="en-US" dirty="0" smtClean="0"/>
              <a:t>Software debug in </a:t>
            </a:r>
            <a:r>
              <a:rPr lang="en-US" dirty="0" err="1" smtClean="0"/>
              <a:t>keil</a:t>
            </a:r>
            <a:endParaRPr lang="en-US" dirty="0" smtClean="0"/>
          </a:p>
          <a:p>
            <a:r>
              <a:rPr lang="en-US" dirty="0" smtClean="0"/>
              <a:t>Hardware debug in </a:t>
            </a:r>
            <a:r>
              <a:rPr lang="en-US" dirty="0" err="1" smtClean="0"/>
              <a:t>keil</a:t>
            </a:r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 smtClean="0"/>
              <a:t>Register map</a:t>
            </a:r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 err="1"/>
              <a:t>Pll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 </a:t>
            </a:r>
            <a:r>
              <a:rPr lang="en-US" dirty="0">
                <a:sym typeface="Wingdings" pitchFamily="2" charset="2"/>
              </a:rPr>
              <a:t>sys_stm32f1X.c(startup) 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edit for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60mhz</a:t>
            </a:r>
            <a:endParaRPr lang="en-US" dirty="0" smtClean="0"/>
          </a:p>
          <a:p>
            <a:r>
              <a:rPr lang="en-US" dirty="0" err="1"/>
              <a:t>Gpio.h</a:t>
            </a:r>
            <a:endParaRPr lang="en-US" dirty="0"/>
          </a:p>
          <a:p>
            <a:r>
              <a:rPr lang="en-US" dirty="0" err="1"/>
              <a:t>Gpio.c</a:t>
            </a:r>
            <a:endParaRPr lang="en-US" dirty="0"/>
          </a:p>
          <a:p>
            <a:r>
              <a:rPr lang="en-US" dirty="0" err="1" smtClean="0"/>
              <a:t>Src.c</a:t>
            </a:r>
            <a:r>
              <a:rPr lang="en-US" dirty="0" smtClean="0"/>
              <a:t>  </a:t>
            </a:r>
            <a:r>
              <a:rPr lang="en-US" dirty="0" smtClean="0">
                <a:sym typeface="Wingdings" pitchFamily="2" charset="2"/>
              </a:rPr>
              <a:t>led blinking ,switch 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59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" indent="0">
              <a:buNone/>
            </a:pPr>
            <a:r>
              <a:rPr lang="en-US" dirty="0" smtClean="0"/>
              <a:t>Manufactures –ARM,1990 </a:t>
            </a:r>
            <a:r>
              <a:rPr lang="en-US" dirty="0" err="1" smtClean="0"/>
              <a:t>cambridge</a:t>
            </a:r>
            <a:r>
              <a:rPr lang="en-US" dirty="0" smtClean="0"/>
              <a:t> -</a:t>
            </a:r>
            <a:r>
              <a:rPr lang="en-US" dirty="0" err="1" smtClean="0"/>
              <a:t>uk</a:t>
            </a:r>
            <a:endParaRPr lang="en-US" dirty="0" smtClean="0"/>
          </a:p>
          <a:p>
            <a:pPr marL="45720" indent="0">
              <a:buNone/>
            </a:pPr>
            <a:r>
              <a:rPr lang="en-US" dirty="0" err="1" smtClean="0"/>
              <a:t>vandors</a:t>
            </a:r>
            <a:endParaRPr lang="en-US" dirty="0" smtClean="0"/>
          </a:p>
          <a:p>
            <a:pPr lvl="1"/>
            <a:r>
              <a:rPr lang="en-US" dirty="0" smtClean="0"/>
              <a:t>STM</a:t>
            </a:r>
          </a:p>
          <a:p>
            <a:pPr lvl="1"/>
            <a:r>
              <a:rPr lang="en-US" dirty="0" err="1" smtClean="0"/>
              <a:t>Nxp</a:t>
            </a:r>
            <a:r>
              <a:rPr lang="en-US" smtClean="0"/>
              <a:t>/f    reescle</a:t>
            </a:r>
            <a:endParaRPr lang="en-US" dirty="0" smtClean="0"/>
          </a:p>
          <a:p>
            <a:pPr lvl="1"/>
            <a:r>
              <a:rPr lang="en-US" dirty="0" smtClean="0"/>
              <a:t>TI</a:t>
            </a:r>
          </a:p>
          <a:p>
            <a:pPr marL="320040" lvl="1" indent="0">
              <a:buNone/>
            </a:pPr>
            <a:endParaRPr lang="en-US" dirty="0" smtClean="0"/>
          </a:p>
          <a:p>
            <a:r>
              <a:rPr lang="en-US" dirty="0" smtClean="0"/>
              <a:t>Applications –</a:t>
            </a:r>
            <a:r>
              <a:rPr lang="en-US" dirty="0" err="1" smtClean="0"/>
              <a:t>mobiles,computer,advances</a:t>
            </a:r>
            <a:r>
              <a:rPr lang="en-US" dirty="0" smtClean="0"/>
              <a:t> medical </a:t>
            </a:r>
            <a:r>
              <a:rPr lang="en-US" dirty="0" err="1" smtClean="0"/>
              <a:t>devices,robotics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Advantages –low power ,high </a:t>
            </a:r>
            <a:r>
              <a:rPr lang="en-US" dirty="0" err="1" smtClean="0"/>
              <a:t>speed,more</a:t>
            </a:r>
            <a:r>
              <a:rPr lang="en-US" dirty="0" smtClean="0"/>
              <a:t> features ,</a:t>
            </a:r>
            <a:r>
              <a:rPr lang="en-US" dirty="0" err="1" smtClean="0"/>
              <a:t>debugger,clock</a:t>
            </a:r>
            <a:r>
              <a:rPr lang="en-US" dirty="0" smtClean="0"/>
              <a:t> </a:t>
            </a:r>
            <a:r>
              <a:rPr lang="en-US" dirty="0" err="1" smtClean="0"/>
              <a:t>controls,high</a:t>
            </a:r>
            <a:r>
              <a:rPr lang="en-US" dirty="0" smtClean="0"/>
              <a:t> data </a:t>
            </a:r>
            <a:r>
              <a:rPr lang="en-US" dirty="0" err="1" smtClean="0"/>
              <a:t>size,various</a:t>
            </a:r>
            <a:r>
              <a:rPr lang="en-US" dirty="0" smtClean="0"/>
              <a:t> operating </a:t>
            </a:r>
            <a:r>
              <a:rPr lang="en-US" dirty="0" err="1" smtClean="0"/>
              <a:t>mode,high</a:t>
            </a:r>
            <a:r>
              <a:rPr lang="en-US" dirty="0" smtClean="0"/>
              <a:t> instruction </a:t>
            </a:r>
            <a:r>
              <a:rPr lang="en-US" dirty="0" err="1" smtClean="0"/>
              <a:t>set,high</a:t>
            </a:r>
            <a:r>
              <a:rPr lang="en-US" dirty="0" smtClean="0"/>
              <a:t> </a:t>
            </a:r>
            <a:r>
              <a:rPr lang="en-US" dirty="0" err="1" smtClean="0"/>
              <a:t>pricisions,more</a:t>
            </a:r>
            <a:r>
              <a:rPr lang="en-US" dirty="0" smtClean="0"/>
              <a:t> </a:t>
            </a:r>
            <a:r>
              <a:rPr lang="en-US" dirty="0" err="1" smtClean="0"/>
              <a:t>IDE,community</a:t>
            </a:r>
            <a:r>
              <a:rPr lang="en-US" dirty="0" smtClean="0"/>
              <a:t> support</a:t>
            </a:r>
            <a:endParaRPr lang="en-US" dirty="0"/>
          </a:p>
          <a:p>
            <a:pPr marL="4572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3138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315200" cy="717612"/>
          </a:xfrm>
        </p:spPr>
        <p:txBody>
          <a:bodyPr/>
          <a:lstStyle/>
          <a:p>
            <a:r>
              <a:rPr lang="en-US" dirty="0" smtClean="0"/>
              <a:t>Family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7315200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ARM 1 to ARM 7    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US" dirty="0" smtClean="0">
                <a:solidFill>
                  <a:srgbClr val="FF0000"/>
                </a:solidFill>
              </a:rPr>
              <a:t> old core </a:t>
            </a:r>
          </a:p>
          <a:p>
            <a:r>
              <a:rPr lang="en-US" dirty="0" smtClean="0"/>
              <a:t>CORTEX –A (application)</a:t>
            </a:r>
          </a:p>
          <a:p>
            <a:r>
              <a:rPr lang="en-US" dirty="0"/>
              <a:t>CORTEX </a:t>
            </a:r>
            <a:r>
              <a:rPr lang="en-US" dirty="0" smtClean="0"/>
              <a:t>–R (real-time) 	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US" dirty="0" smtClean="0">
                <a:solidFill>
                  <a:srgbClr val="FF0000"/>
                </a:solidFill>
              </a:rPr>
              <a:t> new </a:t>
            </a:r>
            <a:r>
              <a:rPr lang="en-US" dirty="0">
                <a:solidFill>
                  <a:srgbClr val="FF0000"/>
                </a:solidFill>
              </a:rPr>
              <a:t>core </a:t>
            </a:r>
            <a:endParaRPr lang="en-US" dirty="0"/>
          </a:p>
          <a:p>
            <a:r>
              <a:rPr lang="en-US" dirty="0"/>
              <a:t>CORTEX </a:t>
            </a:r>
            <a:r>
              <a:rPr lang="en-US" dirty="0" smtClean="0"/>
              <a:t>–M (microcontroller)</a:t>
            </a:r>
          </a:p>
          <a:p>
            <a:endParaRPr lang="en-US" dirty="0"/>
          </a:p>
          <a:p>
            <a:pPr marL="4572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699275"/>
              </p:ext>
            </p:extLst>
          </p:nvPr>
        </p:nvGraphicFramePr>
        <p:xfrm>
          <a:off x="609600" y="2895601"/>
          <a:ext cx="7696200" cy="3734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8100"/>
                <a:gridCol w="3848100"/>
              </a:tblGrid>
              <a:tr h="343807">
                <a:tc>
                  <a:txBody>
                    <a:bodyPr/>
                    <a:lstStyle/>
                    <a:p>
                      <a:r>
                        <a:rPr lang="en-US" dirty="0" smtClean="0"/>
                        <a:t>ARM7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cortex</a:t>
                      </a:r>
                      <a:endParaRPr lang="en-US" dirty="0"/>
                    </a:p>
                  </a:txBody>
                  <a:tcPr/>
                </a:tc>
              </a:tr>
              <a:tr h="859517">
                <a:tc>
                  <a:txBody>
                    <a:bodyPr/>
                    <a:lstStyle/>
                    <a:p>
                      <a:r>
                        <a:rPr lang="en-US" dirty="0" smtClean="0"/>
                        <a:t>ARM(32 bit) and Thumb(16bit)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instruction set</a:t>
                      </a:r>
                    </a:p>
                    <a:p>
                      <a:r>
                        <a:rPr lang="en-US" dirty="0" smtClean="0"/>
                        <a:t>Switchable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Thum-2 fixed 16 and 32 bit</a:t>
                      </a:r>
                    </a:p>
                    <a:p>
                      <a:r>
                        <a:rPr lang="en-US" dirty="0" smtClean="0"/>
                        <a:t>instruction set  </a:t>
                      </a:r>
                      <a:endParaRPr lang="en-US" dirty="0"/>
                    </a:p>
                  </a:txBody>
                  <a:tcPr/>
                </a:tc>
              </a:tr>
              <a:tr h="343807">
                <a:tc>
                  <a:txBody>
                    <a:bodyPr/>
                    <a:lstStyle/>
                    <a:p>
                      <a:r>
                        <a:rPr lang="en-US" dirty="0" smtClean="0"/>
                        <a:t>Support 7 operating modes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operating modes</a:t>
                      </a:r>
                      <a:endParaRPr lang="en-US" dirty="0"/>
                    </a:p>
                  </a:txBody>
                  <a:tcPr/>
                </a:tc>
              </a:tr>
              <a:tr h="534084">
                <a:tc>
                  <a:txBody>
                    <a:bodyPr/>
                    <a:lstStyle/>
                    <a:p>
                      <a:r>
                        <a:rPr lang="en-US" dirty="0" smtClean="0"/>
                        <a:t>Used in old small application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Used in advance application</a:t>
                      </a:r>
                      <a:endParaRPr lang="en-US" dirty="0"/>
                    </a:p>
                  </a:txBody>
                  <a:tcPr/>
                </a:tc>
              </a:tr>
              <a:tr h="601662">
                <a:tc>
                  <a:txBody>
                    <a:bodyPr/>
                    <a:lstStyle/>
                    <a:p>
                      <a:r>
                        <a:rPr lang="en-US" dirty="0" smtClean="0"/>
                        <a:t>3.3</a:t>
                      </a:r>
                      <a:r>
                        <a:rPr lang="en-US" baseline="0" dirty="0" smtClean="0"/>
                        <a:t> v operating volt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3.3</a:t>
                      </a:r>
                      <a:r>
                        <a:rPr lang="en-US" baseline="0" dirty="0" smtClean="0"/>
                        <a:t> v operating volt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859517">
                <a:tc>
                  <a:txBody>
                    <a:bodyPr/>
                    <a:lstStyle/>
                    <a:p>
                      <a:r>
                        <a:rPr lang="en-US" dirty="0" smtClean="0"/>
                        <a:t>Register map registers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register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map,have</a:t>
                      </a:r>
                      <a:r>
                        <a:rPr lang="en-US" baseline="0" dirty="0" smtClean="0"/>
                        <a:t> to use plugins or have to write own drivers from scratch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ight Brace 4"/>
          <p:cNvSpPr/>
          <p:nvPr/>
        </p:nvSpPr>
        <p:spPr>
          <a:xfrm>
            <a:off x="4111752" y="1752600"/>
            <a:ext cx="155448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79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Operate modes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438" y="2770188"/>
            <a:ext cx="4947362" cy="3714399"/>
          </a:xfrm>
        </p:spPr>
      </p:pic>
    </p:spTree>
    <p:extLst>
      <p:ext uri="{BB962C8B-B14F-4D97-AF65-F5344CB8AC3E}">
        <p14:creationId xmlns:p14="http://schemas.microsoft.com/office/powerpoint/2010/main" val="1395881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7315200" cy="1154097"/>
          </a:xfrm>
        </p:spPr>
        <p:txBody>
          <a:bodyPr/>
          <a:lstStyle/>
          <a:p>
            <a:r>
              <a:rPr lang="en-US" dirty="0" smtClean="0"/>
              <a:t>Arm </a:t>
            </a:r>
            <a:r>
              <a:rPr lang="en-US" dirty="0" err="1" smtClean="0"/>
              <a:t>cpu</a:t>
            </a:r>
            <a:r>
              <a:rPr lang="en-US" dirty="0" smtClean="0"/>
              <a:t> </a:t>
            </a:r>
            <a:r>
              <a:rPr lang="en-US" dirty="0" err="1" smtClean="0"/>
              <a:t>reg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209800"/>
            <a:ext cx="5115232" cy="353853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2438400"/>
            <a:ext cx="4110754" cy="301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940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7315200" cy="1154097"/>
          </a:xfrm>
        </p:spPr>
        <p:txBody>
          <a:bodyPr/>
          <a:lstStyle/>
          <a:p>
            <a:r>
              <a:rPr lang="en-US" dirty="0" err="1" smtClean="0"/>
              <a:t>Cpsr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spsr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686800" cy="5562600"/>
          </a:xfrm>
        </p:spPr>
        <p:txBody>
          <a:bodyPr/>
          <a:lstStyle/>
          <a:p>
            <a:r>
              <a:rPr lang="en-US" dirty="0"/>
              <a:t>A Saved Program Status Register (</a:t>
            </a:r>
            <a:r>
              <a:rPr lang="en-US" b="1" dirty="0"/>
              <a:t>SPSR</a:t>
            </a:r>
            <a:r>
              <a:rPr lang="en-US" dirty="0"/>
              <a:t>) stores the current value of the </a:t>
            </a:r>
            <a:r>
              <a:rPr lang="en-US" b="1" dirty="0"/>
              <a:t>CPSR</a:t>
            </a:r>
            <a:r>
              <a:rPr lang="en-US" dirty="0"/>
              <a:t> when an exception is taken so that the </a:t>
            </a:r>
            <a:r>
              <a:rPr lang="en-US" b="1" dirty="0"/>
              <a:t>CPSR</a:t>
            </a:r>
            <a:r>
              <a:rPr lang="en-US" dirty="0"/>
              <a:t> can be restored after handling the exception. Each exception handling mode can access its own </a:t>
            </a:r>
            <a:r>
              <a:rPr lang="en-US" b="1" dirty="0"/>
              <a:t>SPSR</a:t>
            </a:r>
            <a:r>
              <a:rPr lang="en-US" dirty="0"/>
              <a:t>. User mode and System mode do not have an </a:t>
            </a:r>
            <a:r>
              <a:rPr lang="en-US" b="1" dirty="0"/>
              <a:t>SPSR</a:t>
            </a:r>
            <a:r>
              <a:rPr lang="en-US" dirty="0"/>
              <a:t> because they are not exception handling modes.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352800"/>
            <a:ext cx="7552346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23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STM32F103c8 core specs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32bit controller , RISC, Harvard architecture</a:t>
            </a:r>
          </a:p>
          <a:p>
            <a:r>
              <a:rPr lang="en-US" dirty="0" smtClean="0"/>
              <a:t>32 bit address and data bus</a:t>
            </a:r>
          </a:p>
          <a:p>
            <a:r>
              <a:rPr lang="en-US" dirty="0" smtClean="0"/>
              <a:t>Program memory -64/128kb</a:t>
            </a:r>
          </a:p>
          <a:p>
            <a:r>
              <a:rPr lang="en-US" dirty="0" smtClean="0"/>
              <a:t>Data memory -20kb</a:t>
            </a:r>
          </a:p>
          <a:p>
            <a:r>
              <a:rPr lang="en-US" dirty="0" smtClean="0"/>
              <a:t>Interrupts -256 -&gt;240 usable NVIC</a:t>
            </a:r>
          </a:p>
          <a:p>
            <a:r>
              <a:rPr lang="en-US" dirty="0" smtClean="0"/>
              <a:t>Peripherals- 14 timers,adc,ccp,3 uart,2 spi,2 i2c,can,usb</a:t>
            </a:r>
          </a:p>
          <a:p>
            <a:r>
              <a:rPr lang="en-US" dirty="0" smtClean="0"/>
              <a:t>GPIO pins -48 </a:t>
            </a:r>
            <a:r>
              <a:rPr lang="en-US" dirty="0" smtClean="0">
                <a:sym typeface="Wingdings" pitchFamily="2" charset="2"/>
              </a:rPr>
              <a:t> 35 usable</a:t>
            </a:r>
          </a:p>
          <a:p>
            <a:r>
              <a:rPr lang="en-US" dirty="0" smtClean="0">
                <a:sym typeface="Wingdings" pitchFamily="2" charset="2"/>
              </a:rPr>
              <a:t>Instruction cycle – 3 pipeline stage</a:t>
            </a:r>
            <a:endParaRPr lang="en-US" dirty="0" smtClean="0"/>
          </a:p>
          <a:p>
            <a:r>
              <a:rPr lang="en-US" dirty="0" smtClean="0"/>
              <a:t>Clock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-8mhz</a:t>
            </a:r>
          </a:p>
          <a:p>
            <a:pPr lvl="1"/>
            <a:r>
              <a:rPr lang="en-US" dirty="0"/>
              <a:t>Ext-4-20mhz</a:t>
            </a:r>
          </a:p>
          <a:p>
            <a:pPr lvl="1"/>
            <a:r>
              <a:rPr lang="en-US" dirty="0" smtClean="0"/>
              <a:t>PLL-max 72 max</a:t>
            </a:r>
          </a:p>
          <a:p>
            <a:pPr lvl="1"/>
            <a:endParaRPr lang="en-US" dirty="0" smtClean="0"/>
          </a:p>
          <a:p>
            <a:pPr marL="502920" lvl="2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81947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3400"/>
            <a:ext cx="7315200" cy="1154097"/>
          </a:xfrm>
        </p:spPr>
        <p:txBody>
          <a:bodyPr/>
          <a:lstStyle/>
          <a:p>
            <a:r>
              <a:rPr lang="en-US" dirty="0" smtClean="0"/>
              <a:t>Pin details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25" y="1981200"/>
            <a:ext cx="8450256" cy="4495800"/>
          </a:xfrm>
        </p:spPr>
      </p:pic>
    </p:spTree>
    <p:extLst>
      <p:ext uri="{BB962C8B-B14F-4D97-AF65-F5344CB8AC3E}">
        <p14:creationId xmlns:p14="http://schemas.microsoft.com/office/powerpoint/2010/main" val="190381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Address bus</a:t>
            </a:r>
          </a:p>
          <a:p>
            <a:r>
              <a:rPr lang="en-US" dirty="0" smtClean="0"/>
              <a:t>Data bus</a:t>
            </a:r>
          </a:p>
          <a:p>
            <a:r>
              <a:rPr lang="en-US" dirty="0" smtClean="0"/>
              <a:t>Control bus</a:t>
            </a:r>
          </a:p>
          <a:p>
            <a:r>
              <a:rPr lang="en-US" dirty="0" smtClean="0"/>
              <a:t>System bus</a:t>
            </a:r>
          </a:p>
          <a:p>
            <a:r>
              <a:rPr lang="en-US" dirty="0" smtClean="0"/>
              <a:t>AHB</a:t>
            </a:r>
          </a:p>
          <a:p>
            <a:r>
              <a:rPr lang="en-US" dirty="0" smtClean="0"/>
              <a:t>APB1,APB2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59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639</TotalTime>
  <Words>302</Words>
  <Application>Microsoft Office PowerPoint</Application>
  <PresentationFormat>On-screen Show (4:3)</PresentationFormat>
  <Paragraphs>97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Wingdings</vt:lpstr>
      <vt:lpstr>Perspective</vt:lpstr>
      <vt:lpstr>ARM –advances RISC machine</vt:lpstr>
      <vt:lpstr>History</vt:lpstr>
      <vt:lpstr>Family</vt:lpstr>
      <vt:lpstr>Operate modes</vt:lpstr>
      <vt:lpstr>Arm cpu reg</vt:lpstr>
      <vt:lpstr>Cpsr vs spsr</vt:lpstr>
      <vt:lpstr>STM32F103c8 core specs</vt:lpstr>
      <vt:lpstr>Pin details</vt:lpstr>
      <vt:lpstr>Bus</vt:lpstr>
      <vt:lpstr>Core architecture</vt:lpstr>
      <vt:lpstr>PLL- phase lock loop</vt:lpstr>
      <vt:lpstr>PLL waveform</vt:lpstr>
      <vt:lpstr>GPIO Registers</vt:lpstr>
      <vt:lpstr>Driver code explanation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ARM –advances RISC machine</dc:title>
  <dc:creator>Cibi_Aze</dc:creator>
  <cp:lastModifiedBy>RAJA</cp:lastModifiedBy>
  <cp:revision>103</cp:revision>
  <dcterms:created xsi:type="dcterms:W3CDTF">2006-08-16T00:00:00Z</dcterms:created>
  <dcterms:modified xsi:type="dcterms:W3CDTF">2022-02-17T09:48:34Z</dcterms:modified>
</cp:coreProperties>
</file>